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9" r:id="rId2"/>
    <p:sldId id="288" r:id="rId3"/>
    <p:sldId id="318" r:id="rId4"/>
    <p:sldId id="319" r:id="rId5"/>
    <p:sldId id="290" r:id="rId6"/>
    <p:sldId id="302" r:id="rId7"/>
    <p:sldId id="320" r:id="rId8"/>
    <p:sldId id="321" r:id="rId9"/>
    <p:sldId id="322" r:id="rId10"/>
    <p:sldId id="323" r:id="rId11"/>
    <p:sldId id="293" r:id="rId12"/>
    <p:sldId id="324" r:id="rId13"/>
    <p:sldId id="325" r:id="rId14"/>
    <p:sldId id="326" r:id="rId15"/>
    <p:sldId id="327" r:id="rId16"/>
    <p:sldId id="291" r:id="rId17"/>
    <p:sldId id="328" r:id="rId18"/>
    <p:sldId id="329" r:id="rId19"/>
    <p:sldId id="330" r:id="rId20"/>
    <p:sldId id="292" r:id="rId21"/>
    <p:sldId id="331" r:id="rId22"/>
    <p:sldId id="332" r:id="rId23"/>
    <p:sldId id="333" r:id="rId24"/>
    <p:sldId id="334" r:id="rId25"/>
    <p:sldId id="335" r:id="rId26"/>
    <p:sldId id="336" r:id="rId27"/>
    <p:sldId id="337" r:id="rId28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50"/>
    <a:srgbClr val="990099"/>
    <a:srgbClr val="660066"/>
    <a:srgbClr val="9FD8F6"/>
    <a:srgbClr val="8BB8E1"/>
    <a:srgbClr val="FD8CB1"/>
    <a:srgbClr val="FBAFCA"/>
    <a:srgbClr val="F992B8"/>
    <a:srgbClr val="3A7AA9"/>
    <a:srgbClr val="90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730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373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4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3898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741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3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AD677-048F-409F-AACD-0A0B5EF61C8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23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9913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7587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381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4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5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9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1" y="3895271"/>
            <a:ext cx="9143999" cy="12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1" y="3895271"/>
            <a:ext cx="9143999" cy="1248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9144000" cy="7112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5675085" y="155545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单击此处添加文字标题内容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6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.jpeg"/><Relationship Id="rId2" Type="http://schemas.openxmlformats.org/officeDocument/2006/relationships/tags" Target="../tags/tag3.xml"/><Relationship Id="rId16" Type="http://schemas.openxmlformats.org/officeDocument/2006/relationships/audio" Target="../media/audio1.wav"/><Relationship Id="rId20" Type="http://schemas.openxmlformats.org/officeDocument/2006/relationships/image" Target="../media/image7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19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5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4.png"/><Relationship Id="rId2" Type="http://schemas.openxmlformats.org/officeDocument/2006/relationships/tags" Target="../tags/tag16.xml"/><Relationship Id="rId16" Type="http://schemas.openxmlformats.org/officeDocument/2006/relationships/image" Target="../media/image1.jpeg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audio" Target="../media/audio1.wav"/><Relationship Id="rId10" Type="http://schemas.openxmlformats.org/officeDocument/2006/relationships/tags" Target="../tags/tag24.xml"/><Relationship Id="rId19" Type="http://schemas.openxmlformats.org/officeDocument/2006/relationships/image" Target="../media/image7.jpeg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" y="14496"/>
            <a:ext cx="9143999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2" y="1272301"/>
            <a:ext cx="2177198" cy="1537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36" y="3369570"/>
            <a:ext cx="2711668" cy="1422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84582" y="397158"/>
            <a:ext cx="4175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mtClean="0">
                <a:solidFill>
                  <a:srgbClr val="EAB800"/>
                </a:solidFill>
                <a:latin typeface="UTM Bell" panose="02040603050506020204" pitchFamily="18" charset="0"/>
                <a:ea typeface="微软雅黑" panose="020B0503020204020204" pitchFamily="34" charset="-122"/>
              </a:rPr>
              <a:t>Toán lớp 5</a:t>
            </a:r>
            <a:endParaRPr lang="zh-CN" altLang="en-US" sz="5400" b="1" dirty="0">
              <a:solidFill>
                <a:srgbClr val="FD8CB1"/>
              </a:solidFill>
              <a:latin typeface="UTM Bell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43227" y="1241485"/>
            <a:ext cx="281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mtClean="0">
                <a:solidFill>
                  <a:srgbClr val="6EC2E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hiện: EduFive</a:t>
            </a:r>
            <a:endParaRPr lang="zh-CN" altLang="en-US" sz="2400" b="1" dirty="0">
              <a:solidFill>
                <a:srgbClr val="6EC2E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99" y="1485900"/>
            <a:ext cx="1578428" cy="16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3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9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2"/>
          <p:cNvSpPr>
            <a:spLocks noChangeArrowheads="1"/>
          </p:cNvSpPr>
          <p:nvPr/>
        </p:nvSpPr>
        <p:spPr bwMode="auto">
          <a:xfrm>
            <a:off x="0" y="42450"/>
            <a:ext cx="9011798" cy="1138756"/>
          </a:xfrm>
          <a:custGeom>
            <a:avLst/>
            <a:gdLst>
              <a:gd name="T0" fmla="*/ 1795 w 1795"/>
              <a:gd name="T1" fmla="*/ 0 h 647"/>
              <a:gd name="T2" fmla="*/ 1795 w 1795"/>
              <a:gd name="T3" fmla="*/ 647 h 647"/>
              <a:gd name="T4" fmla="*/ 234 w 1795"/>
              <a:gd name="T5" fmla="*/ 647 h 647"/>
              <a:gd name="T6" fmla="*/ 0 w 1795"/>
              <a:gd name="T7" fmla="*/ 330 h 647"/>
              <a:gd name="T8" fmla="*/ 234 w 1795"/>
              <a:gd name="T9" fmla="*/ 0 h 647"/>
              <a:gd name="T10" fmla="*/ 1795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1795" y="0"/>
                </a:moveTo>
                <a:lnTo>
                  <a:pt x="1795" y="647"/>
                </a:lnTo>
                <a:lnTo>
                  <a:pt x="234" y="647"/>
                </a:lnTo>
                <a:lnTo>
                  <a:pt x="0" y="330"/>
                </a:lnTo>
                <a:lnTo>
                  <a:pt x="234" y="0"/>
                </a:lnTo>
                <a:lnTo>
                  <a:pt x="179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FFFFFF"/>
              </a:solidFill>
              <a:sym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736" y="54892"/>
            <a:ext cx="7877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Viết các số đo sau dưới dạng số thập phân có đơn vị đo là mét.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24"/>
          <p:cNvGrpSpPr/>
          <p:nvPr/>
        </p:nvGrpSpPr>
        <p:grpSpPr>
          <a:xfrm>
            <a:off x="1324656" y="1193648"/>
            <a:ext cx="5361806" cy="646331"/>
            <a:chOff x="4546978" y="1848291"/>
            <a:chExt cx="3422256" cy="861776"/>
          </a:xfrm>
        </p:grpSpPr>
        <p:sp>
          <p:nvSpPr>
            <p:cNvPr id="5" name="等腰三角形 25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26"/>
            <p:cNvSpPr/>
            <p:nvPr/>
          </p:nvSpPr>
          <p:spPr>
            <a:xfrm>
              <a:off x="5187386" y="1848291"/>
              <a:ext cx="2781848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d) 345cm =   …   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5975" y="1623718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259" y="2179743"/>
            <a:ext cx="1344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345cm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9338" y="2210706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8860" y="2190814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15658" y="2183410"/>
            <a:ext cx="1227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300cm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43004" y="2179743"/>
            <a:ext cx="122734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45cm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56284" y="2210705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09265" y="2176058"/>
            <a:ext cx="122734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81578" y="2176694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73501" y="216862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57349" y="1841526"/>
                <a:ext cx="1070768" cy="1113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841526"/>
                <a:ext cx="1070768" cy="1113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7069947" y="2143643"/>
            <a:ext cx="146672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3,45m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15566" y="216567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546371" y="1857731"/>
                <a:ext cx="1503568" cy="1080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371" y="1857731"/>
                <a:ext cx="1503568" cy="1080489"/>
              </a:xfrm>
              <a:prstGeom prst="rect">
                <a:avLst/>
              </a:prstGeom>
              <a:blipFill>
                <a:blip r:embed="rId4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33396" y="2613480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13470"/>
              </p:ext>
            </p:extLst>
          </p:nvPr>
        </p:nvGraphicFramePr>
        <p:xfrm>
          <a:off x="2798278" y="3104638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5003750" y="369789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00367" y="368687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17730" y="369789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447655" y="3752676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1224" y="1004977"/>
            <a:ext cx="1689743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3,45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0" grpId="0"/>
      <p:bldP spid="21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b="39813"/>
          <a:stretch/>
        </p:blipFill>
        <p:spPr>
          <a:xfrm>
            <a:off x="1" y="3888559"/>
            <a:ext cx="9143999" cy="1476260"/>
          </a:xfrm>
          <a:prstGeom prst="rect">
            <a:avLst/>
          </a:prstGeom>
        </p:spPr>
      </p:pic>
      <p:sp>
        <p:nvSpPr>
          <p:cNvPr id="24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070366" y="0"/>
            <a:ext cx="3946922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smtClean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</a:rPr>
              <a:t>Bài 2: </a:t>
            </a:r>
            <a:endParaRPr lang="zh-CN" altLang="en-US" sz="3000" dirty="0">
              <a:solidFill>
                <a:srgbClr val="EAB800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</a:endParaRPr>
          </a:p>
        </p:txBody>
      </p:sp>
      <p:sp>
        <p:nvSpPr>
          <p:cNvPr id="25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606733" y="0"/>
            <a:ext cx="7239812" cy="524596"/>
          </a:xfrm>
          <a:prstGeom prst="rect">
            <a:avLst/>
          </a:prstGeom>
          <a:solidFill>
            <a:srgbClr val="EAB8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 số đo thích hợp vào chỗ chấm: (theo mẫu):</a:t>
            </a:r>
            <a:endParaRPr lang="en-US" altLang="zh-CN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45291"/>
              </p:ext>
            </p:extLst>
          </p:nvPr>
        </p:nvGraphicFramePr>
        <p:xfrm>
          <a:off x="1205710" y="705661"/>
          <a:ext cx="733356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782">
                  <a:extLst>
                    <a:ext uri="{9D8B030D-6E8A-4147-A177-3AD203B41FA5}">
                      <a16:colId xmlns:a16="http://schemas.microsoft.com/office/drawing/2014/main" val="2571258944"/>
                    </a:ext>
                  </a:extLst>
                </a:gridCol>
                <a:gridCol w="3666782">
                  <a:extLst>
                    <a:ext uri="{9D8B030D-6E8A-4147-A177-3AD203B41FA5}">
                      <a16:colId xmlns:a16="http://schemas.microsoft.com/office/drawing/2014/main" val="218428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 đo là tấn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 đo là ki-lô-gam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7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2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4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2365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6051" y="1197131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6" y="3324634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 =  …  kg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8158" y="3394689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67020" y="3945239"/>
            <a:ext cx="135832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1014" y="3990724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71196" y="3653561"/>
                <a:ext cx="1178089" cy="1070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tấn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196" y="3653561"/>
                <a:ext cx="1178089" cy="10704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119320" y="3952713"/>
            <a:ext cx="173316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3200kg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3111" y="4009974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77141" y="3380689"/>
            <a:ext cx="169826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669279"/>
              </p:ext>
            </p:extLst>
          </p:nvPr>
        </p:nvGraphicFramePr>
        <p:xfrm>
          <a:off x="2725343" y="3995413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062828" y="464174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112794" y="464174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58227" y="462151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37136" y="462151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04506" y="4714360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092348" y="3613339"/>
                <a:ext cx="1916829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1000kg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348" y="3613339"/>
                <a:ext cx="1916829" cy="11593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929090" y="3241279"/>
            <a:ext cx="11572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3200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6484" y="119713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3200kg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6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7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2" grpId="0"/>
      <p:bldP spid="23" grpId="0"/>
      <p:bldP spid="26" grpId="0"/>
      <p:bldP spid="27" grpId="0"/>
      <p:bldP spid="28" grpId="0"/>
      <p:bldP spid="29" grpId="0"/>
      <p:bldP spid="29" grpId="1"/>
      <p:bldP spid="3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b="39813"/>
          <a:stretch/>
        </p:blipFill>
        <p:spPr>
          <a:xfrm>
            <a:off x="1" y="3888559"/>
            <a:ext cx="9143999" cy="1476260"/>
          </a:xfrm>
          <a:prstGeom prst="rect">
            <a:avLst/>
          </a:prstGeom>
        </p:spPr>
      </p:pic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070366" y="0"/>
            <a:ext cx="3946922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smtClean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</a:rPr>
              <a:t>Bài 2: </a:t>
            </a:r>
            <a:endParaRPr lang="zh-CN" altLang="en-US" sz="3000" dirty="0">
              <a:solidFill>
                <a:srgbClr val="EAB800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606733" y="0"/>
            <a:ext cx="7239812" cy="524596"/>
          </a:xfrm>
          <a:prstGeom prst="rect">
            <a:avLst/>
          </a:prstGeom>
          <a:solidFill>
            <a:srgbClr val="EAB8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 số đo thích hợp vào chỗ chấm: (theo mẫu):</a:t>
            </a:r>
            <a:endParaRPr lang="en-US" altLang="zh-CN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862484"/>
              </p:ext>
            </p:extLst>
          </p:nvPr>
        </p:nvGraphicFramePr>
        <p:xfrm>
          <a:off x="1205710" y="705661"/>
          <a:ext cx="733356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782">
                  <a:extLst>
                    <a:ext uri="{9D8B030D-6E8A-4147-A177-3AD203B41FA5}">
                      <a16:colId xmlns:a16="http://schemas.microsoft.com/office/drawing/2014/main" val="2571258944"/>
                    </a:ext>
                  </a:extLst>
                </a:gridCol>
                <a:gridCol w="3666782">
                  <a:extLst>
                    <a:ext uri="{9D8B030D-6E8A-4147-A177-3AD203B41FA5}">
                      <a16:colId xmlns:a16="http://schemas.microsoft.com/office/drawing/2014/main" val="218428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 đo là tấn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 đo là ki-lô-gam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7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2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4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236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76484" y="119713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3200kg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276" y="3393712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3200 kg =  …  tấn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8283" y="3496828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5867" y="3967684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3200kg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1441" y="3939310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32480" y="3607916"/>
                <a:ext cx="1309749" cy="1070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𝟑𝟐𝟎𝟎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480" y="3607916"/>
                <a:ext cx="1309749" cy="1070486"/>
              </a:xfrm>
              <a:prstGeom prst="rect">
                <a:avLst/>
              </a:prstGeom>
              <a:blipFill>
                <a:blip r:embed="rId5"/>
                <a:stretch>
                  <a:fillRect r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953035" y="3967684"/>
            <a:ext cx="34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9812" y="4029239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3,2 tấn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6051" y="1197131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1294" y="3481359"/>
            <a:ext cx="169826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5247" y="3311900"/>
            <a:ext cx="11572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029879"/>
              </p:ext>
            </p:extLst>
          </p:nvPr>
        </p:nvGraphicFramePr>
        <p:xfrm>
          <a:off x="2725343" y="3995413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958227" y="462151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31079" y="458018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48800" y="45693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85999" y="45693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32381" y="459775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b="39813"/>
          <a:stretch/>
        </p:blipFill>
        <p:spPr>
          <a:xfrm>
            <a:off x="1" y="3888559"/>
            <a:ext cx="9143999" cy="1476260"/>
          </a:xfrm>
          <a:prstGeom prst="rect">
            <a:avLst/>
          </a:prstGeom>
        </p:spPr>
      </p:pic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070366" y="0"/>
            <a:ext cx="3946922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smtClean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</a:rPr>
              <a:t>Bài 2: </a:t>
            </a:r>
            <a:endParaRPr lang="zh-CN" altLang="en-US" sz="3000" dirty="0">
              <a:solidFill>
                <a:srgbClr val="EAB800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606733" y="0"/>
            <a:ext cx="7239812" cy="524596"/>
          </a:xfrm>
          <a:prstGeom prst="rect">
            <a:avLst/>
          </a:prstGeom>
          <a:solidFill>
            <a:srgbClr val="EAB8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 số đo thích hợp vào chỗ chấm: (theo mẫu):</a:t>
            </a:r>
            <a:endParaRPr lang="en-US" altLang="zh-CN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57431"/>
              </p:ext>
            </p:extLst>
          </p:nvPr>
        </p:nvGraphicFramePr>
        <p:xfrm>
          <a:off x="1205710" y="705661"/>
          <a:ext cx="733356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782">
                  <a:extLst>
                    <a:ext uri="{9D8B030D-6E8A-4147-A177-3AD203B41FA5}">
                      <a16:colId xmlns:a16="http://schemas.microsoft.com/office/drawing/2014/main" val="2571258944"/>
                    </a:ext>
                  </a:extLst>
                </a:gridCol>
                <a:gridCol w="3666782">
                  <a:extLst>
                    <a:ext uri="{9D8B030D-6E8A-4147-A177-3AD203B41FA5}">
                      <a16:colId xmlns:a16="http://schemas.microsoft.com/office/drawing/2014/main" val="218428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 đo là tấn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 đo là ki-lô-gam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7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2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4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236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7914" y="120856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3200kg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6051" y="1197131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3634" y="173945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502kg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5276" y="3393712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502kg =  …  tấn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283" y="3473968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6649" y="3916932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502kg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9900" y="3916932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6505" y="3904898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380014" y="3580054"/>
                <a:ext cx="1358974" cy="1080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𝟓𝟎𝟐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14" y="3580054"/>
                <a:ext cx="1358974" cy="1080489"/>
              </a:xfrm>
              <a:prstGeom prst="rect">
                <a:avLst/>
              </a:prstGeom>
              <a:blipFill>
                <a:blip r:embed="rId5"/>
                <a:stretch>
                  <a:fillRect r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825230" y="3964942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0,502tấn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59753" y="3297712"/>
            <a:ext cx="11572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0,502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78344" y="1591601"/>
            <a:ext cx="175682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0,502 tấn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1294" y="3481359"/>
            <a:ext cx="169826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69725"/>
              </p:ext>
            </p:extLst>
          </p:nvPr>
        </p:nvGraphicFramePr>
        <p:xfrm>
          <a:off x="2725343" y="3995413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5964357" y="458018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31079" y="458018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48800" y="45693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85999" y="45693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32381" y="459775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8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b="39813"/>
          <a:stretch/>
        </p:blipFill>
        <p:spPr>
          <a:xfrm>
            <a:off x="1" y="3888559"/>
            <a:ext cx="9143999" cy="1476260"/>
          </a:xfrm>
          <a:prstGeom prst="rect">
            <a:avLst/>
          </a:prstGeom>
        </p:spPr>
      </p:pic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070366" y="0"/>
            <a:ext cx="3946922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smtClean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</a:rPr>
              <a:t>Bài 2: </a:t>
            </a:r>
            <a:endParaRPr lang="zh-CN" altLang="en-US" sz="3000" dirty="0">
              <a:solidFill>
                <a:srgbClr val="EAB800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606733" y="0"/>
            <a:ext cx="7239812" cy="524596"/>
          </a:xfrm>
          <a:prstGeom prst="rect">
            <a:avLst/>
          </a:prstGeom>
          <a:solidFill>
            <a:srgbClr val="EAB8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 số đo thích hợp vào chỗ chấm: (theo mẫu):</a:t>
            </a:r>
            <a:endParaRPr lang="en-US" altLang="zh-CN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73373"/>
              </p:ext>
            </p:extLst>
          </p:nvPr>
        </p:nvGraphicFramePr>
        <p:xfrm>
          <a:off x="1205710" y="705661"/>
          <a:ext cx="733356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782">
                  <a:extLst>
                    <a:ext uri="{9D8B030D-6E8A-4147-A177-3AD203B41FA5}">
                      <a16:colId xmlns:a16="http://schemas.microsoft.com/office/drawing/2014/main" val="2571258944"/>
                    </a:ext>
                  </a:extLst>
                </a:gridCol>
                <a:gridCol w="3666782">
                  <a:extLst>
                    <a:ext uri="{9D8B030D-6E8A-4147-A177-3AD203B41FA5}">
                      <a16:colId xmlns:a16="http://schemas.microsoft.com/office/drawing/2014/main" val="218428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 đo là tấn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 đo là ki-lô-gam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7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2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4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236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7914" y="120856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3200kg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6051" y="1197131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3634" y="173945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502kg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8344" y="1591601"/>
            <a:ext cx="175682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0,502 tấn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6051" y="226267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2,5tấn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9900" y="3285292"/>
            <a:ext cx="299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2,5tấn =    …    kg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8158" y="3394689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7020" y="3945239"/>
            <a:ext cx="135832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1014" y="3990724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71196" y="3653561"/>
                <a:ext cx="1178089" cy="1070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tấn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196" y="3653561"/>
                <a:ext cx="1178089" cy="1070486"/>
              </a:xfrm>
              <a:prstGeom prst="rect">
                <a:avLst/>
              </a:prstGeom>
              <a:blipFill>
                <a:blip r:embed="rId5"/>
                <a:stretch>
                  <a:fillRect b="-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119320" y="3952713"/>
            <a:ext cx="173316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2500kg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3111" y="4009974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97753" y="3430007"/>
            <a:ext cx="169826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17220"/>
              </p:ext>
            </p:extLst>
          </p:nvPr>
        </p:nvGraphicFramePr>
        <p:xfrm>
          <a:off x="2894578" y="3922272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232063" y="456860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82029" y="45686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27462" y="454837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06371" y="454837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73741" y="4641219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092348" y="3613339"/>
                <a:ext cx="1916829" cy="1070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1000kg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348" y="3613339"/>
                <a:ext cx="1916829" cy="1070486"/>
              </a:xfrm>
              <a:prstGeom prst="rect">
                <a:avLst/>
              </a:prstGeom>
              <a:blipFill>
                <a:blip r:embed="rId6"/>
                <a:stretch>
                  <a:fillRect b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234575" y="3198585"/>
            <a:ext cx="11572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2500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66098" y="2090507"/>
            <a:ext cx="175682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2500kg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2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6" b="39813"/>
          <a:stretch/>
        </p:blipFill>
        <p:spPr>
          <a:xfrm>
            <a:off x="1" y="3888559"/>
            <a:ext cx="9143999" cy="1476260"/>
          </a:xfrm>
          <a:prstGeom prst="rect">
            <a:avLst/>
          </a:prstGeom>
        </p:spPr>
      </p:pic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070366" y="0"/>
            <a:ext cx="3946922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smtClean="0">
                <a:solidFill>
                  <a:srgbClr val="EAB800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</a:rPr>
              <a:t>Bài 2: </a:t>
            </a:r>
            <a:endParaRPr lang="zh-CN" altLang="en-US" sz="3000" dirty="0">
              <a:solidFill>
                <a:srgbClr val="EAB800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606733" y="0"/>
            <a:ext cx="7239812" cy="524596"/>
          </a:xfrm>
          <a:prstGeom prst="rect">
            <a:avLst/>
          </a:prstGeom>
          <a:solidFill>
            <a:srgbClr val="EAB8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 số đo thích hợp vào chỗ chấm: (theo mẫu):</a:t>
            </a:r>
            <a:endParaRPr lang="en-US" altLang="zh-CN" sz="2800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00050"/>
              </p:ext>
            </p:extLst>
          </p:nvPr>
        </p:nvGraphicFramePr>
        <p:xfrm>
          <a:off x="1205710" y="705661"/>
          <a:ext cx="7333564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782">
                  <a:extLst>
                    <a:ext uri="{9D8B030D-6E8A-4147-A177-3AD203B41FA5}">
                      <a16:colId xmlns:a16="http://schemas.microsoft.com/office/drawing/2014/main" val="2571258944"/>
                    </a:ext>
                  </a:extLst>
                </a:gridCol>
                <a:gridCol w="3666782">
                  <a:extLst>
                    <a:ext uri="{9D8B030D-6E8A-4147-A177-3AD203B41FA5}">
                      <a16:colId xmlns:a16="http://schemas.microsoft.com/office/drawing/2014/main" val="2184283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 đo là tấn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vị đo là ki-lô-gam</a:t>
                      </a:r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7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12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4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236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87914" y="120856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3200kg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6051" y="1197131"/>
            <a:ext cx="174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3634" y="173945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502kg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78344" y="1591601"/>
            <a:ext cx="175682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0,502 tấn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6051" y="2262671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2,5tấn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6098" y="2090507"/>
            <a:ext cx="1756829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2500kg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3634" y="2762477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21kg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5276" y="3393712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21kg =  …   tấn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8283" y="3473968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6649" y="3916932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21kg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59900" y="3916932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66505" y="3904898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380014" y="3580054"/>
                <a:ext cx="1358974" cy="1070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14" y="3580054"/>
                <a:ext cx="1358974" cy="1070486"/>
              </a:xfrm>
              <a:prstGeom prst="rect">
                <a:avLst/>
              </a:prstGeom>
              <a:blipFill>
                <a:blip r:embed="rId5"/>
                <a:stretch>
                  <a:fillRect r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825230" y="3964942"/>
            <a:ext cx="181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0,021tấn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72812" y="3308592"/>
            <a:ext cx="11572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0,021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8505" y="3473968"/>
            <a:ext cx="169826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23654"/>
              </p:ext>
            </p:extLst>
          </p:nvPr>
        </p:nvGraphicFramePr>
        <p:xfrm>
          <a:off x="2760126" y="3964942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5999140" y="454971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65862" y="454971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83583" y="453891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20782" y="453891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67164" y="4567287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76861" y="2638362"/>
            <a:ext cx="17568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0,021 tấn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3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482"/>
            <a:ext cx="9143999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22" y="4007538"/>
            <a:ext cx="2711668" cy="1422400"/>
          </a:xfrm>
          <a:prstGeom prst="rect">
            <a:avLst/>
          </a:prstGeom>
        </p:spPr>
      </p:pic>
      <p:sp>
        <p:nvSpPr>
          <p:cNvPr id="24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15900" y="41482"/>
            <a:ext cx="3946922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smtClean="0">
                <a:solidFill>
                  <a:srgbClr val="5CD2EA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</a:rPr>
              <a:t>Bài 3</a:t>
            </a:r>
            <a:endParaRPr lang="zh-CN" altLang="en-US" sz="3000" dirty="0">
              <a:solidFill>
                <a:srgbClr val="5CD2EA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</a:endParaRPr>
          </a:p>
        </p:txBody>
      </p:sp>
      <p:sp>
        <p:nvSpPr>
          <p:cNvPr id="25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10512" y="649892"/>
            <a:ext cx="8220149" cy="524596"/>
          </a:xfrm>
          <a:prstGeom prst="rect">
            <a:avLst/>
          </a:prstGeom>
          <a:solidFill>
            <a:srgbClr val="5CD2EA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200" b="1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 số thập phân thích hợp vào chỗ chấm: </a:t>
            </a: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2695" y="1174482"/>
            <a:ext cx="4605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42dm 4cm =  …  dm     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56cm 9mm =   …  cm      </a:t>
            </a:r>
          </a:p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26m 2cm =  …  m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267297" y="41482"/>
            <a:ext cx="1794562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smtClean="0">
                <a:solidFill>
                  <a:srgbClr val="5CD2EA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</a:rPr>
              <a:t>Bài 3</a:t>
            </a:r>
            <a:endParaRPr lang="zh-CN" altLang="en-US" sz="3000" dirty="0">
              <a:solidFill>
                <a:srgbClr val="5CD2EA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244906" y="125193"/>
            <a:ext cx="7540839" cy="524596"/>
          </a:xfrm>
          <a:prstGeom prst="rect">
            <a:avLst/>
          </a:prstGeom>
          <a:solidFill>
            <a:srgbClr val="5CD2EA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200" b="1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 số thập phân thích hợp vào chỗ chấm: </a:t>
            </a: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7948" y="733500"/>
            <a:ext cx="460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42dm 4cm =  …  dm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3770" y="163322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4028" y="1637397"/>
            <a:ext cx="173316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42dm 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37286" y="166390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81578" y="168092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73501" y="166184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17462" y="1633223"/>
            <a:ext cx="1065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42d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4457349" y="1323727"/>
                <a:ext cx="1070768" cy="1068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323727"/>
                <a:ext cx="1070768" cy="10686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5625307" y="1325841"/>
                <a:ext cx="1503568" cy="1157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307" y="1325841"/>
                <a:ext cx="1503568" cy="1157433"/>
              </a:xfrm>
              <a:prstGeom prst="rect">
                <a:avLst/>
              </a:prstGeom>
              <a:blipFill>
                <a:blip r:embed="rId5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7183274" y="1653804"/>
            <a:ext cx="173316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42,4d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14146" y="166184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2207" y="227306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861716"/>
              </p:ext>
            </p:extLst>
          </p:nvPr>
        </p:nvGraphicFramePr>
        <p:xfrm>
          <a:off x="2641328" y="2919393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921002" y="359254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086" y="359254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9123" y="3613360"/>
            <a:ext cx="286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46558" y="3580916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71122" y="656127"/>
            <a:ext cx="11572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42,4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5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17" grpId="0"/>
      <p:bldP spid="18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267297" y="41482"/>
            <a:ext cx="1794562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smtClean="0">
                <a:solidFill>
                  <a:srgbClr val="5CD2EA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</a:rPr>
              <a:t>Bài 3</a:t>
            </a:r>
            <a:endParaRPr lang="zh-CN" altLang="en-US" sz="3000" dirty="0">
              <a:solidFill>
                <a:srgbClr val="5CD2EA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244906" y="125193"/>
            <a:ext cx="7540839" cy="524596"/>
          </a:xfrm>
          <a:prstGeom prst="rect">
            <a:avLst/>
          </a:prstGeom>
          <a:solidFill>
            <a:srgbClr val="5CD2EA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200" b="1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 số thập phân thích hợp vào chỗ chấm: </a:t>
            </a: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4728" y="733500"/>
            <a:ext cx="460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56cm 9mm =   …  cm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4617" y="163322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5892" y="1637397"/>
            <a:ext cx="173316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56c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9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7286" y="166390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1578" y="168092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3501" y="166184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7462" y="1633223"/>
            <a:ext cx="106509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56cm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457349" y="1323727"/>
                <a:ext cx="1070768" cy="1070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323727"/>
                <a:ext cx="1070768" cy="10704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600562" y="1297800"/>
                <a:ext cx="1503568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62" y="1297800"/>
                <a:ext cx="1503568" cy="1159356"/>
              </a:xfrm>
              <a:prstGeom prst="rect">
                <a:avLst/>
              </a:prstGeom>
              <a:blipFill>
                <a:blip r:embed="rId5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052584" y="1626731"/>
            <a:ext cx="173316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56,9cm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6554" y="166095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5088" y="227306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449076"/>
              </p:ext>
            </p:extLst>
          </p:nvPr>
        </p:nvGraphicFramePr>
        <p:xfrm>
          <a:off x="3049781" y="2919393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303065" y="356591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6127" y="3596360"/>
            <a:ext cx="270438" cy="457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20164" y="3584127"/>
            <a:ext cx="286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06581" y="3584734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1122" y="656127"/>
            <a:ext cx="11572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,9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7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267297" y="41482"/>
            <a:ext cx="1794562" cy="6084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000" smtClean="0">
                <a:solidFill>
                  <a:srgbClr val="5CD2EA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</a:rPr>
              <a:t>Bài 3</a:t>
            </a:r>
            <a:endParaRPr lang="zh-CN" altLang="en-US" sz="3000" dirty="0">
              <a:solidFill>
                <a:srgbClr val="5CD2EA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</a:endParaRPr>
          </a:p>
        </p:txBody>
      </p:sp>
      <p:sp>
        <p:nvSpPr>
          <p:cNvPr id="3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244906" y="125193"/>
            <a:ext cx="7540839" cy="524596"/>
          </a:xfrm>
          <a:prstGeom prst="rect">
            <a:avLst/>
          </a:prstGeom>
          <a:solidFill>
            <a:srgbClr val="5CD2EA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3200" b="1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Viết số thập phân thích hợp vào chỗ chấm: </a:t>
            </a:r>
            <a:endParaRPr lang="en-US" altLang="zh-CN" sz="32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2662" y="733500"/>
            <a:ext cx="460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26m 2cm =  …  m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770" y="163322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5045" y="1637397"/>
            <a:ext cx="173316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26m 2cm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7286" y="1663908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81578" y="168092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3501" y="166184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7462" y="1633223"/>
            <a:ext cx="106509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457349" y="1323727"/>
                <a:ext cx="1070768" cy="1070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323727"/>
                <a:ext cx="1070768" cy="10704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5600562" y="1297800"/>
                <a:ext cx="1503568" cy="1070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62" y="1297800"/>
                <a:ext cx="1503568" cy="1070486"/>
              </a:xfrm>
              <a:prstGeom prst="rect">
                <a:avLst/>
              </a:prstGeom>
              <a:blipFill>
                <a:blip r:embed="rId5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052584" y="1626731"/>
            <a:ext cx="173316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,02m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6554" y="166095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780760"/>
              </p:ext>
            </p:extLst>
          </p:nvPr>
        </p:nvGraphicFramePr>
        <p:xfrm>
          <a:off x="1324655" y="3034053"/>
          <a:ext cx="6804322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652207" y="227306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2388" y="365404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57539" y="36604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0115" y="36604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7537" y="366046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82779" y="3666782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60952" y="656127"/>
            <a:ext cx="115720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26,02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3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4460"/>
            <a:ext cx="9143999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738500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1426755" y="1616486"/>
            <a:ext cx="3008160" cy="558403"/>
            <a:chOff x="1384299" y="984716"/>
            <a:chExt cx="3008160" cy="558403"/>
          </a:xfrm>
        </p:grpSpPr>
        <p:sp>
          <p:nvSpPr>
            <p:cNvPr id="11" name="任意多边形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 fontScale="92500" lnSpcReduction="10000"/>
            </a:bodyPr>
            <a:lstStyle/>
            <a:p>
              <a:pPr algn="ctr">
                <a:defRPr/>
              </a:pPr>
              <a:r>
                <a:rPr lang="en-US" altLang="zh-CN" sz="2800" kern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a) 43,2</a:t>
              </a:r>
              <a:endParaRPr lang="zh-CN" altLang="zh-CN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426755" y="2389201"/>
            <a:ext cx="3008160" cy="559594"/>
            <a:chOff x="1384299" y="1757431"/>
            <a:chExt cx="3008160" cy="559594"/>
          </a:xfrm>
        </p:grpSpPr>
        <p:sp>
          <p:nvSpPr>
            <p:cNvPr id="14" name="任意多边形 1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2800" kern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c) 0,432</a:t>
              </a:r>
              <a:endParaRPr lang="zh-CN" altLang="zh-CN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1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93995" y="1616485"/>
            <a:ext cx="3008159" cy="559593"/>
            <a:chOff x="4751539" y="984715"/>
            <a:chExt cx="3008159" cy="559593"/>
          </a:xfrm>
        </p:grpSpPr>
        <p:sp>
          <p:nvSpPr>
            <p:cNvPr id="17" name="任意多边形 16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2800" kern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b) 4,32</a:t>
              </a:r>
              <a:endParaRPr lang="zh-CN" altLang="zh-CN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Freeform 22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793995" y="2389200"/>
            <a:ext cx="3008159" cy="559595"/>
            <a:chOff x="4751539" y="1757430"/>
            <a:chExt cx="3008159" cy="559595"/>
          </a:xfrm>
        </p:grpSpPr>
        <p:sp>
          <p:nvSpPr>
            <p:cNvPr id="20" name="任意多边形 1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2800" kern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d) 0,0432 </a:t>
              </a:r>
              <a:endParaRPr lang="zh-CN" altLang="zh-CN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1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Freeform 25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8" name="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84816" y="-872"/>
            <a:ext cx="2998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smtClean="0">
                <a:solidFill>
                  <a:srgbClr val="C00000"/>
                </a:solidFill>
                <a:latin typeface="UTM Cool Blue" panose="02040603050506020204" pitchFamily="18" charset="0"/>
                <a:ea typeface="微软雅黑" panose="020B0503020204020204" pitchFamily="34" charset="-122"/>
              </a:rPr>
              <a:t>KHỞI ĐỘNG</a:t>
            </a:r>
            <a:endParaRPr lang="zh-CN" altLang="en-US" sz="2400" b="1">
              <a:solidFill>
                <a:srgbClr val="C00000"/>
              </a:solidFill>
              <a:latin typeface="UTM Cool Blue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2161" y="326214"/>
            <a:ext cx="784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thập phân thích hợp vào chỗ trống: </a:t>
            </a:r>
          </a:p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432g = ….kg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841218" y="1485517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12885" y="1476587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429725" y="2221174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20" y="3831269"/>
            <a:ext cx="2711668" cy="1422400"/>
          </a:xfrm>
          <a:prstGeom prst="rect">
            <a:avLst/>
          </a:prstGeom>
        </p:spPr>
      </p:pic>
      <p:sp>
        <p:nvSpPr>
          <p:cNvPr id="12" name="Freeform 297"/>
          <p:cNvSpPr>
            <a:spLocks noChangeArrowheads="1"/>
          </p:cNvSpPr>
          <p:nvPr/>
        </p:nvSpPr>
        <p:spPr bwMode="auto">
          <a:xfrm>
            <a:off x="11017" y="22034"/>
            <a:ext cx="9144000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8CB1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13" name="矩形 14"/>
          <p:cNvSpPr>
            <a:spLocks noChangeArrowheads="1"/>
          </p:cNvSpPr>
          <p:nvPr/>
        </p:nvSpPr>
        <p:spPr bwMode="auto">
          <a:xfrm>
            <a:off x="119310" y="-71119"/>
            <a:ext cx="76828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3600" b="1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Bài 4: Viết số thập phân thích hợp vào chỗ chấm: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grpSp>
        <p:nvGrpSpPr>
          <p:cNvPr id="14" name="组合 2"/>
          <p:cNvGrpSpPr/>
          <p:nvPr/>
        </p:nvGrpSpPr>
        <p:grpSpPr>
          <a:xfrm>
            <a:off x="1687032" y="1227421"/>
            <a:ext cx="4759288" cy="913226"/>
            <a:chOff x="2465785" y="1929280"/>
            <a:chExt cx="5642628" cy="1217635"/>
          </a:xfrm>
        </p:grpSpPr>
        <p:sp>
          <p:nvSpPr>
            <p:cNvPr id="15" name="任意多边形 15"/>
            <p:cNvSpPr/>
            <p:nvPr/>
          </p:nvSpPr>
          <p:spPr>
            <a:xfrm>
              <a:off x="2465785" y="1929280"/>
              <a:ext cx="5642628" cy="1217635"/>
            </a:xfrm>
            <a:custGeom>
              <a:avLst/>
              <a:gdLst>
                <a:gd name="connsiteX0" fmla="*/ 819515 w 3156937"/>
                <a:gd name="connsiteY0" fmla="*/ 0 h 1639030"/>
                <a:gd name="connsiteX1" fmla="*/ 903306 w 3156937"/>
                <a:gd name="connsiteY1" fmla="*/ 4231 h 1639030"/>
                <a:gd name="connsiteX2" fmla="*/ 905462 w 3156937"/>
                <a:gd name="connsiteY2" fmla="*/ 4560 h 1639030"/>
                <a:gd name="connsiteX3" fmla="*/ 920763 w 3156937"/>
                <a:gd name="connsiteY3" fmla="*/ 1471 h 1639030"/>
                <a:gd name="connsiteX4" fmla="*/ 2996374 w 3156937"/>
                <a:gd name="connsiteY4" fmla="*/ 1471 h 1639030"/>
                <a:gd name="connsiteX5" fmla="*/ 3156937 w 3156937"/>
                <a:gd name="connsiteY5" fmla="*/ 162034 h 1639030"/>
                <a:gd name="connsiteX6" fmla="*/ 3156937 w 3156937"/>
                <a:gd name="connsiteY6" fmla="*/ 1478466 h 1639030"/>
                <a:gd name="connsiteX7" fmla="*/ 2996374 w 3156937"/>
                <a:gd name="connsiteY7" fmla="*/ 1639029 h 1639030"/>
                <a:gd name="connsiteX8" fmla="*/ 920763 w 3156937"/>
                <a:gd name="connsiteY8" fmla="*/ 1639029 h 1639030"/>
                <a:gd name="connsiteX9" fmla="*/ 900510 w 3156937"/>
                <a:gd name="connsiteY9" fmla="*/ 1634940 h 1639030"/>
                <a:gd name="connsiteX10" fmla="*/ 819515 w 3156937"/>
                <a:gd name="connsiteY10" fmla="*/ 1639030 h 1639030"/>
                <a:gd name="connsiteX11" fmla="*/ 0 w 3156937"/>
                <a:gd name="connsiteY11" fmla="*/ 819515 h 1639030"/>
                <a:gd name="connsiteX12" fmla="*/ 819515 w 3156937"/>
                <a:gd name="connsiteY12" fmla="*/ 0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6937" h="1639030">
                  <a:moveTo>
                    <a:pt x="819515" y="0"/>
                  </a:moveTo>
                  <a:cubicBezTo>
                    <a:pt x="847803" y="0"/>
                    <a:pt x="875756" y="1433"/>
                    <a:pt x="903306" y="4231"/>
                  </a:cubicBezTo>
                  <a:lnTo>
                    <a:pt x="905462" y="4560"/>
                  </a:lnTo>
                  <a:lnTo>
                    <a:pt x="920763" y="1471"/>
                  </a:lnTo>
                  <a:lnTo>
                    <a:pt x="2996374" y="1471"/>
                  </a:lnTo>
                  <a:cubicBezTo>
                    <a:pt x="3085050" y="1471"/>
                    <a:pt x="3156937" y="73358"/>
                    <a:pt x="3156937" y="162034"/>
                  </a:cubicBezTo>
                  <a:lnTo>
                    <a:pt x="3156937" y="1478466"/>
                  </a:lnTo>
                  <a:cubicBezTo>
                    <a:pt x="3156937" y="1567142"/>
                    <a:pt x="3085050" y="1639029"/>
                    <a:pt x="2996374" y="1639029"/>
                  </a:cubicBezTo>
                  <a:lnTo>
                    <a:pt x="920763" y="1639029"/>
                  </a:lnTo>
                  <a:lnTo>
                    <a:pt x="900510" y="1634940"/>
                  </a:lnTo>
                  <a:lnTo>
                    <a:pt x="819515" y="1639030"/>
                  </a:lnTo>
                  <a:cubicBezTo>
                    <a:pt x="366909" y="1639030"/>
                    <a:pt x="0" y="1272121"/>
                    <a:pt x="0" y="819515"/>
                  </a:cubicBezTo>
                  <a:cubicBezTo>
                    <a:pt x="0" y="366909"/>
                    <a:pt x="366909" y="0"/>
                    <a:pt x="819515" y="0"/>
                  </a:cubicBezTo>
                  <a:close/>
                </a:path>
              </a:pathLst>
            </a:custGeom>
            <a:solidFill>
              <a:srgbClr val="FB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61000" rIns="108000" anchor="ctr"/>
            <a:lstStyle/>
            <a:p>
              <a:pPr algn="ctr">
                <a:defRPr/>
              </a:pPr>
              <a:r>
                <a:rPr lang="en-US" altLang="zh-CN" sz="3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3kg 5g =  …  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728911" y="2024815"/>
              <a:ext cx="1315640" cy="1028375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F992B8"/>
                  </a:solidFill>
                  <a:cs typeface="+mn-ea"/>
                  <a:sym typeface="+mn-lt"/>
                </a:rPr>
                <a:t>A</a:t>
              </a:r>
            </a:p>
          </p:txBody>
        </p:sp>
      </p:grpSp>
      <p:grpSp>
        <p:nvGrpSpPr>
          <p:cNvPr id="17" name="组合 3"/>
          <p:cNvGrpSpPr/>
          <p:nvPr/>
        </p:nvGrpSpPr>
        <p:grpSpPr>
          <a:xfrm flipH="1">
            <a:off x="1687032" y="2345648"/>
            <a:ext cx="4803356" cy="924273"/>
            <a:chOff x="4858167" y="2107079"/>
            <a:chExt cx="4882739" cy="1426885"/>
          </a:xfrm>
        </p:grpSpPr>
        <p:sp>
          <p:nvSpPr>
            <p:cNvPr id="18" name="任意多边形 17"/>
            <p:cNvSpPr/>
            <p:nvPr/>
          </p:nvSpPr>
          <p:spPr>
            <a:xfrm>
              <a:off x="4858167" y="2107079"/>
              <a:ext cx="4882739" cy="1426885"/>
            </a:xfrm>
            <a:custGeom>
              <a:avLst/>
              <a:gdLst>
                <a:gd name="connsiteX0" fmla="*/ 2316740 w 3136255"/>
                <a:gd name="connsiteY0" fmla="*/ 0 h 1639030"/>
                <a:gd name="connsiteX1" fmla="*/ 3136255 w 3136255"/>
                <a:gd name="connsiteY1" fmla="*/ 819515 h 1639030"/>
                <a:gd name="connsiteX2" fmla="*/ 2316740 w 3136255"/>
                <a:gd name="connsiteY2" fmla="*/ 1639030 h 1639030"/>
                <a:gd name="connsiteX3" fmla="*/ 2252289 w 3136255"/>
                <a:gd name="connsiteY3" fmla="*/ 1635776 h 1639030"/>
                <a:gd name="connsiteX4" fmla="*/ 2236174 w 3136255"/>
                <a:gd name="connsiteY4" fmla="*/ 1639029 h 1639030"/>
                <a:gd name="connsiteX5" fmla="*/ 160563 w 3136255"/>
                <a:gd name="connsiteY5" fmla="*/ 1639029 h 1639030"/>
                <a:gd name="connsiteX6" fmla="*/ 0 w 3136255"/>
                <a:gd name="connsiteY6" fmla="*/ 1478466 h 1639030"/>
                <a:gd name="connsiteX7" fmla="*/ 0 w 3136255"/>
                <a:gd name="connsiteY7" fmla="*/ 162034 h 1639030"/>
                <a:gd name="connsiteX8" fmla="*/ 160563 w 3136255"/>
                <a:gd name="connsiteY8" fmla="*/ 1471 h 1639030"/>
                <a:gd name="connsiteX9" fmla="*/ 2236174 w 3136255"/>
                <a:gd name="connsiteY9" fmla="*/ 1471 h 1639030"/>
                <a:gd name="connsiteX10" fmla="*/ 2246465 w 3136255"/>
                <a:gd name="connsiteY10" fmla="*/ 3549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6255" h="1639030">
                  <a:moveTo>
                    <a:pt x="2316740" y="0"/>
                  </a:moveTo>
                  <a:cubicBezTo>
                    <a:pt x="2769346" y="0"/>
                    <a:pt x="3136255" y="366909"/>
                    <a:pt x="3136255" y="819515"/>
                  </a:cubicBezTo>
                  <a:cubicBezTo>
                    <a:pt x="3136255" y="1272121"/>
                    <a:pt x="2769346" y="1639030"/>
                    <a:pt x="2316740" y="1639030"/>
                  </a:cubicBezTo>
                  <a:lnTo>
                    <a:pt x="2252289" y="1635776"/>
                  </a:lnTo>
                  <a:lnTo>
                    <a:pt x="2236174" y="1639029"/>
                  </a:lnTo>
                  <a:lnTo>
                    <a:pt x="160563" y="1639029"/>
                  </a:lnTo>
                  <a:cubicBezTo>
                    <a:pt x="71887" y="1639029"/>
                    <a:pt x="0" y="1567142"/>
                    <a:pt x="0" y="1478466"/>
                  </a:cubicBezTo>
                  <a:lnTo>
                    <a:pt x="0" y="162034"/>
                  </a:lnTo>
                  <a:cubicBezTo>
                    <a:pt x="0" y="73358"/>
                    <a:pt x="71887" y="1471"/>
                    <a:pt x="160563" y="1471"/>
                  </a:cubicBezTo>
                  <a:lnTo>
                    <a:pt x="2236174" y="1471"/>
                  </a:lnTo>
                  <a:lnTo>
                    <a:pt x="2246465" y="3549"/>
                  </a:lnTo>
                  <a:close/>
                </a:path>
              </a:pathLst>
            </a:cu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161000" anchor="ctr"/>
            <a:lstStyle/>
            <a:p>
              <a:pPr algn="ctr">
                <a:defRPr/>
              </a:pPr>
              <a:r>
                <a:rPr lang="en-US" altLang="zh-CN" sz="3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             30g =  …  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8387285" y="2243141"/>
              <a:ext cx="1188827" cy="1154759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F9D841"/>
                  </a:solidFill>
                  <a:cs typeface="+mn-ea"/>
                  <a:sym typeface="+mn-lt"/>
                </a:rPr>
                <a:t>B</a:t>
              </a:r>
            </a:p>
          </p:txBody>
        </p:sp>
      </p:grpSp>
      <p:grpSp>
        <p:nvGrpSpPr>
          <p:cNvPr id="20" name="组合 4"/>
          <p:cNvGrpSpPr/>
          <p:nvPr/>
        </p:nvGrpSpPr>
        <p:grpSpPr>
          <a:xfrm>
            <a:off x="1805079" y="3478584"/>
            <a:ext cx="4641241" cy="909564"/>
            <a:chOff x="2465785" y="3824754"/>
            <a:chExt cx="3157538" cy="1638300"/>
          </a:xfrm>
        </p:grpSpPr>
        <p:sp>
          <p:nvSpPr>
            <p:cNvPr id="21" name="任意多边形 21"/>
            <p:cNvSpPr/>
            <p:nvPr/>
          </p:nvSpPr>
          <p:spPr>
            <a:xfrm>
              <a:off x="2465785" y="3824754"/>
              <a:ext cx="3157538" cy="1638300"/>
            </a:xfrm>
            <a:custGeom>
              <a:avLst/>
              <a:gdLst>
                <a:gd name="connsiteX0" fmla="*/ 819515 w 3156937"/>
                <a:gd name="connsiteY0" fmla="*/ 0 h 1639030"/>
                <a:gd name="connsiteX1" fmla="*/ 903306 w 3156937"/>
                <a:gd name="connsiteY1" fmla="*/ 4231 h 1639030"/>
                <a:gd name="connsiteX2" fmla="*/ 905462 w 3156937"/>
                <a:gd name="connsiteY2" fmla="*/ 4560 h 1639030"/>
                <a:gd name="connsiteX3" fmla="*/ 920763 w 3156937"/>
                <a:gd name="connsiteY3" fmla="*/ 1471 h 1639030"/>
                <a:gd name="connsiteX4" fmla="*/ 2996374 w 3156937"/>
                <a:gd name="connsiteY4" fmla="*/ 1471 h 1639030"/>
                <a:gd name="connsiteX5" fmla="*/ 3156937 w 3156937"/>
                <a:gd name="connsiteY5" fmla="*/ 162034 h 1639030"/>
                <a:gd name="connsiteX6" fmla="*/ 3156937 w 3156937"/>
                <a:gd name="connsiteY6" fmla="*/ 1478466 h 1639030"/>
                <a:gd name="connsiteX7" fmla="*/ 2996374 w 3156937"/>
                <a:gd name="connsiteY7" fmla="*/ 1639029 h 1639030"/>
                <a:gd name="connsiteX8" fmla="*/ 920763 w 3156937"/>
                <a:gd name="connsiteY8" fmla="*/ 1639029 h 1639030"/>
                <a:gd name="connsiteX9" fmla="*/ 900510 w 3156937"/>
                <a:gd name="connsiteY9" fmla="*/ 1634940 h 1639030"/>
                <a:gd name="connsiteX10" fmla="*/ 819515 w 3156937"/>
                <a:gd name="connsiteY10" fmla="*/ 1639030 h 1639030"/>
                <a:gd name="connsiteX11" fmla="*/ 0 w 3156937"/>
                <a:gd name="connsiteY11" fmla="*/ 819515 h 1639030"/>
                <a:gd name="connsiteX12" fmla="*/ 819515 w 3156937"/>
                <a:gd name="connsiteY12" fmla="*/ 0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6937" h="1639030">
                  <a:moveTo>
                    <a:pt x="819515" y="0"/>
                  </a:moveTo>
                  <a:cubicBezTo>
                    <a:pt x="847803" y="0"/>
                    <a:pt x="875756" y="1433"/>
                    <a:pt x="903306" y="4231"/>
                  </a:cubicBezTo>
                  <a:lnTo>
                    <a:pt x="905462" y="4560"/>
                  </a:lnTo>
                  <a:lnTo>
                    <a:pt x="920763" y="1471"/>
                  </a:lnTo>
                  <a:lnTo>
                    <a:pt x="2996374" y="1471"/>
                  </a:lnTo>
                  <a:cubicBezTo>
                    <a:pt x="3085050" y="1471"/>
                    <a:pt x="3156937" y="73358"/>
                    <a:pt x="3156937" y="162034"/>
                  </a:cubicBezTo>
                  <a:lnTo>
                    <a:pt x="3156937" y="1478466"/>
                  </a:lnTo>
                  <a:cubicBezTo>
                    <a:pt x="3156937" y="1567142"/>
                    <a:pt x="3085050" y="1639029"/>
                    <a:pt x="2996374" y="1639029"/>
                  </a:cubicBezTo>
                  <a:lnTo>
                    <a:pt x="920763" y="1639029"/>
                  </a:lnTo>
                  <a:lnTo>
                    <a:pt x="900510" y="1634940"/>
                  </a:lnTo>
                  <a:lnTo>
                    <a:pt x="819515" y="1639030"/>
                  </a:lnTo>
                  <a:cubicBezTo>
                    <a:pt x="366909" y="1639030"/>
                    <a:pt x="0" y="1272121"/>
                    <a:pt x="0" y="819515"/>
                  </a:cubicBezTo>
                  <a:cubicBezTo>
                    <a:pt x="0" y="366909"/>
                    <a:pt x="366909" y="0"/>
                    <a:pt x="819515" y="0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61000" rIns="108000" anchor="ctr"/>
            <a:lstStyle/>
            <a:p>
              <a:pPr algn="ctr">
                <a:defRPr/>
              </a:pPr>
              <a:r>
                <a:rPr lang="en-US" altLang="zh-CN" sz="3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1103g =  …  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567934" y="3989947"/>
              <a:ext cx="769410" cy="1246996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5B9BD5"/>
                  </a:solidFill>
                  <a:cs typeface="+mn-ea"/>
                  <a:sym typeface="+mn-lt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60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97"/>
          <p:cNvSpPr>
            <a:spLocks noChangeArrowheads="1"/>
          </p:cNvSpPr>
          <p:nvPr/>
        </p:nvSpPr>
        <p:spPr bwMode="auto">
          <a:xfrm>
            <a:off x="11017" y="22034"/>
            <a:ext cx="9144000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8CB1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" name="矩形 14"/>
          <p:cNvSpPr>
            <a:spLocks noChangeArrowheads="1"/>
          </p:cNvSpPr>
          <p:nvPr/>
        </p:nvSpPr>
        <p:spPr bwMode="auto">
          <a:xfrm>
            <a:off x="119310" y="-71119"/>
            <a:ext cx="76828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3600" b="1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Bài 4: Viết số thập phân thích hợp vào chỗ chấm: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grpSp>
        <p:nvGrpSpPr>
          <p:cNvPr id="4" name="组合 2"/>
          <p:cNvGrpSpPr/>
          <p:nvPr/>
        </p:nvGrpSpPr>
        <p:grpSpPr>
          <a:xfrm>
            <a:off x="1687032" y="1227421"/>
            <a:ext cx="4759288" cy="913226"/>
            <a:chOff x="2465785" y="1929280"/>
            <a:chExt cx="5642628" cy="1217635"/>
          </a:xfrm>
        </p:grpSpPr>
        <p:sp>
          <p:nvSpPr>
            <p:cNvPr id="5" name="任意多边形 15"/>
            <p:cNvSpPr/>
            <p:nvPr/>
          </p:nvSpPr>
          <p:spPr>
            <a:xfrm>
              <a:off x="2465785" y="1929280"/>
              <a:ext cx="5642628" cy="1217635"/>
            </a:xfrm>
            <a:custGeom>
              <a:avLst/>
              <a:gdLst>
                <a:gd name="connsiteX0" fmla="*/ 819515 w 3156937"/>
                <a:gd name="connsiteY0" fmla="*/ 0 h 1639030"/>
                <a:gd name="connsiteX1" fmla="*/ 903306 w 3156937"/>
                <a:gd name="connsiteY1" fmla="*/ 4231 h 1639030"/>
                <a:gd name="connsiteX2" fmla="*/ 905462 w 3156937"/>
                <a:gd name="connsiteY2" fmla="*/ 4560 h 1639030"/>
                <a:gd name="connsiteX3" fmla="*/ 920763 w 3156937"/>
                <a:gd name="connsiteY3" fmla="*/ 1471 h 1639030"/>
                <a:gd name="connsiteX4" fmla="*/ 2996374 w 3156937"/>
                <a:gd name="connsiteY4" fmla="*/ 1471 h 1639030"/>
                <a:gd name="connsiteX5" fmla="*/ 3156937 w 3156937"/>
                <a:gd name="connsiteY5" fmla="*/ 162034 h 1639030"/>
                <a:gd name="connsiteX6" fmla="*/ 3156937 w 3156937"/>
                <a:gd name="connsiteY6" fmla="*/ 1478466 h 1639030"/>
                <a:gd name="connsiteX7" fmla="*/ 2996374 w 3156937"/>
                <a:gd name="connsiteY7" fmla="*/ 1639029 h 1639030"/>
                <a:gd name="connsiteX8" fmla="*/ 920763 w 3156937"/>
                <a:gd name="connsiteY8" fmla="*/ 1639029 h 1639030"/>
                <a:gd name="connsiteX9" fmla="*/ 900510 w 3156937"/>
                <a:gd name="connsiteY9" fmla="*/ 1634940 h 1639030"/>
                <a:gd name="connsiteX10" fmla="*/ 819515 w 3156937"/>
                <a:gd name="connsiteY10" fmla="*/ 1639030 h 1639030"/>
                <a:gd name="connsiteX11" fmla="*/ 0 w 3156937"/>
                <a:gd name="connsiteY11" fmla="*/ 819515 h 1639030"/>
                <a:gd name="connsiteX12" fmla="*/ 819515 w 3156937"/>
                <a:gd name="connsiteY12" fmla="*/ 0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6937" h="1639030">
                  <a:moveTo>
                    <a:pt x="819515" y="0"/>
                  </a:moveTo>
                  <a:cubicBezTo>
                    <a:pt x="847803" y="0"/>
                    <a:pt x="875756" y="1433"/>
                    <a:pt x="903306" y="4231"/>
                  </a:cubicBezTo>
                  <a:lnTo>
                    <a:pt x="905462" y="4560"/>
                  </a:lnTo>
                  <a:lnTo>
                    <a:pt x="920763" y="1471"/>
                  </a:lnTo>
                  <a:lnTo>
                    <a:pt x="2996374" y="1471"/>
                  </a:lnTo>
                  <a:cubicBezTo>
                    <a:pt x="3085050" y="1471"/>
                    <a:pt x="3156937" y="73358"/>
                    <a:pt x="3156937" y="162034"/>
                  </a:cubicBezTo>
                  <a:lnTo>
                    <a:pt x="3156937" y="1478466"/>
                  </a:lnTo>
                  <a:cubicBezTo>
                    <a:pt x="3156937" y="1567142"/>
                    <a:pt x="3085050" y="1639029"/>
                    <a:pt x="2996374" y="1639029"/>
                  </a:cubicBezTo>
                  <a:lnTo>
                    <a:pt x="920763" y="1639029"/>
                  </a:lnTo>
                  <a:lnTo>
                    <a:pt x="900510" y="1634940"/>
                  </a:lnTo>
                  <a:lnTo>
                    <a:pt x="819515" y="1639030"/>
                  </a:lnTo>
                  <a:cubicBezTo>
                    <a:pt x="366909" y="1639030"/>
                    <a:pt x="0" y="1272121"/>
                    <a:pt x="0" y="819515"/>
                  </a:cubicBezTo>
                  <a:cubicBezTo>
                    <a:pt x="0" y="366909"/>
                    <a:pt x="366909" y="0"/>
                    <a:pt x="819515" y="0"/>
                  </a:cubicBezTo>
                  <a:close/>
                </a:path>
              </a:pathLst>
            </a:custGeom>
            <a:solidFill>
              <a:srgbClr val="FBA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61000" rIns="108000" anchor="ctr"/>
            <a:lstStyle/>
            <a:p>
              <a:pPr algn="ctr">
                <a:defRPr/>
              </a:pPr>
              <a:r>
                <a:rPr lang="en-US" altLang="zh-CN" sz="3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3kg 5g =   …   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2728911" y="2024815"/>
              <a:ext cx="1315640" cy="1028375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FD8CB1"/>
                  </a:solidFill>
                  <a:cs typeface="+mn-ea"/>
                  <a:sym typeface="+mn-lt"/>
                </a:rPr>
                <a:t>A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43482" y="221615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4758" y="2220327"/>
            <a:ext cx="123128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3kg 5g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4704" y="2262351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0443" y="2263859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9267" y="2290554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5524" y="2249333"/>
            <a:ext cx="76725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3kg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901271" y="1955643"/>
                <a:ext cx="1349172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271" y="1955643"/>
                <a:ext cx="1349172" cy="11703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569427" y="1880730"/>
                <a:ext cx="1503568" cy="1170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427" y="1880730"/>
                <a:ext cx="1503568" cy="1170320"/>
              </a:xfrm>
              <a:prstGeom prst="rect">
                <a:avLst/>
              </a:prstGeom>
              <a:blipFill>
                <a:blip r:embed="rId3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021449" y="2209661"/>
            <a:ext cx="173316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,005kg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35419" y="2243889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3953" y="285599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335169"/>
              </p:ext>
            </p:extLst>
          </p:nvPr>
        </p:nvGraphicFramePr>
        <p:xfrm>
          <a:off x="3018646" y="3502323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271930" y="414884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73082" y="4145930"/>
            <a:ext cx="270438" cy="457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1989" y="4132767"/>
            <a:ext cx="286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03448" y="4173626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60885" y="4173625"/>
            <a:ext cx="256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5857" y="1204494"/>
            <a:ext cx="1157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3,005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97"/>
          <p:cNvSpPr>
            <a:spLocks noChangeArrowheads="1"/>
          </p:cNvSpPr>
          <p:nvPr/>
        </p:nvSpPr>
        <p:spPr bwMode="auto">
          <a:xfrm>
            <a:off x="11017" y="22034"/>
            <a:ext cx="9144000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8CB1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" name="矩形 14"/>
          <p:cNvSpPr>
            <a:spLocks noChangeArrowheads="1"/>
          </p:cNvSpPr>
          <p:nvPr/>
        </p:nvSpPr>
        <p:spPr bwMode="auto">
          <a:xfrm>
            <a:off x="119310" y="-71119"/>
            <a:ext cx="76828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3600" b="1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Bài 4: Viết số thập phân thích hợp vào chỗ chấm: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 flipH="1">
            <a:off x="1721323" y="1222363"/>
            <a:ext cx="5121544" cy="924273"/>
            <a:chOff x="4534720" y="2107079"/>
            <a:chExt cx="5206186" cy="1426885"/>
          </a:xfrm>
        </p:grpSpPr>
        <p:sp>
          <p:nvSpPr>
            <p:cNvPr id="5" name="任意多边形 17"/>
            <p:cNvSpPr/>
            <p:nvPr/>
          </p:nvSpPr>
          <p:spPr>
            <a:xfrm>
              <a:off x="4534720" y="2107079"/>
              <a:ext cx="5206186" cy="1426885"/>
            </a:xfrm>
            <a:custGeom>
              <a:avLst/>
              <a:gdLst>
                <a:gd name="connsiteX0" fmla="*/ 2316740 w 3136255"/>
                <a:gd name="connsiteY0" fmla="*/ 0 h 1639030"/>
                <a:gd name="connsiteX1" fmla="*/ 3136255 w 3136255"/>
                <a:gd name="connsiteY1" fmla="*/ 819515 h 1639030"/>
                <a:gd name="connsiteX2" fmla="*/ 2316740 w 3136255"/>
                <a:gd name="connsiteY2" fmla="*/ 1639030 h 1639030"/>
                <a:gd name="connsiteX3" fmla="*/ 2252289 w 3136255"/>
                <a:gd name="connsiteY3" fmla="*/ 1635776 h 1639030"/>
                <a:gd name="connsiteX4" fmla="*/ 2236174 w 3136255"/>
                <a:gd name="connsiteY4" fmla="*/ 1639029 h 1639030"/>
                <a:gd name="connsiteX5" fmla="*/ 160563 w 3136255"/>
                <a:gd name="connsiteY5" fmla="*/ 1639029 h 1639030"/>
                <a:gd name="connsiteX6" fmla="*/ 0 w 3136255"/>
                <a:gd name="connsiteY6" fmla="*/ 1478466 h 1639030"/>
                <a:gd name="connsiteX7" fmla="*/ 0 w 3136255"/>
                <a:gd name="connsiteY7" fmla="*/ 162034 h 1639030"/>
                <a:gd name="connsiteX8" fmla="*/ 160563 w 3136255"/>
                <a:gd name="connsiteY8" fmla="*/ 1471 h 1639030"/>
                <a:gd name="connsiteX9" fmla="*/ 2236174 w 3136255"/>
                <a:gd name="connsiteY9" fmla="*/ 1471 h 1639030"/>
                <a:gd name="connsiteX10" fmla="*/ 2246465 w 3136255"/>
                <a:gd name="connsiteY10" fmla="*/ 3549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6255" h="1639030">
                  <a:moveTo>
                    <a:pt x="2316740" y="0"/>
                  </a:moveTo>
                  <a:cubicBezTo>
                    <a:pt x="2769346" y="0"/>
                    <a:pt x="3136255" y="366909"/>
                    <a:pt x="3136255" y="819515"/>
                  </a:cubicBezTo>
                  <a:cubicBezTo>
                    <a:pt x="3136255" y="1272121"/>
                    <a:pt x="2769346" y="1639030"/>
                    <a:pt x="2316740" y="1639030"/>
                  </a:cubicBezTo>
                  <a:lnTo>
                    <a:pt x="2252289" y="1635776"/>
                  </a:lnTo>
                  <a:lnTo>
                    <a:pt x="2236174" y="1639029"/>
                  </a:lnTo>
                  <a:lnTo>
                    <a:pt x="160563" y="1639029"/>
                  </a:lnTo>
                  <a:cubicBezTo>
                    <a:pt x="71887" y="1639029"/>
                    <a:pt x="0" y="1567142"/>
                    <a:pt x="0" y="1478466"/>
                  </a:cubicBezTo>
                  <a:lnTo>
                    <a:pt x="0" y="162034"/>
                  </a:lnTo>
                  <a:cubicBezTo>
                    <a:pt x="0" y="73358"/>
                    <a:pt x="71887" y="1471"/>
                    <a:pt x="160563" y="1471"/>
                  </a:cubicBezTo>
                  <a:lnTo>
                    <a:pt x="2236174" y="1471"/>
                  </a:lnTo>
                  <a:lnTo>
                    <a:pt x="2246465" y="3549"/>
                  </a:lnTo>
                  <a:close/>
                </a:path>
              </a:pathLst>
            </a:cu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161000" anchor="ctr"/>
            <a:lstStyle/>
            <a:p>
              <a:pPr algn="ctr">
                <a:defRPr/>
              </a:pPr>
              <a:r>
                <a:rPr lang="en-US" altLang="zh-CN" sz="3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             30g =   …   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8387285" y="2243141"/>
              <a:ext cx="1188827" cy="1154759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F9D841"/>
                  </a:solidFill>
                  <a:cs typeface="+mn-ea"/>
                  <a:sym typeface="+mn-lt"/>
                </a:rPr>
                <a:t>B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43482" y="221615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4644" y="2283448"/>
            <a:ext cx="765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7565" y="2281400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97786" y="2327908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539164" y="1964563"/>
                <a:ext cx="1349172" cy="1070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164" y="1964563"/>
                <a:ext cx="1349172" cy="10704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109705" y="2332103"/>
            <a:ext cx="173316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0,03kg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3953" y="285599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08812"/>
              </p:ext>
            </p:extLst>
          </p:nvPr>
        </p:nvGraphicFramePr>
        <p:xfrm>
          <a:off x="2636494" y="3349529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889778" y="399604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36103" y="3999865"/>
            <a:ext cx="270438" cy="457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88130" y="3990330"/>
            <a:ext cx="259258" cy="47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21296" y="4020832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83658" y="3988060"/>
            <a:ext cx="256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13750" y="1251599"/>
            <a:ext cx="1157206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1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  <p:bldP spid="10" grpId="0"/>
      <p:bldP spid="13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97"/>
          <p:cNvSpPr>
            <a:spLocks noChangeArrowheads="1"/>
          </p:cNvSpPr>
          <p:nvPr/>
        </p:nvSpPr>
        <p:spPr bwMode="auto">
          <a:xfrm>
            <a:off x="11017" y="22034"/>
            <a:ext cx="9144000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8CB1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000000"/>
              </a:solidFill>
              <a:sym typeface="宋体" pitchFamily="2" charset="-122"/>
            </a:endParaRPr>
          </a:p>
        </p:txBody>
      </p:sp>
      <p:sp>
        <p:nvSpPr>
          <p:cNvPr id="3" name="矩形 14"/>
          <p:cNvSpPr>
            <a:spLocks noChangeArrowheads="1"/>
          </p:cNvSpPr>
          <p:nvPr/>
        </p:nvSpPr>
        <p:spPr bwMode="auto">
          <a:xfrm>
            <a:off x="119310" y="-71119"/>
            <a:ext cx="76828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algn="just"/>
            <a:r>
              <a:rPr lang="en-US" altLang="zh-CN" sz="3600" b="1" smtClean="0">
                <a:solidFill>
                  <a:srgbClr val="FFFF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微软雅黑" pitchFamily="34" charset="-122"/>
              </a:rPr>
              <a:t>Bài 4: Viết số thập phân thích hợp vào chỗ chấm:</a:t>
            </a:r>
            <a:endParaRPr lang="zh-CN" altLang="en-US" sz="3600" b="1" dirty="0">
              <a:solidFill>
                <a:srgbClr val="FFFFFF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  <a:sym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58467" y="1222363"/>
            <a:ext cx="4641241" cy="909564"/>
            <a:chOff x="2465785" y="3824754"/>
            <a:chExt cx="3157538" cy="1638300"/>
          </a:xfrm>
        </p:grpSpPr>
        <p:sp>
          <p:nvSpPr>
            <p:cNvPr id="6" name="任意多边形 21"/>
            <p:cNvSpPr/>
            <p:nvPr/>
          </p:nvSpPr>
          <p:spPr>
            <a:xfrm>
              <a:off x="2465785" y="3824754"/>
              <a:ext cx="3157538" cy="1638300"/>
            </a:xfrm>
            <a:custGeom>
              <a:avLst/>
              <a:gdLst>
                <a:gd name="connsiteX0" fmla="*/ 819515 w 3156937"/>
                <a:gd name="connsiteY0" fmla="*/ 0 h 1639030"/>
                <a:gd name="connsiteX1" fmla="*/ 903306 w 3156937"/>
                <a:gd name="connsiteY1" fmla="*/ 4231 h 1639030"/>
                <a:gd name="connsiteX2" fmla="*/ 905462 w 3156937"/>
                <a:gd name="connsiteY2" fmla="*/ 4560 h 1639030"/>
                <a:gd name="connsiteX3" fmla="*/ 920763 w 3156937"/>
                <a:gd name="connsiteY3" fmla="*/ 1471 h 1639030"/>
                <a:gd name="connsiteX4" fmla="*/ 2996374 w 3156937"/>
                <a:gd name="connsiteY4" fmla="*/ 1471 h 1639030"/>
                <a:gd name="connsiteX5" fmla="*/ 3156937 w 3156937"/>
                <a:gd name="connsiteY5" fmla="*/ 162034 h 1639030"/>
                <a:gd name="connsiteX6" fmla="*/ 3156937 w 3156937"/>
                <a:gd name="connsiteY6" fmla="*/ 1478466 h 1639030"/>
                <a:gd name="connsiteX7" fmla="*/ 2996374 w 3156937"/>
                <a:gd name="connsiteY7" fmla="*/ 1639029 h 1639030"/>
                <a:gd name="connsiteX8" fmla="*/ 920763 w 3156937"/>
                <a:gd name="connsiteY8" fmla="*/ 1639029 h 1639030"/>
                <a:gd name="connsiteX9" fmla="*/ 900510 w 3156937"/>
                <a:gd name="connsiteY9" fmla="*/ 1634940 h 1639030"/>
                <a:gd name="connsiteX10" fmla="*/ 819515 w 3156937"/>
                <a:gd name="connsiteY10" fmla="*/ 1639030 h 1639030"/>
                <a:gd name="connsiteX11" fmla="*/ 0 w 3156937"/>
                <a:gd name="connsiteY11" fmla="*/ 819515 h 1639030"/>
                <a:gd name="connsiteX12" fmla="*/ 819515 w 3156937"/>
                <a:gd name="connsiteY12" fmla="*/ 0 h 163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6937" h="1639030">
                  <a:moveTo>
                    <a:pt x="819515" y="0"/>
                  </a:moveTo>
                  <a:cubicBezTo>
                    <a:pt x="847803" y="0"/>
                    <a:pt x="875756" y="1433"/>
                    <a:pt x="903306" y="4231"/>
                  </a:cubicBezTo>
                  <a:lnTo>
                    <a:pt x="905462" y="4560"/>
                  </a:lnTo>
                  <a:lnTo>
                    <a:pt x="920763" y="1471"/>
                  </a:lnTo>
                  <a:lnTo>
                    <a:pt x="2996374" y="1471"/>
                  </a:lnTo>
                  <a:cubicBezTo>
                    <a:pt x="3085050" y="1471"/>
                    <a:pt x="3156937" y="73358"/>
                    <a:pt x="3156937" y="162034"/>
                  </a:cubicBezTo>
                  <a:lnTo>
                    <a:pt x="3156937" y="1478466"/>
                  </a:lnTo>
                  <a:cubicBezTo>
                    <a:pt x="3156937" y="1567142"/>
                    <a:pt x="3085050" y="1639029"/>
                    <a:pt x="2996374" y="1639029"/>
                  </a:cubicBezTo>
                  <a:lnTo>
                    <a:pt x="920763" y="1639029"/>
                  </a:lnTo>
                  <a:lnTo>
                    <a:pt x="900510" y="1634940"/>
                  </a:lnTo>
                  <a:lnTo>
                    <a:pt x="819515" y="1639030"/>
                  </a:lnTo>
                  <a:cubicBezTo>
                    <a:pt x="366909" y="1639030"/>
                    <a:pt x="0" y="1272121"/>
                    <a:pt x="0" y="819515"/>
                  </a:cubicBezTo>
                  <a:cubicBezTo>
                    <a:pt x="0" y="366909"/>
                    <a:pt x="366909" y="0"/>
                    <a:pt x="819515" y="0"/>
                  </a:cubicBezTo>
                  <a:close/>
                </a:path>
              </a:pathLst>
            </a:custGeom>
            <a:solidFill>
              <a:srgbClr val="8B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61000" rIns="108000" anchor="ctr"/>
            <a:lstStyle/>
            <a:p>
              <a:pPr algn="ctr">
                <a:defRPr/>
              </a:pPr>
              <a:r>
                <a:rPr lang="en-US" altLang="zh-CN" sz="32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1103g =    …    kg</a:t>
              </a:r>
              <a:endPara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2567934" y="3989947"/>
              <a:ext cx="769410" cy="1246996"/>
            </a:xfrm>
            <a:prstGeom prst="ellipse">
              <a:avLst/>
            </a:pr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bIns="108000" anchor="ctr"/>
            <a:lstStyle/>
            <a:p>
              <a:pPr algn="ctr">
                <a:defRPr/>
              </a:pPr>
              <a:r>
                <a:rPr lang="en-US" sz="4050" dirty="0">
                  <a:solidFill>
                    <a:srgbClr val="5B9BD5"/>
                  </a:solidFill>
                  <a:cs typeface="+mn-ea"/>
                  <a:sym typeface="+mn-lt"/>
                </a:rPr>
                <a:t>C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543482" y="221615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0312" y="2283448"/>
            <a:ext cx="1129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1103g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7565" y="2281400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7786" y="2327908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539164" y="1964563"/>
                <a:ext cx="1349172" cy="1070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𝟏𝟏𝟎𝟑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𝟎𝟎</m:t>
                        </m:r>
                        <m:r>
                          <a:rPr lang="en-US" sz="3200" b="1" i="1" spc="-150" dirty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kg</a:t>
                </a:r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164" y="1964563"/>
                <a:ext cx="1349172" cy="10704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109705" y="2332103"/>
            <a:ext cx="173316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1,103kg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3953" y="2855992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325664"/>
              </p:ext>
            </p:extLst>
          </p:nvPr>
        </p:nvGraphicFramePr>
        <p:xfrm>
          <a:off x="2636494" y="3349529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5889778" y="399604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36103" y="3999865"/>
            <a:ext cx="270438" cy="457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88130" y="3990330"/>
            <a:ext cx="259258" cy="47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21296" y="4020832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83658" y="3988060"/>
            <a:ext cx="256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32572" y="1236890"/>
            <a:ext cx="1157206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1,103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56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22"/>
          <p:cNvSpPr/>
          <p:nvPr/>
        </p:nvSpPr>
        <p:spPr>
          <a:xfrm flipH="1" flipV="1">
            <a:off x="1264772" y="60647"/>
            <a:ext cx="1081796" cy="864771"/>
          </a:xfrm>
          <a:prstGeom prst="round2DiagRect">
            <a:avLst>
              <a:gd name="adj1" fmla="val 31271"/>
              <a:gd name="adj2" fmla="val 0"/>
            </a:avLst>
          </a:prstGeom>
          <a:solidFill>
            <a:srgbClr val="99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3" name="任意多边形 35"/>
          <p:cNvSpPr/>
          <p:nvPr/>
        </p:nvSpPr>
        <p:spPr>
          <a:xfrm>
            <a:off x="1399176" y="1"/>
            <a:ext cx="1081796" cy="826265"/>
          </a:xfrm>
          <a:custGeom>
            <a:avLst/>
            <a:gdLst>
              <a:gd name="connsiteX0" fmla="*/ 327642 w 1047750"/>
              <a:gd name="connsiteY0" fmla="*/ 0 h 1047750"/>
              <a:gd name="connsiteX1" fmla="*/ 1047750 w 1047750"/>
              <a:gd name="connsiteY1" fmla="*/ 0 h 1047750"/>
              <a:gd name="connsiteX2" fmla="*/ 1047750 w 1047750"/>
              <a:gd name="connsiteY2" fmla="*/ 720108 h 1047750"/>
              <a:gd name="connsiteX3" fmla="*/ 720108 w 1047750"/>
              <a:gd name="connsiteY3" fmla="*/ 1047750 h 1047750"/>
              <a:gd name="connsiteX4" fmla="*/ 0 w 1047750"/>
              <a:gd name="connsiteY4" fmla="*/ 1047750 h 1047750"/>
              <a:gd name="connsiteX5" fmla="*/ 0 w 1047750"/>
              <a:gd name="connsiteY5" fmla="*/ 327642 h 1047750"/>
              <a:gd name="connsiteX6" fmla="*/ 327642 w 1047750"/>
              <a:gd name="connsiteY6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750" h="1047750">
                <a:moveTo>
                  <a:pt x="327642" y="0"/>
                </a:moveTo>
                <a:lnTo>
                  <a:pt x="1047750" y="0"/>
                </a:lnTo>
                <a:lnTo>
                  <a:pt x="1047750" y="720108"/>
                </a:lnTo>
                <a:cubicBezTo>
                  <a:pt x="1047750" y="901060"/>
                  <a:pt x="901060" y="1047750"/>
                  <a:pt x="720108" y="1047750"/>
                </a:cubicBezTo>
                <a:lnTo>
                  <a:pt x="0" y="1047750"/>
                </a:lnTo>
                <a:lnTo>
                  <a:pt x="0" y="327642"/>
                </a:lnTo>
                <a:cubicBezTo>
                  <a:pt x="0" y="146690"/>
                  <a:pt x="146690" y="0"/>
                  <a:pt x="327642" y="0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zh-CN" sz="28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 5</a:t>
            </a:r>
            <a:endParaRPr lang="zh-CN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对角圆角矩形 22"/>
          <p:cNvSpPr/>
          <p:nvPr/>
        </p:nvSpPr>
        <p:spPr>
          <a:xfrm rot="10800000" flipH="1" flipV="1">
            <a:off x="2615376" y="0"/>
            <a:ext cx="5129484" cy="1024570"/>
          </a:xfrm>
          <a:prstGeom prst="round2DiagRect">
            <a:avLst>
              <a:gd name="adj1" fmla="val 31271"/>
              <a:gd name="adj2" fmla="val 0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Viết số thích hợp vào chỗ chấm:</a:t>
            </a:r>
          </a:p>
          <a:p>
            <a:pPr>
              <a:defRPr/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Túi cam cân nặng:</a:t>
            </a:r>
          </a:p>
        </p:txBody>
      </p:sp>
      <p:sp>
        <p:nvSpPr>
          <p:cNvPr id="5" name="Freeform 297"/>
          <p:cNvSpPr>
            <a:spLocks noChangeArrowheads="1"/>
          </p:cNvSpPr>
          <p:nvPr/>
        </p:nvSpPr>
        <p:spPr bwMode="auto">
          <a:xfrm>
            <a:off x="4117749" y="1239184"/>
            <a:ext cx="3748499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342900" indent="-342900">
              <a:buAutoNum type="alphaLcParenR"/>
            </a:pP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itchFamily="2" charset="-122"/>
              </a:rPr>
              <a:t>… kg</a:t>
            </a:r>
          </a:p>
          <a:p>
            <a:pPr marL="342900" indent="-342900">
              <a:buAutoNum type="alphaLcParenR"/>
            </a:pP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itchFamily="2" charset="-122"/>
              </a:rPr>
              <a:t>… g</a:t>
            </a:r>
            <a:endParaRPr lang="zh-CN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99" y="1024571"/>
            <a:ext cx="2798074" cy="2174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675" y="2112058"/>
            <a:ext cx="547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500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 cam cân nặng bao nhiêu?</a:t>
            </a:r>
            <a:endParaRPr lang="en-US" sz="2800" b="1">
              <a:solidFill>
                <a:srgbClr val="500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674" y="2633668"/>
            <a:ext cx="547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 cam nặng: 1kg 800g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244" y="3092174"/>
            <a:ext cx="476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500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 yêu cầu ta làm gì?</a:t>
            </a:r>
            <a:endParaRPr lang="en-US" sz="2800" b="1">
              <a:solidFill>
                <a:srgbClr val="500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244" y="3625252"/>
            <a:ext cx="903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 cân nặng của túi cam về đơn vị kg và đơn vị g.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4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22"/>
          <p:cNvSpPr/>
          <p:nvPr/>
        </p:nvSpPr>
        <p:spPr>
          <a:xfrm flipH="1" flipV="1">
            <a:off x="1264772" y="60647"/>
            <a:ext cx="1081796" cy="864771"/>
          </a:xfrm>
          <a:prstGeom prst="round2DiagRect">
            <a:avLst>
              <a:gd name="adj1" fmla="val 31271"/>
              <a:gd name="adj2" fmla="val 0"/>
            </a:avLst>
          </a:prstGeom>
          <a:solidFill>
            <a:srgbClr val="99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3" name="任意多边形 35"/>
          <p:cNvSpPr/>
          <p:nvPr/>
        </p:nvSpPr>
        <p:spPr>
          <a:xfrm>
            <a:off x="1399176" y="1"/>
            <a:ext cx="1081796" cy="826265"/>
          </a:xfrm>
          <a:custGeom>
            <a:avLst/>
            <a:gdLst>
              <a:gd name="connsiteX0" fmla="*/ 327642 w 1047750"/>
              <a:gd name="connsiteY0" fmla="*/ 0 h 1047750"/>
              <a:gd name="connsiteX1" fmla="*/ 1047750 w 1047750"/>
              <a:gd name="connsiteY1" fmla="*/ 0 h 1047750"/>
              <a:gd name="connsiteX2" fmla="*/ 1047750 w 1047750"/>
              <a:gd name="connsiteY2" fmla="*/ 720108 h 1047750"/>
              <a:gd name="connsiteX3" fmla="*/ 720108 w 1047750"/>
              <a:gd name="connsiteY3" fmla="*/ 1047750 h 1047750"/>
              <a:gd name="connsiteX4" fmla="*/ 0 w 1047750"/>
              <a:gd name="connsiteY4" fmla="*/ 1047750 h 1047750"/>
              <a:gd name="connsiteX5" fmla="*/ 0 w 1047750"/>
              <a:gd name="connsiteY5" fmla="*/ 327642 h 1047750"/>
              <a:gd name="connsiteX6" fmla="*/ 327642 w 1047750"/>
              <a:gd name="connsiteY6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750" h="1047750">
                <a:moveTo>
                  <a:pt x="327642" y="0"/>
                </a:moveTo>
                <a:lnTo>
                  <a:pt x="1047750" y="0"/>
                </a:lnTo>
                <a:lnTo>
                  <a:pt x="1047750" y="720108"/>
                </a:lnTo>
                <a:cubicBezTo>
                  <a:pt x="1047750" y="901060"/>
                  <a:pt x="901060" y="1047750"/>
                  <a:pt x="720108" y="1047750"/>
                </a:cubicBezTo>
                <a:lnTo>
                  <a:pt x="0" y="1047750"/>
                </a:lnTo>
                <a:lnTo>
                  <a:pt x="0" y="327642"/>
                </a:lnTo>
                <a:cubicBezTo>
                  <a:pt x="0" y="146690"/>
                  <a:pt x="146690" y="0"/>
                  <a:pt x="327642" y="0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zh-CN" sz="28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 5</a:t>
            </a:r>
            <a:endParaRPr lang="zh-CN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对角圆角矩形 22"/>
          <p:cNvSpPr/>
          <p:nvPr/>
        </p:nvSpPr>
        <p:spPr>
          <a:xfrm rot="10800000" flipH="1" flipV="1">
            <a:off x="2615376" y="0"/>
            <a:ext cx="5129484" cy="1024570"/>
          </a:xfrm>
          <a:prstGeom prst="round2DiagRect">
            <a:avLst>
              <a:gd name="adj1" fmla="val 31271"/>
              <a:gd name="adj2" fmla="val 0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Viết số thích hợp vào chỗ chấm:</a:t>
            </a:r>
          </a:p>
          <a:p>
            <a:pPr>
              <a:defRPr/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Túi cam cân nặng:</a:t>
            </a:r>
          </a:p>
        </p:txBody>
      </p:sp>
      <p:sp>
        <p:nvSpPr>
          <p:cNvPr id="5" name="Freeform 297"/>
          <p:cNvSpPr>
            <a:spLocks noChangeArrowheads="1"/>
          </p:cNvSpPr>
          <p:nvPr/>
        </p:nvSpPr>
        <p:spPr bwMode="auto">
          <a:xfrm>
            <a:off x="4117749" y="1239184"/>
            <a:ext cx="3748499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342900" indent="-342900">
              <a:buAutoNum type="alphaLcParenR"/>
            </a:pP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itchFamily="2" charset="-122"/>
              </a:rPr>
              <a:t>… kg</a:t>
            </a:r>
          </a:p>
          <a:p>
            <a:pPr marL="342900" indent="-342900">
              <a:buAutoNum type="alphaLcParenR"/>
            </a:pP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itchFamily="2" charset="-122"/>
              </a:rPr>
              <a:t>… g</a:t>
            </a:r>
            <a:endParaRPr lang="zh-CN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89" y="1101482"/>
            <a:ext cx="2798074" cy="21749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1986" y="2219300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1kg 800g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…  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21910" y="2081313"/>
            <a:ext cx="115720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083016"/>
              </p:ext>
            </p:extLst>
          </p:nvPr>
        </p:nvGraphicFramePr>
        <p:xfrm>
          <a:off x="2769478" y="3050936"/>
          <a:ext cx="3888184" cy="11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008492" y="363571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75214" y="363571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92935" y="362490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30134" y="362490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76516" y="3653281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0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11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22"/>
          <p:cNvSpPr/>
          <p:nvPr/>
        </p:nvSpPr>
        <p:spPr>
          <a:xfrm flipH="1" flipV="1">
            <a:off x="1264772" y="60647"/>
            <a:ext cx="1081796" cy="864771"/>
          </a:xfrm>
          <a:prstGeom prst="round2DiagRect">
            <a:avLst>
              <a:gd name="adj1" fmla="val 31271"/>
              <a:gd name="adj2" fmla="val 0"/>
            </a:avLst>
          </a:prstGeom>
          <a:solidFill>
            <a:srgbClr val="99009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3">
              <a:cs typeface="+mn-ea"/>
              <a:sym typeface="+mn-lt"/>
            </a:endParaRPr>
          </a:p>
        </p:txBody>
      </p:sp>
      <p:sp>
        <p:nvSpPr>
          <p:cNvPr id="3" name="任意多边形 35"/>
          <p:cNvSpPr/>
          <p:nvPr/>
        </p:nvSpPr>
        <p:spPr>
          <a:xfrm>
            <a:off x="1399176" y="1"/>
            <a:ext cx="1081796" cy="826265"/>
          </a:xfrm>
          <a:custGeom>
            <a:avLst/>
            <a:gdLst>
              <a:gd name="connsiteX0" fmla="*/ 327642 w 1047750"/>
              <a:gd name="connsiteY0" fmla="*/ 0 h 1047750"/>
              <a:gd name="connsiteX1" fmla="*/ 1047750 w 1047750"/>
              <a:gd name="connsiteY1" fmla="*/ 0 h 1047750"/>
              <a:gd name="connsiteX2" fmla="*/ 1047750 w 1047750"/>
              <a:gd name="connsiteY2" fmla="*/ 720108 h 1047750"/>
              <a:gd name="connsiteX3" fmla="*/ 720108 w 1047750"/>
              <a:gd name="connsiteY3" fmla="*/ 1047750 h 1047750"/>
              <a:gd name="connsiteX4" fmla="*/ 0 w 1047750"/>
              <a:gd name="connsiteY4" fmla="*/ 1047750 h 1047750"/>
              <a:gd name="connsiteX5" fmla="*/ 0 w 1047750"/>
              <a:gd name="connsiteY5" fmla="*/ 327642 h 1047750"/>
              <a:gd name="connsiteX6" fmla="*/ 327642 w 1047750"/>
              <a:gd name="connsiteY6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750" h="1047750">
                <a:moveTo>
                  <a:pt x="327642" y="0"/>
                </a:moveTo>
                <a:lnTo>
                  <a:pt x="1047750" y="0"/>
                </a:lnTo>
                <a:lnTo>
                  <a:pt x="1047750" y="720108"/>
                </a:lnTo>
                <a:cubicBezTo>
                  <a:pt x="1047750" y="901060"/>
                  <a:pt x="901060" y="1047750"/>
                  <a:pt x="720108" y="1047750"/>
                </a:cubicBezTo>
                <a:lnTo>
                  <a:pt x="0" y="1047750"/>
                </a:lnTo>
                <a:lnTo>
                  <a:pt x="0" y="327642"/>
                </a:lnTo>
                <a:cubicBezTo>
                  <a:pt x="0" y="146690"/>
                  <a:pt x="146690" y="0"/>
                  <a:pt x="327642" y="0"/>
                </a:cubicBezTo>
                <a:close/>
              </a:path>
            </a:pathLst>
          </a:cu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zh-CN" sz="28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 5</a:t>
            </a:r>
            <a:endParaRPr lang="zh-CN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对角圆角矩形 22"/>
          <p:cNvSpPr/>
          <p:nvPr/>
        </p:nvSpPr>
        <p:spPr>
          <a:xfrm rot="10800000" flipH="1" flipV="1">
            <a:off x="2615376" y="0"/>
            <a:ext cx="5129484" cy="1024570"/>
          </a:xfrm>
          <a:prstGeom prst="round2DiagRect">
            <a:avLst>
              <a:gd name="adj1" fmla="val 31271"/>
              <a:gd name="adj2" fmla="val 0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Viết số thích hợp vào chỗ chấm:</a:t>
            </a:r>
          </a:p>
          <a:p>
            <a:pPr>
              <a:defRPr/>
            </a:pPr>
            <a:r>
              <a:rPr lang="en-US" altLang="zh-CN" sz="28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Túi cam cân nặng:</a:t>
            </a:r>
          </a:p>
        </p:txBody>
      </p:sp>
      <p:sp>
        <p:nvSpPr>
          <p:cNvPr id="5" name="Freeform 297"/>
          <p:cNvSpPr>
            <a:spLocks noChangeArrowheads="1"/>
          </p:cNvSpPr>
          <p:nvPr/>
        </p:nvSpPr>
        <p:spPr bwMode="auto">
          <a:xfrm>
            <a:off x="4117749" y="1239184"/>
            <a:ext cx="3748499" cy="1027113"/>
          </a:xfrm>
          <a:custGeom>
            <a:avLst/>
            <a:gdLst>
              <a:gd name="T0" fmla="*/ 0 w 1795"/>
              <a:gd name="T1" fmla="*/ 0 h 647"/>
              <a:gd name="T2" fmla="*/ 0 w 1795"/>
              <a:gd name="T3" fmla="*/ 647 h 647"/>
              <a:gd name="T4" fmla="*/ 1558 w 1795"/>
              <a:gd name="T5" fmla="*/ 647 h 647"/>
              <a:gd name="T6" fmla="*/ 1795 w 1795"/>
              <a:gd name="T7" fmla="*/ 328 h 647"/>
              <a:gd name="T8" fmla="*/ 1558 w 1795"/>
              <a:gd name="T9" fmla="*/ 0 h 647"/>
              <a:gd name="T10" fmla="*/ 0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0" y="0"/>
                </a:moveTo>
                <a:lnTo>
                  <a:pt x="0" y="647"/>
                </a:lnTo>
                <a:lnTo>
                  <a:pt x="1558" y="647"/>
                </a:lnTo>
                <a:lnTo>
                  <a:pt x="1795" y="328"/>
                </a:lnTo>
                <a:lnTo>
                  <a:pt x="1558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pPr marL="342900" indent="-342900">
              <a:buAutoNum type="alphaLcParenR"/>
            </a:pP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itchFamily="2" charset="-122"/>
              </a:rPr>
              <a:t>… kg</a:t>
            </a:r>
          </a:p>
          <a:p>
            <a:pPr marL="342900" indent="-342900">
              <a:buAutoNum type="alphaLcParenR"/>
            </a:pP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itchFamily="2" charset="-122"/>
              </a:rPr>
              <a:t>… g</a:t>
            </a:r>
            <a:endParaRPr lang="zh-CN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89" y="1101482"/>
            <a:ext cx="2798074" cy="21749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1986" y="2219300"/>
            <a:ext cx="347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1kg 800g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…  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1526" y="3014846"/>
            <a:ext cx="260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1kg =  1000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07354" y="2958099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9273" y="3027594"/>
            <a:ext cx="134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800g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44609" y="2958098"/>
            <a:ext cx="411919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5477" y="3024604"/>
            <a:ext cx="1342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1800g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22757" y="2081313"/>
            <a:ext cx="1157206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9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15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17" y="1375079"/>
            <a:ext cx="2177198" cy="1537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182" y="214514"/>
            <a:ext cx="7847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mtClean="0">
                <a:solidFill>
                  <a:srgbClr val="EAB800"/>
                </a:solidFill>
                <a:latin typeface="UTM Bell" panose="02040603050506020204" pitchFamily="18" charset="0"/>
                <a:ea typeface="微软雅黑" panose="020B0503020204020204" pitchFamily="34" charset="-122"/>
              </a:rPr>
              <a:t>LUYỆN TẬP CHUNG</a:t>
            </a:r>
            <a:endParaRPr lang="zh-CN" altLang="en-US" sz="5400" b="1" dirty="0">
              <a:solidFill>
                <a:srgbClr val="FD8CB1"/>
              </a:solidFill>
              <a:latin typeface="UTM Bell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63024" y="1137844"/>
            <a:ext cx="2256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mtClean="0">
                <a:solidFill>
                  <a:srgbClr val="6EC2EE"/>
                </a:solidFill>
                <a:latin typeface="UTM Bell" panose="02040603050506020204" pitchFamily="18" charset="0"/>
                <a:ea typeface="微软雅黑" panose="020B0503020204020204" pitchFamily="34" charset="-122"/>
              </a:rPr>
              <a:t>Trang 48</a:t>
            </a:r>
            <a:endParaRPr lang="zh-CN" altLang="en-US" sz="3200" b="1" dirty="0">
              <a:solidFill>
                <a:srgbClr val="6EC2EE"/>
              </a:solidFill>
              <a:latin typeface="UTM Bell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60679" y="1851201"/>
            <a:ext cx="3461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rgbClr val="6EC2E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hiện: EduFive</a:t>
            </a:r>
            <a:endParaRPr lang="zh-CN" altLang="en-US" sz="3200" dirty="0">
              <a:solidFill>
                <a:srgbClr val="6EC2E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99" y="1485900"/>
            <a:ext cx="1578428" cy="16099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612" y="4681835"/>
            <a:ext cx="443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 3969: Không dạy bài này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0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4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6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4460"/>
            <a:ext cx="9143999" cy="5143500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738500"/>
            <a:ext cx="871946" cy="3059460"/>
          </a:xfrm>
          <a:prstGeom prst="rect">
            <a:avLst/>
          </a:prstGeom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grpSp>
        <p:nvGrpSpPr>
          <p:cNvPr id="5" name="组合 38"/>
          <p:cNvGrpSpPr/>
          <p:nvPr/>
        </p:nvGrpSpPr>
        <p:grpSpPr>
          <a:xfrm>
            <a:off x="1426755" y="1616486"/>
            <a:ext cx="3008160" cy="558403"/>
            <a:chOff x="1384299" y="984716"/>
            <a:chExt cx="3008160" cy="558403"/>
          </a:xfrm>
        </p:grpSpPr>
        <p:sp>
          <p:nvSpPr>
            <p:cNvPr id="6" name="任意多边形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1414226" y="984716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FD8CB1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rmAutofit fontScale="92500" lnSpcReduction="10000"/>
            </a:bodyPr>
            <a:lstStyle/>
            <a:p>
              <a:pPr algn="ctr">
                <a:defRPr/>
              </a:pPr>
              <a:r>
                <a:rPr lang="en-US" altLang="zh-CN" sz="2800" kern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a) 0,612</a:t>
              </a:r>
              <a:endParaRPr lang="zh-CN" altLang="zh-CN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4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384299" y="1002575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226313" y="1002575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EB0CA"/>
                </a:gs>
                <a:gs pos="100000">
                  <a:srgbClr val="FC5A9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28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39"/>
          <p:cNvGrpSpPr/>
          <p:nvPr/>
        </p:nvGrpSpPr>
        <p:grpSpPr>
          <a:xfrm>
            <a:off x="1426755" y="2389201"/>
            <a:ext cx="3008160" cy="559594"/>
            <a:chOff x="1384299" y="1757431"/>
            <a:chExt cx="3008160" cy="559594"/>
          </a:xfrm>
        </p:grpSpPr>
        <p:sp>
          <p:nvSpPr>
            <p:cNvPr id="10" name="任意多边形 1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1414226" y="1757431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5CD2EA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2800" kern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c) 60,12</a:t>
              </a:r>
              <a:endParaRPr lang="zh-CN" altLang="zh-CN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38429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Freeform 19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26313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B1EAF5"/>
                </a:gs>
                <a:gs pos="100000">
                  <a:srgbClr val="14859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3" name="组合 40"/>
          <p:cNvGrpSpPr/>
          <p:nvPr/>
        </p:nvGrpSpPr>
        <p:grpSpPr>
          <a:xfrm>
            <a:off x="4793995" y="1616485"/>
            <a:ext cx="3008159" cy="559593"/>
            <a:chOff x="4751539" y="984715"/>
            <a:chExt cx="3008159" cy="559593"/>
          </a:xfrm>
        </p:grpSpPr>
        <p:sp>
          <p:nvSpPr>
            <p:cNvPr id="14" name="任意多边形 16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4781466" y="984715"/>
              <a:ext cx="2951402" cy="475060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3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>
                <a:defRPr/>
              </a:pPr>
              <a:r>
                <a:rPr lang="en-US" altLang="zh-CN" sz="2800" kern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b) 6,012</a:t>
              </a:r>
              <a:endParaRPr lang="zh-CN" altLang="zh-CN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751539" y="1002574"/>
              <a:ext cx="179561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Freeform 22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593552" y="1002574"/>
              <a:ext cx="166146" cy="54173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7E6A4"/>
                </a:gs>
                <a:gs pos="100000">
                  <a:srgbClr val="6CA62C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" name="组合 41"/>
          <p:cNvGrpSpPr/>
          <p:nvPr/>
        </p:nvGrpSpPr>
        <p:grpSpPr>
          <a:xfrm>
            <a:off x="4793995" y="2389200"/>
            <a:ext cx="3008159" cy="559595"/>
            <a:chOff x="4751539" y="1757430"/>
            <a:chExt cx="3008159" cy="559595"/>
          </a:xfrm>
        </p:grpSpPr>
        <p:sp>
          <p:nvSpPr>
            <p:cNvPr id="18" name="任意多边形 1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4781466" y="1757430"/>
              <a:ext cx="2951402" cy="475059"/>
            </a:xfrm>
            <a:custGeom>
              <a:avLst/>
              <a:gdLst>
                <a:gd name="connsiteX0" fmla="*/ 2957680 w 4539922"/>
                <a:gd name="connsiteY0" fmla="*/ 34 h 633569"/>
                <a:gd name="connsiteX1" fmla="*/ 2338828 w 4539922"/>
                <a:gd name="connsiteY1" fmla="*/ 948 h 633569"/>
                <a:gd name="connsiteX2" fmla="*/ 2183760 w 4539922"/>
                <a:gd name="connsiteY2" fmla="*/ 1166 h 633569"/>
                <a:gd name="connsiteX3" fmla="*/ 2040037 w 4539922"/>
                <a:gd name="connsiteY3" fmla="*/ 948 h 633569"/>
                <a:gd name="connsiteX4" fmla="*/ 35351 w 4539922"/>
                <a:gd name="connsiteY4" fmla="*/ 13740 h 633569"/>
                <a:gd name="connsiteX5" fmla="*/ 0 w 4539922"/>
                <a:gd name="connsiteY5" fmla="*/ 24879 h 633569"/>
                <a:gd name="connsiteX6" fmla="*/ 156229 w 4539922"/>
                <a:gd name="connsiteY6" fmla="*/ 633347 h 633569"/>
                <a:gd name="connsiteX7" fmla="*/ 2067822 w 4539922"/>
                <a:gd name="connsiteY7" fmla="*/ 631881 h 633569"/>
                <a:gd name="connsiteX8" fmla="*/ 2183760 w 4539922"/>
                <a:gd name="connsiteY8" fmla="*/ 630823 h 633569"/>
                <a:gd name="connsiteX9" fmla="*/ 2308850 w 4539922"/>
                <a:gd name="connsiteY9" fmla="*/ 631881 h 633569"/>
                <a:gd name="connsiteX10" fmla="*/ 4371359 w 4539922"/>
                <a:gd name="connsiteY10" fmla="*/ 633347 h 633569"/>
                <a:gd name="connsiteX11" fmla="*/ 4539922 w 4539922"/>
                <a:gd name="connsiteY11" fmla="*/ 24879 h 633569"/>
                <a:gd name="connsiteX12" fmla="*/ 4501780 w 4539922"/>
                <a:gd name="connsiteY12" fmla="*/ 13740 h 633569"/>
                <a:gd name="connsiteX13" fmla="*/ 2957680 w 4539922"/>
                <a:gd name="connsiteY13" fmla="*/ 34 h 6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922" h="633569">
                  <a:moveTo>
                    <a:pt x="2957680" y="34"/>
                  </a:moveTo>
                  <a:cubicBezTo>
                    <a:pt x="2717115" y="165"/>
                    <a:pt x="2497073" y="644"/>
                    <a:pt x="2338828" y="948"/>
                  </a:cubicBezTo>
                  <a:lnTo>
                    <a:pt x="2183760" y="1166"/>
                  </a:lnTo>
                  <a:lnTo>
                    <a:pt x="2040037" y="948"/>
                  </a:lnTo>
                  <a:cubicBezTo>
                    <a:pt x="1526708" y="-118"/>
                    <a:pt x="311745" y="-3316"/>
                    <a:pt x="35351" y="13740"/>
                  </a:cubicBezTo>
                  <a:cubicBezTo>
                    <a:pt x="23947" y="13740"/>
                    <a:pt x="2281" y="12348"/>
                    <a:pt x="0" y="24879"/>
                  </a:cubicBezTo>
                  <a:cubicBezTo>
                    <a:pt x="52456" y="228166"/>
                    <a:pt x="103773" y="430060"/>
                    <a:pt x="156229" y="633347"/>
                  </a:cubicBezTo>
                  <a:cubicBezTo>
                    <a:pt x="320868" y="633347"/>
                    <a:pt x="1601313" y="634413"/>
                    <a:pt x="2067822" y="631881"/>
                  </a:cubicBezTo>
                  <a:lnTo>
                    <a:pt x="2183760" y="630823"/>
                  </a:lnTo>
                  <a:lnTo>
                    <a:pt x="2308850" y="631881"/>
                  </a:lnTo>
                  <a:cubicBezTo>
                    <a:pt x="2812189" y="634413"/>
                    <a:pt x="4193722" y="633347"/>
                    <a:pt x="4371359" y="633347"/>
                  </a:cubicBezTo>
                  <a:cubicBezTo>
                    <a:pt x="4427957" y="430060"/>
                    <a:pt x="4483324" y="228166"/>
                    <a:pt x="4539922" y="24879"/>
                  </a:cubicBezTo>
                  <a:cubicBezTo>
                    <a:pt x="4537461" y="12348"/>
                    <a:pt x="4514084" y="13740"/>
                    <a:pt x="4501780" y="13740"/>
                  </a:cubicBezTo>
                  <a:cubicBezTo>
                    <a:pt x="4288769" y="1557"/>
                    <a:pt x="3559092" y="-292"/>
                    <a:pt x="2957680" y="34"/>
                  </a:cubicBezTo>
                  <a:close/>
                </a:path>
              </a:pathLst>
            </a:custGeom>
            <a:solidFill>
              <a:srgbClr val="EAB800"/>
            </a:solidFill>
            <a:ln w="9525">
              <a:noFill/>
              <a:round/>
              <a:headEnd/>
              <a:tailEnd/>
            </a:ln>
          </p:spPr>
          <p:txBody>
            <a:bodyPr anchor="ctr" anchorCtr="1">
              <a:noAutofit/>
            </a:bodyPr>
            <a:lstStyle/>
            <a:p>
              <a:pPr lvl="0" algn="ctr">
                <a:defRPr/>
              </a:pPr>
              <a:r>
                <a:rPr lang="en-US" altLang="zh-CN" sz="2800" kern="0" smtClean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d) 612</a:t>
              </a:r>
              <a:endParaRPr lang="zh-CN" altLang="zh-CN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13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4751539" y="1776481"/>
              <a:ext cx="179561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Freeform 25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593552" y="1776481"/>
              <a:ext cx="166146" cy="540544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49" y="11"/>
                </a:cxn>
                <a:cxn ang="0">
                  <a:pos x="22" y="55"/>
                </a:cxn>
                <a:cxn ang="0">
                  <a:pos x="0" y="360"/>
                </a:cxn>
                <a:cxn ang="0">
                  <a:pos x="34" y="518"/>
                </a:cxn>
                <a:cxn ang="0">
                  <a:pos x="128" y="497"/>
                </a:cxn>
                <a:cxn ang="0">
                  <a:pos x="224" y="454"/>
                </a:cxn>
                <a:cxn ang="0">
                  <a:pos x="187" y="0"/>
                </a:cxn>
              </a:cxnLst>
              <a:rect l="0" t="0" r="r" b="b"/>
              <a:pathLst>
                <a:path w="224" h="518">
                  <a:moveTo>
                    <a:pt x="187" y="0"/>
                  </a:moveTo>
                  <a:cubicBezTo>
                    <a:pt x="185" y="4"/>
                    <a:pt x="172" y="5"/>
                    <a:pt x="149" y="11"/>
                  </a:cubicBezTo>
                  <a:cubicBezTo>
                    <a:pt x="127" y="15"/>
                    <a:pt x="27" y="37"/>
                    <a:pt x="22" y="55"/>
                  </a:cubicBezTo>
                  <a:cubicBezTo>
                    <a:pt x="15" y="157"/>
                    <a:pt x="7" y="258"/>
                    <a:pt x="0" y="360"/>
                  </a:cubicBezTo>
                  <a:cubicBezTo>
                    <a:pt x="12" y="413"/>
                    <a:pt x="23" y="466"/>
                    <a:pt x="34" y="518"/>
                  </a:cubicBezTo>
                  <a:cubicBezTo>
                    <a:pt x="65" y="511"/>
                    <a:pt x="87" y="509"/>
                    <a:pt x="128" y="497"/>
                  </a:cubicBezTo>
                  <a:cubicBezTo>
                    <a:pt x="170" y="485"/>
                    <a:pt x="206" y="467"/>
                    <a:pt x="224" y="454"/>
                  </a:cubicBezTo>
                  <a:cubicBezTo>
                    <a:pt x="212" y="302"/>
                    <a:pt x="199" y="151"/>
                    <a:pt x="18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EA9B"/>
                </a:gs>
                <a:gs pos="100000">
                  <a:srgbClr val="DAAB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zh-CN" sz="1013" kern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1" name="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84816" y="-872"/>
            <a:ext cx="2998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smtClean="0">
                <a:solidFill>
                  <a:srgbClr val="C00000"/>
                </a:solidFill>
                <a:latin typeface="UTM Cool Blue" panose="02040603050506020204" pitchFamily="18" charset="0"/>
                <a:ea typeface="微软雅黑" panose="020B0503020204020204" pitchFamily="34" charset="-122"/>
              </a:rPr>
              <a:t>KHỞI ĐỘNG</a:t>
            </a:r>
            <a:endParaRPr lang="zh-CN" altLang="en-US" sz="2400" b="1">
              <a:solidFill>
                <a:srgbClr val="C00000"/>
              </a:solidFill>
              <a:latin typeface="UTM Cool Blue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2161" y="326214"/>
            <a:ext cx="7843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thập phân thích hợp vào chỗ trống: </a:t>
            </a:r>
          </a:p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6m12mm = ….m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841218" y="1485517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73163" y="2285212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429725" y="2221174"/>
            <a:ext cx="744858" cy="7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2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17" y="1375079"/>
            <a:ext cx="2177198" cy="1537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182" y="214514"/>
            <a:ext cx="78476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mtClean="0">
                <a:solidFill>
                  <a:srgbClr val="EAB800"/>
                </a:solidFill>
                <a:latin typeface="UTM Bell" panose="02040603050506020204" pitchFamily="18" charset="0"/>
                <a:ea typeface="微软雅黑" panose="020B0503020204020204" pitchFamily="34" charset="-122"/>
              </a:rPr>
              <a:t>LUYỆN TẬP CHUNG</a:t>
            </a:r>
            <a:endParaRPr lang="zh-CN" altLang="en-US" sz="5400" b="1" dirty="0">
              <a:solidFill>
                <a:srgbClr val="FD8CB1"/>
              </a:solidFill>
              <a:latin typeface="UTM Bell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63024" y="1137844"/>
            <a:ext cx="2256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mtClean="0">
                <a:solidFill>
                  <a:srgbClr val="6EC2EE"/>
                </a:solidFill>
                <a:latin typeface="UTM Bell" panose="02040603050506020204" pitchFamily="18" charset="0"/>
                <a:ea typeface="微软雅黑" panose="020B0503020204020204" pitchFamily="34" charset="-122"/>
              </a:rPr>
              <a:t>Trang 48</a:t>
            </a:r>
            <a:endParaRPr lang="zh-CN" altLang="en-US" sz="3200" b="1" dirty="0">
              <a:solidFill>
                <a:srgbClr val="6EC2EE"/>
              </a:solidFill>
              <a:latin typeface="UTM Bell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60679" y="1851201"/>
            <a:ext cx="3461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smtClean="0">
                <a:solidFill>
                  <a:srgbClr val="6EC2E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hiện: EduFive</a:t>
            </a:r>
            <a:endParaRPr lang="zh-CN" altLang="en-US" sz="3200" dirty="0">
              <a:solidFill>
                <a:srgbClr val="6EC2E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99" y="1485900"/>
            <a:ext cx="1578428" cy="16099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0612" y="4681835"/>
            <a:ext cx="4432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CV 3969: Không dạy bài này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4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6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54" y="2143589"/>
            <a:ext cx="871946" cy="3059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87" y="3721100"/>
            <a:ext cx="2711668" cy="1422400"/>
          </a:xfrm>
          <a:prstGeom prst="rect">
            <a:avLst/>
          </a:prstGeom>
        </p:spPr>
      </p:pic>
      <p:sp>
        <p:nvSpPr>
          <p:cNvPr id="24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78762" y="0"/>
            <a:ext cx="3946922" cy="60841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2">
                    <a:lumMod val="75000"/>
                  </a:schemeClr>
                </a:solidFill>
                <a:effectLst>
                  <a:outerShdw dist="50800" dir="5400000" algn="t" rotWithShape="0">
                    <a:schemeClr val="bg1">
                      <a:alpha val="19000"/>
                    </a:scheme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D8CB1"/>
                </a:solidFill>
                <a:effectLst>
                  <a:outerShdw dist="50800" dir="5400000" algn="t" rotWithShape="0">
                    <a:srgbClr val="FFFFFF">
                      <a:alpha val="19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zh-CN" altLang="en-US" dirty="0">
              <a:solidFill>
                <a:srgbClr val="FD8CB1"/>
              </a:solidFill>
              <a:effectLst>
                <a:outerShdw dist="50800" dir="5400000" algn="t" rotWithShape="0">
                  <a:srgbClr val="FFFFFF">
                    <a:alpha val="19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占位符 6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199973" y="692276"/>
            <a:ext cx="6744052" cy="1168274"/>
          </a:xfrm>
          <a:prstGeom prst="rect">
            <a:avLst/>
          </a:prstGeom>
          <a:solidFill>
            <a:srgbClr val="FD8CB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58CC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40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Viết các số đo độ dài, khối lượng, diện tích dưới dạng số thập phân với các đơn vị khác nhau.</a:t>
            </a:r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13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415269" y="1132110"/>
            <a:ext cx="4893713" cy="646331"/>
            <a:chOff x="4546978" y="1782187"/>
            <a:chExt cx="3123489" cy="861776"/>
          </a:xfrm>
        </p:grpSpPr>
        <p:sp>
          <p:nvSpPr>
            <p:cNvPr id="19" name="等腰三角形 18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185806" y="1782187"/>
              <a:ext cx="2484661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a) 3m 6dm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412790" y="2045731"/>
            <a:ext cx="5066005" cy="646331"/>
            <a:chOff x="4546978" y="1853276"/>
            <a:chExt cx="3233458" cy="861776"/>
          </a:xfrm>
        </p:grpSpPr>
        <p:sp>
          <p:nvSpPr>
            <p:cNvPr id="29" name="等腰三角形 28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185806" y="1853276"/>
              <a:ext cx="2594630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b) 4dm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12790" y="2915348"/>
            <a:ext cx="4076396" cy="646331"/>
            <a:chOff x="4546978" y="1751961"/>
            <a:chExt cx="2601823" cy="861776"/>
          </a:xfrm>
        </p:grpSpPr>
        <p:sp>
          <p:nvSpPr>
            <p:cNvPr id="32" name="等腰三角形 31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90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185804" y="1751961"/>
              <a:ext cx="1962997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c) 34m 5cm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412790" y="3784965"/>
            <a:ext cx="4383238" cy="646331"/>
            <a:chOff x="4546978" y="1848291"/>
            <a:chExt cx="2797670" cy="861776"/>
          </a:xfrm>
        </p:grpSpPr>
        <p:sp>
          <p:nvSpPr>
            <p:cNvPr id="26" name="等腰三角形 25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F9D8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187387" y="1848291"/>
              <a:ext cx="2157261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d) 345cm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Freeform 302"/>
          <p:cNvSpPr>
            <a:spLocks noChangeArrowheads="1"/>
          </p:cNvSpPr>
          <p:nvPr/>
        </p:nvSpPr>
        <p:spPr bwMode="auto">
          <a:xfrm>
            <a:off x="0" y="42450"/>
            <a:ext cx="9011798" cy="1138756"/>
          </a:xfrm>
          <a:custGeom>
            <a:avLst/>
            <a:gdLst>
              <a:gd name="T0" fmla="*/ 1795 w 1795"/>
              <a:gd name="T1" fmla="*/ 0 h 647"/>
              <a:gd name="T2" fmla="*/ 1795 w 1795"/>
              <a:gd name="T3" fmla="*/ 647 h 647"/>
              <a:gd name="T4" fmla="*/ 234 w 1795"/>
              <a:gd name="T5" fmla="*/ 647 h 647"/>
              <a:gd name="T6" fmla="*/ 0 w 1795"/>
              <a:gd name="T7" fmla="*/ 330 h 647"/>
              <a:gd name="T8" fmla="*/ 234 w 1795"/>
              <a:gd name="T9" fmla="*/ 0 h 647"/>
              <a:gd name="T10" fmla="*/ 1795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1795" y="0"/>
                </a:moveTo>
                <a:lnTo>
                  <a:pt x="1795" y="647"/>
                </a:lnTo>
                <a:lnTo>
                  <a:pt x="234" y="647"/>
                </a:lnTo>
                <a:lnTo>
                  <a:pt x="0" y="330"/>
                </a:lnTo>
                <a:lnTo>
                  <a:pt x="234" y="0"/>
                </a:lnTo>
                <a:lnTo>
                  <a:pt x="179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FFFFFF"/>
              </a:solidFill>
              <a:sym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4736" y="54892"/>
            <a:ext cx="7877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Viết các số đo sau dưới dạng số thập phân có đơn vị đo là mét.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89" y="3721100"/>
            <a:ext cx="2711668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/>
          <p:cNvGrpSpPr/>
          <p:nvPr/>
        </p:nvGrpSpPr>
        <p:grpSpPr>
          <a:xfrm>
            <a:off x="1415269" y="1132110"/>
            <a:ext cx="5360102" cy="646331"/>
            <a:chOff x="4546978" y="1782187"/>
            <a:chExt cx="3421169" cy="861776"/>
          </a:xfrm>
        </p:grpSpPr>
        <p:sp>
          <p:nvSpPr>
            <p:cNvPr id="3" name="等腰三角形 18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F99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矩形 20"/>
            <p:cNvSpPr/>
            <p:nvPr/>
          </p:nvSpPr>
          <p:spPr>
            <a:xfrm>
              <a:off x="5185805" y="1782187"/>
              <a:ext cx="2782342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a) 3m 6dm =   …   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Freeform 302"/>
          <p:cNvSpPr>
            <a:spLocks noChangeArrowheads="1"/>
          </p:cNvSpPr>
          <p:nvPr/>
        </p:nvSpPr>
        <p:spPr bwMode="auto">
          <a:xfrm>
            <a:off x="0" y="42450"/>
            <a:ext cx="9011798" cy="1138756"/>
          </a:xfrm>
          <a:custGeom>
            <a:avLst/>
            <a:gdLst>
              <a:gd name="T0" fmla="*/ 1795 w 1795"/>
              <a:gd name="T1" fmla="*/ 0 h 647"/>
              <a:gd name="T2" fmla="*/ 1795 w 1795"/>
              <a:gd name="T3" fmla="*/ 647 h 647"/>
              <a:gd name="T4" fmla="*/ 234 w 1795"/>
              <a:gd name="T5" fmla="*/ 647 h 647"/>
              <a:gd name="T6" fmla="*/ 0 w 1795"/>
              <a:gd name="T7" fmla="*/ 330 h 647"/>
              <a:gd name="T8" fmla="*/ 234 w 1795"/>
              <a:gd name="T9" fmla="*/ 0 h 647"/>
              <a:gd name="T10" fmla="*/ 1795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1795" y="0"/>
                </a:moveTo>
                <a:lnTo>
                  <a:pt x="1795" y="647"/>
                </a:lnTo>
                <a:lnTo>
                  <a:pt x="234" y="647"/>
                </a:lnTo>
                <a:lnTo>
                  <a:pt x="0" y="330"/>
                </a:lnTo>
                <a:lnTo>
                  <a:pt x="234" y="0"/>
                </a:lnTo>
                <a:lnTo>
                  <a:pt x="179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FFFFFF"/>
              </a:solidFill>
              <a:sym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736" y="54892"/>
            <a:ext cx="7877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Viết các số đo sau dưới dạng số thập phân có đơn vị đo là mét.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3312" y="1908134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1766" y="1900759"/>
            <a:ext cx="173316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6dm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6520" y="194533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1578" y="1945337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3501" y="1926255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3565" y="1897631"/>
            <a:ext cx="819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57349" y="1588135"/>
                <a:ext cx="1070768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588135"/>
                <a:ext cx="1070768" cy="11593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90133" y="1545706"/>
                <a:ext cx="1503568" cy="115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133" y="1545706"/>
                <a:ext cx="1503568" cy="1159356"/>
              </a:xfrm>
              <a:prstGeom prst="rect">
                <a:avLst/>
              </a:prstGeom>
              <a:blipFill>
                <a:blip r:embed="rId3"/>
                <a:stretch>
                  <a:fillRect l="-6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742726" y="1868624"/>
            <a:ext cx="1733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90350" y="1891139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3311" y="2827025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285212"/>
              </p:ext>
            </p:extLst>
          </p:nvPr>
        </p:nvGraphicFramePr>
        <p:xfrm>
          <a:off x="2798278" y="3104638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236520" y="380745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19968" y="380745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23366" y="3808834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40715" y="938559"/>
            <a:ext cx="1166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3,6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7"/>
          <p:cNvGrpSpPr/>
          <p:nvPr/>
        </p:nvGrpSpPr>
        <p:grpSpPr>
          <a:xfrm>
            <a:off x="1412790" y="1428787"/>
            <a:ext cx="5066005" cy="646331"/>
            <a:chOff x="4546978" y="1853276"/>
            <a:chExt cx="3233458" cy="861776"/>
          </a:xfrm>
        </p:grpSpPr>
        <p:sp>
          <p:nvSpPr>
            <p:cNvPr id="3" name="等腰三角形 28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矩形 29"/>
            <p:cNvSpPr/>
            <p:nvPr/>
          </p:nvSpPr>
          <p:spPr>
            <a:xfrm>
              <a:off x="5185806" y="1853276"/>
              <a:ext cx="2594630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b) 4dm =    …   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Freeform 302"/>
          <p:cNvSpPr>
            <a:spLocks noChangeArrowheads="1"/>
          </p:cNvSpPr>
          <p:nvPr/>
        </p:nvSpPr>
        <p:spPr bwMode="auto">
          <a:xfrm>
            <a:off x="0" y="42450"/>
            <a:ext cx="9011798" cy="1138756"/>
          </a:xfrm>
          <a:custGeom>
            <a:avLst/>
            <a:gdLst>
              <a:gd name="T0" fmla="*/ 1795 w 1795"/>
              <a:gd name="T1" fmla="*/ 0 h 647"/>
              <a:gd name="T2" fmla="*/ 1795 w 1795"/>
              <a:gd name="T3" fmla="*/ 647 h 647"/>
              <a:gd name="T4" fmla="*/ 234 w 1795"/>
              <a:gd name="T5" fmla="*/ 647 h 647"/>
              <a:gd name="T6" fmla="*/ 0 w 1795"/>
              <a:gd name="T7" fmla="*/ 330 h 647"/>
              <a:gd name="T8" fmla="*/ 234 w 1795"/>
              <a:gd name="T9" fmla="*/ 0 h 647"/>
              <a:gd name="T10" fmla="*/ 1795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1795" y="0"/>
                </a:moveTo>
                <a:lnTo>
                  <a:pt x="1795" y="647"/>
                </a:lnTo>
                <a:lnTo>
                  <a:pt x="234" y="647"/>
                </a:lnTo>
                <a:lnTo>
                  <a:pt x="0" y="330"/>
                </a:lnTo>
                <a:lnTo>
                  <a:pt x="234" y="0"/>
                </a:lnTo>
                <a:lnTo>
                  <a:pt x="179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FFFFFF"/>
              </a:solidFill>
              <a:sym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4736" y="54892"/>
            <a:ext cx="7877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Viết các số đo sau dưới dạng số thập phân có đơn vị đo là mét.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3312" y="2073389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1767" y="2066014"/>
            <a:ext cx="763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51185" y="2110592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48568" y="2099210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263104" y="1783835"/>
                <a:ext cx="1070768" cy="1068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104" y="1783835"/>
                <a:ext cx="1070768" cy="10686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289245" y="2099195"/>
            <a:ext cx="173316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3311" y="2827025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675361"/>
              </p:ext>
            </p:extLst>
          </p:nvPr>
        </p:nvGraphicFramePr>
        <p:xfrm>
          <a:off x="2798278" y="3104638"/>
          <a:ext cx="3888184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3236520" y="380745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19968" y="380745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3A7A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3A7A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23366" y="3808834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00287" y="1248912"/>
            <a:ext cx="1166876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4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  <p:bldP spid="28" grpId="0"/>
      <p:bldP spid="30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2"/>
          <p:cNvSpPr>
            <a:spLocks noChangeArrowheads="1"/>
          </p:cNvSpPr>
          <p:nvPr/>
        </p:nvSpPr>
        <p:spPr bwMode="auto">
          <a:xfrm>
            <a:off x="0" y="42450"/>
            <a:ext cx="9011798" cy="1138756"/>
          </a:xfrm>
          <a:custGeom>
            <a:avLst/>
            <a:gdLst>
              <a:gd name="T0" fmla="*/ 1795 w 1795"/>
              <a:gd name="T1" fmla="*/ 0 h 647"/>
              <a:gd name="T2" fmla="*/ 1795 w 1795"/>
              <a:gd name="T3" fmla="*/ 647 h 647"/>
              <a:gd name="T4" fmla="*/ 234 w 1795"/>
              <a:gd name="T5" fmla="*/ 647 h 647"/>
              <a:gd name="T6" fmla="*/ 0 w 1795"/>
              <a:gd name="T7" fmla="*/ 330 h 647"/>
              <a:gd name="T8" fmla="*/ 234 w 1795"/>
              <a:gd name="T9" fmla="*/ 0 h 647"/>
              <a:gd name="T10" fmla="*/ 1795 w 1795"/>
              <a:gd name="T11" fmla="*/ 0 h 6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95"/>
              <a:gd name="T19" fmla="*/ 0 h 647"/>
              <a:gd name="T20" fmla="*/ 1795 w 1795"/>
              <a:gd name="T21" fmla="*/ 647 h 6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95" h="647">
                <a:moveTo>
                  <a:pt x="1795" y="0"/>
                </a:moveTo>
                <a:lnTo>
                  <a:pt x="1795" y="647"/>
                </a:lnTo>
                <a:lnTo>
                  <a:pt x="234" y="647"/>
                </a:lnTo>
                <a:lnTo>
                  <a:pt x="0" y="330"/>
                </a:lnTo>
                <a:lnTo>
                  <a:pt x="234" y="0"/>
                </a:lnTo>
                <a:lnTo>
                  <a:pt x="179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+mn-cs"/>
              </a:defRPr>
            </a:lvl9pPr>
          </a:lstStyle>
          <a:p>
            <a:endParaRPr lang="zh-CN" altLang="zh-CN" sz="1600">
              <a:solidFill>
                <a:srgbClr val="FFFFFF"/>
              </a:solidFill>
              <a:sym typeface="宋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736" y="54892"/>
            <a:ext cx="78770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Viết các số đo sau dưới dạng số thập phân có đơn vị đo là mét.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0"/>
          <p:cNvGrpSpPr/>
          <p:nvPr/>
        </p:nvGrpSpPr>
        <p:grpSpPr>
          <a:xfrm>
            <a:off x="1401773" y="1284852"/>
            <a:ext cx="5803259" cy="646331"/>
            <a:chOff x="4546978" y="1751961"/>
            <a:chExt cx="3704020" cy="861776"/>
          </a:xfrm>
        </p:grpSpPr>
        <p:sp>
          <p:nvSpPr>
            <p:cNvPr id="5" name="等腰三角形 31"/>
            <p:cNvSpPr/>
            <p:nvPr/>
          </p:nvSpPr>
          <p:spPr>
            <a:xfrm>
              <a:off x="4546978" y="2123000"/>
              <a:ext cx="404884" cy="322332"/>
            </a:xfrm>
            <a:prstGeom prst="triangle">
              <a:avLst/>
            </a:prstGeom>
            <a:solidFill>
              <a:srgbClr val="90B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32"/>
            <p:cNvSpPr/>
            <p:nvPr/>
          </p:nvSpPr>
          <p:spPr>
            <a:xfrm>
              <a:off x="5185804" y="1751961"/>
              <a:ext cx="3065194" cy="861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zh-CN" sz="36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Adobe 繁黑體 Std B" pitchFamily="34" charset="-128"/>
                  <a:cs typeface="Times New Roman" panose="02020603050405020304" pitchFamily="18" charset="0"/>
                </a:rPr>
                <a:t>c) 34m 5cm =    …    m</a:t>
              </a:r>
              <a:endPara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dobe 繁黑體 Std B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883312" y="2106440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1596" y="2121099"/>
            <a:ext cx="173316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34m 5cm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6520" y="2143643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81578" y="2143643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3501" y="2124561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3565" y="2117971"/>
            <a:ext cx="81923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57349" y="1786441"/>
                <a:ext cx="1070768" cy="11131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349" y="1786441"/>
                <a:ext cx="1070768" cy="11131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7069947" y="2143643"/>
            <a:ext cx="1466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34,05m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5566" y="2143643"/>
            <a:ext cx="41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9449" y="2602184"/>
            <a:ext cx="169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546371" y="1835697"/>
                <a:ext cx="1503568" cy="1080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 spc="-150" dirty="0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371" y="1835697"/>
                <a:ext cx="1503568" cy="1080489"/>
              </a:xfrm>
              <a:prstGeom prst="rect">
                <a:avLst/>
              </a:prstGeom>
              <a:blipFill>
                <a:blip r:embed="rId3"/>
                <a:stretch>
                  <a:fillRect l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691175"/>
              </p:ext>
            </p:extLst>
          </p:nvPr>
        </p:nvGraphicFramePr>
        <p:xfrm>
          <a:off x="1401773" y="3360471"/>
          <a:ext cx="6804322" cy="1164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44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en-US" sz="24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5582529" y="398612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44329" y="401059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88715" y="402459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76344" y="398722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00260" y="4030191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40714" y="1103814"/>
            <a:ext cx="1689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34,05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2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幼儿园小学生儿童暑假班培训招生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文本框 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文本框 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标题 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559"/>
  <p:tag name="MH_LIBRARY" val="GRAPHIC"/>
  <p:tag name="MH_ORDER" val="文本占位符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5150309"/>
  <p:tag name="MH_LIBRARY" val="GRAPHIC"/>
  <p:tag name="MH_ORDER" val="Freeform 102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1100</Words>
  <Application>Microsoft Office PowerPoint</Application>
  <PresentationFormat>On-screen Show (16:9)</PresentationFormat>
  <Paragraphs>451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微软雅黑</vt:lpstr>
      <vt:lpstr>宋体</vt:lpstr>
      <vt:lpstr>Adobe 繁黑體 Std B</vt:lpstr>
      <vt:lpstr>Arial</vt:lpstr>
      <vt:lpstr>Arial Black</vt:lpstr>
      <vt:lpstr>Calibri</vt:lpstr>
      <vt:lpstr>Calibri Light</vt:lpstr>
      <vt:lpstr>Cambria Math</vt:lpstr>
      <vt:lpstr>等线</vt:lpstr>
      <vt:lpstr>等线 Light</vt:lpstr>
      <vt:lpstr>Times New Roman</vt:lpstr>
      <vt:lpstr>UTM Bell</vt:lpstr>
      <vt:lpstr>UTM Cool Blue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幼儿园小学生儿童暑假班培训招生PPT模板</dc:title>
  <dc:creator>User</dc:creator>
  <cp:lastModifiedBy>Admin</cp:lastModifiedBy>
  <cp:revision>81</cp:revision>
  <dcterms:created xsi:type="dcterms:W3CDTF">2017-03-04T06:55:50Z</dcterms:created>
  <dcterms:modified xsi:type="dcterms:W3CDTF">2021-10-29T15:09:41Z</dcterms:modified>
</cp:coreProperties>
</file>