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sldIdLst>
    <p:sldId id="256" r:id="rId3"/>
    <p:sldId id="332" r:id="rId4"/>
    <p:sldId id="339" r:id="rId5"/>
    <p:sldId id="340" r:id="rId6"/>
    <p:sldId id="345" r:id="rId7"/>
    <p:sldId id="333" r:id="rId8"/>
    <p:sldId id="342" r:id="rId9"/>
    <p:sldId id="343" r:id="rId10"/>
    <p:sldId id="346" r:id="rId11"/>
    <p:sldId id="347" r:id="rId12"/>
    <p:sldId id="348" r:id="rId13"/>
    <p:sldId id="349" r:id="rId14"/>
    <p:sldId id="338" r:id="rId15"/>
    <p:sldId id="350" r:id="rId16"/>
    <p:sldId id="351" r:id="rId17"/>
    <p:sldId id="330" r:id="rId18"/>
    <p:sldId id="310" r:id="rId19"/>
  </p:sldIdLst>
  <p:sldSz cx="12192000" cy="6858000"/>
  <p:notesSz cx="6858000" cy="9144000"/>
  <p:embeddedFontLst>
    <p:embeddedFont>
      <p:font typeface="Microsoft YaHei" panose="020B0503020204020204" pitchFamily="34" charset="-122"/>
      <p:regular r:id="rId21"/>
      <p:bold r:id="rId22"/>
    </p:embeddedFont>
    <p:embeddedFont>
      <p:font typeface="等线" panose="020B0604020202020204" charset="-122"/>
      <p:regular r:id="rId23"/>
      <p:bold r:id="rId24"/>
    </p:embeddedFont>
    <p:embeddedFont>
      <p:font typeface=".VnArial" panose="020B0604020202020204"/>
      <p:regular r:id="rId25"/>
      <p:bold r:id="rId26"/>
      <p:italic r:id="rId27"/>
      <p:boldItalic r:id="rId28"/>
    </p:embeddedFont>
    <p:embeddedFont>
      <p:font typeface="汉仪小麦体简" panose="020B0604020202020204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FCFE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00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12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29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247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5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4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3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70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450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0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955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3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5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563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93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8" y="283046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82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3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67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67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ransition spd="slow" advClick="0" advTm="3000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406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0"/>
            <a:ext cx="12192000" cy="35307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67158" y="1690313"/>
            <a:ext cx="98573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NHÂN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MỘT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SỐ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VỚI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MỘT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TỔNG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bằng hai cách ?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38 x 6 + 38 x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228 +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152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094597" y="5185926"/>
            <a:ext cx="121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380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38 x 6 + 38 x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38 x (6 +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6718313" y="3088912"/>
            <a:ext cx="142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380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00649" y="405760"/>
            <a:ext cx="451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dụ: 38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6 + 38 x 4 </a:t>
            </a:r>
          </a:p>
        </p:txBody>
      </p:sp>
    </p:spTree>
    <p:extLst>
      <p:ext uri="{BB962C8B-B14F-4D97-AF65-F5344CB8AC3E}">
        <p14:creationId xmlns:p14="http://schemas.microsoft.com/office/powerpoint/2010/main" val="143925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bằng hai cách ?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 x 38 + 5 x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62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190 + 310</a:t>
            </a: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094597" y="5185926"/>
            <a:ext cx="121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 x 38 + 5 x 62 </a:t>
            </a: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5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(38 + 62)</a:t>
            </a: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6718313" y="3088912"/>
            <a:ext cx="142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500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85009" y="404184"/>
            <a:ext cx="451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x 38 + 5 x 62 = 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5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bằng hai cách ?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135 x 8 + 135 x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1080 + 270</a:t>
            </a: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094597" y="5185926"/>
            <a:ext cx="121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1350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135 x 8 + 135 x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135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(8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6718313" y="3088912"/>
            <a:ext cx="142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1350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85009" y="404184"/>
            <a:ext cx="4514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135 x 8 + 135 x 2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3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" y="4929612"/>
            <a:ext cx="1094206" cy="19550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429" y="5215384"/>
            <a:ext cx="1064798" cy="1569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47" y="5259457"/>
            <a:ext cx="866775" cy="129540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-63367" y="0"/>
            <a:ext cx="15440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00" smtClean="0">
                <a:solidFill>
                  <a:srgbClr val="000000">
                    <a:lumMod val="85000"/>
                    <a:lumOff val="15000"/>
                  </a:srgbClr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Thongminh.edu.vn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763989" y="1213943"/>
            <a:ext cx="8104187" cy="1287463"/>
            <a:chOff x="405" y="4533"/>
            <a:chExt cx="5105" cy="811"/>
          </a:xfrm>
        </p:grpSpPr>
        <p:sp>
          <p:nvSpPr>
            <p:cNvPr id="23" name="AutoShape 34"/>
            <p:cNvSpPr>
              <a:spLocks noChangeArrowheads="1"/>
            </p:cNvSpPr>
            <p:nvPr/>
          </p:nvSpPr>
          <p:spPr bwMode="auto">
            <a:xfrm>
              <a:off x="405" y="4533"/>
              <a:ext cx="5105" cy="811"/>
            </a:xfrm>
            <a:prstGeom prst="cloudCallout">
              <a:avLst>
                <a:gd name="adj1" fmla="val -31685"/>
                <a:gd name="adj2" fmla="val 18806"/>
              </a:avLst>
            </a:prstGeom>
            <a:solidFill>
              <a:srgbClr val="3333FF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 Box 36"/>
            <p:cNvSpPr txBox="1">
              <a:spLocks noChangeArrowheads="1"/>
            </p:cNvSpPr>
            <p:nvPr/>
          </p:nvSpPr>
          <p:spPr bwMode="auto">
            <a:xfrm>
              <a:off x="732" y="4656"/>
              <a:ext cx="4505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Muốn nhân một số với một tổng ta có   thể làm nh</a:t>
              </a:r>
              <a:r>
                <a:rPr lang="vi-VN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thế nào ?</a:t>
              </a:r>
            </a:p>
          </p:txBody>
        </p:sp>
      </p:grpSp>
      <p:sp>
        <p:nvSpPr>
          <p:cNvPr id="25" name="AutoShape 39"/>
          <p:cNvSpPr>
            <a:spLocks noChangeArrowheads="1"/>
          </p:cNvSpPr>
          <p:nvPr/>
        </p:nvSpPr>
        <p:spPr bwMode="auto">
          <a:xfrm>
            <a:off x="1073551" y="1132981"/>
            <a:ext cx="7292975" cy="1392237"/>
          </a:xfrm>
          <a:prstGeom prst="leftRightArrow">
            <a:avLst>
              <a:gd name="adj1" fmla="val 50000"/>
              <a:gd name="adj2" fmla="val 104766"/>
            </a:avLst>
          </a:prstGeom>
          <a:solidFill>
            <a:srgbClr val="FF0000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1302151" y="1582243"/>
            <a:ext cx="68595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hãy nêu công thức tổng quát ?</a:t>
            </a: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2261001" y="1406031"/>
            <a:ext cx="2092325" cy="523875"/>
          </a:xfrm>
          <a:prstGeom prst="rect">
            <a:avLst/>
          </a:prstGeom>
          <a:solidFill>
            <a:srgbClr val="FFFF66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x (b + c)</a:t>
            </a:r>
          </a:p>
        </p:txBody>
      </p:sp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5064526" y="1406031"/>
            <a:ext cx="2549525" cy="523875"/>
          </a:xfrm>
          <a:prstGeom prst="rect">
            <a:avLst/>
          </a:prstGeom>
          <a:solidFill>
            <a:srgbClr val="FFFF66"/>
          </a:solidFill>
          <a:ln w="28575">
            <a:solidFill>
              <a:srgbClr val="3333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x b + a x c</a:t>
            </a:r>
          </a:p>
        </p:txBody>
      </p:sp>
      <p:sp>
        <p:nvSpPr>
          <p:cNvPr id="29" name="Text Box 43"/>
          <p:cNvSpPr txBox="1">
            <a:spLocks noChangeArrowheads="1"/>
          </p:cNvSpPr>
          <p:nvPr/>
        </p:nvSpPr>
        <p:spPr bwMode="auto">
          <a:xfrm>
            <a:off x="4450164" y="1407618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0" name="Freeform 46"/>
          <p:cNvSpPr>
            <a:spLocks/>
          </p:cNvSpPr>
          <p:nvPr/>
        </p:nvSpPr>
        <p:spPr bwMode="auto">
          <a:xfrm>
            <a:off x="3404001" y="1983881"/>
            <a:ext cx="2971800" cy="606425"/>
          </a:xfrm>
          <a:custGeom>
            <a:avLst/>
            <a:gdLst>
              <a:gd name="T0" fmla="*/ 0 w 1872"/>
              <a:gd name="T1" fmla="*/ 0 h 382"/>
              <a:gd name="T2" fmla="*/ 1412875 w 1872"/>
              <a:gd name="T3" fmla="*/ 603250 h 382"/>
              <a:gd name="T4" fmla="*/ 2971800 w 1872"/>
              <a:gd name="T5" fmla="*/ 20638 h 3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72" h="382">
                <a:moveTo>
                  <a:pt x="0" y="0"/>
                </a:moveTo>
                <a:cubicBezTo>
                  <a:pt x="289" y="189"/>
                  <a:pt x="578" y="378"/>
                  <a:pt x="890" y="380"/>
                </a:cubicBezTo>
                <a:cubicBezTo>
                  <a:pt x="1202" y="382"/>
                  <a:pt x="1537" y="197"/>
                  <a:pt x="1872" y="13"/>
                </a:cubicBezTo>
              </a:path>
            </a:pathLst>
          </a:custGeom>
          <a:noFill/>
          <a:ln w="38100" cmpd="sng">
            <a:solidFill>
              <a:srgbClr val="FF0066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 rot="10800000">
            <a:off x="3407176" y="756743"/>
            <a:ext cx="2971800" cy="606425"/>
          </a:xfrm>
          <a:custGeom>
            <a:avLst/>
            <a:gdLst>
              <a:gd name="T0" fmla="*/ 0 w 1872"/>
              <a:gd name="T1" fmla="*/ 0 h 382"/>
              <a:gd name="T2" fmla="*/ 1412875 w 1872"/>
              <a:gd name="T3" fmla="*/ 603250 h 382"/>
              <a:gd name="T4" fmla="*/ 2971800 w 1872"/>
              <a:gd name="T5" fmla="*/ 20638 h 38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72" h="382">
                <a:moveTo>
                  <a:pt x="0" y="0"/>
                </a:moveTo>
                <a:cubicBezTo>
                  <a:pt x="289" y="189"/>
                  <a:pt x="578" y="378"/>
                  <a:pt x="890" y="380"/>
                </a:cubicBezTo>
                <a:cubicBezTo>
                  <a:pt x="1202" y="382"/>
                  <a:pt x="1537" y="197"/>
                  <a:pt x="1872" y="13"/>
                </a:cubicBezTo>
              </a:path>
            </a:pathLst>
          </a:custGeom>
          <a:noFill/>
          <a:ln w="38100" cmpd="sng">
            <a:solidFill>
              <a:srgbClr val="FF0066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48"/>
          <p:cNvSpPr txBox="1">
            <a:spLocks noChangeArrowheads="1"/>
          </p:cNvSpPr>
          <p:nvPr/>
        </p:nvSpPr>
        <p:spPr bwMode="auto">
          <a:xfrm>
            <a:off x="570314" y="591643"/>
            <a:ext cx="1160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3" name="Text Box 49"/>
          <p:cNvSpPr txBox="1">
            <a:spLocks noChangeArrowheads="1"/>
          </p:cNvSpPr>
          <p:nvPr/>
        </p:nvSpPr>
        <p:spPr bwMode="auto">
          <a:xfrm>
            <a:off x="2996014" y="555131"/>
            <a:ext cx="6091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và so sánh giá trị của hai biểu thức:</a:t>
            </a:r>
          </a:p>
        </p:txBody>
      </p:sp>
      <p:sp>
        <p:nvSpPr>
          <p:cNvPr id="34" name="Rectangle 52" descr="book_page_flip_ha"/>
          <p:cNvSpPr>
            <a:spLocks noChangeArrowheads="1"/>
          </p:cNvSpPr>
          <p:nvPr/>
        </p:nvSpPr>
        <p:spPr bwMode="auto">
          <a:xfrm>
            <a:off x="1695851" y="507506"/>
            <a:ext cx="1141413" cy="519112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265"/>
          <p:cNvSpPr txBox="1">
            <a:spLocks noChangeArrowheads="1"/>
          </p:cNvSpPr>
          <p:nvPr/>
        </p:nvSpPr>
        <p:spPr bwMode="auto">
          <a:xfrm>
            <a:off x="1697439" y="499568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S/66</a:t>
            </a:r>
          </a:p>
        </p:txBody>
      </p:sp>
      <p:sp>
        <p:nvSpPr>
          <p:cNvPr id="36" name="Text Box 54"/>
          <p:cNvSpPr txBox="1">
            <a:spLocks noChangeArrowheads="1"/>
          </p:cNvSpPr>
          <p:nvPr/>
        </p:nvSpPr>
        <p:spPr bwMode="auto">
          <a:xfrm>
            <a:off x="3473851" y="1028206"/>
            <a:ext cx="5006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 + 5) x 4  </a:t>
            </a:r>
            <a:r>
              <a:rPr lang="en-US" sz="20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x 4 + 5 x 4 </a:t>
            </a:r>
          </a:p>
        </p:txBody>
      </p:sp>
      <p:sp>
        <p:nvSpPr>
          <p:cNvPr id="37" name="AutoShape 56"/>
          <p:cNvSpPr>
            <a:spLocks noChangeArrowheads="1"/>
          </p:cNvSpPr>
          <p:nvPr/>
        </p:nvSpPr>
        <p:spPr bwMode="auto">
          <a:xfrm>
            <a:off x="659213" y="1664793"/>
            <a:ext cx="10278215" cy="1530144"/>
          </a:xfrm>
          <a:prstGeom prst="ribbon2">
            <a:avLst>
              <a:gd name="adj1" fmla="val 125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58"/>
          <p:cNvSpPr txBox="1">
            <a:spLocks noChangeArrowheads="1"/>
          </p:cNvSpPr>
          <p:nvPr/>
        </p:nvSpPr>
        <p:spPr bwMode="auto">
          <a:xfrm>
            <a:off x="2892033" y="1899056"/>
            <a:ext cx="5691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Từ kết quả so sánh, nêu cách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nhân một tổng với một số.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9257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40"/>
                            </p:stCondLst>
                            <p:childTnLst>
                              <p:par>
                                <p:cTn id="6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40"/>
                            </p:stCondLst>
                            <p:childTnLst>
                              <p:par>
                                <p:cTn id="67" presetID="36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"/>
                            </p:stCondLst>
                            <p:childTnLst>
                              <p:par>
                                <p:cTn id="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00"/>
                            </p:stCondLst>
                            <p:childTnLst>
                              <p:par>
                                <p:cTn id="10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26" grpId="2"/>
      <p:bldP spid="26" grpId="3"/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30" grpId="0" animBg="1"/>
      <p:bldP spid="30" grpId="1" animBg="1"/>
      <p:bldP spid="31" grpId="0" animBg="1"/>
      <p:bldP spid="31" grpId="1" animBg="1"/>
      <p:bldP spid="32" grpId="0"/>
      <p:bldP spid="33" grpId="0"/>
      <p:bldP spid="34" grpId="0" animBg="1"/>
      <p:bldP spid="35" grpId="0"/>
      <p:bldP spid="36" grpId="0"/>
      <p:bldP spid="37" grpId="0" animBg="1"/>
      <p:bldP spid="37" grpId="1" animBg="1"/>
      <p:bldP spid="38" grpId="0"/>
      <p:bldP spid="3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53" y="972650"/>
            <a:ext cx="6238394" cy="43196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055493" y="310256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 tắc:</a:t>
            </a:r>
            <a:endParaRPr lang="en-US" sz="40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0075" y="2198765"/>
            <a:ext cx="40307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Khi nhân một tổng với một số ta có thể nhân từng số hạng của tổng với số </a:t>
            </a:r>
            <a:r>
              <a:rPr lang="vi-VN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ó rồi cộng các kết quả với nhau.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9808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" y="4929612"/>
            <a:ext cx="1094206" cy="19550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429" y="5215384"/>
            <a:ext cx="1064798" cy="1569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47" y="5259457"/>
            <a:ext cx="866775" cy="1295400"/>
          </a:xfrm>
          <a:prstGeom prst="rect">
            <a:avLst/>
          </a:prstGeom>
        </p:spPr>
      </p:pic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506412" y="804302"/>
            <a:ext cx="1282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4: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Rectangle 41" descr="book_page_flip_ha"/>
          <p:cNvSpPr>
            <a:spLocks noChangeArrowheads="1"/>
          </p:cNvSpPr>
          <p:nvPr/>
        </p:nvSpPr>
        <p:spPr bwMode="auto">
          <a:xfrm>
            <a:off x="1693862" y="739215"/>
            <a:ext cx="1141413" cy="519112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265"/>
          <p:cNvSpPr txBox="1">
            <a:spLocks noChangeArrowheads="1"/>
          </p:cNvSpPr>
          <p:nvPr/>
        </p:nvSpPr>
        <p:spPr bwMode="auto">
          <a:xfrm>
            <a:off x="1695450" y="731277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S/66</a:t>
            </a: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2828924" y="818590"/>
            <a:ext cx="88217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ể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5664200" y="1236102"/>
            <a:ext cx="2138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(theo mẫu)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3527425" y="1710765"/>
            <a:ext cx="20780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26 x 11       35 x 101</a:t>
            </a:r>
          </a:p>
        </p:txBody>
      </p:sp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6637337" y="1710765"/>
            <a:ext cx="228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213 x 11      123 x 101</a:t>
            </a:r>
          </a:p>
        </p:txBody>
      </p:sp>
      <p:sp>
        <p:nvSpPr>
          <p:cNvPr id="46" name="Text Box 47"/>
          <p:cNvSpPr txBox="1">
            <a:spLocks noChangeArrowheads="1"/>
          </p:cNvSpPr>
          <p:nvPr/>
        </p:nvSpPr>
        <p:spPr bwMode="auto">
          <a:xfrm>
            <a:off x="3130550" y="1715527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a/</a:t>
            </a:r>
          </a:p>
        </p:txBody>
      </p:sp>
      <p:sp>
        <p:nvSpPr>
          <p:cNvPr id="47" name="Text Box 49"/>
          <p:cNvSpPr txBox="1">
            <a:spLocks noChangeArrowheads="1"/>
          </p:cNvSpPr>
          <p:nvPr/>
        </p:nvSpPr>
        <p:spPr bwMode="auto">
          <a:xfrm>
            <a:off x="6246812" y="1717115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b/</a:t>
            </a: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4375943" y="3330697"/>
            <a:ext cx="40100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36 x 11 = 36 x (10 + 1) = 36 x 10 + 36 x 1 	        = 360 + 36    	     	  = 396</a:t>
            </a:r>
          </a:p>
        </p:txBody>
      </p:sp>
      <p:grpSp>
        <p:nvGrpSpPr>
          <p:cNvPr id="49" name="Group 37"/>
          <p:cNvGrpSpPr>
            <a:grpSpLocks/>
          </p:cNvGrpSpPr>
          <p:nvPr/>
        </p:nvGrpSpPr>
        <p:grpSpPr bwMode="auto">
          <a:xfrm>
            <a:off x="2563018" y="3165597"/>
            <a:ext cx="1522413" cy="873125"/>
            <a:chOff x="602" y="3600"/>
            <a:chExt cx="959" cy="550"/>
          </a:xfrm>
        </p:grpSpPr>
        <p:sp>
          <p:nvSpPr>
            <p:cNvPr id="50" name="AutoShape 35"/>
            <p:cNvSpPr>
              <a:spLocks noChangeArrowheads="1"/>
            </p:cNvSpPr>
            <p:nvPr/>
          </p:nvSpPr>
          <p:spPr bwMode="auto">
            <a:xfrm>
              <a:off x="602" y="3600"/>
              <a:ext cx="903" cy="550"/>
            </a:xfrm>
            <a:prstGeom prst="rightArrow">
              <a:avLst>
                <a:gd name="adj1" fmla="val 50000"/>
                <a:gd name="adj2" fmla="val 41045"/>
              </a:avLst>
            </a:prstGeom>
            <a:solidFill>
              <a:srgbClr val="66FF33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 Box 36"/>
            <p:cNvSpPr txBox="1">
              <a:spLocks noChangeArrowheads="1"/>
            </p:cNvSpPr>
            <p:nvPr/>
          </p:nvSpPr>
          <p:spPr bwMode="auto">
            <a:xfrm>
              <a:off x="763" y="3709"/>
              <a:ext cx="79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i="1" u="sng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6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41" grpId="0"/>
      <p:bldP spid="41" grpId="1"/>
      <p:bldP spid="42" grpId="0"/>
      <p:bldP spid="43" grpId="0"/>
      <p:bldP spid="43" grpId="1"/>
      <p:bldP spid="44" grpId="0"/>
      <p:bldP spid="45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08456" y="1521436"/>
            <a:ext cx="1282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4: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729469" y="1251561"/>
            <a:ext cx="20780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26 x 11       35 x 101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7839381" y="1251561"/>
            <a:ext cx="2286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213 x 11      123 x 101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332594" y="1256323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a/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448856" y="1257911"/>
            <a:ext cx="539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b/</a:t>
            </a:r>
          </a:p>
        </p:txBody>
      </p:sp>
      <p:sp>
        <p:nvSpPr>
          <p:cNvPr id="8" name="Rectangle 17" descr="book_open_close_ha"/>
          <p:cNvSpPr>
            <a:spLocks noChangeArrowheads="1"/>
          </p:cNvSpPr>
          <p:nvPr/>
        </p:nvSpPr>
        <p:spPr bwMode="auto">
          <a:xfrm>
            <a:off x="2895906" y="1449998"/>
            <a:ext cx="1141413" cy="51911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65"/>
          <p:cNvSpPr txBox="1">
            <a:spLocks noChangeArrowheads="1"/>
          </p:cNvSpPr>
          <p:nvPr/>
        </p:nvSpPr>
        <p:spPr bwMode="auto">
          <a:xfrm>
            <a:off x="2918131" y="1400786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760844" y="2123098"/>
            <a:ext cx="1266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 có: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362506" y="2753336"/>
            <a:ext cx="3657600" cy="2160587"/>
          </a:xfrm>
          <a:prstGeom prst="rect">
            <a:avLst/>
          </a:prstGeom>
          <a:solidFill>
            <a:srgbClr val="3333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2383144" y="2751748"/>
            <a:ext cx="2139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a/ 26 x 11 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2362506" y="3169261"/>
            <a:ext cx="3013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26 x (10 + 1) </a:t>
            </a: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2218044" y="3564548"/>
            <a:ext cx="3867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26 x 10 + 26 x 1 </a:t>
            </a:r>
          </a:p>
        </p:txBody>
      </p:sp>
      <p:sp>
        <p:nvSpPr>
          <p:cNvPr id="15" name="Text Box 28"/>
          <p:cNvSpPr txBox="1">
            <a:spLocks noChangeArrowheads="1"/>
          </p:cNvSpPr>
          <p:nvPr/>
        </p:nvSpPr>
        <p:spPr bwMode="auto">
          <a:xfrm>
            <a:off x="2341869" y="3958248"/>
            <a:ext cx="2452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260 + 26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2589519" y="4372586"/>
            <a:ext cx="2452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286</a:t>
            </a:r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6102656" y="2753336"/>
            <a:ext cx="3657600" cy="2160587"/>
          </a:xfrm>
          <a:prstGeom prst="rect">
            <a:avLst/>
          </a:prstGeom>
          <a:solidFill>
            <a:srgbClr val="3333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123294" y="2751748"/>
            <a:ext cx="2284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a/ 35 x 101 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123294" y="3169261"/>
            <a:ext cx="311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35 x (100 + 1) </a:t>
            </a: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6020106" y="3564548"/>
            <a:ext cx="3867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35 x 100 + 35 x 1 </a:t>
            </a: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5978831" y="3958248"/>
            <a:ext cx="2763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3500 + 35</a:t>
            </a:r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6288394" y="4372586"/>
            <a:ext cx="2452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3535</a:t>
            </a:r>
          </a:p>
        </p:txBody>
      </p:sp>
      <p:sp>
        <p:nvSpPr>
          <p:cNvPr id="23" name="Rectangle 37"/>
          <p:cNvSpPr>
            <a:spLocks noChangeArrowheads="1"/>
          </p:cNvSpPr>
          <p:nvPr/>
        </p:nvSpPr>
        <p:spPr bwMode="auto">
          <a:xfrm>
            <a:off x="2362506" y="2769211"/>
            <a:ext cx="3657600" cy="2160587"/>
          </a:xfrm>
          <a:prstGeom prst="rect">
            <a:avLst/>
          </a:prstGeom>
          <a:solidFill>
            <a:srgbClr val="3333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2383144" y="2767623"/>
            <a:ext cx="2139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b/ 213 x 11 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9481" y="3185136"/>
            <a:ext cx="3013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213 x (10 + 1) </a:t>
            </a: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2176769" y="3580421"/>
            <a:ext cx="3867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213 x 10 + 213 x 1 </a:t>
            </a: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2373618" y="3989815"/>
            <a:ext cx="2452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2130 + 213</a:t>
            </a:r>
          </a:p>
        </p:txBody>
      </p:sp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2486331" y="4388461"/>
            <a:ext cx="2452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2343</a:t>
            </a:r>
          </a:p>
        </p:txBody>
      </p:sp>
      <p:sp>
        <p:nvSpPr>
          <p:cNvPr id="29" name="Rectangle 43"/>
          <p:cNvSpPr>
            <a:spLocks noChangeArrowheads="1"/>
          </p:cNvSpPr>
          <p:nvPr/>
        </p:nvSpPr>
        <p:spPr bwMode="auto">
          <a:xfrm>
            <a:off x="6102656" y="2769211"/>
            <a:ext cx="3657600" cy="2160587"/>
          </a:xfrm>
          <a:prstGeom prst="rect">
            <a:avLst/>
          </a:prstGeom>
          <a:solidFill>
            <a:srgbClr val="3333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44"/>
          <p:cNvSpPr txBox="1">
            <a:spLocks noChangeArrowheads="1"/>
          </p:cNvSpPr>
          <p:nvPr/>
        </p:nvSpPr>
        <p:spPr bwMode="auto">
          <a:xfrm>
            <a:off x="6123294" y="2767623"/>
            <a:ext cx="2284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b/ 123 x 101 </a:t>
            </a:r>
          </a:p>
        </p:txBody>
      </p:sp>
      <p:sp>
        <p:nvSpPr>
          <p:cNvPr id="31" name="Text Box 45"/>
          <p:cNvSpPr txBox="1">
            <a:spLocks noChangeArrowheads="1"/>
          </p:cNvSpPr>
          <p:nvPr/>
        </p:nvSpPr>
        <p:spPr bwMode="auto">
          <a:xfrm>
            <a:off x="6020106" y="3185136"/>
            <a:ext cx="3117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123 x (100 + 1) </a:t>
            </a:r>
          </a:p>
        </p:txBody>
      </p:sp>
      <p:sp>
        <p:nvSpPr>
          <p:cNvPr id="32" name="Text Box 46"/>
          <p:cNvSpPr txBox="1">
            <a:spLocks noChangeArrowheads="1"/>
          </p:cNvSpPr>
          <p:nvPr/>
        </p:nvSpPr>
        <p:spPr bwMode="auto">
          <a:xfrm>
            <a:off x="5978831" y="3580422"/>
            <a:ext cx="3867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123 x 100 + 123 x 1 </a:t>
            </a:r>
          </a:p>
        </p:txBody>
      </p:sp>
      <p:sp>
        <p:nvSpPr>
          <p:cNvPr id="33" name="Text Box 47"/>
          <p:cNvSpPr txBox="1">
            <a:spLocks noChangeArrowheads="1"/>
          </p:cNvSpPr>
          <p:nvPr/>
        </p:nvSpPr>
        <p:spPr bwMode="auto">
          <a:xfrm>
            <a:off x="5978831" y="3974123"/>
            <a:ext cx="2763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12300 + 123</a:t>
            </a:r>
          </a:p>
        </p:txBody>
      </p:sp>
      <p:sp>
        <p:nvSpPr>
          <p:cNvPr id="34" name="Text Box 48"/>
          <p:cNvSpPr txBox="1">
            <a:spLocks noChangeArrowheads="1"/>
          </p:cNvSpPr>
          <p:nvPr/>
        </p:nvSpPr>
        <p:spPr bwMode="auto">
          <a:xfrm>
            <a:off x="6188381" y="4446222"/>
            <a:ext cx="2452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 12423</a:t>
            </a:r>
          </a:p>
        </p:txBody>
      </p:sp>
      <p:sp>
        <p:nvSpPr>
          <p:cNvPr id="35" name="AutoShape 50"/>
          <p:cNvSpPr>
            <a:spLocks noChangeArrowheads="1"/>
          </p:cNvSpPr>
          <p:nvPr/>
        </p:nvSpPr>
        <p:spPr bwMode="auto">
          <a:xfrm>
            <a:off x="1864030" y="5132204"/>
            <a:ext cx="8312150" cy="1538288"/>
          </a:xfrm>
          <a:prstGeom prst="star8">
            <a:avLst>
              <a:gd name="adj" fmla="val 38250"/>
            </a:avLst>
          </a:prstGeom>
          <a:solidFill>
            <a:srgbClr val="FF00FF"/>
          </a:solidFill>
          <a:ln w="38100" cmpd="dbl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53"/>
          <p:cNvSpPr txBox="1">
            <a:spLocks noChangeArrowheads="1"/>
          </p:cNvSpPr>
          <p:nvPr/>
        </p:nvSpPr>
        <p:spPr bwMode="auto">
          <a:xfrm>
            <a:off x="3150699" y="5418748"/>
            <a:ext cx="57388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 nhân một số với một tổng              ta có thể làm nh</a:t>
            </a:r>
            <a:r>
              <a:rPr lang="vi-VN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thế nào ?</a:t>
            </a:r>
          </a:p>
        </p:txBody>
      </p:sp>
    </p:spTree>
    <p:extLst>
      <p:ext uri="{BB962C8B-B14F-4D97-AF65-F5344CB8AC3E}">
        <p14:creationId xmlns:p14="http://schemas.microsoft.com/office/powerpoint/2010/main" val="3430246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5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5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750"/>
                            </p:stCondLst>
                            <p:childTnLst>
                              <p:par>
                                <p:cTn id="15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750"/>
                            </p:stCondLst>
                            <p:childTnLst>
                              <p:par>
                                <p:cTn id="1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250"/>
                            </p:stCondLst>
                            <p:childTnLst>
                              <p:par>
                                <p:cTn id="1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50"/>
                            </p:stCondLst>
                            <p:childTnLst>
                              <p:par>
                                <p:cTn id="19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5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6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7" grpId="1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 animBg="1"/>
      <p:bldP spid="29" grpId="1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 animBg="1"/>
      <p:bldP spid="35" grpId="1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CE8D506-4362-4D56-AF26-5A2A4C2BF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BC066-F24A-48C2-8401-14AAD5B3B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220"/>
            <a:ext cx="12192000" cy="35307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7" y="367349"/>
            <a:ext cx="1970145" cy="1647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0202" y="1841920"/>
            <a:ext cx="7731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em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tốt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1937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465587" y="654956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02" y="1120348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685985" y="2139534"/>
            <a:ext cx="51958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057585" y="2660234"/>
            <a:ext cx="215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7 x (6 + 4) 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078097" y="3280947"/>
            <a:ext cx="3511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 có</a:t>
            </a:r>
            <a:r>
              <a:rPr lang="en-US" sz="28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7 x (6 + 4) 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3117785" y="3801647"/>
            <a:ext cx="3244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= 7 x (6 + 4) 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3119372" y="4322347"/>
            <a:ext cx="3449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= 7 x 10 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3119372" y="4841459"/>
            <a:ext cx="3449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   = 70 </a:t>
            </a:r>
          </a:p>
        </p:txBody>
      </p:sp>
      <p:grpSp>
        <p:nvGrpSpPr>
          <p:cNvPr id="36" name="Group 19"/>
          <p:cNvGrpSpPr>
            <a:grpSpLocks/>
          </p:cNvGrpSpPr>
          <p:nvPr/>
        </p:nvGrpSpPr>
        <p:grpSpPr bwMode="auto">
          <a:xfrm>
            <a:off x="1465587" y="5383835"/>
            <a:ext cx="7772400" cy="1579562"/>
            <a:chOff x="484" y="2687"/>
            <a:chExt cx="4896" cy="995"/>
          </a:xfrm>
          <a:noFill/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484" y="2687"/>
              <a:ext cx="4896" cy="995"/>
            </a:xfrm>
            <a:prstGeom prst="horizontalScroll">
              <a:avLst>
                <a:gd name="adj" fmla="val 12500"/>
              </a:avLst>
            </a:prstGeom>
            <a:grpFill/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575" y="2986"/>
              <a:ext cx="4714" cy="3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Em có nhận xét gì về biểu thức trên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94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"/>
                            </p:stCondLst>
                            <p:childTnLst>
                              <p:par>
                                <p:cTn id="7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6" y="4929612"/>
            <a:ext cx="1094206" cy="19550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429" y="5215384"/>
            <a:ext cx="1064798" cy="156900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47" y="5259457"/>
            <a:ext cx="866775" cy="1295400"/>
          </a:xfrm>
          <a:prstGeom prst="rect">
            <a:avLst/>
          </a:prstGeom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461965" y="1114425"/>
            <a:ext cx="1246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Ví d</a:t>
            </a:r>
            <a:r>
              <a:rPr lang="en-US" sz="2800" b="1" i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ụ</a:t>
            </a:r>
            <a:r>
              <a:rPr lang="en-US" sz="2800" b="1" i="1" u="sng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2295402" y="1135063"/>
            <a:ext cx="68913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giá trị của hai biểu thức sau ?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512890" y="1631950"/>
            <a:ext cx="3613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(3 + 5)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65"/>
          <p:cNvSpPr txBox="1">
            <a:spLocks noChangeArrowheads="1"/>
          </p:cNvSpPr>
          <p:nvPr/>
        </p:nvSpPr>
        <p:spPr bwMode="auto">
          <a:xfrm>
            <a:off x="1482602" y="1663700"/>
            <a:ext cx="1143000" cy="53340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754065" y="4114800"/>
            <a:ext cx="8061325" cy="1517650"/>
            <a:chOff x="327" y="3076"/>
            <a:chExt cx="5078" cy="956"/>
          </a:xfrm>
        </p:grpSpPr>
        <p:sp>
          <p:nvSpPr>
            <p:cNvPr id="13" name="AutoShape 21"/>
            <p:cNvSpPr>
              <a:spLocks noChangeArrowheads="1"/>
            </p:cNvSpPr>
            <p:nvPr/>
          </p:nvSpPr>
          <p:spPr bwMode="auto">
            <a:xfrm>
              <a:off x="327" y="3076"/>
              <a:ext cx="5078" cy="956"/>
            </a:xfrm>
            <a:prstGeom prst="wedgeRoundRectCallout">
              <a:avLst>
                <a:gd name="adj1" fmla="val -3801"/>
                <a:gd name="adj2" fmla="val -185981"/>
                <a:gd name="adj3" fmla="val 16667"/>
              </a:avLst>
            </a:prstGeom>
            <a:solidFill>
              <a:srgbClr val="0066FF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80" y="3213"/>
              <a:ext cx="496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 hãy so sánh giá trị của hai biểu thức trên ?</a:t>
              </a:r>
            </a:p>
          </p:txBody>
        </p:sp>
      </p:grp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717677" y="2146300"/>
            <a:ext cx="1347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5119565" y="1631950"/>
            <a:ext cx="3738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 + 4 x 5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5192590" y="1666875"/>
            <a:ext cx="704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774952" y="2173288"/>
            <a:ext cx="48387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(3 + 5) = 4 x 8 = 32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3997202" y="2670175"/>
            <a:ext cx="5172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 + 4 x 5 = 12 + 20 = 32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2738315" y="3157538"/>
            <a:ext cx="1347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Vậy: 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3400302" y="3170238"/>
            <a:ext cx="3613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(3 + 5)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5883152" y="3170238"/>
            <a:ext cx="3738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3 + 4 x 5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" name="Text Box 37"/>
          <p:cNvSpPr txBox="1">
            <a:spLocks noChangeArrowheads="1"/>
          </p:cNvSpPr>
          <p:nvPr/>
        </p:nvSpPr>
        <p:spPr bwMode="auto">
          <a:xfrm>
            <a:off x="6097465" y="3181350"/>
            <a:ext cx="6016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3722565" y="4086225"/>
            <a:ext cx="3940175" cy="588963"/>
          </a:xfrm>
          <a:prstGeom prst="rect">
            <a:avLst/>
          </a:prstGeom>
          <a:solidFill>
            <a:srgbClr val="00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 x (b + c) = …</a:t>
            </a:r>
          </a:p>
        </p:txBody>
      </p:sp>
      <p:sp>
        <p:nvSpPr>
          <p:cNvPr id="30" name="Text Box 265"/>
          <p:cNvSpPr txBox="1">
            <a:spLocks noChangeArrowheads="1"/>
          </p:cNvSpPr>
          <p:nvPr/>
        </p:nvSpPr>
        <p:spPr bwMode="auto">
          <a:xfrm>
            <a:off x="1998540" y="4868863"/>
            <a:ext cx="1143000" cy="53340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3717802" y="4833938"/>
            <a:ext cx="5022850" cy="588962"/>
          </a:xfrm>
          <a:prstGeom prst="rect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x (b + c) = a x b + a x c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2403352" y="4906963"/>
            <a:ext cx="13477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</p:spTree>
    <p:extLst>
      <p:ext uri="{BB962C8B-B14F-4D97-AF65-F5344CB8AC3E}">
        <p14:creationId xmlns:p14="http://schemas.microsoft.com/office/powerpoint/2010/main" val="352090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"/>
                            </p:stCondLst>
                            <p:childTnLst>
                              <p:par>
                                <p:cTn id="10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92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192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4" dur="19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6" dur="192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92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192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4" dur="19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6" dur="192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300"/>
                            </p:stCondLst>
                            <p:childTnLst>
                              <p:par>
                                <p:cTn id="129" presetID="2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300"/>
                            </p:stCondLst>
                            <p:childTnLst>
                              <p:par>
                                <p:cTn id="14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900"/>
                            </p:stCondLst>
                            <p:childTnLst>
                              <p:par>
                                <p:cTn id="1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100"/>
                            </p:stCondLst>
                            <p:childTnLst>
                              <p:par>
                                <p:cTn id="176" presetID="1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1" grpId="0" animBg="1"/>
      <p:bldP spid="11" grpId="1" animBg="1"/>
      <p:bldP spid="11" grpId="2" animBg="1"/>
      <p:bldP spid="15" grpId="0"/>
      <p:bldP spid="18" grpId="0"/>
      <p:bldP spid="18" grpId="1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0" grpId="1" animBg="1"/>
      <p:bldP spid="30" grpId="2" animBg="1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53" y="972650"/>
            <a:ext cx="6238394" cy="43196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926451" y="310256"/>
            <a:ext cx="233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GHI</a:t>
            </a:r>
            <a:r>
              <a:rPr kumimoji="0" lang="en-US" altLang="zh-CN" sz="40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NHỚ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0075" y="2198765"/>
            <a:ext cx="40307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小麦体简"/>
                <a:cs typeface="Times New Roman" pitchFamily="18" charset="0"/>
              </a:rPr>
              <a:t> Khi nhân một số với một tổng, ta có thể nhân số </a:t>
            </a:r>
            <a:r>
              <a:rPr kumimoji="0" lang="vi-VN" sz="28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小麦体简"/>
                <a:cs typeface="Times New Roman" pitchFamily="18" charset="0"/>
              </a:rPr>
              <a:t>đ</a:t>
            </a:r>
            <a:r>
              <a:rPr kumimoji="0" lang="en-US" sz="2800" b="1" i="1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小麦体简"/>
                <a:cs typeface="Times New Roman" pitchFamily="18" charset="0"/>
              </a:rPr>
              <a:t>ó với từng số hạng của tổng, rồi cộng các kết quả với nhau. </a:t>
            </a: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612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3589564" y="573524"/>
            <a:ext cx="3940175" cy="528638"/>
          </a:xfrm>
          <a:prstGeom prst="rect">
            <a:avLst/>
          </a:prstGeom>
          <a:solidFill>
            <a:srgbClr val="00FF0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 x (b + c) = …</a:t>
            </a: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3048226" y="1259324"/>
            <a:ext cx="5022850" cy="528638"/>
          </a:xfrm>
          <a:prstGeom prst="rect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x (b + c) = a x b + a x c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433739" y="3658037"/>
            <a:ext cx="8480425" cy="1184275"/>
            <a:chOff x="209" y="3337"/>
            <a:chExt cx="5342" cy="746"/>
          </a:xfrm>
        </p:grpSpPr>
        <p:sp>
          <p:nvSpPr>
            <p:cNvPr id="6" name="AutoShape 27"/>
            <p:cNvSpPr>
              <a:spLocks noChangeArrowheads="1"/>
            </p:cNvSpPr>
            <p:nvPr/>
          </p:nvSpPr>
          <p:spPr bwMode="auto">
            <a:xfrm>
              <a:off x="209" y="3337"/>
              <a:ext cx="5342" cy="746"/>
            </a:xfrm>
            <a:prstGeom prst="star8">
              <a:avLst>
                <a:gd name="adj" fmla="val 38250"/>
              </a:avLst>
            </a:prstGeom>
            <a:solidFill>
              <a:srgbClr val="FF00FF"/>
            </a:solidFill>
            <a:ln w="9525" cap="rnd">
              <a:solidFill>
                <a:srgbClr val="00FF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28"/>
            <p:cNvSpPr txBox="1">
              <a:spLocks noChangeArrowheads="1"/>
            </p:cNvSpPr>
            <p:nvPr/>
          </p:nvSpPr>
          <p:spPr bwMode="auto">
            <a:xfrm>
              <a:off x="679" y="3424"/>
              <a:ext cx="4554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Vậy muốn nhân một số với một tổng,                   ta có thể làm nh</a:t>
              </a:r>
              <a:r>
                <a:rPr lang="vi-VN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sz="2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thế nào ?</a:t>
              </a:r>
            </a:p>
          </p:txBody>
        </p:sp>
      </p:grpSp>
      <p:sp>
        <p:nvSpPr>
          <p:cNvPr id="8" name="Text Box 265"/>
          <p:cNvSpPr txBox="1">
            <a:spLocks noChangeArrowheads="1"/>
          </p:cNvSpPr>
          <p:nvPr/>
        </p:nvSpPr>
        <p:spPr bwMode="auto">
          <a:xfrm>
            <a:off x="1341664" y="2053074"/>
            <a:ext cx="1787525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Ghi nhớ: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578201" y="2140387"/>
            <a:ext cx="812958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Khi nhân một số với một tổng, ta có thể nhân số </a:t>
            </a:r>
            <a:r>
              <a:rPr lang="vi-V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ó với từng số hạng của tổng, rồi cộng các kết quả với nhau. </a:t>
            </a:r>
          </a:p>
        </p:txBody>
      </p:sp>
      <p:sp>
        <p:nvSpPr>
          <p:cNvPr id="10" name="Text Box 265"/>
          <p:cNvSpPr txBox="1">
            <a:spLocks noChangeArrowheads="1"/>
          </p:cNvSpPr>
          <p:nvPr/>
        </p:nvSpPr>
        <p:spPr bwMode="auto">
          <a:xfrm>
            <a:off x="1359126" y="3605649"/>
            <a:ext cx="205898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t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ậ</a:t>
            </a:r>
            <a:r>
              <a:rPr lang="en-US" sz="2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p:</a:t>
            </a: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1365476" y="4170799"/>
            <a:ext cx="1200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1: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2" name="Rectangle 38" descr="book_page_flip_ha"/>
          <p:cNvSpPr>
            <a:spLocks noChangeArrowheads="1"/>
          </p:cNvSpPr>
          <p:nvPr/>
        </p:nvSpPr>
        <p:spPr bwMode="auto">
          <a:xfrm>
            <a:off x="2859314" y="4243824"/>
            <a:ext cx="1141412" cy="51911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5"/>
          <p:cNvSpPr txBox="1">
            <a:spLocks noChangeArrowheads="1"/>
          </p:cNvSpPr>
          <p:nvPr/>
        </p:nvSpPr>
        <p:spPr bwMode="auto">
          <a:xfrm>
            <a:off x="2843439" y="4135874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(66)</a:t>
            </a:r>
          </a:p>
        </p:txBody>
      </p:sp>
      <p:sp>
        <p:nvSpPr>
          <p:cNvPr id="14" name="Rectangle 41" descr="book_page_flip_ha"/>
          <p:cNvSpPr>
            <a:spLocks noChangeArrowheads="1"/>
          </p:cNvSpPr>
          <p:nvPr/>
        </p:nvSpPr>
        <p:spPr bwMode="auto">
          <a:xfrm>
            <a:off x="3189514" y="2062599"/>
            <a:ext cx="1141412" cy="51911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65"/>
          <p:cNvSpPr txBox="1">
            <a:spLocks noChangeArrowheads="1"/>
          </p:cNvSpPr>
          <p:nvPr/>
        </p:nvSpPr>
        <p:spPr bwMode="auto">
          <a:xfrm>
            <a:off x="3173639" y="2053074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9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S/66</a:t>
            </a:r>
          </a:p>
        </p:txBody>
      </p:sp>
      <p:sp>
        <p:nvSpPr>
          <p:cNvPr id="16" name="Text Box 43"/>
          <p:cNvSpPr txBox="1">
            <a:spLocks noChangeArrowheads="1"/>
          </p:cNvSpPr>
          <p:nvPr/>
        </p:nvSpPr>
        <p:spPr bwMode="auto">
          <a:xfrm>
            <a:off x="3762601" y="4099362"/>
            <a:ext cx="60674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giá trị của biểu thức rồi viết                   vào ô trống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(theo mẫu)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6652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5" grpId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822394" y="2524483"/>
            <a:ext cx="4339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LUYỆN</a:t>
            </a:r>
            <a:r>
              <a:rPr kumimoji="0" lang="en-US" altLang="zh-CN" sz="60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73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80" y="4169002"/>
            <a:ext cx="3367314" cy="28198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4" y="896579"/>
            <a:ext cx="2145502" cy="24006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81990" y="308726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kumimoji="0" lang="en-US" altLang="zh-CN" sz="40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7" name="Text Box 212"/>
          <p:cNvSpPr txBox="1">
            <a:spLocks noChangeArrowheads="1"/>
          </p:cNvSpPr>
          <p:nvPr/>
        </p:nvSpPr>
        <p:spPr bwMode="auto">
          <a:xfrm>
            <a:off x="1929086" y="398677"/>
            <a:ext cx="102629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Tính giá trị của biểu thức rồi </a:t>
            </a:r>
            <a:r>
              <a:rPr lang="en-US" sz="2800" b="1" i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viết vào 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ô trống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(theo mẫu)</a:t>
            </a:r>
            <a:r>
              <a:rPr lang="en-US" sz="28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aphicFrame>
        <p:nvGraphicFramePr>
          <p:cNvPr id="18" name="Group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436184"/>
              </p:ext>
            </p:extLst>
          </p:nvPr>
        </p:nvGraphicFramePr>
        <p:xfrm>
          <a:off x="1496028" y="2348326"/>
          <a:ext cx="7824787" cy="2362201"/>
        </p:xfrm>
        <a:graphic>
          <a:graphicData uri="http://schemas.openxmlformats.org/drawingml/2006/table">
            <a:tbl>
              <a:tblPr/>
              <a:tblGrid>
                <a:gridCol w="84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7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8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a x (b+c)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Arial" pitchFamily="34" charset="0"/>
                        </a:rPr>
                        <a:t>a x b + a x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1492308" y="2978236"/>
            <a:ext cx="706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 Box 50"/>
          <p:cNvSpPr txBox="1">
            <a:spLocks noChangeArrowheads="1"/>
          </p:cNvSpPr>
          <p:nvPr/>
        </p:nvSpPr>
        <p:spPr bwMode="auto">
          <a:xfrm>
            <a:off x="2322570" y="2978236"/>
            <a:ext cx="7064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3257608" y="2978236"/>
            <a:ext cx="706437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Text Box 52"/>
          <p:cNvSpPr txBox="1">
            <a:spLocks noChangeArrowheads="1"/>
          </p:cNvSpPr>
          <p:nvPr/>
        </p:nvSpPr>
        <p:spPr bwMode="auto">
          <a:xfrm>
            <a:off x="3861403" y="2932526"/>
            <a:ext cx="27463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(5 + 2) = 28</a:t>
            </a:r>
          </a:p>
        </p:txBody>
      </p:sp>
      <p:sp>
        <p:nvSpPr>
          <p:cNvPr id="23" name="Text Box 53"/>
          <p:cNvSpPr txBox="1">
            <a:spLocks noChangeArrowheads="1"/>
          </p:cNvSpPr>
          <p:nvPr/>
        </p:nvSpPr>
        <p:spPr bwMode="auto">
          <a:xfrm>
            <a:off x="6133115" y="2911888"/>
            <a:ext cx="34099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x 5 + 4 x 2=28</a:t>
            </a:r>
          </a:p>
        </p:txBody>
      </p:sp>
      <p:sp>
        <p:nvSpPr>
          <p:cNvPr id="24" name="Text Box 54"/>
          <p:cNvSpPr txBox="1">
            <a:spLocks noChangeArrowheads="1"/>
          </p:cNvSpPr>
          <p:nvPr/>
        </p:nvSpPr>
        <p:spPr bwMode="auto">
          <a:xfrm>
            <a:off x="1500245" y="3544974"/>
            <a:ext cx="7064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2344795" y="3543386"/>
            <a:ext cx="7064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3224270" y="3543386"/>
            <a:ext cx="706438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7" name="Text Box 57"/>
          <p:cNvSpPr txBox="1">
            <a:spLocks noChangeArrowheads="1"/>
          </p:cNvSpPr>
          <p:nvPr/>
        </p:nvSpPr>
        <p:spPr bwMode="auto">
          <a:xfrm>
            <a:off x="1516120" y="4087899"/>
            <a:ext cx="7064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3240145" y="4087899"/>
            <a:ext cx="7064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 Box 59"/>
          <p:cNvSpPr txBox="1">
            <a:spLocks noChangeArrowheads="1"/>
          </p:cNvSpPr>
          <p:nvPr/>
        </p:nvSpPr>
        <p:spPr bwMode="auto">
          <a:xfrm>
            <a:off x="2351145" y="4087899"/>
            <a:ext cx="706438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0" name="Text Box 60"/>
          <p:cNvSpPr txBox="1">
            <a:spLocks noChangeArrowheads="1"/>
          </p:cNvSpPr>
          <p:nvPr/>
        </p:nvSpPr>
        <p:spPr bwMode="auto">
          <a:xfrm>
            <a:off x="3862990" y="3499263"/>
            <a:ext cx="27463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 x (4 + 5) = 27</a:t>
            </a:r>
          </a:p>
        </p:txBody>
      </p:sp>
      <p:sp>
        <p:nvSpPr>
          <p:cNvPr id="31" name="Text Box 61"/>
          <p:cNvSpPr txBox="1">
            <a:spLocks noChangeArrowheads="1"/>
          </p:cNvSpPr>
          <p:nvPr/>
        </p:nvSpPr>
        <p:spPr bwMode="auto">
          <a:xfrm>
            <a:off x="3862990" y="4043776"/>
            <a:ext cx="27463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 x (2 + 3) = 30</a:t>
            </a:r>
          </a:p>
        </p:txBody>
      </p:sp>
      <p:sp>
        <p:nvSpPr>
          <p:cNvPr id="32" name="Text Box 62"/>
          <p:cNvSpPr txBox="1">
            <a:spLocks noChangeArrowheads="1"/>
          </p:cNvSpPr>
          <p:nvPr/>
        </p:nvSpPr>
        <p:spPr bwMode="auto">
          <a:xfrm>
            <a:off x="6155340" y="3499263"/>
            <a:ext cx="34099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 x 4 + 3 x 5=27</a:t>
            </a:r>
          </a:p>
        </p:txBody>
      </p:sp>
      <p:sp>
        <p:nvSpPr>
          <p:cNvPr id="33" name="Text Box 63"/>
          <p:cNvSpPr txBox="1">
            <a:spLocks noChangeArrowheads="1"/>
          </p:cNvSpPr>
          <p:nvPr/>
        </p:nvSpPr>
        <p:spPr bwMode="auto">
          <a:xfrm>
            <a:off x="6148990" y="4043776"/>
            <a:ext cx="34099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 x 2 + 6 x 3=30</a:t>
            </a:r>
          </a:p>
        </p:txBody>
      </p:sp>
      <p:grpSp>
        <p:nvGrpSpPr>
          <p:cNvPr id="35" name="Group 210"/>
          <p:cNvGrpSpPr>
            <a:grpSpLocks/>
          </p:cNvGrpSpPr>
          <p:nvPr/>
        </p:nvGrpSpPr>
        <p:grpSpPr bwMode="auto">
          <a:xfrm>
            <a:off x="4657725" y="579850"/>
            <a:ext cx="6254750" cy="1787525"/>
            <a:chOff x="1597" y="1217"/>
            <a:chExt cx="3940" cy="1126"/>
          </a:xfrm>
          <a:solidFill>
            <a:srgbClr val="FFC000"/>
          </a:solidFill>
        </p:grpSpPr>
        <p:sp>
          <p:nvSpPr>
            <p:cNvPr id="36" name="AutoShape 208"/>
            <p:cNvSpPr>
              <a:spLocks noChangeArrowheads="1"/>
            </p:cNvSpPr>
            <p:nvPr/>
          </p:nvSpPr>
          <p:spPr bwMode="auto">
            <a:xfrm>
              <a:off x="1597" y="1217"/>
              <a:ext cx="3940" cy="1126"/>
            </a:xfrm>
            <a:prstGeom prst="irregularSeal2">
              <a:avLst/>
            </a:prstGeom>
            <a:grpFill/>
            <a:ln w="38100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209"/>
            <p:cNvSpPr txBox="1">
              <a:spLocks noChangeArrowheads="1"/>
            </p:cNvSpPr>
            <p:nvPr/>
          </p:nvSpPr>
          <p:spPr bwMode="auto">
            <a:xfrm rot="-334612">
              <a:off x="2005" y="1522"/>
              <a:ext cx="2926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3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 hãy nêu thứ tự thực hiện các phép tính trong biểu thức?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59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a) Tính bằng hai cách ?</a:t>
            </a:r>
          </a:p>
        </p:txBody>
      </p:sp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6654110" y="383615"/>
            <a:ext cx="2660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x (7 + 3)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 x (7 + 3)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 x 10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227618" y="5212736"/>
            <a:ext cx="8112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360</a:t>
            </a: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 x (7 + 3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 x 7 + 36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252 +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108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7173222" y="3761439"/>
            <a:ext cx="8112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360</a:t>
            </a:r>
          </a:p>
        </p:txBody>
      </p:sp>
    </p:spTree>
    <p:extLst>
      <p:ext uri="{BB962C8B-B14F-4D97-AF65-F5344CB8AC3E}">
        <p14:creationId xmlns:p14="http://schemas.microsoft.com/office/powerpoint/2010/main" val="159926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265" y="1641819"/>
            <a:ext cx="1590675" cy="1524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29946"/>
            <a:ext cx="4418367" cy="4182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84" y="2958856"/>
            <a:ext cx="3810000" cy="38991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01" y="4651638"/>
            <a:ext cx="4775468" cy="1641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54" y="2222137"/>
            <a:ext cx="1257300" cy="1733550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27532" y="286768"/>
            <a:ext cx="1383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u="sng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3600" b="1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9" name="Text Box 62"/>
          <p:cNvSpPr txBox="1">
            <a:spLocks noChangeArrowheads="1"/>
          </p:cNvSpPr>
          <p:nvPr/>
        </p:nvSpPr>
        <p:spPr bwMode="auto">
          <a:xfrm>
            <a:off x="1811234" y="365228"/>
            <a:ext cx="704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a) Tính bằng hai cách ?</a:t>
            </a: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2366134" y="3276966"/>
            <a:ext cx="169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1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65"/>
          <p:cNvSpPr txBox="1">
            <a:spLocks noChangeArrowheads="1"/>
          </p:cNvSpPr>
          <p:nvPr/>
        </p:nvSpPr>
        <p:spPr bwMode="auto">
          <a:xfrm>
            <a:off x="1942813" y="3945744"/>
            <a:ext cx="40100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207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 (2 + 6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207 x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2094597" y="5185926"/>
            <a:ext cx="121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1656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7390550" y="1416721"/>
            <a:ext cx="1654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5" name="Text Box 69"/>
          <p:cNvSpPr txBox="1">
            <a:spLocks noChangeArrowheads="1"/>
          </p:cNvSpPr>
          <p:nvPr/>
        </p:nvSpPr>
        <p:spPr bwMode="auto">
          <a:xfrm>
            <a:off x="6917786" y="1841449"/>
            <a:ext cx="58356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207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 (2 + 6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207 x 2 + 207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414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2142         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800" b="1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6917786" y="3684134"/>
            <a:ext cx="142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1656</a:t>
            </a:r>
            <a:endParaRPr lang="en-US" sz="28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600649" y="405760"/>
            <a:ext cx="2660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207 x (2 + 6)</a:t>
            </a:r>
          </a:p>
        </p:txBody>
      </p:sp>
    </p:spTree>
    <p:extLst>
      <p:ext uri="{BB962C8B-B14F-4D97-AF65-F5344CB8AC3E}">
        <p14:creationId xmlns:p14="http://schemas.microsoft.com/office/powerpoint/2010/main" val="372416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3333FF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6" grpId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88卡通幼儿园儿童成长教育教学课件家长会PPT"/>
</p:tagLst>
</file>

<file path=ppt/theme/theme1.xml><?xml version="1.0" encoding="utf-8"?>
<a:theme xmlns:a="http://schemas.openxmlformats.org/drawingml/2006/main" name="Office 主题​​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1038</Words>
  <Application>Microsoft Office PowerPoint</Application>
  <PresentationFormat>Widescreen</PresentationFormat>
  <Paragraphs>195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Microsoft YaHei</vt:lpstr>
      <vt:lpstr>等线</vt:lpstr>
      <vt:lpstr>Times New Roman</vt:lpstr>
      <vt:lpstr>Arial</vt:lpstr>
      <vt:lpstr>.VnArial</vt:lpstr>
      <vt:lpstr>汉仪小麦体简</vt:lpstr>
      <vt:lpstr>inpin heiti</vt:lpstr>
      <vt:lpstr>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188卡通幼儿园儿童成长教育教学课件家长会PPT</dc:title>
  <dc:creator>jim lam</dc:creator>
  <cp:lastModifiedBy>kkkkk</cp:lastModifiedBy>
  <cp:revision>68</cp:revision>
  <dcterms:created xsi:type="dcterms:W3CDTF">2017-03-17T01:42:22Z</dcterms:created>
  <dcterms:modified xsi:type="dcterms:W3CDTF">2021-11-21T14:07:13Z</dcterms:modified>
</cp:coreProperties>
</file>