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3" r:id="rId2"/>
    <p:sldId id="294" r:id="rId3"/>
    <p:sldId id="262" r:id="rId4"/>
    <p:sldId id="271" r:id="rId5"/>
    <p:sldId id="264" r:id="rId6"/>
    <p:sldId id="291" r:id="rId7"/>
    <p:sldId id="266" r:id="rId8"/>
    <p:sldId id="267" r:id="rId9"/>
    <p:sldId id="292" r:id="rId10"/>
    <p:sldId id="275" r:id="rId11"/>
    <p:sldId id="276" r:id="rId12"/>
    <p:sldId id="286" r:id="rId13"/>
    <p:sldId id="273" r:id="rId14"/>
    <p:sldId id="261" r:id="rId15"/>
    <p:sldId id="28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FFFFCC"/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F48FB6-A0B1-48D5-B7F2-FBDE3FCBC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6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EC787-2BBF-4E69-BCC2-0EC39C267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1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806BD-988E-42C9-BB19-B794DDB0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2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A38BF-BE68-4401-91C2-796FA2F26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3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6F83D-93D9-481E-90E5-F4A5FF8F7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4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8165E-9DC7-4468-9AE5-1AD29BD0E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8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E9DA3-B1C8-450C-A1B2-B2FCA9733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8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38650-78F7-460A-A1E0-CDA9BA0A7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6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4E88-FC53-4A2A-A5F5-92A922B88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5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0E4F4-B9D2-4867-8827-A762C4EE4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5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CBEF9-483C-4AB8-B152-F0F3F10E9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C5BFD-2BF8-44A8-8665-6E29724DD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0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5CC4990-2564-425A-8DBD-79A1A0624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97112B1-1E3F-41AA-9019-767D07E8E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7319E26-5459-45D6-B5CC-FB7AB4085DCE}"/>
              </a:ext>
            </a:extLst>
          </p:cNvPr>
          <p:cNvSpPr txBox="1"/>
          <p:nvPr/>
        </p:nvSpPr>
        <p:spPr>
          <a:xfrm>
            <a:off x="3711251" y="984781"/>
            <a:ext cx="2537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#9Slide03 AllRoundGothic" panose="020B0703020202020104" pitchFamily="34" charset="0"/>
              </a:rPr>
              <a:t>TOÁN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8D25C79-4C51-4B77-96C4-192D73FD9995}"/>
              </a:ext>
            </a:extLst>
          </p:cNvPr>
          <p:cNvSpPr txBox="1"/>
          <p:nvPr/>
        </p:nvSpPr>
        <p:spPr>
          <a:xfrm>
            <a:off x="822961" y="1754171"/>
            <a:ext cx="8425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FF00"/>
                </a:solidFill>
                <a:latin typeface="+mj-lt"/>
                <a:cs typeface="Raavi" panose="02000500000000000000" pitchFamily="2"/>
              </a:rPr>
              <a:t>PHÉP TRỪ PHÂN SỐ </a:t>
            </a:r>
            <a:endParaRPr lang="en-US" sz="6000" dirty="0">
              <a:solidFill>
                <a:srgbClr val="FFFF00"/>
              </a:solidFill>
              <a:latin typeface="+mj-lt"/>
              <a:cs typeface="Raavi" panose="020005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7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-30579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VNI-Helve" pitchFamily="2" charset="0"/>
              </a:rPr>
              <a:t>Baøi 3 trang 129</a:t>
            </a:r>
            <a:r>
              <a:rPr lang="en-US" sz="2800">
                <a:latin typeface="VNI-Helve" pitchFamily="2" charset="0"/>
              </a:rPr>
              <a:t/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 Taïi hoäi khoûe Phuø Ñoång toaøn quoác laàn thöù VI naêm 2004, soá </a:t>
            </a:r>
            <a:r>
              <a:rPr lang="en-US" sz="2800" b="1" i="1">
                <a:latin typeface="VNI-Helve" pitchFamily="2" charset="0"/>
              </a:rPr>
              <a:t>huy chöông vaøng </a:t>
            </a:r>
            <a:r>
              <a:rPr lang="en-US" sz="2800">
                <a:latin typeface="VNI-Helve" pitchFamily="2" charset="0"/>
              </a:rPr>
              <a:t>cuûa ñoaøn hoïc sinh tænh Ñoàng Thaùp baèng       toång soá huy chöông cuûa ñoaøn ñaõ giaønh ñöôïc, coøn laïi laø </a:t>
            </a:r>
            <a:r>
              <a:rPr lang="en-US" sz="2800" b="1" i="1">
                <a:latin typeface="VNI-Helve" pitchFamily="2" charset="0"/>
              </a:rPr>
              <a:t>huy</a:t>
            </a:r>
            <a:r>
              <a:rPr lang="en-US" sz="2800" b="1">
                <a:latin typeface="VNI-Helve" pitchFamily="2" charset="0"/>
              </a:rPr>
              <a:t> </a:t>
            </a:r>
            <a:r>
              <a:rPr lang="en-US" sz="2800" b="1" i="1">
                <a:latin typeface="VNI-Helve" pitchFamily="2" charset="0"/>
              </a:rPr>
              <a:t>chöông baïc</a:t>
            </a:r>
            <a:r>
              <a:rPr lang="en-US" sz="2800" b="1">
                <a:latin typeface="VNI-Helve" pitchFamily="2" charset="0"/>
              </a:rPr>
              <a:t> </a:t>
            </a:r>
            <a:r>
              <a:rPr lang="en-US" sz="2800">
                <a:latin typeface="VNI-Helve" pitchFamily="2" charset="0"/>
              </a:rPr>
              <a:t>vaø </a:t>
            </a:r>
            <a:r>
              <a:rPr lang="en-US" sz="2800" b="1" i="1">
                <a:latin typeface="VNI-Helve" pitchFamily="2" charset="0"/>
              </a:rPr>
              <a:t>huy chöông ñoàng. </a:t>
            </a:r>
            <a:r>
              <a:rPr lang="en-US" sz="2800">
                <a:latin typeface="VNI-Helve" pitchFamily="2" charset="0"/>
              </a:rPr>
              <a:t>Hoûi soá </a:t>
            </a:r>
            <a:r>
              <a:rPr lang="en-US" sz="2800">
                <a:solidFill>
                  <a:srgbClr val="0000FF"/>
                </a:solidFill>
                <a:latin typeface="VNI-Helve" pitchFamily="2" charset="0"/>
              </a:rPr>
              <a:t>huy chöông baïc</a:t>
            </a:r>
            <a:r>
              <a:rPr lang="en-US" sz="2800">
                <a:latin typeface="VNI-Helve" pitchFamily="2" charset="0"/>
              </a:rPr>
              <a:t> vaø </a:t>
            </a:r>
            <a:r>
              <a:rPr lang="en-US" sz="2800">
                <a:solidFill>
                  <a:srgbClr val="0000FF"/>
                </a:solidFill>
                <a:latin typeface="VNI-Helve" pitchFamily="2" charset="0"/>
              </a:rPr>
              <a:t>huy chöông ñoàng</a:t>
            </a:r>
            <a:r>
              <a:rPr lang="en-US" sz="2800">
                <a:latin typeface="VNI-Helve" pitchFamily="2" charset="0"/>
              </a:rPr>
              <a:t> cuûa ñoaøn Ñoàng Thaùp </a:t>
            </a:r>
            <a:r>
              <a:rPr lang="en-US" sz="2800">
                <a:solidFill>
                  <a:srgbClr val="0000FF"/>
                </a:solidFill>
                <a:latin typeface="VNI-Helve" pitchFamily="2" charset="0"/>
              </a:rPr>
              <a:t>baèng bao nhieâu phaàn toång soá</a:t>
            </a:r>
            <a:r>
              <a:rPr lang="en-US" sz="2800">
                <a:latin typeface="VNI-Helve" pitchFamily="2" charset="0"/>
              </a:rPr>
              <a:t> huy chöông maø ñoaøn ñaõ giaønh ñöôïc ?</a:t>
            </a:r>
            <a:endParaRPr lang="en-US" sz="2800" b="1" i="1">
              <a:latin typeface="VNI-Helve" pitchFamily="2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5713412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Huy chöông vaøng:                      toång soá.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167074" y="5486400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Helve" pitchFamily="2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457200" y="6237288"/>
            <a:ext cx="7419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>
                <a:latin typeface="VNI-Helve" pitchFamily="2" charset="0"/>
              </a:rPr>
              <a:t>Huy chöông baïc vaø ñoàng: . . . .   toång soá?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2600" y="5136469"/>
            <a:ext cx="20842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u="sng">
                <a:solidFill>
                  <a:srgbClr val="FF0000"/>
                </a:solidFill>
                <a:latin typeface="VNI-Helve" pitchFamily="2" charset="0"/>
              </a:rPr>
              <a:t>TOÙM </a:t>
            </a:r>
            <a:r>
              <a:rPr lang="en-US" sz="3200" b="1" u="sng" smtClean="0">
                <a:solidFill>
                  <a:srgbClr val="FF0000"/>
                </a:solidFill>
                <a:latin typeface="VNI-Helve" pitchFamily="2" charset="0"/>
              </a:rPr>
              <a:t>TAÉT</a:t>
            </a:r>
            <a:endParaRPr lang="en-US" sz="3200" u="sng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4167074" y="598986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979057" y="1828800"/>
            <a:ext cx="83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Helve" pitchFamily="2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5</a:t>
            </a:r>
            <a:r>
              <a:rPr lang="en-US" sz="2400">
                <a:solidFill>
                  <a:srgbClr val="FF0000"/>
                </a:solidFill>
                <a:latin typeface="VNI-Helve" pitchFamily="2" charset="0"/>
              </a:rPr>
              <a:t/>
            </a:r>
            <a:br>
              <a:rPr lang="en-US" sz="24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2297" name="Line 6"/>
          <p:cNvSpPr>
            <a:spLocks noChangeShapeType="1"/>
          </p:cNvSpPr>
          <p:nvPr/>
        </p:nvSpPr>
        <p:spPr bwMode="auto">
          <a:xfrm>
            <a:off x="2971800" y="230108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/>
      <p:bldP spid="5128" grpId="0"/>
      <p:bldP spid="5130" grpId="0"/>
      <p:bldP spid="11" grpId="0"/>
      <p:bldP spid="51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0" y="1143000"/>
            <a:ext cx="8458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VNI-Helve" pitchFamily="2" charset="0"/>
              </a:rPr>
              <a:t>TOÙM TAÉT:</a:t>
            </a:r>
            <a:r>
              <a:rPr lang="en-US" sz="2800">
                <a:latin typeface="VNI-Helve" pitchFamily="2" charset="0"/>
              </a:rPr>
              <a:t/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vaøng:                  toång soá.</a:t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baïc vaø ñoàng: . . . .   toång soá?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343400" y="1330325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3316" name="Line 8"/>
          <p:cNvSpPr>
            <a:spLocks noChangeShapeType="1"/>
          </p:cNvSpPr>
          <p:nvPr/>
        </p:nvSpPr>
        <p:spPr bwMode="auto">
          <a:xfrm>
            <a:off x="4352925" y="18161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73050" y="2590800"/>
            <a:ext cx="81089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Baøi giaûi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Soá huy chöông baïc vaø ñoàng chieám soá phaàn laø: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     -       =      (toång soá huy chương)</a:t>
            </a:r>
            <a:r>
              <a:rPr lang="en-US" sz="1600">
                <a:solidFill>
                  <a:srgbClr val="0000CC"/>
                </a:solidFill>
                <a:latin typeface="VNI-Helve" pitchFamily="2" charset="0"/>
              </a:rPr>
              <a:t/>
            </a:r>
            <a:br>
              <a:rPr lang="en-US" sz="16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1600">
                <a:solidFill>
                  <a:srgbClr val="0000CC"/>
                </a:solidFill>
                <a:latin typeface="VNI-Helve" pitchFamily="2" charset="0"/>
              </a:rPr>
              <a:t>                </a:t>
            </a: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  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        Ñaùp soá:      (toång số huy chöông)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09600" y="342900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6096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447800" y="342900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828800" y="48006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286000" y="350520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14                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1447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743200" y="4379913"/>
            <a:ext cx="106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8194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791200" y="48768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981200" y="25908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Caùch 1</a:t>
            </a:r>
          </a:p>
        </p:txBody>
      </p:sp>
      <p:sp>
        <p:nvSpPr>
          <p:cNvPr id="13328" name="Line 8"/>
          <p:cNvSpPr>
            <a:spLocks noChangeShapeType="1"/>
          </p:cNvSpPr>
          <p:nvPr/>
        </p:nvSpPr>
        <p:spPr bwMode="auto">
          <a:xfrm>
            <a:off x="43434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8"/>
          <p:cNvSpPr>
            <a:spLocks noChangeShapeType="1"/>
          </p:cNvSpPr>
          <p:nvPr/>
        </p:nvSpPr>
        <p:spPr bwMode="auto">
          <a:xfrm>
            <a:off x="23622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1" grpId="0" animBg="1"/>
      <p:bldP spid="10252" grpId="0"/>
      <p:bldP spid="10253" grpId="0" animBg="1"/>
      <p:bldP spid="10254" grpId="0"/>
      <p:bldP spid="10255" grpId="0" animBg="1"/>
      <p:bldP spid="10256" grpId="0"/>
      <p:bldP spid="10257" grpId="0" animBg="1"/>
      <p:bldP spid="10257" grpId="1" animBg="1"/>
      <p:bldP spid="10262" grpId="0" animBg="1"/>
      <p:bldP spid="10267" grpId="0"/>
      <p:bldP spid="287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0" y="457200"/>
            <a:ext cx="845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VNI-Helve" pitchFamily="2" charset="0"/>
              </a:rPr>
              <a:t>TOÙM TAÉT:</a:t>
            </a:r>
            <a:r>
              <a:rPr lang="en-US" sz="2800">
                <a:latin typeface="VNI-Helve" pitchFamily="2" charset="0"/>
              </a:rPr>
              <a:t/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vaøng:                  toång soá.</a:t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baïc vaø ñoàng: . . . .   toång soá?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3733800" y="654050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4340" name="Line 8"/>
          <p:cNvSpPr>
            <a:spLocks noChangeShapeType="1"/>
          </p:cNvSpPr>
          <p:nvPr/>
        </p:nvSpPr>
        <p:spPr bwMode="auto">
          <a:xfrm>
            <a:off x="4352925" y="18161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828800" y="48006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85800" y="2654300"/>
            <a:ext cx="825658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Baøi giaûi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Soá huy chöông baïc vaø ñoàng chieám soá phaàn laø: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            1-        =         (toång soá huy chöông)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  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               Ñaùp soá:       (toång soáhuy chöông)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743200" y="3535363"/>
            <a:ext cx="7620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5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810000" y="3581400"/>
            <a:ext cx="76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4038600" y="4740275"/>
            <a:ext cx="76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14 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791200" y="48768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38862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1148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81000" y="25146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Caùch 2</a:t>
            </a:r>
          </a:p>
        </p:txBody>
      </p:sp>
      <p:sp>
        <p:nvSpPr>
          <p:cNvPr id="14350" name="Line 8"/>
          <p:cNvSpPr>
            <a:spLocks noChangeShapeType="1"/>
          </p:cNvSpPr>
          <p:nvPr/>
        </p:nvSpPr>
        <p:spPr bwMode="auto">
          <a:xfrm>
            <a:off x="3733800" y="114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8"/>
          <p:cNvSpPr>
            <a:spLocks noChangeShapeType="1"/>
          </p:cNvSpPr>
          <p:nvPr/>
        </p:nvSpPr>
        <p:spPr bwMode="auto">
          <a:xfrm>
            <a:off x="27432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10258" grpId="0"/>
      <p:bldP spid="10259" grpId="0"/>
      <p:bldP spid="10260" grpId="0"/>
      <p:bldP spid="10261" grpId="0"/>
      <p:bldP spid="10262" grpId="0" animBg="1"/>
      <p:bldP spid="10263" grpId="0" animBg="1"/>
      <p:bldP spid="10264" grpId="0" animBg="1"/>
      <p:bldP spid="10268" grpId="0"/>
      <p:bldP spid="287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84400" y="2616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22300" y="24892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1</a:t>
            </a:r>
            <a:endParaRPr lang="en-US" sz="2400">
              <a:latin typeface="Arial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581400" y="25146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244600" y="23558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7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244600" y="2849563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257300" y="2851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854200" y="23352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820863" y="284003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1866900" y="2851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600200" y="257968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itchFamily="34" charset="-128"/>
              </a:rPr>
              <a:t>-</a:t>
            </a:r>
            <a:endParaRPr lang="en-US" sz="2400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517775" y="2362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476500" y="2813050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489200" y="28559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703638" y="2541588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705600" y="260508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96" name="AutoShape 20"/>
          <p:cNvSpPr>
            <a:spLocks noChangeArrowheads="1"/>
          </p:cNvSpPr>
          <p:nvPr/>
        </p:nvSpPr>
        <p:spPr bwMode="auto">
          <a:xfrm>
            <a:off x="5207000" y="2503488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8153400" y="2541588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816600" y="2411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816600" y="280193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8293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6426200" y="2411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426200" y="280193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4389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172200" y="25939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itchFamily="34" charset="-128"/>
              </a:rPr>
              <a:t>-</a:t>
            </a:r>
            <a:endParaRPr lang="en-US" sz="2400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997700" y="2411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6997700" y="2805113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70104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8250238" y="257016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146300" y="41910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622300" y="395605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3</a:t>
            </a:r>
            <a:endParaRPr lang="en-US" sz="2400">
              <a:latin typeface="Arial" charset="0"/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3581400" y="41148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3719513" y="415766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1244600" y="39306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1244600" y="43830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1257300" y="44053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1854200" y="39306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854200" y="43830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1866900" y="44053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1579563" y="4113213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itchFamily="34" charset="-128"/>
              </a:rPr>
              <a:t>-</a:t>
            </a:r>
            <a:endParaRPr lang="en-US" sz="2400"/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2425700" y="39560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2425700" y="44084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2438400" y="44100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6630988" y="4205288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25" name="AutoShape 49"/>
          <p:cNvSpPr>
            <a:spLocks noChangeArrowheads="1"/>
          </p:cNvSpPr>
          <p:nvPr/>
        </p:nvSpPr>
        <p:spPr bwMode="auto">
          <a:xfrm>
            <a:off x="5106988" y="41148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4</a:t>
            </a:r>
            <a:endParaRPr lang="en-US" sz="2400">
              <a:latin typeface="Arial" charset="0"/>
            </a:endParaRP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8091488" y="41402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8229600" y="419735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5754688" y="3935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5754688" y="44084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5767388" y="443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6364288" y="39354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6364288" y="44084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6376988" y="443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6110288" y="417988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itchFamily="34" charset="-128"/>
              </a:rPr>
              <a:t>-</a:t>
            </a:r>
            <a:endParaRPr lang="en-US" sz="2400"/>
          </a:p>
        </p:txBody>
      </p:sp>
      <p:sp>
        <p:nvSpPr>
          <p:cNvPr id="24635" name="Text Box 59"/>
          <p:cNvSpPr txBox="1">
            <a:spLocks noChangeArrowheads="1"/>
          </p:cNvSpPr>
          <p:nvPr/>
        </p:nvSpPr>
        <p:spPr bwMode="auto">
          <a:xfrm>
            <a:off x="6923088" y="394811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6" name="Text Box 60"/>
          <p:cNvSpPr txBox="1">
            <a:spLocks noChangeArrowheads="1"/>
          </p:cNvSpPr>
          <p:nvPr/>
        </p:nvSpPr>
        <p:spPr bwMode="auto">
          <a:xfrm>
            <a:off x="6923088" y="4421188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7" name="Line 61"/>
          <p:cNvSpPr>
            <a:spLocks noChangeShapeType="1"/>
          </p:cNvSpPr>
          <p:nvPr/>
        </p:nvSpPr>
        <p:spPr bwMode="auto">
          <a:xfrm>
            <a:off x="6935788" y="44434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33600" y="57785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39" name="AutoShape 63"/>
          <p:cNvSpPr>
            <a:spLocks noChangeArrowheads="1"/>
          </p:cNvSpPr>
          <p:nvPr/>
        </p:nvSpPr>
        <p:spPr bwMode="auto">
          <a:xfrm>
            <a:off x="596900" y="5689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5</a:t>
            </a:r>
            <a:endParaRPr lang="en-US" sz="2400">
              <a:latin typeface="Arial" charset="0"/>
            </a:endParaRPr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3581400" y="57150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1257300" y="55451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1257300" y="5997575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3" name="Line 67"/>
          <p:cNvSpPr>
            <a:spLocks noChangeShapeType="1"/>
          </p:cNvSpPr>
          <p:nvPr/>
        </p:nvSpPr>
        <p:spPr bwMode="auto">
          <a:xfrm>
            <a:off x="12700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1866900" y="55451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1866900" y="5997575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>
            <a:off x="18796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1612900" y="57689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itchFamily="34" charset="-128"/>
              </a:rPr>
              <a:t>-</a:t>
            </a:r>
            <a:endParaRPr lang="en-US" sz="2400"/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2438400" y="555783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2438400" y="6010275"/>
            <a:ext cx="39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50" name="Line 74"/>
          <p:cNvSpPr>
            <a:spLocks noChangeShapeType="1"/>
          </p:cNvSpPr>
          <p:nvPr/>
        </p:nvSpPr>
        <p:spPr bwMode="auto">
          <a:xfrm>
            <a:off x="2451100" y="6032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3719513" y="5765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2362200" y="1295400"/>
            <a:ext cx="6248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>
                <a:ea typeface="MS PGothic" pitchFamily="34" charset="-128"/>
              </a:rPr>
              <a:t>Đúng ghi </a:t>
            </a:r>
            <a:r>
              <a:rPr lang="en-US" altLang="ja-JP" sz="2800" b="1">
                <a:solidFill>
                  <a:srgbClr val="FF0000"/>
                </a:solidFill>
                <a:ea typeface="MS PGothic" pitchFamily="34" charset="-128"/>
              </a:rPr>
              <a:t>Đ </a:t>
            </a:r>
            <a:r>
              <a:rPr lang="en-US" altLang="ja-JP" sz="2800" b="1">
                <a:ea typeface="MS PGothic" pitchFamily="34" charset="-128"/>
              </a:rPr>
              <a:t>sai ghi </a:t>
            </a:r>
            <a:r>
              <a:rPr lang="en-US" altLang="ja-JP" sz="2800" b="1">
                <a:solidFill>
                  <a:srgbClr val="0000FF"/>
                </a:solidFill>
                <a:ea typeface="MS PGothic" pitchFamily="34" charset="-128"/>
              </a:rPr>
              <a:t>s </a:t>
            </a:r>
            <a:r>
              <a:rPr lang="en-US" altLang="ja-JP" sz="2800" b="1">
                <a:ea typeface="MS PGothic" pitchFamily="34" charset="-128"/>
              </a:rPr>
              <a:t>vào ô trống:</a:t>
            </a:r>
            <a:endParaRPr lang="en-US" sz="2800" b="1"/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>
            <a:off x="4495800" y="2362200"/>
            <a:ext cx="0" cy="419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AutoShape 78"/>
          <p:cNvSpPr>
            <a:spLocks noChangeArrowheads="1"/>
          </p:cNvSpPr>
          <p:nvPr/>
        </p:nvSpPr>
        <p:spPr bwMode="auto">
          <a:xfrm>
            <a:off x="1862138" y="457200"/>
            <a:ext cx="5410200" cy="5334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A50021"/>
          </a:solidFill>
          <a:ln w="571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t>Trò chơi:”</a:t>
            </a:r>
            <a:r>
              <a:rPr lang="en-US" sz="4000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2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0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3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2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1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7" dur="20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2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6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9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5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8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1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4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0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3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6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9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4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 animBg="1"/>
      <p:bldP spid="24585" grpId="0" animBg="1"/>
      <p:bldP spid="24588" grpId="0" animBg="1"/>
      <p:bldP spid="24592" grpId="0" animBg="1"/>
      <p:bldP spid="24593" grpId="0"/>
      <p:bldP spid="24595" grpId="0"/>
      <p:bldP spid="24596" grpId="0" animBg="1"/>
      <p:bldP spid="24597" grpId="0" animBg="1"/>
      <p:bldP spid="24598" grpId="0"/>
      <p:bldP spid="24599" grpId="0"/>
      <p:bldP spid="24600" grpId="0" animBg="1"/>
      <p:bldP spid="24601" grpId="0"/>
      <p:bldP spid="24602" grpId="0"/>
      <p:bldP spid="24603" grpId="0" animBg="1"/>
      <p:bldP spid="24604" grpId="0"/>
      <p:bldP spid="24605" grpId="0"/>
      <p:bldP spid="24606" grpId="0"/>
      <p:bldP spid="24607" grpId="0" animBg="1"/>
      <p:bldP spid="24609" grpId="0"/>
      <p:bldP spid="24610" grpId="0"/>
      <p:bldP spid="24611" grpId="0" animBg="1"/>
      <p:bldP spid="24612" grpId="0" animBg="1"/>
      <p:bldP spid="24613" grpId="0"/>
      <p:bldP spid="24614" grpId="0"/>
      <p:bldP spid="24615" grpId="0"/>
      <p:bldP spid="24616" grpId="0" animBg="1"/>
      <p:bldP spid="24617" grpId="0"/>
      <p:bldP spid="24618" grpId="0"/>
      <p:bldP spid="24619" grpId="0" animBg="1"/>
      <p:bldP spid="24620" grpId="0"/>
      <p:bldP spid="24621" grpId="0"/>
      <p:bldP spid="24622" grpId="0"/>
      <p:bldP spid="24623" grpId="0" animBg="1"/>
      <p:bldP spid="24624" grpId="0"/>
      <p:bldP spid="24625" grpId="0" animBg="1"/>
      <p:bldP spid="24626" grpId="0" animBg="1"/>
      <p:bldP spid="24627" grpId="0"/>
      <p:bldP spid="24628" grpId="0"/>
      <p:bldP spid="24629" grpId="0"/>
      <p:bldP spid="24630" grpId="0" animBg="1"/>
      <p:bldP spid="24631" grpId="0"/>
      <p:bldP spid="24632" grpId="0"/>
      <p:bldP spid="24633" grpId="0" animBg="1"/>
      <p:bldP spid="24634" grpId="0"/>
      <p:bldP spid="24635" grpId="0"/>
      <p:bldP spid="24636" grpId="0"/>
      <p:bldP spid="24637" grpId="0" animBg="1"/>
      <p:bldP spid="24638" grpId="0"/>
      <p:bldP spid="24639" grpId="0" animBg="1"/>
      <p:bldP spid="24640" grpId="0" animBg="1"/>
      <p:bldP spid="24641" grpId="0"/>
      <p:bldP spid="24642" grpId="0"/>
      <p:bldP spid="24643" grpId="0" animBg="1"/>
      <p:bldP spid="24644" grpId="0"/>
      <p:bldP spid="24645" grpId="0"/>
      <p:bldP spid="24646" grpId="0" animBg="1"/>
      <p:bldP spid="24647" grpId="0"/>
      <p:bldP spid="24648" grpId="0"/>
      <p:bldP spid="24649" grpId="0"/>
      <p:bldP spid="24650" grpId="0" animBg="1"/>
      <p:bldP spid="24651" grpId="0"/>
      <p:bldP spid="24652" grpId="0"/>
      <p:bldP spid="24653" grpId="0" animBg="1"/>
      <p:bldP spid="246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icture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209800" y="838200"/>
            <a:ext cx="6324600" cy="4572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rgbClr val="FFFF00"/>
          </a:solidFill>
          <a:ln w="952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i="1" u="sng">
                <a:ea typeface="MS PGothic" pitchFamily="34" charset="-128"/>
              </a:rPr>
              <a:t>Về nhà</a:t>
            </a:r>
            <a:r>
              <a:rPr lang="en-US" altLang="ja-JP" sz="3600" b="1" i="1">
                <a:ea typeface="MS PGothic" pitchFamily="34" charset="-128"/>
              </a:rPr>
              <a:t>: </a:t>
            </a:r>
          </a:p>
          <a:p>
            <a:pPr algn="ctr"/>
            <a:r>
              <a:rPr lang="en-US" altLang="ja-JP" sz="3600" b="1" i="1">
                <a:ea typeface="MS PGothic" pitchFamily="34" charset="-128"/>
              </a:rPr>
              <a:t>Làm bài vào vở bài tập</a:t>
            </a:r>
          </a:p>
          <a:p>
            <a:pPr algn="ctr"/>
            <a:r>
              <a:rPr lang="en-US" altLang="ja-JP" sz="3600" b="1" i="1">
                <a:ea typeface="MS PGothic" pitchFamily="34" charset="-128"/>
              </a:rPr>
              <a:t>Chuẩn bị bài:”Phép trừ</a:t>
            </a:r>
          </a:p>
          <a:p>
            <a:pPr algn="ctr"/>
            <a:r>
              <a:rPr lang="en-US" altLang="ja-JP" sz="3600" b="1" i="1">
                <a:ea typeface="MS PGothic" pitchFamily="34" charset="-128"/>
              </a:rPr>
              <a:t>phân số(TT)”</a:t>
            </a:r>
          </a:p>
          <a:p>
            <a:pPr algn="ctr"/>
            <a:endParaRPr lang="en-US" b="1" i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772400" cy="1636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 học kết thúc.</a:t>
            </a:r>
          </a:p>
        </p:txBody>
      </p:sp>
      <p:sp>
        <p:nvSpPr>
          <p:cNvPr id="18435" name="WordArt 3"/>
          <p:cNvSpPr>
            <a:spLocks noChangeArrowheads="1" noChangeShapeType="1" noTextEdit="1"/>
          </p:cNvSpPr>
          <p:nvPr/>
        </p:nvSpPr>
        <p:spPr bwMode="auto">
          <a:xfrm>
            <a:off x="304800" y="4114800"/>
            <a:ext cx="8534400" cy="20574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CHÚC CÁC EM  CHĂM NGOAN,HỌC GIỎI!</a:t>
            </a:r>
          </a:p>
        </p:txBody>
      </p:sp>
      <p:pic>
        <p:nvPicPr>
          <p:cNvPr id="18436" name="Picture 4" descr="hoa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08313"/>
            <a:ext cx="220027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hoa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08313"/>
            <a:ext cx="220027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08313"/>
            <a:ext cx="220027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19200" y="35052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2</a:t>
            </a:r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219200" y="3962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</a:t>
            </a:r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828800" y="3505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5</a:t>
            </a:r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816100" y="3962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</a:t>
            </a:r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438400" y="35052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2 + 5</a:t>
            </a:r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616200" y="3962400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</a:t>
            </a:r>
            <a:endParaRPr 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133600" y="370840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=</a:t>
            </a: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2192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8288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514600" y="3886200"/>
            <a:ext cx="5635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124200" y="3708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=</a:t>
            </a:r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505200" y="3505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7</a:t>
            </a:r>
            <a:endParaRPr 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492500" y="3962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</a:t>
            </a: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5052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219200" y="53975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2</a:t>
            </a:r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219200" y="58547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</a:t>
            </a:r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1219200" y="5778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905000" y="54117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2</a:t>
            </a:r>
            <a:endParaRPr lang="en-US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905000" y="58689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4</a:t>
            </a:r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1905000" y="5792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536700" y="55880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+</a:t>
            </a:r>
            <a:endParaRPr lang="en-US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524000" y="36957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+</a:t>
            </a:r>
            <a:endParaRPr lang="en-US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463800" y="5410200"/>
            <a:ext cx="50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8</a:t>
            </a:r>
            <a:endParaRPr 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387600" y="5867400"/>
            <a:ext cx="50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12</a:t>
            </a:r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24638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3149600" y="54244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6</a:t>
            </a:r>
            <a:endParaRPr 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086100" y="5881688"/>
            <a:ext cx="508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12</a:t>
            </a:r>
            <a:endParaRPr 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3149600" y="5805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781300" y="56007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+</a:t>
            </a:r>
            <a:endParaRPr lang="en-US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171700" y="560070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=</a:t>
            </a:r>
            <a:endParaRPr lang="en-US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3505200" y="562610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=</a:t>
            </a:r>
            <a:endParaRPr lang="en-US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911600" y="54229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14</a:t>
            </a:r>
            <a:endParaRPr lang="en-US"/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3898900" y="588010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12</a:t>
            </a:r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911600" y="5803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AutoShape 63"/>
          <p:cNvSpPr>
            <a:spLocks noChangeArrowheads="1"/>
          </p:cNvSpPr>
          <p:nvPr/>
        </p:nvSpPr>
        <p:spPr bwMode="auto">
          <a:xfrm>
            <a:off x="381000" y="3657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>
                <a:latin typeface="Arial" charset="0"/>
                <a:ea typeface="MS PGothic" pitchFamily="34" charset="-128"/>
              </a:rPr>
              <a:t>1</a:t>
            </a:r>
            <a:endParaRPr lang="en-US">
              <a:latin typeface="Arial" charset="0"/>
            </a:endParaRPr>
          </a:p>
        </p:txBody>
      </p:sp>
      <p:sp>
        <p:nvSpPr>
          <p:cNvPr id="2113" name="AutoShape 65"/>
          <p:cNvSpPr>
            <a:spLocks noChangeArrowheads="1"/>
          </p:cNvSpPr>
          <p:nvPr/>
        </p:nvSpPr>
        <p:spPr bwMode="auto">
          <a:xfrm>
            <a:off x="381000" y="5562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>
                <a:latin typeface="Arial" charset="0"/>
                <a:ea typeface="MS PGothic" pitchFamily="34" charset="-128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4572000" y="2743200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400">
                <a:ea typeface="MS PGothic" pitchFamily="34" charset="-128"/>
              </a:rPr>
              <a:t>Muốn cộng hai phân số</a:t>
            </a:r>
          </a:p>
          <a:p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cùng mẫu số</a:t>
            </a:r>
            <a:r>
              <a:rPr lang="en-US" altLang="ja-JP" sz="2400">
                <a:ea typeface="MS PGothic" pitchFamily="34" charset="-128"/>
              </a:rPr>
              <a:t> ta làm thế nào?</a:t>
            </a:r>
            <a:endParaRPr lang="en-US" sz="2400"/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4241800" y="562768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=</a:t>
            </a:r>
            <a:endParaRPr lang="en-US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4648200" y="54244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7</a:t>
            </a:r>
            <a:endParaRPr lang="en-US"/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4635500" y="5881688"/>
            <a:ext cx="44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6</a:t>
            </a:r>
            <a:endParaRPr lang="en-US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>
            <a:off x="4648200" y="5805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4953000" y="4953000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400">
                <a:ea typeface="MS PGothic" pitchFamily="34" charset="-128"/>
              </a:rPr>
              <a:t>Muốn cộng hai phân số</a:t>
            </a:r>
          </a:p>
          <a:p>
            <a:r>
              <a:rPr lang="en-US" altLang="ja-JP" sz="2400">
                <a:ea typeface="MS PGothic" pitchFamily="34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khác mẫu số</a:t>
            </a:r>
            <a:r>
              <a:rPr lang="en-US" altLang="ja-JP" sz="2400">
                <a:ea typeface="MS PGothic" pitchFamily="34" charset="-128"/>
              </a:rPr>
              <a:t> ta làm thế nào?</a:t>
            </a:r>
            <a:endParaRPr lang="en-US" sz="2400"/>
          </a:p>
        </p:txBody>
      </p:sp>
      <p:pic>
        <p:nvPicPr>
          <p:cNvPr id="4140" name="Picture 114" descr="Frames PPT 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64" descr="2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203131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78163" y="900112"/>
            <a:ext cx="3677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Khởi động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849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7" dur="20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6" grpId="0"/>
      <p:bldP spid="2057" grpId="0"/>
      <p:bldP spid="2058" grpId="0"/>
      <p:bldP spid="2059" grpId="0"/>
      <p:bldP spid="2061" grpId="0"/>
      <p:bldP spid="2062" grpId="0" animBg="1"/>
      <p:bldP spid="2063" grpId="0" animBg="1"/>
      <p:bldP spid="2064" grpId="0" animBg="1"/>
      <p:bldP spid="2065" grpId="0"/>
      <p:bldP spid="2066" grpId="0"/>
      <p:bldP spid="2067" grpId="0"/>
      <p:bldP spid="2068" grpId="0" animBg="1"/>
      <p:bldP spid="2069" grpId="0"/>
      <p:bldP spid="2070" grpId="0"/>
      <p:bldP spid="2071" grpId="0" animBg="1"/>
      <p:bldP spid="2072" grpId="0"/>
      <p:bldP spid="2073" grpId="0"/>
      <p:bldP spid="2074" grpId="0" animBg="1"/>
      <p:bldP spid="2082" grpId="0"/>
      <p:bldP spid="2083" grpId="0"/>
      <p:bldP spid="2086" grpId="0" animBg="1"/>
      <p:bldP spid="2089" grpId="0" animBg="1"/>
      <p:bldP spid="2091" grpId="0"/>
      <p:bldP spid="2096" grpId="0" animBg="1"/>
      <p:bldP spid="2111" grpId="0" animBg="1"/>
      <p:bldP spid="2113" grpId="0" animBg="1"/>
      <p:bldP spid="2118" grpId="0" animBg="1"/>
      <p:bldP spid="2118" grpId="1" animBg="1"/>
      <p:bldP spid="2141" grpId="0" animBg="1"/>
      <p:bldP spid="2142" grpId="0" animBg="1"/>
      <p:bldP spid="21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4" name="Rectangle 84"/>
          <p:cNvSpPr>
            <a:spLocks noChangeArrowheads="1"/>
          </p:cNvSpPr>
          <p:nvPr/>
        </p:nvSpPr>
        <p:spPr bwMode="auto">
          <a:xfrm>
            <a:off x="52578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5" name="Rectangle 85"/>
          <p:cNvSpPr>
            <a:spLocks noChangeArrowheads="1"/>
          </p:cNvSpPr>
          <p:nvPr/>
        </p:nvSpPr>
        <p:spPr bwMode="auto">
          <a:xfrm>
            <a:off x="59436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Rectangle 86"/>
          <p:cNvSpPr>
            <a:spLocks noChangeArrowheads="1"/>
          </p:cNvSpPr>
          <p:nvPr/>
        </p:nvSpPr>
        <p:spPr bwMode="auto">
          <a:xfrm>
            <a:off x="66294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Rectangle 87"/>
          <p:cNvSpPr>
            <a:spLocks noChangeArrowheads="1"/>
          </p:cNvSpPr>
          <p:nvPr/>
        </p:nvSpPr>
        <p:spPr bwMode="auto">
          <a:xfrm>
            <a:off x="73152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45720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9" name="Rectangle 89"/>
          <p:cNvSpPr>
            <a:spLocks noChangeArrowheads="1"/>
          </p:cNvSpPr>
          <p:nvPr/>
        </p:nvSpPr>
        <p:spPr bwMode="auto">
          <a:xfrm>
            <a:off x="8001000" y="326231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AutoShape 91"/>
          <p:cNvSpPr>
            <a:spLocks/>
          </p:cNvSpPr>
          <p:nvPr/>
        </p:nvSpPr>
        <p:spPr bwMode="auto">
          <a:xfrm rot="5400000">
            <a:off x="6096000" y="1357313"/>
            <a:ext cx="381000" cy="34290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6121400" y="23383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6121400" y="26050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34" name="Line 94"/>
          <p:cNvSpPr>
            <a:spLocks noChangeShapeType="1"/>
          </p:cNvSpPr>
          <p:nvPr/>
        </p:nvSpPr>
        <p:spPr bwMode="auto">
          <a:xfrm>
            <a:off x="6134100" y="26685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5" name="Text Box 95"/>
          <p:cNvSpPr txBox="1">
            <a:spLocks noChangeArrowheads="1"/>
          </p:cNvSpPr>
          <p:nvPr/>
        </p:nvSpPr>
        <p:spPr bwMode="auto">
          <a:xfrm>
            <a:off x="381000" y="1828800"/>
            <a:ext cx="891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 u="sng">
                <a:ea typeface="MS PGothic" pitchFamily="34" charset="-128"/>
              </a:rPr>
              <a:t>Ví dụ:</a:t>
            </a:r>
            <a:r>
              <a:rPr lang="en-US" altLang="ja-JP" b="1">
                <a:ea typeface="MS PGothic" pitchFamily="34" charset="-128"/>
              </a:rPr>
              <a:t> Từ      băng giấy màu, lấy ra      băng giấy để cắt chữ. </a:t>
            </a:r>
            <a:endParaRPr lang="en-US" b="1"/>
          </a:p>
        </p:txBody>
      </p:sp>
      <p:sp>
        <p:nvSpPr>
          <p:cNvPr id="10336" name="Text Box 96"/>
          <p:cNvSpPr txBox="1">
            <a:spLocks noChangeArrowheads="1"/>
          </p:cNvSpPr>
          <p:nvPr/>
        </p:nvSpPr>
        <p:spPr bwMode="auto">
          <a:xfrm>
            <a:off x="4203700" y="1701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37" name="Text Box 97"/>
          <p:cNvSpPr txBox="1">
            <a:spLocks noChangeArrowheads="1"/>
          </p:cNvSpPr>
          <p:nvPr/>
        </p:nvSpPr>
        <p:spPr bwMode="auto">
          <a:xfrm>
            <a:off x="4203700" y="19685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38" name="Line 98"/>
          <p:cNvSpPr>
            <a:spLocks noChangeShapeType="1"/>
          </p:cNvSpPr>
          <p:nvPr/>
        </p:nvSpPr>
        <p:spPr bwMode="auto">
          <a:xfrm>
            <a:off x="4216400" y="2032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9" name="Text Box 99"/>
          <p:cNvSpPr txBox="1">
            <a:spLocks noChangeArrowheads="1"/>
          </p:cNvSpPr>
          <p:nvPr/>
        </p:nvSpPr>
        <p:spPr bwMode="auto">
          <a:xfrm>
            <a:off x="1511300" y="16906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40" name="Text Box 100"/>
          <p:cNvSpPr txBox="1">
            <a:spLocks noChangeArrowheads="1"/>
          </p:cNvSpPr>
          <p:nvPr/>
        </p:nvSpPr>
        <p:spPr bwMode="auto">
          <a:xfrm>
            <a:off x="1511300" y="19573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1524000" y="20208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2" name="Text Box 102"/>
          <p:cNvSpPr txBox="1">
            <a:spLocks noChangeArrowheads="1"/>
          </p:cNvSpPr>
          <p:nvPr/>
        </p:nvSpPr>
        <p:spPr bwMode="auto">
          <a:xfrm>
            <a:off x="457200" y="2209800"/>
            <a:ext cx="518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 dirty="0" err="1">
                <a:ea typeface="MS PGothic" pitchFamily="34" charset="-128"/>
              </a:rPr>
              <a:t>Hỏi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rgbClr val="FF0000"/>
                </a:solidFill>
                <a:ea typeface="MS PGothic" pitchFamily="34" charset="-128"/>
              </a:rPr>
              <a:t>còn</a:t>
            </a:r>
            <a:r>
              <a:rPr lang="en-US" altLang="ja-JP" b="1" dirty="0">
                <a:solidFill>
                  <a:srgbClr val="FF0000"/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rgbClr val="FF0000"/>
                </a:solidFill>
                <a:ea typeface="MS PGothic" pitchFamily="34" charset="-128"/>
              </a:rPr>
              <a:t>lại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bao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nhiêu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phần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của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băng</a:t>
            </a:r>
            <a:r>
              <a:rPr lang="en-US" altLang="ja-JP" b="1" dirty="0">
                <a:ea typeface="MS PGothic" pitchFamily="34" charset="-128"/>
              </a:rPr>
              <a:t> </a:t>
            </a:r>
            <a:r>
              <a:rPr lang="en-US" altLang="ja-JP" b="1" dirty="0" err="1">
                <a:ea typeface="MS PGothic" pitchFamily="34" charset="-128"/>
              </a:rPr>
              <a:t>giấy</a:t>
            </a:r>
            <a:r>
              <a:rPr lang="en-US" altLang="ja-JP" b="1" dirty="0">
                <a:ea typeface="MS PGothic" pitchFamily="34" charset="-128"/>
              </a:rPr>
              <a:t>?</a:t>
            </a:r>
            <a:endParaRPr lang="en-US" b="1" dirty="0"/>
          </a:p>
        </p:txBody>
      </p:sp>
      <p:sp>
        <p:nvSpPr>
          <p:cNvPr id="10343" name="AutoShape 103"/>
          <p:cNvSpPr>
            <a:spLocks/>
          </p:cNvSpPr>
          <p:nvPr/>
        </p:nvSpPr>
        <p:spPr bwMode="auto">
          <a:xfrm rot="-5400000">
            <a:off x="5486400" y="33274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" name="Text Box 104"/>
          <p:cNvSpPr txBox="1">
            <a:spLocks noChangeArrowheads="1"/>
          </p:cNvSpPr>
          <p:nvPr/>
        </p:nvSpPr>
        <p:spPr bwMode="auto">
          <a:xfrm>
            <a:off x="5461000" y="4421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45" name="Text Box 105"/>
          <p:cNvSpPr txBox="1">
            <a:spLocks noChangeArrowheads="1"/>
          </p:cNvSpPr>
          <p:nvPr/>
        </p:nvSpPr>
        <p:spPr bwMode="auto">
          <a:xfrm>
            <a:off x="5461000" y="46878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5473700" y="4751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7" name="AutoShape 107"/>
          <p:cNvSpPr>
            <a:spLocks/>
          </p:cNvSpPr>
          <p:nvPr/>
        </p:nvSpPr>
        <p:spPr bwMode="auto">
          <a:xfrm rot="-5400000">
            <a:off x="7188200" y="3683000"/>
            <a:ext cx="254000" cy="1371600"/>
          </a:xfrm>
          <a:prstGeom prst="leftBrace">
            <a:avLst>
              <a:gd name="adj1" fmla="val 4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8" name="Text Box 108"/>
          <p:cNvSpPr txBox="1">
            <a:spLocks noChangeArrowheads="1"/>
          </p:cNvSpPr>
          <p:nvPr/>
        </p:nvSpPr>
        <p:spPr bwMode="auto">
          <a:xfrm>
            <a:off x="71501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0000"/>
                </a:solidFill>
                <a:ea typeface="MS PGothic" pitchFamily="34" charset="-128"/>
              </a:rPr>
              <a:t>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0349" name="Text Box 109"/>
          <p:cNvSpPr txBox="1">
            <a:spLocks noChangeArrowheads="1"/>
          </p:cNvSpPr>
          <p:nvPr/>
        </p:nvSpPr>
        <p:spPr bwMode="auto">
          <a:xfrm>
            <a:off x="7162800" y="43957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itchFamily="34" charset="-128"/>
              </a:rPr>
              <a:t>2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0350" name="Text Box 110"/>
          <p:cNvSpPr txBox="1">
            <a:spLocks noChangeArrowheads="1"/>
          </p:cNvSpPr>
          <p:nvPr/>
        </p:nvSpPr>
        <p:spPr bwMode="auto">
          <a:xfrm>
            <a:off x="7162800" y="46624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7175500" y="47259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2" name="Text Box 112"/>
          <p:cNvSpPr txBox="1">
            <a:spLocks noChangeArrowheads="1"/>
          </p:cNvSpPr>
          <p:nvPr/>
        </p:nvSpPr>
        <p:spPr bwMode="auto">
          <a:xfrm>
            <a:off x="431800" y="2819400"/>
            <a:ext cx="368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ea typeface="MS PGothic" pitchFamily="34" charset="-128"/>
              </a:rPr>
              <a:t>Ta phải thực hiện phép tính:</a:t>
            </a:r>
            <a:endParaRPr lang="en-US" b="1"/>
          </a:p>
        </p:txBody>
      </p:sp>
      <p:sp>
        <p:nvSpPr>
          <p:cNvPr id="10356" name="Text Box 116"/>
          <p:cNvSpPr txBox="1">
            <a:spLocks noChangeArrowheads="1"/>
          </p:cNvSpPr>
          <p:nvPr/>
        </p:nvSpPr>
        <p:spPr bwMode="auto">
          <a:xfrm>
            <a:off x="12954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57" name="Text Box 117"/>
          <p:cNvSpPr txBox="1">
            <a:spLocks noChangeArrowheads="1"/>
          </p:cNvSpPr>
          <p:nvPr/>
        </p:nvSpPr>
        <p:spPr bwMode="auto">
          <a:xfrm>
            <a:off x="1295400" y="36195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58" name="Line 118"/>
          <p:cNvSpPr>
            <a:spLocks noChangeShapeType="1"/>
          </p:cNvSpPr>
          <p:nvPr/>
        </p:nvSpPr>
        <p:spPr bwMode="auto">
          <a:xfrm>
            <a:off x="1308100" y="368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9" name="Text Box 119"/>
          <p:cNvSpPr txBox="1">
            <a:spLocks noChangeArrowheads="1"/>
          </p:cNvSpPr>
          <p:nvPr/>
        </p:nvSpPr>
        <p:spPr bwMode="auto">
          <a:xfrm>
            <a:off x="1905000" y="3352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0" name="Text Box 120"/>
          <p:cNvSpPr txBox="1">
            <a:spLocks noChangeArrowheads="1"/>
          </p:cNvSpPr>
          <p:nvPr/>
        </p:nvSpPr>
        <p:spPr bwMode="auto">
          <a:xfrm>
            <a:off x="1905000" y="36195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1917700" y="368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" name="Text Box 122"/>
          <p:cNvSpPr txBox="1">
            <a:spLocks noChangeArrowheads="1"/>
          </p:cNvSpPr>
          <p:nvPr/>
        </p:nvSpPr>
        <p:spPr bwMode="auto">
          <a:xfrm>
            <a:off x="1651000" y="3494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0363" name="Text Box 123"/>
          <p:cNvSpPr txBox="1">
            <a:spLocks noChangeArrowheads="1"/>
          </p:cNvSpPr>
          <p:nvPr/>
        </p:nvSpPr>
        <p:spPr bwMode="auto">
          <a:xfrm>
            <a:off x="457200" y="4267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ea typeface="MS PGothic" pitchFamily="34" charset="-128"/>
              </a:rPr>
              <a:t>Ta có:</a:t>
            </a:r>
            <a:endParaRPr lang="en-US" b="1"/>
          </a:p>
        </p:txBody>
      </p:sp>
      <p:sp>
        <p:nvSpPr>
          <p:cNvPr id="10364" name="Text Box 124"/>
          <p:cNvSpPr txBox="1">
            <a:spLocks noChangeArrowheads="1"/>
          </p:cNvSpPr>
          <p:nvPr/>
        </p:nvSpPr>
        <p:spPr bwMode="auto">
          <a:xfrm>
            <a:off x="1270000" y="4129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5" name="Text Box 125"/>
          <p:cNvSpPr txBox="1">
            <a:spLocks noChangeArrowheads="1"/>
          </p:cNvSpPr>
          <p:nvPr/>
        </p:nvSpPr>
        <p:spPr bwMode="auto">
          <a:xfrm>
            <a:off x="1270000" y="43957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6" name="Line 126"/>
          <p:cNvSpPr>
            <a:spLocks noChangeShapeType="1"/>
          </p:cNvSpPr>
          <p:nvPr/>
        </p:nvSpPr>
        <p:spPr bwMode="auto">
          <a:xfrm>
            <a:off x="1282700" y="4459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7" name="Text Box 127"/>
          <p:cNvSpPr txBox="1">
            <a:spLocks noChangeArrowheads="1"/>
          </p:cNvSpPr>
          <p:nvPr/>
        </p:nvSpPr>
        <p:spPr bwMode="auto">
          <a:xfrm>
            <a:off x="1879600" y="4129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8" name="Text Box 128"/>
          <p:cNvSpPr txBox="1">
            <a:spLocks noChangeArrowheads="1"/>
          </p:cNvSpPr>
          <p:nvPr/>
        </p:nvSpPr>
        <p:spPr bwMode="auto">
          <a:xfrm>
            <a:off x="1879600" y="43957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>
            <a:off x="1892300" y="4459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0" name="Text Box 130"/>
          <p:cNvSpPr txBox="1">
            <a:spLocks noChangeArrowheads="1"/>
          </p:cNvSpPr>
          <p:nvPr/>
        </p:nvSpPr>
        <p:spPr bwMode="auto">
          <a:xfrm>
            <a:off x="1625600" y="42703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0371" name="Text Box 131"/>
          <p:cNvSpPr txBox="1">
            <a:spLocks noChangeArrowheads="1"/>
          </p:cNvSpPr>
          <p:nvPr/>
        </p:nvSpPr>
        <p:spPr bwMode="auto">
          <a:xfrm>
            <a:off x="2438400" y="41544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5 - 3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72" name="Text Box 132"/>
          <p:cNvSpPr txBox="1">
            <a:spLocks noChangeArrowheads="1"/>
          </p:cNvSpPr>
          <p:nvPr/>
        </p:nvSpPr>
        <p:spPr bwMode="auto">
          <a:xfrm>
            <a:off x="2616200" y="442118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0373" name="Line 133"/>
          <p:cNvSpPr>
            <a:spLocks noChangeShapeType="1"/>
          </p:cNvSpPr>
          <p:nvPr/>
        </p:nvSpPr>
        <p:spPr bwMode="auto">
          <a:xfrm>
            <a:off x="2514600" y="4471988"/>
            <a:ext cx="5635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4" name="Text Box 134"/>
          <p:cNvSpPr txBox="1">
            <a:spLocks noChangeArrowheads="1"/>
          </p:cNvSpPr>
          <p:nvPr/>
        </p:nvSpPr>
        <p:spPr bwMode="auto">
          <a:xfrm>
            <a:off x="3124200" y="4294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75" name="Text Box 135"/>
          <p:cNvSpPr txBox="1">
            <a:spLocks noChangeArrowheads="1"/>
          </p:cNvSpPr>
          <p:nvPr/>
        </p:nvSpPr>
        <p:spPr bwMode="auto">
          <a:xfrm>
            <a:off x="3429000" y="4167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76" name="Text Box 136"/>
          <p:cNvSpPr txBox="1">
            <a:spLocks noChangeArrowheads="1"/>
          </p:cNvSpPr>
          <p:nvPr/>
        </p:nvSpPr>
        <p:spPr bwMode="auto">
          <a:xfrm>
            <a:off x="3416300" y="44211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3429000" y="44719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8" name="Text Box 138"/>
          <p:cNvSpPr txBox="1">
            <a:spLocks noChangeArrowheads="1"/>
          </p:cNvSpPr>
          <p:nvPr/>
        </p:nvSpPr>
        <p:spPr bwMode="auto">
          <a:xfrm>
            <a:off x="2209800" y="4294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379" name="Text Box 139"/>
          <p:cNvSpPr txBox="1">
            <a:spLocks noChangeArrowheads="1"/>
          </p:cNvSpPr>
          <p:nvPr/>
        </p:nvSpPr>
        <p:spPr bwMode="auto">
          <a:xfrm>
            <a:off x="520700" y="54864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CC"/>
                </a:solidFill>
                <a:ea typeface="MS PGothic" pitchFamily="34" charset="-128"/>
              </a:rPr>
              <a:t>Muốn trừ hai phân số cùng mẫu số ta làm thế nào?</a:t>
            </a: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10383" name="Text Box 143"/>
          <p:cNvSpPr txBox="1">
            <a:spLocks noChangeArrowheads="1"/>
          </p:cNvSpPr>
          <p:nvPr/>
        </p:nvSpPr>
        <p:spPr bwMode="auto">
          <a:xfrm>
            <a:off x="266700" y="5473662"/>
            <a:ext cx="7696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Muốn trừ hai phân số </a:t>
            </a: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cùng mẫu số</a:t>
            </a: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, ta </a:t>
            </a: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trừ tử số của phân số thứ nhất</a:t>
            </a: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 cho </a:t>
            </a: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tử số của phân số thứ hai</a:t>
            </a: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 và </a:t>
            </a:r>
            <a:r>
              <a:rPr lang="en-US" altLang="ja-JP" sz="2400">
                <a:solidFill>
                  <a:srgbClr val="FF0000"/>
                </a:solidFill>
                <a:ea typeface="MS PGothic" pitchFamily="34" charset="-128"/>
              </a:rPr>
              <a:t>giữ nguyên mẫu số.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518318" y="152400"/>
            <a:ext cx="8158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3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03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0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1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1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0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1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10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0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0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0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1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1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2000"/>
                                        <p:tgtEl>
                                          <p:spTgt spid="1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1000"/>
                                        <p:tgtEl>
                                          <p:spTgt spid="10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7" dur="2000"/>
                                        <p:tgtEl>
                                          <p:spTgt spid="1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0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0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0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0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0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0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0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0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800" decel="100000"/>
                                        <p:tgtEl>
                                          <p:spTgt spid="10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800" decel="1000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800" decel="1000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800" decel="100000" fill="hold"/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9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0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1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0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4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5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6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0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9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0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1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0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800" decel="100000"/>
                                        <p:tgtEl>
                                          <p:spTgt spid="10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800" decel="1000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800" decel="1000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800" decel="100000" fill="hold"/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800" decel="100000"/>
                                        <p:tgtEl>
                                          <p:spTgt spid="10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800" decel="1000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800" decel="1000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800" decel="100000" fill="hold"/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500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/>
                                        <p:tgtEl>
                                          <p:spTgt spid="10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10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0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4" grpId="0" animBg="1"/>
      <p:bldP spid="10324" grpId="1" animBg="1"/>
      <p:bldP spid="10325" grpId="0" animBg="1"/>
      <p:bldP spid="10325" grpId="1" animBg="1"/>
      <p:bldP spid="10326" grpId="0" animBg="1"/>
      <p:bldP spid="10327" grpId="0" animBg="1"/>
      <p:bldP spid="10328" grpId="0" animBg="1"/>
      <p:bldP spid="10328" grpId="1" animBg="1"/>
      <p:bldP spid="10329" grpId="0" animBg="1"/>
      <p:bldP spid="10331" grpId="0" animBg="1"/>
      <p:bldP spid="10332" grpId="0"/>
      <p:bldP spid="10333" grpId="0"/>
      <p:bldP spid="10334" grpId="0" animBg="1"/>
      <p:bldP spid="10335" grpId="0"/>
      <p:bldP spid="10336" grpId="0"/>
      <p:bldP spid="10337" grpId="0"/>
      <p:bldP spid="10338" grpId="0" animBg="1"/>
      <p:bldP spid="10339" grpId="0"/>
      <p:bldP spid="10340" grpId="0"/>
      <p:bldP spid="10341" grpId="0" animBg="1"/>
      <p:bldP spid="10342" grpId="0"/>
      <p:bldP spid="10343" grpId="0" animBg="1"/>
      <p:bldP spid="10344" grpId="0"/>
      <p:bldP spid="10345" grpId="0"/>
      <p:bldP spid="10346" grpId="0" animBg="1"/>
      <p:bldP spid="10347" grpId="0" animBg="1"/>
      <p:bldP spid="10348" grpId="0"/>
      <p:bldP spid="10348" grpId="1"/>
      <p:bldP spid="10349" grpId="0"/>
      <p:bldP spid="10350" grpId="0"/>
      <p:bldP spid="10351" grpId="0" animBg="1"/>
      <p:bldP spid="10352" grpId="0"/>
      <p:bldP spid="10356" grpId="0"/>
      <p:bldP spid="10357" grpId="0"/>
      <p:bldP spid="10358" grpId="0" animBg="1"/>
      <p:bldP spid="10359" grpId="0"/>
      <p:bldP spid="10360" grpId="0"/>
      <p:bldP spid="10361" grpId="0" animBg="1"/>
      <p:bldP spid="10362" grpId="0"/>
      <p:bldP spid="10363" grpId="0"/>
      <p:bldP spid="10364" grpId="0"/>
      <p:bldP spid="10365" grpId="0"/>
      <p:bldP spid="10365" grpId="1"/>
      <p:bldP spid="10366" grpId="0" animBg="1"/>
      <p:bldP spid="10367" grpId="0"/>
      <p:bldP spid="10368" grpId="0"/>
      <p:bldP spid="10368" grpId="1"/>
      <p:bldP spid="10369" grpId="0" animBg="1"/>
      <p:bldP spid="10370" grpId="0"/>
      <p:bldP spid="10371" grpId="0"/>
      <p:bldP spid="10372" grpId="0"/>
      <p:bldP spid="10373" grpId="0" animBg="1"/>
      <p:bldP spid="10374" grpId="0"/>
      <p:bldP spid="10375" grpId="0"/>
      <p:bldP spid="10376" grpId="0"/>
      <p:bldP spid="10376" grpId="1"/>
      <p:bldP spid="10377" grpId="0" animBg="1"/>
      <p:bldP spid="10378" grpId="0"/>
      <p:bldP spid="10379" grpId="0"/>
      <p:bldP spid="10379" grpId="1"/>
      <p:bldP spid="103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685800" y="4124325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 b="1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1600200" y="1828800"/>
            <a:ext cx="6096000" cy="1371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752600" y="1981200"/>
            <a:ext cx="5791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Muốn trừ hai phân số cùng mẫu số</a:t>
            </a:r>
          </a:p>
          <a:p>
            <a:pPr algn="ctr"/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 ta làm thế nào?</a:t>
            </a: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990600" y="2743200"/>
            <a:ext cx="7315200" cy="1600200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219200" y="2895600"/>
            <a:ext cx="7010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Muốn trừ hai phân số </a:t>
            </a:r>
            <a:r>
              <a:rPr lang="en-US" altLang="ja-JP" sz="2800">
                <a:solidFill>
                  <a:srgbClr val="FF0000"/>
                </a:solidFill>
                <a:ea typeface="MS PGothic" pitchFamily="34" charset="-128"/>
              </a:rPr>
              <a:t>cùng mẫu số</a:t>
            </a:r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, ta </a:t>
            </a:r>
            <a:r>
              <a:rPr lang="en-US" altLang="ja-JP" sz="2800">
                <a:solidFill>
                  <a:srgbClr val="FF0000"/>
                </a:solidFill>
                <a:ea typeface="MS PGothic" pitchFamily="34" charset="-128"/>
              </a:rPr>
              <a:t>trừ tử số của phân số thứ nhất</a:t>
            </a:r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 cho </a:t>
            </a:r>
            <a:r>
              <a:rPr lang="en-US" altLang="ja-JP" sz="2800">
                <a:solidFill>
                  <a:srgbClr val="FF0000"/>
                </a:solidFill>
                <a:ea typeface="MS PGothic" pitchFamily="34" charset="-128"/>
              </a:rPr>
              <a:t>tử số của phân số thứ hai</a:t>
            </a:r>
            <a:r>
              <a:rPr lang="en-US" altLang="ja-JP" sz="2800">
                <a:solidFill>
                  <a:srgbClr val="0000CC"/>
                </a:solidFill>
                <a:ea typeface="MS PGothic" pitchFamily="34" charset="-128"/>
              </a:rPr>
              <a:t> và </a:t>
            </a:r>
            <a:r>
              <a:rPr lang="en-US" altLang="ja-JP" sz="2800">
                <a:solidFill>
                  <a:srgbClr val="FF0000"/>
                </a:solidFill>
                <a:ea typeface="MS PGothic" pitchFamily="34" charset="-128"/>
              </a:rPr>
              <a:t>giữ nguyên mẫu số.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9473" name="WordArt 17"/>
          <p:cNvSpPr>
            <a:spLocks noChangeArrowheads="1" noChangeShapeType="1" noTextEdit="1"/>
          </p:cNvSpPr>
          <p:nvPr/>
        </p:nvSpPr>
        <p:spPr bwMode="auto">
          <a:xfrm>
            <a:off x="3352800" y="2133600"/>
            <a:ext cx="2038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GHI NHỚ: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18318" y="152400"/>
            <a:ext cx="8158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hba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8" grpId="1" animBg="1"/>
      <p:bldP spid="19469" grpId="0" animBg="1"/>
      <p:bldP spid="19469" grpId="1" animBg="1"/>
      <p:bldP spid="19470" grpId="0" animBg="1"/>
      <p:bldP spid="19471" grpId="0"/>
      <p:bldP spid="194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60"/>
          <p:cNvSpPr>
            <a:spLocks noChangeArrowheads="1"/>
          </p:cNvSpPr>
          <p:nvPr/>
        </p:nvSpPr>
        <p:spPr bwMode="auto">
          <a:xfrm>
            <a:off x="2549071" y="1828800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800" b="1">
                <a:solidFill>
                  <a:srgbClr val="CC0000"/>
                </a:solidFill>
                <a:ea typeface="MS PGothic" pitchFamily="34" charset="-128"/>
                <a:cs typeface="Arial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2349" name="AutoShape 61"/>
          <p:cNvSpPr>
            <a:spLocks noChangeArrowheads="1"/>
          </p:cNvSpPr>
          <p:nvPr/>
        </p:nvSpPr>
        <p:spPr bwMode="auto">
          <a:xfrm>
            <a:off x="381000" y="2743200"/>
            <a:ext cx="24384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400" b="1">
                <a:ea typeface="MS PGothic" pitchFamily="34" charset="-128"/>
              </a:rPr>
              <a:t>Bài tập 1/ Tính</a:t>
            </a:r>
            <a:endParaRPr lang="en-US" sz="2400" b="1"/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1295400" y="4421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1295400" y="46878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1308100" y="4751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1905000" y="44211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828800" y="46878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5" name="Line 67"/>
          <p:cNvSpPr>
            <a:spLocks noChangeShapeType="1"/>
          </p:cNvSpPr>
          <p:nvPr/>
        </p:nvSpPr>
        <p:spPr bwMode="auto">
          <a:xfrm>
            <a:off x="1917700" y="4751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1665288" y="451961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32766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3276600" y="46863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0" name="Line 92"/>
          <p:cNvSpPr>
            <a:spLocks noChangeShapeType="1"/>
          </p:cNvSpPr>
          <p:nvPr/>
        </p:nvSpPr>
        <p:spPr bwMode="auto">
          <a:xfrm>
            <a:off x="3289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38862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2" name="Text Box 94"/>
          <p:cNvSpPr txBox="1">
            <a:spLocks noChangeArrowheads="1"/>
          </p:cNvSpPr>
          <p:nvPr/>
        </p:nvSpPr>
        <p:spPr bwMode="auto">
          <a:xfrm>
            <a:off x="3886200" y="46863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3" name="Line 95"/>
          <p:cNvSpPr>
            <a:spLocks noChangeShapeType="1"/>
          </p:cNvSpPr>
          <p:nvPr/>
        </p:nvSpPr>
        <p:spPr bwMode="auto">
          <a:xfrm>
            <a:off x="38989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84" name="Text Box 96"/>
          <p:cNvSpPr txBox="1">
            <a:spLocks noChangeArrowheads="1"/>
          </p:cNvSpPr>
          <p:nvPr/>
        </p:nvSpPr>
        <p:spPr bwMode="auto">
          <a:xfrm>
            <a:off x="3632200" y="453231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51816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3" name="Text Box 105"/>
          <p:cNvSpPr txBox="1">
            <a:spLocks noChangeArrowheads="1"/>
          </p:cNvSpPr>
          <p:nvPr/>
        </p:nvSpPr>
        <p:spPr bwMode="auto">
          <a:xfrm>
            <a:off x="5181600" y="46863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5194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57912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5791200" y="46863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7" name="Line 109"/>
          <p:cNvSpPr>
            <a:spLocks noChangeShapeType="1"/>
          </p:cNvSpPr>
          <p:nvPr/>
        </p:nvSpPr>
        <p:spPr bwMode="auto">
          <a:xfrm>
            <a:off x="58039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5537200" y="453231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70866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0" name="Text Box 112"/>
          <p:cNvSpPr txBox="1">
            <a:spLocks noChangeArrowheads="1"/>
          </p:cNvSpPr>
          <p:nvPr/>
        </p:nvSpPr>
        <p:spPr bwMode="auto">
          <a:xfrm>
            <a:off x="7086600" y="46863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1" name="Line 113"/>
          <p:cNvSpPr>
            <a:spLocks noChangeShapeType="1"/>
          </p:cNvSpPr>
          <p:nvPr/>
        </p:nvSpPr>
        <p:spPr bwMode="auto">
          <a:xfrm>
            <a:off x="7099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7696200" y="4419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7696200" y="46863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4" name="Line 116"/>
          <p:cNvSpPr>
            <a:spLocks noChangeShapeType="1"/>
          </p:cNvSpPr>
          <p:nvPr/>
        </p:nvSpPr>
        <p:spPr bwMode="auto">
          <a:xfrm>
            <a:off x="77724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7456488" y="453231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2406" name="Text Box 118"/>
          <p:cNvSpPr txBox="1">
            <a:spLocks noChangeArrowheads="1"/>
          </p:cNvSpPr>
          <p:nvPr/>
        </p:nvSpPr>
        <p:spPr bwMode="auto">
          <a:xfrm>
            <a:off x="2286000" y="44958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itchFamily="34" charset="-128"/>
              </a:rPr>
              <a:t>;</a:t>
            </a:r>
            <a:endParaRPr lang="en-US" sz="2400" b="1"/>
          </a:p>
        </p:txBody>
      </p:sp>
      <p:sp>
        <p:nvSpPr>
          <p:cNvPr id="12414" name="Text Box 126"/>
          <p:cNvSpPr txBox="1">
            <a:spLocks noChangeArrowheads="1"/>
          </p:cNvSpPr>
          <p:nvPr/>
        </p:nvSpPr>
        <p:spPr bwMode="auto">
          <a:xfrm>
            <a:off x="4267200" y="44958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itchFamily="34" charset="-128"/>
              </a:rPr>
              <a:t>;</a:t>
            </a:r>
            <a:endParaRPr lang="en-US" sz="2400" b="1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6172200" y="44958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itchFamily="34" charset="-128"/>
              </a:rPr>
              <a:t>;</a:t>
            </a:r>
            <a:endParaRPr lang="en-US" sz="2400" b="1"/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825500" y="4546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a)</a:t>
            </a:r>
            <a:endParaRPr lang="en-US"/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2882900" y="45339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b)</a:t>
            </a:r>
            <a:endParaRPr lang="en-US"/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775200" y="4546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c)</a:t>
            </a:r>
            <a:endParaRPr lang="en-US"/>
          </a:p>
        </p:txBody>
      </p:sp>
      <p:sp>
        <p:nvSpPr>
          <p:cNvPr id="12419" name="Text Box 131"/>
          <p:cNvSpPr txBox="1">
            <a:spLocks noChangeArrowheads="1"/>
          </p:cNvSpPr>
          <p:nvPr/>
        </p:nvSpPr>
        <p:spPr bwMode="auto">
          <a:xfrm>
            <a:off x="6680200" y="4546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d)</a:t>
            </a:r>
            <a:endParaRPr lang="en-US"/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609600" y="176810"/>
            <a:ext cx="8158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0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2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20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0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20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20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9" grpId="0" animBg="1"/>
      <p:bldP spid="12350" grpId="0"/>
      <p:bldP spid="12351" grpId="0"/>
      <p:bldP spid="12351" grpId="1"/>
      <p:bldP spid="12352" grpId="0" animBg="1"/>
      <p:bldP spid="12353" grpId="0"/>
      <p:bldP spid="12354" grpId="0"/>
      <p:bldP spid="12354" grpId="1"/>
      <p:bldP spid="12355" grpId="0" animBg="1"/>
      <p:bldP spid="12356" grpId="0"/>
      <p:bldP spid="12378" grpId="0"/>
      <p:bldP spid="12379" grpId="0"/>
      <p:bldP spid="12379" grpId="1"/>
      <p:bldP spid="12380" grpId="0" animBg="1"/>
      <p:bldP spid="12381" grpId="0"/>
      <p:bldP spid="12382" grpId="0"/>
      <p:bldP spid="12382" grpId="1"/>
      <p:bldP spid="12383" grpId="0" animBg="1"/>
      <p:bldP spid="12384" grpId="0"/>
      <p:bldP spid="12392" grpId="0"/>
      <p:bldP spid="12393" grpId="0"/>
      <p:bldP spid="12393" grpId="1"/>
      <p:bldP spid="12394" grpId="0" animBg="1"/>
      <p:bldP spid="12395" grpId="0"/>
      <p:bldP spid="12396" grpId="0"/>
      <p:bldP spid="12396" grpId="1"/>
      <p:bldP spid="12397" grpId="0" animBg="1"/>
      <p:bldP spid="12398" grpId="0"/>
      <p:bldP spid="12399" grpId="0"/>
      <p:bldP spid="12400" grpId="0"/>
      <p:bldP spid="12400" grpId="1"/>
      <p:bldP spid="12401" grpId="0" animBg="1"/>
      <p:bldP spid="12402" grpId="0"/>
      <p:bldP spid="12403" grpId="0"/>
      <p:bldP spid="12403" grpId="1"/>
      <p:bldP spid="12404" grpId="0" animBg="1"/>
      <p:bldP spid="12405" grpId="0"/>
      <p:bldP spid="12406" grpId="0"/>
      <p:bldP spid="12414" grpId="0"/>
      <p:bldP spid="12415" grpId="0"/>
      <p:bldP spid="12416" grpId="0"/>
      <p:bldP spid="12417" grpId="0"/>
      <p:bldP spid="12418" grpId="0"/>
      <p:bldP spid="12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1757587" y="3891922"/>
                <a:ext cx="1098374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587" y="3891922"/>
                <a:ext cx="1098374" cy="803680"/>
              </a:xfrm>
              <a:prstGeom prst="rect">
                <a:avLst/>
              </a:prstGeom>
              <a:blipFill rotWithShape="1">
                <a:blip r:embed="rId2"/>
                <a:stretch>
                  <a:fillRect l="-13889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030062" y="3859259"/>
                <a:ext cx="659151" cy="801371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062" y="3859259"/>
                <a:ext cx="659151" cy="801371"/>
              </a:xfrm>
              <a:prstGeom prst="rect">
                <a:avLst/>
              </a:prstGeom>
              <a:blipFill rotWithShape="1">
                <a:blip r:embed="rId3"/>
                <a:stretch>
                  <a:fillRect l="-18519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77855" y="845354"/>
            <a:ext cx="2257224" cy="55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2" tIns="60956" rIns="121912" bIns="609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defTabSz="914377"/>
            <a:r>
              <a:rPr lang="en-US" sz="2800" b="1" u="sng" smtClean="0">
                <a:solidFill>
                  <a:srgbClr val="FF0000"/>
                </a:solidFill>
                <a:cs typeface="Times New Roman" pitchFamily="18" charset="0"/>
              </a:rPr>
              <a:t>Bài 1</a:t>
            </a:r>
            <a:r>
              <a:rPr lang="en-US" sz="2800" b="1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757587" y="2"/>
            <a:ext cx="611862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377" fontAlgn="auto">
              <a:spcBef>
                <a:spcPct val="5000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377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0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377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b="1" dirty="0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b="1" dirty="0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b="1" dirty="0" err="1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2000" b="1" dirty="0" smtClean="0">
                <a:solidFill>
                  <a:srgbClr val="9A5315"/>
                </a:solidFill>
                <a:latin typeface="Times New Roman" pitchFamily="18" charset="0"/>
                <a:cs typeface="Times New Roman" pitchFamily="18" charset="0"/>
              </a:rPr>
              <a:t> 129)</a:t>
            </a:r>
            <a:endParaRPr lang="en-US" sz="2000" b="1" dirty="0">
              <a:solidFill>
                <a:srgbClr val="9A531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31868" y="2143789"/>
            <a:ext cx="1752600" cy="553990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defTabSz="914377"/>
            <a:r>
              <a:rPr lang="en-US" sz="2800" b="1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</a:rPr>
              <a:t>làm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680508" y="1362422"/>
                <a:ext cx="1822736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08" y="1362422"/>
                <a:ext cx="1822736" cy="810989"/>
              </a:xfrm>
              <a:prstGeom prst="rect">
                <a:avLst/>
              </a:prstGeom>
              <a:blipFill rotWithShape="1">
                <a:blip r:embed="rId4"/>
                <a:stretch>
                  <a:fillRect l="-7023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382915" y="1371655"/>
                <a:ext cx="1875572" cy="801756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915" y="1371655"/>
                <a:ext cx="1875572" cy="801756"/>
              </a:xfrm>
              <a:prstGeom prst="rect">
                <a:avLst/>
              </a:prstGeom>
              <a:blipFill rotWithShape="1">
                <a:blip r:embed="rId5"/>
                <a:stretch>
                  <a:fillRect l="-844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2564217" y="1371690"/>
                <a:ext cx="1882553" cy="80368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217" y="1371690"/>
                <a:ext cx="1882553" cy="803680"/>
              </a:xfrm>
              <a:prstGeom prst="rect">
                <a:avLst/>
              </a:prstGeom>
              <a:blipFill rotWithShape="1">
                <a:blip r:embed="rId6"/>
                <a:stretch>
                  <a:fillRect l="-844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1849087" y="4702911"/>
                <a:ext cx="1098374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087" y="4702911"/>
                <a:ext cx="1098374" cy="803680"/>
              </a:xfrm>
              <a:prstGeom prst="rect">
                <a:avLst/>
              </a:prstGeom>
              <a:blipFill rotWithShape="1">
                <a:blip r:embed="rId7"/>
                <a:stretch>
                  <a:fillRect l="-1381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2231767" y="5673415"/>
                <a:ext cx="1457446" cy="801756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𝟏𝟕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0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767" y="5673415"/>
                <a:ext cx="1457446" cy="801756"/>
              </a:xfrm>
              <a:prstGeom prst="rect">
                <a:avLst/>
              </a:prstGeom>
              <a:blipFill rotWithShape="1">
                <a:blip r:embed="rId8"/>
                <a:stretch>
                  <a:fillRect l="-10460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126037" y="4660630"/>
                <a:ext cx="659151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037" y="4660630"/>
                <a:ext cx="659151" cy="803680"/>
              </a:xfrm>
              <a:prstGeom prst="rect">
                <a:avLst/>
              </a:prstGeom>
              <a:blipFill rotWithShape="1">
                <a:blip r:embed="rId9"/>
                <a:stretch>
                  <a:fillRect l="-19444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703068" y="5636380"/>
                <a:ext cx="838687" cy="810989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068" y="5636380"/>
                <a:ext cx="838687" cy="810989"/>
              </a:xfrm>
              <a:prstGeom prst="rect">
                <a:avLst/>
              </a:prstGeom>
              <a:blipFill rotWithShape="1">
                <a:blip r:embed="rId10"/>
                <a:stretch>
                  <a:fillRect l="-14493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6144506" y="1362422"/>
                <a:ext cx="1875572" cy="801756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506" y="1362422"/>
                <a:ext cx="1875572" cy="801756"/>
              </a:xfrm>
              <a:prstGeom prst="rect">
                <a:avLst/>
              </a:prstGeom>
              <a:blipFill rotWithShape="1">
                <a:blip r:embed="rId11"/>
                <a:stretch>
                  <a:fillRect l="-8442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41510" y="5636380"/>
                <a:ext cx="1979676" cy="80368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𝟒𝟗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10" y="5636380"/>
                <a:ext cx="1979676" cy="803680"/>
              </a:xfrm>
              <a:prstGeom prst="rect">
                <a:avLst/>
              </a:prstGeom>
              <a:blipFill rotWithShape="1">
                <a:blip r:embed="rId12"/>
                <a:stretch>
                  <a:fillRect l="-7692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286417" y="4679923"/>
                <a:ext cx="1875572" cy="801756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17" y="4679923"/>
                <a:ext cx="1875572" cy="801756"/>
              </a:xfrm>
              <a:prstGeom prst="rect">
                <a:avLst/>
              </a:prstGeom>
              <a:blipFill rotWithShape="1">
                <a:blip r:embed="rId13"/>
                <a:stretch>
                  <a:fillRect l="-8442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373811" y="3818764"/>
                <a:ext cx="1882553" cy="803680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11" y="3818764"/>
                <a:ext cx="1882553" cy="803680"/>
              </a:xfrm>
              <a:prstGeom prst="rect">
                <a:avLst/>
              </a:prstGeom>
              <a:blipFill rotWithShape="1">
                <a:blip r:embed="rId14"/>
                <a:stretch>
                  <a:fillRect l="-8091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18228" y="2881135"/>
                <a:ext cx="1698432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3200" b="1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9A5315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endParaRPr lang="en-US" sz="32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28" y="2881135"/>
                <a:ext cx="1698432" cy="810989"/>
              </a:xfrm>
              <a:prstGeom prst="rect">
                <a:avLst/>
              </a:prstGeom>
              <a:blipFill rotWithShape="1">
                <a:blip r:embed="rId15"/>
                <a:stretch>
                  <a:fillRect l="-7554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146"/>
          <p:cNvSpPr txBox="1">
            <a:spLocks noChangeArrowheads="1"/>
          </p:cNvSpPr>
          <p:nvPr/>
        </p:nvSpPr>
        <p:spPr bwMode="auto">
          <a:xfrm>
            <a:off x="2514893" y="2881135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15 - 7</a:t>
            </a:r>
            <a:endParaRPr lang="en-US" sz="2400">
              <a:solidFill>
                <a:srgbClr val="0000CC"/>
              </a:solidFill>
            </a:endParaRPr>
          </a:p>
        </p:txBody>
      </p:sp>
      <p:sp>
        <p:nvSpPr>
          <p:cNvPr id="37" name="Text Box 82"/>
          <p:cNvSpPr txBox="1">
            <a:spLocks noChangeArrowheads="1"/>
          </p:cNvSpPr>
          <p:nvPr/>
        </p:nvSpPr>
        <p:spPr bwMode="auto">
          <a:xfrm>
            <a:off x="2775438" y="3335549"/>
            <a:ext cx="58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0000CC"/>
                </a:solidFill>
                <a:ea typeface="MS PGothic" pitchFamily="34" charset="-128"/>
              </a:rPr>
              <a:t>16</a:t>
            </a:r>
            <a:endParaRPr lang="en-US" sz="2400">
              <a:solidFill>
                <a:srgbClr val="0000CC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5A24D996-020A-49E2-83C4-D389BE15106C}"/>
              </a:ext>
            </a:extLst>
          </p:cNvPr>
          <p:cNvSpPr txBox="1"/>
          <p:nvPr/>
        </p:nvSpPr>
        <p:spPr>
          <a:xfrm>
            <a:off x="2132645" y="3083076"/>
            <a:ext cx="288541" cy="52321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smtClean="0">
                <a:solidFill>
                  <a:srgbClr val="9A5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800" b="1">
              <a:solidFill>
                <a:srgbClr val="9A531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Line 115"/>
          <p:cNvSpPr>
            <a:spLocks noChangeShapeType="1"/>
          </p:cNvSpPr>
          <p:nvPr/>
        </p:nvSpPr>
        <p:spPr bwMode="auto">
          <a:xfrm>
            <a:off x="2629584" y="3323932"/>
            <a:ext cx="8759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581365" y="2881135"/>
                <a:ext cx="838687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365" y="2881135"/>
                <a:ext cx="838687" cy="803680"/>
              </a:xfrm>
              <a:prstGeom prst="rect">
                <a:avLst/>
              </a:prstGeom>
              <a:blipFill rotWithShape="1">
                <a:blip r:embed="rId16"/>
                <a:stretch>
                  <a:fillRect l="-14493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4382550" y="2859127"/>
                <a:ext cx="659151" cy="801371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550" y="2859127"/>
                <a:ext cx="659151" cy="801371"/>
              </a:xfrm>
              <a:prstGeom prst="rect">
                <a:avLst/>
              </a:prstGeom>
              <a:blipFill rotWithShape="1">
                <a:blip r:embed="rId17"/>
                <a:stretch>
                  <a:fillRect l="-19444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745256" y="4014550"/>
                <a:ext cx="694417" cy="52321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256" y="4014550"/>
                <a:ext cx="694417" cy="523218"/>
              </a:xfrm>
              <a:prstGeom prst="rect">
                <a:avLst/>
              </a:prstGeom>
              <a:blipFill rotWithShape="1">
                <a:blip r:embed="rId18"/>
                <a:stretch>
                  <a:fillRect l="-17544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1450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0" grpId="0"/>
      <p:bldP spid="21" grpId="0"/>
      <p:bldP spid="22" grpId="0"/>
      <p:bldP spid="31" grpId="0"/>
      <p:bldP spid="36" grpId="0"/>
      <p:bldP spid="37" grpId="0"/>
      <p:bldP spid="39" grpId="0"/>
      <p:bldP spid="41" grpId="0" animBg="1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"/>
          <p:cNvSpPr txBox="1">
            <a:spLocks noChangeArrowheads="1"/>
          </p:cNvSpPr>
          <p:nvPr/>
        </p:nvSpPr>
        <p:spPr bwMode="auto">
          <a:xfrm>
            <a:off x="4457700" y="3733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19" name="Text Box 16"/>
          <p:cNvSpPr txBox="1">
            <a:spLocks noChangeArrowheads="1"/>
          </p:cNvSpPr>
          <p:nvPr/>
        </p:nvSpPr>
        <p:spPr bwMode="auto">
          <a:xfrm>
            <a:off x="4457700" y="40005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0" name="Line 17"/>
          <p:cNvSpPr>
            <a:spLocks noChangeShapeType="1"/>
          </p:cNvSpPr>
          <p:nvPr/>
        </p:nvSpPr>
        <p:spPr bwMode="auto">
          <a:xfrm>
            <a:off x="44704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18"/>
          <p:cNvSpPr txBox="1">
            <a:spLocks noChangeArrowheads="1"/>
          </p:cNvSpPr>
          <p:nvPr/>
        </p:nvSpPr>
        <p:spPr bwMode="auto">
          <a:xfrm>
            <a:off x="4953000" y="3733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2" name="Text Box 19"/>
          <p:cNvSpPr txBox="1">
            <a:spLocks noChangeArrowheads="1"/>
          </p:cNvSpPr>
          <p:nvPr/>
        </p:nvSpPr>
        <p:spPr bwMode="auto">
          <a:xfrm>
            <a:off x="4965700" y="4000500"/>
            <a:ext cx="596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25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3" name="Line 20"/>
          <p:cNvSpPr>
            <a:spLocks noChangeShapeType="1"/>
          </p:cNvSpPr>
          <p:nvPr/>
        </p:nvSpPr>
        <p:spPr bwMode="auto">
          <a:xfrm>
            <a:off x="50546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21"/>
          <p:cNvSpPr txBox="1">
            <a:spLocks noChangeArrowheads="1"/>
          </p:cNvSpPr>
          <p:nvPr/>
        </p:nvSpPr>
        <p:spPr bwMode="auto">
          <a:xfrm>
            <a:off x="4813300" y="3875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9225" name="Text Box 22"/>
          <p:cNvSpPr txBox="1">
            <a:spLocks noChangeArrowheads="1"/>
          </p:cNvSpPr>
          <p:nvPr/>
        </p:nvSpPr>
        <p:spPr bwMode="auto">
          <a:xfrm>
            <a:off x="4064000" y="38481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b)</a:t>
            </a:r>
            <a:endParaRPr lang="en-US"/>
          </a:p>
        </p:txBody>
      </p:sp>
      <p:sp>
        <p:nvSpPr>
          <p:cNvPr id="9226" name="Text Box 23"/>
          <p:cNvSpPr txBox="1">
            <a:spLocks noChangeArrowheads="1"/>
          </p:cNvSpPr>
          <p:nvPr/>
        </p:nvSpPr>
        <p:spPr bwMode="auto">
          <a:xfrm>
            <a:off x="1168400" y="5638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7" name="Line 25"/>
          <p:cNvSpPr>
            <a:spLocks noChangeShapeType="1"/>
          </p:cNvSpPr>
          <p:nvPr/>
        </p:nvSpPr>
        <p:spPr bwMode="auto">
          <a:xfrm>
            <a:off x="1181100" y="596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1839913" y="561816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9" name="Text Box 27"/>
          <p:cNvSpPr txBox="1">
            <a:spLocks noChangeArrowheads="1"/>
          </p:cNvSpPr>
          <p:nvPr/>
        </p:nvSpPr>
        <p:spPr bwMode="auto">
          <a:xfrm>
            <a:off x="1841500" y="6019800"/>
            <a:ext cx="39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0" name="Line 28"/>
          <p:cNvSpPr>
            <a:spLocks noChangeShapeType="1"/>
          </p:cNvSpPr>
          <p:nvPr/>
        </p:nvSpPr>
        <p:spPr bwMode="auto">
          <a:xfrm>
            <a:off x="1790700" y="59896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Text Box 29"/>
          <p:cNvSpPr txBox="1">
            <a:spLocks noChangeArrowheads="1"/>
          </p:cNvSpPr>
          <p:nvPr/>
        </p:nvSpPr>
        <p:spPr bwMode="auto">
          <a:xfrm>
            <a:off x="1524000" y="57800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9232" name="Text Box 30"/>
          <p:cNvSpPr txBox="1">
            <a:spLocks noChangeArrowheads="1"/>
          </p:cNvSpPr>
          <p:nvPr/>
        </p:nvSpPr>
        <p:spPr bwMode="auto">
          <a:xfrm>
            <a:off x="762000" y="5765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c)</a:t>
            </a:r>
            <a:endParaRPr lang="en-US"/>
          </a:p>
        </p:txBody>
      </p:sp>
      <p:sp>
        <p:nvSpPr>
          <p:cNvPr id="9233" name="Text Box 31"/>
          <p:cNvSpPr txBox="1">
            <a:spLocks noChangeArrowheads="1"/>
          </p:cNvSpPr>
          <p:nvPr/>
        </p:nvSpPr>
        <p:spPr bwMode="auto">
          <a:xfrm>
            <a:off x="4333875" y="56292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4" name="Text Box 32"/>
          <p:cNvSpPr txBox="1">
            <a:spLocks noChangeArrowheads="1"/>
          </p:cNvSpPr>
          <p:nvPr/>
        </p:nvSpPr>
        <p:spPr bwMode="auto">
          <a:xfrm>
            <a:off x="4410075" y="58959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5" name="Line 33"/>
          <p:cNvSpPr>
            <a:spLocks noChangeShapeType="1"/>
          </p:cNvSpPr>
          <p:nvPr/>
        </p:nvSpPr>
        <p:spPr bwMode="auto">
          <a:xfrm>
            <a:off x="4346575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34"/>
          <p:cNvSpPr txBox="1">
            <a:spLocks noChangeArrowheads="1"/>
          </p:cNvSpPr>
          <p:nvPr/>
        </p:nvSpPr>
        <p:spPr bwMode="auto">
          <a:xfrm>
            <a:off x="4943475" y="56292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7" name="Text Box 35"/>
          <p:cNvSpPr txBox="1">
            <a:spLocks noChangeArrowheads="1"/>
          </p:cNvSpPr>
          <p:nvPr/>
        </p:nvSpPr>
        <p:spPr bwMode="auto">
          <a:xfrm>
            <a:off x="4943475" y="589597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8" name="Line 36"/>
          <p:cNvSpPr>
            <a:spLocks noChangeShapeType="1"/>
          </p:cNvSpPr>
          <p:nvPr/>
        </p:nvSpPr>
        <p:spPr bwMode="auto">
          <a:xfrm>
            <a:off x="4956175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Text Box 37"/>
          <p:cNvSpPr txBox="1">
            <a:spLocks noChangeArrowheads="1"/>
          </p:cNvSpPr>
          <p:nvPr/>
        </p:nvSpPr>
        <p:spPr bwMode="auto">
          <a:xfrm>
            <a:off x="4689475" y="57705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9240" name="Text Box 38"/>
          <p:cNvSpPr txBox="1">
            <a:spLocks noChangeArrowheads="1"/>
          </p:cNvSpPr>
          <p:nvPr/>
        </p:nvSpPr>
        <p:spPr bwMode="auto">
          <a:xfrm>
            <a:off x="3927475" y="575627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d)</a:t>
            </a:r>
            <a:endParaRPr lang="en-US"/>
          </a:p>
        </p:txBody>
      </p:sp>
      <p:sp>
        <p:nvSpPr>
          <p:cNvPr id="9241" name="Rectangle 75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ea typeface="MS PGothic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9242" name="Text Box 76"/>
          <p:cNvSpPr txBox="1">
            <a:spLocks noChangeArrowheads="1"/>
          </p:cNvSpPr>
          <p:nvPr/>
        </p:nvSpPr>
        <p:spPr bwMode="auto">
          <a:xfrm>
            <a:off x="1117600" y="37576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3" name="Text Box 77"/>
          <p:cNvSpPr txBox="1">
            <a:spLocks noChangeArrowheads="1"/>
          </p:cNvSpPr>
          <p:nvPr/>
        </p:nvSpPr>
        <p:spPr bwMode="auto">
          <a:xfrm>
            <a:off x="1117600" y="40243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4" name="Line 78"/>
          <p:cNvSpPr>
            <a:spLocks noChangeShapeType="1"/>
          </p:cNvSpPr>
          <p:nvPr/>
        </p:nvSpPr>
        <p:spPr bwMode="auto">
          <a:xfrm>
            <a:off x="1130300" y="40878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Text Box 79"/>
          <p:cNvSpPr txBox="1">
            <a:spLocks noChangeArrowheads="1"/>
          </p:cNvSpPr>
          <p:nvPr/>
        </p:nvSpPr>
        <p:spPr bwMode="auto">
          <a:xfrm>
            <a:off x="1727200" y="37576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6" name="Text Box 80"/>
          <p:cNvSpPr txBox="1">
            <a:spLocks noChangeArrowheads="1"/>
          </p:cNvSpPr>
          <p:nvPr/>
        </p:nvSpPr>
        <p:spPr bwMode="auto">
          <a:xfrm>
            <a:off x="1727200" y="40243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7" name="Line 81"/>
          <p:cNvSpPr>
            <a:spLocks noChangeShapeType="1"/>
          </p:cNvSpPr>
          <p:nvPr/>
        </p:nvSpPr>
        <p:spPr bwMode="auto">
          <a:xfrm>
            <a:off x="1739900" y="40878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Text Box 82"/>
          <p:cNvSpPr txBox="1">
            <a:spLocks noChangeArrowheads="1"/>
          </p:cNvSpPr>
          <p:nvPr/>
        </p:nvSpPr>
        <p:spPr bwMode="auto">
          <a:xfrm>
            <a:off x="1473200" y="38989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9249" name="Text Box 83"/>
          <p:cNvSpPr txBox="1">
            <a:spLocks noChangeArrowheads="1"/>
          </p:cNvSpPr>
          <p:nvPr/>
        </p:nvSpPr>
        <p:spPr bwMode="auto">
          <a:xfrm>
            <a:off x="749300" y="3883025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a)</a:t>
            </a:r>
            <a:endParaRPr lang="en-US"/>
          </a:p>
        </p:txBody>
      </p:sp>
      <p:sp>
        <p:nvSpPr>
          <p:cNvPr id="9250" name="Text Box 84"/>
          <p:cNvSpPr txBox="1">
            <a:spLocks noChangeArrowheads="1"/>
          </p:cNvSpPr>
          <p:nvPr/>
        </p:nvSpPr>
        <p:spPr bwMode="auto">
          <a:xfrm>
            <a:off x="2133600" y="39227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51" name="Text Box 100"/>
          <p:cNvSpPr txBox="1">
            <a:spLocks noChangeArrowheads="1"/>
          </p:cNvSpPr>
          <p:nvPr/>
        </p:nvSpPr>
        <p:spPr bwMode="auto">
          <a:xfrm>
            <a:off x="1168400" y="6034088"/>
            <a:ext cx="39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52" name="Rectangle 101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ea typeface="MS PGothic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518318" y="152400"/>
            <a:ext cx="8158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1117600" y="34671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1117600" y="3733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>
            <a:off x="1130300" y="3797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1727200" y="34671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1727200" y="3733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>
            <a:off x="1739900" y="3797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1473200" y="36083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-</a:t>
            </a:r>
            <a:endParaRPr lang="en-US"/>
          </a:p>
        </p:txBody>
      </p:sp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749300" y="35925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a)</a:t>
            </a:r>
            <a:endParaRPr lang="en-US"/>
          </a:p>
        </p:txBody>
      </p:sp>
      <p:sp>
        <p:nvSpPr>
          <p:cNvPr id="10250" name="Text Box 38"/>
          <p:cNvSpPr txBox="1">
            <a:spLocks noChangeArrowheads="1"/>
          </p:cNvSpPr>
          <p:nvPr/>
        </p:nvSpPr>
        <p:spPr bwMode="auto">
          <a:xfrm>
            <a:off x="2133600" y="3632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51" name="Rectangle 42"/>
          <p:cNvSpPr>
            <a:spLocks noChangeArrowheads="1"/>
          </p:cNvSpPr>
          <p:nvPr/>
        </p:nvSpPr>
        <p:spPr bwMode="auto">
          <a:xfrm>
            <a:off x="609600" y="1524000"/>
            <a:ext cx="3074988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ea typeface="MS PGothic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1117600" y="43195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1117600" y="45862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6" name="Line 46"/>
          <p:cNvSpPr>
            <a:spLocks noChangeShapeType="1"/>
          </p:cNvSpPr>
          <p:nvPr/>
        </p:nvSpPr>
        <p:spPr bwMode="auto">
          <a:xfrm>
            <a:off x="1130300" y="4649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1447800" y="44831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1803400" y="4318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3 : 3</a:t>
            </a:r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1803400" y="4624388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itchFamily="34" charset="-128"/>
              </a:rPr>
              <a:t>9 : 3</a:t>
            </a:r>
            <a:endParaRPr lang="en-US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1803400" y="462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2717800" y="43068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2705100" y="46370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3" name="Line 53"/>
          <p:cNvSpPr>
            <a:spLocks noChangeShapeType="1"/>
          </p:cNvSpPr>
          <p:nvPr/>
        </p:nvSpPr>
        <p:spPr bwMode="auto">
          <a:xfrm>
            <a:off x="2717800" y="46116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2425700" y="44465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5" name="Line 68"/>
          <p:cNvSpPr>
            <a:spLocks noChangeShapeType="1"/>
          </p:cNvSpPr>
          <p:nvPr/>
        </p:nvSpPr>
        <p:spPr bwMode="auto">
          <a:xfrm>
            <a:off x="4495800" y="28956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518318" y="152400"/>
            <a:ext cx="81581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613563" y="3318099"/>
                <a:ext cx="2037082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563" y="3318099"/>
                <a:ext cx="2037082" cy="810989"/>
              </a:xfrm>
              <a:prstGeom prst="rect">
                <a:avLst/>
              </a:prstGeom>
              <a:blipFill rotWithShape="1">
                <a:blip r:embed="rId2"/>
                <a:stretch>
                  <a:fillRect l="-6287" b="-9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6417683" y="3299142"/>
                <a:ext cx="466790" cy="801371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683" y="3299142"/>
                <a:ext cx="466790" cy="8013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9AA33432-AD8B-4A5B-BC6F-AD84E3DB9225}"/>
              </a:ext>
            </a:extLst>
          </p:cNvPr>
          <p:cNvSpPr txBox="1"/>
          <p:nvPr/>
        </p:nvSpPr>
        <p:spPr>
          <a:xfrm>
            <a:off x="6884473" y="3385133"/>
            <a:ext cx="320918" cy="5847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7205391" y="3264491"/>
                <a:ext cx="466790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391" y="3264491"/>
                <a:ext cx="466790" cy="80368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7848600" y="3276320"/>
                <a:ext cx="659151" cy="802397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3276320"/>
                <a:ext cx="659151" cy="802397"/>
              </a:xfrm>
              <a:prstGeom prst="rect">
                <a:avLst/>
              </a:prstGeom>
              <a:blipFill rotWithShape="1">
                <a:blip r:embed="rId5"/>
                <a:stretch>
                  <a:fillRect l="-19444" b="-5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2489200" y="3608387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mtClean="0">
                <a:solidFill>
                  <a:srgbClr val="FF0000"/>
                </a:solidFill>
                <a:ea typeface="MS PGothic" pitchFamily="34" charset="-128"/>
              </a:rPr>
              <a:t>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4741283" y="22098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 smtClean="0">
                <a:solidFill>
                  <a:srgbClr val="FF0000"/>
                </a:solidFill>
                <a:ea typeface="MS PGothic" pitchFamily="34" charset="-128"/>
              </a:rPr>
              <a:t>Trình bày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4" grpId="0"/>
      <p:bldP spid="15405" grpId="0"/>
      <p:bldP spid="15406" grpId="0" animBg="1"/>
      <p:bldP spid="15407" grpId="0"/>
      <p:bldP spid="15408" grpId="0"/>
      <p:bldP spid="15409" grpId="0"/>
      <p:bldP spid="15410" grpId="0" animBg="1"/>
      <p:bldP spid="15411" grpId="0"/>
      <p:bldP spid="15412" grpId="0"/>
      <p:bldP spid="15413" grpId="0" animBg="1"/>
      <p:bldP spid="15414" grpId="0"/>
      <p:bldP spid="57" grpId="0"/>
      <p:bldP spid="58" grpId="0"/>
      <p:bldP spid="59" grpId="0"/>
      <p:bldP spid="60" grpId="0"/>
      <p:bldP spid="61" grpId="0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2421475" y="2906467"/>
                <a:ext cx="466790" cy="801371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475" y="2906467"/>
                <a:ext cx="466790" cy="80137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782288" y="2901658"/>
                <a:ext cx="659151" cy="802397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288" y="2901658"/>
                <a:ext cx="659151" cy="802397"/>
              </a:xfrm>
              <a:prstGeom prst="rect">
                <a:avLst/>
              </a:prstGeom>
              <a:blipFill rotWithShape="1">
                <a:blip r:embed="rId3"/>
                <a:stretch>
                  <a:fillRect l="-18349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07427" y="714229"/>
            <a:ext cx="6096000" cy="55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2" tIns="60956" rIns="121912" bIns="6095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smtClean="0">
                <a:solidFill>
                  <a:srgbClr val="0000CC"/>
                </a:solidFill>
                <a:cs typeface="Times New Roman" pitchFamily="18" charset="0"/>
              </a:rPr>
              <a:t>Bài 2</a:t>
            </a:r>
            <a:r>
              <a:rPr lang="en-US" sz="2800" b="1" smtClean="0">
                <a:solidFill>
                  <a:srgbClr val="0000CC"/>
                </a:solidFill>
                <a:cs typeface="Times New Roman" pitchFamily="18" charset="0"/>
              </a:rPr>
              <a:t>: Rút gọn rồi tính</a:t>
            </a:r>
            <a:endParaRPr lang="en-US" sz="2800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67020" y="2079208"/>
            <a:ext cx="1752600" cy="615545"/>
          </a:xfrm>
          <a:prstGeom prst="rect">
            <a:avLst/>
          </a:prstGeom>
          <a:noFill/>
        </p:spPr>
        <p:txBody>
          <a:bodyPr wrap="square" lIns="121912" tIns="60956" rIns="121912" bIns="60956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làm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708665" y="4174411"/>
                <a:ext cx="659151" cy="80130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665" y="4174411"/>
                <a:ext cx="659151" cy="801308"/>
              </a:xfrm>
              <a:prstGeom prst="rect">
                <a:avLst/>
              </a:prstGeom>
              <a:blipFill rotWithShape="1">
                <a:blip r:embed="rId4"/>
                <a:stretch>
                  <a:fillRect l="-18349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3813631" y="5570597"/>
                <a:ext cx="659151" cy="80130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𝟖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631" y="5570597"/>
                <a:ext cx="659151" cy="801308"/>
              </a:xfrm>
              <a:prstGeom prst="rect">
                <a:avLst/>
              </a:prstGeom>
              <a:blipFill rotWithShape="1">
                <a:blip r:embed="rId5"/>
                <a:stretch>
                  <a:fillRect l="-19444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57797" y="2901658"/>
                <a:ext cx="2037082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</a:t>
                </a:r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97" y="2901658"/>
                <a:ext cx="2037082" cy="810989"/>
              </a:xfrm>
              <a:prstGeom prst="rect">
                <a:avLst/>
              </a:prstGeom>
              <a:blipFill rotWithShape="1">
                <a:blip r:embed="rId6"/>
                <a:stretch>
                  <a:fillRect l="-5988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50609" y="4237172"/>
                <a:ext cx="1970866" cy="802525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3200" b="1" i="0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09" y="4237172"/>
                <a:ext cx="1970866" cy="802525"/>
              </a:xfrm>
              <a:prstGeom prst="rect">
                <a:avLst/>
              </a:prstGeom>
              <a:blipFill rotWithShape="1">
                <a:blip r:embed="rId7"/>
                <a:stretch>
                  <a:fillRect l="-8050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450608" y="5580014"/>
                <a:ext cx="1970867" cy="80367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32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08" y="5580014"/>
                <a:ext cx="1970867" cy="803679"/>
              </a:xfrm>
              <a:prstGeom prst="rect">
                <a:avLst/>
              </a:prstGeom>
              <a:blipFill rotWithShape="1">
                <a:blip r:embed="rId8"/>
                <a:stretch>
                  <a:fillRect l="-8050" b="-9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AA33432-AD8B-4A5B-BC6F-AD84E3DB9225}"/>
              </a:ext>
            </a:extLst>
          </p:cNvPr>
          <p:cNvSpPr txBox="1"/>
          <p:nvPr/>
        </p:nvSpPr>
        <p:spPr>
          <a:xfrm>
            <a:off x="2783667" y="4289837"/>
            <a:ext cx="320918" cy="5847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3255427" y="2906467"/>
                <a:ext cx="466790" cy="80368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27" y="2906467"/>
                <a:ext cx="466790" cy="80368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2209800" y="4228708"/>
                <a:ext cx="786772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228708"/>
                <a:ext cx="786772" cy="81098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3149835" y="4174411"/>
                <a:ext cx="466790" cy="80130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835" y="4174411"/>
                <a:ext cx="466790" cy="80130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9AA33432-AD8B-4A5B-BC6F-AD84E3DB9225}"/>
              </a:ext>
            </a:extLst>
          </p:cNvPr>
          <p:cNvSpPr txBox="1"/>
          <p:nvPr/>
        </p:nvSpPr>
        <p:spPr>
          <a:xfrm>
            <a:off x="2887093" y="5678865"/>
            <a:ext cx="320918" cy="5847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AA33432-AD8B-4A5B-BC6F-AD84E3DB9225}"/>
              </a:ext>
            </a:extLst>
          </p:cNvPr>
          <p:cNvSpPr txBox="1"/>
          <p:nvPr/>
        </p:nvSpPr>
        <p:spPr>
          <a:xfrm>
            <a:off x="2888265" y="2954787"/>
            <a:ext cx="320918" cy="584773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2240690" y="5575084"/>
                <a:ext cx="830212" cy="801308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690" y="5575084"/>
                <a:ext cx="830212" cy="80130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9AA33432-AD8B-4A5B-BC6F-AD84E3DB9225}"/>
                  </a:ext>
                </a:extLst>
              </p:cNvPr>
              <p:cNvSpPr txBox="1"/>
              <p:nvPr/>
            </p:nvSpPr>
            <p:spPr>
              <a:xfrm>
                <a:off x="3255427" y="5582385"/>
                <a:ext cx="466790" cy="80130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AA33432-AD8B-4A5B-BC6F-AD84E3DB9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27" y="5582385"/>
                <a:ext cx="466790" cy="80130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631284" y="1268219"/>
                <a:ext cx="1578516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28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84" y="1268219"/>
                <a:ext cx="1578516" cy="810989"/>
              </a:xfrm>
              <a:prstGeom prst="rect">
                <a:avLst/>
              </a:prstGeom>
              <a:blipFill rotWithShape="1">
                <a:blip r:embed="rId14"/>
                <a:stretch>
                  <a:fillRect l="-8108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2944126" y="1268219"/>
                <a:ext cx="1676325" cy="810989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3200" b="1" i="0" smtClean="0">
                        <a:latin typeface="Cambria Math"/>
                      </a:rPr>
                      <m:t>  </m:t>
                    </m:r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126" y="1268219"/>
                <a:ext cx="1676325" cy="810989"/>
              </a:xfrm>
              <a:prstGeom prst="rect">
                <a:avLst/>
              </a:prstGeom>
              <a:blipFill rotWithShape="1">
                <a:blip r:embed="rId15"/>
                <a:stretch>
                  <a:fillRect l="-9455" b="-9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8F2E0769-1134-46AB-94F7-C7581FDA7ACE}"/>
                  </a:ext>
                </a:extLst>
              </p:cNvPr>
              <p:cNvSpPr txBox="1"/>
              <p:nvPr/>
            </p:nvSpPr>
            <p:spPr>
              <a:xfrm>
                <a:off x="5345775" y="1268219"/>
                <a:ext cx="1817026" cy="800312"/>
              </a:xfrm>
              <a:prstGeom prst="rect">
                <a:avLst/>
              </a:prstGeom>
              <a:noFill/>
            </p:spPr>
            <p:txBody>
              <a:bodyPr wrap="square" lIns="91438" tIns="45719" rIns="91438" bIns="45719" rtlCol="0">
                <a:spAutoFit/>
              </a:bodyPr>
              <a:lstStyle/>
              <a:p>
                <a:r>
                  <a:rPr lang="en-US" sz="32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3200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3200" b="1" i="1">
                        <a:latin typeface="Cambria Math"/>
                      </a:rPr>
                      <m:t> </m:t>
                    </m:r>
                  </m:oMath>
                </a14:m>
                <a:endPara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8F2E0769-1134-46AB-94F7-C7581FDA7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75" y="1268219"/>
                <a:ext cx="1817026" cy="800312"/>
              </a:xfrm>
              <a:prstGeom prst="rect">
                <a:avLst/>
              </a:prstGeom>
              <a:blipFill rotWithShape="1">
                <a:blip r:embed="rId16"/>
                <a:stretch>
                  <a:fillRect l="-8725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4413730" y="4301687"/>
                <a:ext cx="694417" cy="52321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730" y="4301687"/>
                <a:ext cx="694417" cy="523218"/>
              </a:xfrm>
              <a:prstGeom prst="rect">
                <a:avLst/>
              </a:prstGeom>
              <a:blipFill rotWithShape="1">
                <a:blip r:embed="rId17"/>
                <a:stretch>
                  <a:fillRect l="-17544"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5380411" y="5707944"/>
                <a:ext cx="694417" cy="52321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 defTabSz="914377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800" b="1" smtClean="0">
                    <a:solidFill>
                      <a:srgbClr val="9A531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2800" b="1">
                  <a:solidFill>
                    <a:srgbClr val="9A5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411" y="5707944"/>
                <a:ext cx="694417" cy="523218"/>
              </a:xfrm>
              <a:prstGeom prst="rect">
                <a:avLst/>
              </a:prstGeom>
              <a:blipFill rotWithShape="1">
                <a:blip r:embed="rId18"/>
                <a:stretch>
                  <a:fillRect l="-18421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5A24D996-020A-49E2-83C4-D389BE15106C}"/>
                  </a:ext>
                </a:extLst>
              </p:cNvPr>
              <p:cNvSpPr txBox="1"/>
              <p:nvPr/>
            </p:nvSpPr>
            <p:spPr>
              <a:xfrm>
                <a:off x="4654938" y="5582385"/>
                <a:ext cx="659151" cy="80130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r>
                  <a:rPr lang="en-US" sz="28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A24D996-020A-49E2-83C4-D389BE151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38" y="5582385"/>
                <a:ext cx="659151" cy="801308"/>
              </a:xfrm>
              <a:prstGeom prst="rect">
                <a:avLst/>
              </a:prstGeom>
              <a:blipFill rotWithShape="1">
                <a:blip r:embed="rId19"/>
                <a:stretch>
                  <a:fillRect l="-19444" b="-6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683579" y="-116257"/>
            <a:ext cx="815816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2800" b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Phép trừ phân số ( </a:t>
            </a:r>
            <a:r>
              <a:rPr lang="en-US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 1)</a:t>
            </a:r>
          </a:p>
        </p:txBody>
      </p:sp>
    </p:spTree>
    <p:extLst>
      <p:ext uri="{BB962C8B-B14F-4D97-AF65-F5344CB8AC3E}">
        <p14:creationId xmlns:p14="http://schemas.microsoft.com/office/powerpoint/2010/main" val="3836820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2" grpId="0"/>
      <p:bldP spid="31" grpId="0"/>
      <p:bldP spid="24" grpId="0"/>
      <p:bldP spid="25" grpId="0"/>
      <p:bldP spid="28" grpId="0"/>
      <p:bldP spid="37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965</Words>
  <Application>Microsoft Office PowerPoint</Application>
  <PresentationFormat>Trình chiếu trên màn hình (4:3)</PresentationFormat>
  <Paragraphs>300</Paragraphs>
  <Slides>15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15</vt:i4>
      </vt:variant>
    </vt:vector>
  </HeadingPairs>
  <TitlesOfParts>
    <vt:vector size="16" baseType="lpstr">
      <vt:lpstr>Default Design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  <vt:lpstr>Bản trình bày của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135</cp:revision>
  <dcterms:created xsi:type="dcterms:W3CDTF">2010-02-02T01:51:40Z</dcterms:created>
  <dcterms:modified xsi:type="dcterms:W3CDTF">2022-02-27T09:14:33Z</dcterms:modified>
</cp:coreProperties>
</file>