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5" r:id="rId4"/>
  </p:sldMasterIdLst>
  <p:notesMasterIdLst>
    <p:notesMasterId r:id="rId34"/>
  </p:notesMasterIdLst>
  <p:sldIdLst>
    <p:sldId id="354" r:id="rId5"/>
    <p:sldId id="316" r:id="rId6"/>
    <p:sldId id="355" r:id="rId7"/>
    <p:sldId id="318" r:id="rId8"/>
    <p:sldId id="378" r:id="rId9"/>
    <p:sldId id="319" r:id="rId10"/>
    <p:sldId id="357" r:id="rId11"/>
    <p:sldId id="380" r:id="rId12"/>
    <p:sldId id="356" r:id="rId13"/>
    <p:sldId id="384" r:id="rId14"/>
    <p:sldId id="385" r:id="rId15"/>
    <p:sldId id="381" r:id="rId16"/>
    <p:sldId id="382" r:id="rId17"/>
    <p:sldId id="383" r:id="rId18"/>
    <p:sldId id="386" r:id="rId19"/>
    <p:sldId id="387" r:id="rId20"/>
    <p:sldId id="388" r:id="rId21"/>
    <p:sldId id="392" r:id="rId22"/>
    <p:sldId id="390" r:id="rId23"/>
    <p:sldId id="391" r:id="rId24"/>
    <p:sldId id="323" r:id="rId25"/>
    <p:sldId id="358" r:id="rId26"/>
    <p:sldId id="360" r:id="rId27"/>
    <p:sldId id="359" r:id="rId28"/>
    <p:sldId id="324" r:id="rId29"/>
    <p:sldId id="376" r:id="rId30"/>
    <p:sldId id="393" r:id="rId31"/>
    <p:sldId id="329" r:id="rId32"/>
    <p:sldId id="2007577161" r:id="rId33"/>
  </p:sldIdLst>
  <p:sldSz cx="6858000" cy="5143500"/>
  <p:notesSz cx="6858000" cy="9144000"/>
  <p:embeddedFontLst>
    <p:embeddedFont>
      <p:font typeface="等线" panose="02010600030101010101" pitchFamily="2" charset="-122"/>
      <p:regular r:id="rId35"/>
    </p:embeddedFont>
    <p:embeddedFont>
      <p:font typeface="等线 Light" panose="02010600030101010101" pitchFamily="2" charset="-122"/>
      <p:regular r:id="rId36"/>
    </p:embeddedFont>
    <p:embeddedFont>
      <p:font typeface="Arial-Rounded" panose="020B0500000000000000" charset="0"/>
      <p:regular r:id="rId37"/>
    </p:embeddedFont>
    <p:embeddedFont>
      <p:font typeface="Calibri" panose="020F0502020204030204" pitchFamily="34" charset="0"/>
      <p:regular r:id="rId38"/>
      <p:bold r:id="rId39"/>
      <p:italic r:id="rId40"/>
      <p:boldItalic r:id="rId41"/>
    </p:embeddedFont>
    <p:embeddedFont>
      <p:font typeface="Chewy" panose="020B0604020202020204" charset="0"/>
      <p:regular r:id="rId42"/>
    </p:embeddedFont>
    <p:embeddedFont>
      <p:font typeface="Comfortaa" panose="020B0604020202020204" charset="0"/>
      <p:regular r:id="rId43"/>
      <p:bold r:id="rId44"/>
    </p:embeddedFont>
    <p:embeddedFont>
      <p:font typeface="Delius Unicase" panose="020B0604020202020204" charset="0"/>
      <p:regular r:id="rId45"/>
      <p:bold r:id="rId46"/>
    </p:embeddedFont>
    <p:embeddedFont>
      <p:font typeface="HP001 4 hàng" panose="020B0603050302020204" pitchFamily="34" charset="0"/>
      <p:regular r:id="rId47"/>
      <p:bold r:id="rId48"/>
    </p:embeddedFont>
    <p:embeddedFont>
      <p:font typeface="iCiel Cadena" panose="020B0604020202020204" charset="0"/>
      <p:bold r:id="rId49"/>
    </p:embeddedFont>
    <p:embeddedFont>
      <p:font typeface="Kalam" panose="020B0604020202020204" charset="0"/>
      <p:regular r:id="rId50"/>
      <p:bold r:id="rId51"/>
    </p:embeddedFont>
    <p:embeddedFont>
      <p:font typeface="Montserrat" panose="00000500000000000000" pitchFamily="2" charset="0"/>
      <p:regular r:id="rId52"/>
      <p:bold r:id="rId53"/>
      <p:italic r:id="rId54"/>
      <p:boldItalic r:id="rId55"/>
    </p:embeddedFont>
    <p:embeddedFont>
      <p:font typeface="Roboto Condensed Light" panose="02000000000000000000" pitchFamily="2" charset="0"/>
      <p:regular r:id="rId56"/>
      <p:italic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9C7"/>
    <a:srgbClr val="000000"/>
    <a:srgbClr val="CC7500"/>
    <a:srgbClr val="1E5CC1"/>
    <a:srgbClr val="FB5B53"/>
    <a:srgbClr val="FB4C43"/>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snapToGrid="0">
      <p:cViewPr varScale="1">
        <p:scale>
          <a:sx n="112" d="100"/>
          <a:sy n="11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2611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64919026"/>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077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232378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93535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2975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385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848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4421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7695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41">
              <a:buClrTx/>
            </a:pPr>
            <a:fld id="{559C6F32-809B-4A83-821D-D07C0E8E5FD3}" type="datetimeFigureOut">
              <a:rPr lang="en-US" kern="1200" smtClean="0">
                <a:solidFill>
                  <a:prstClr val="black">
                    <a:tint val="75000"/>
                  </a:prstClr>
                </a:solidFill>
                <a:latin typeface="Calibri" panose="020F0502020204030204"/>
                <a:ea typeface="+mn-ea"/>
                <a:cs typeface="+mn-cs"/>
              </a:rPr>
              <a:pPr defTabSz="514341">
                <a:buClrTx/>
              </a:pPr>
              <a:t>9/2/2022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41">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41">
              <a:buClrTx/>
            </a:pPr>
            <a:fld id="{8D247BC8-A6CA-494E-BB60-552F2E01048C}" type="slidenum">
              <a:rPr lang="en-US" kern="1200" smtClean="0">
                <a:solidFill>
                  <a:prstClr val="black">
                    <a:tint val="75000"/>
                  </a:prstClr>
                </a:solidFill>
                <a:latin typeface="Calibri" panose="020F0502020204030204"/>
                <a:ea typeface="+mn-ea"/>
                <a:cs typeface="+mn-cs"/>
              </a:rPr>
              <a:pPr defTabSz="514341">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850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7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276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45168053"/>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028894242"/>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2052239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8961093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11749969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48833746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9426860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7617508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63523726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24009287"/>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2022/2/9</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24492295"/>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66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46585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5848503"/>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4979029"/>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31048089"/>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3512244"/>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48283271"/>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5822989"/>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469411"/>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1993176"/>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5467851"/>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123826"/>
      </p:ext>
    </p:extLst>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4928335"/>
      </p:ext>
    </p:extLst>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8650627"/>
      </p:ext>
    </p:extLst>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5711527"/>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7519105"/>
      </p:ext>
    </p:extLst>
  </p:cSld>
  <p:clrMapOvr>
    <a:masterClrMapping/>
  </p:clrMapOvr>
  <p:transition spd="slow" advTm="1000">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85664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58356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4.png"/><Relationship Id="rId2" Type="http://schemas.openxmlformats.org/officeDocument/2006/relationships/slideLayout" Target="../slideLayouts/slideLayout25.xml"/><Relationship Id="rId16"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2345505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1920807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51573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7.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8.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9.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630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Trần</a:t>
            </a:r>
            <a:r>
              <a:rPr kumimoji="0" lang="en-US" sz="1800" b="0" i="0" u="none" strike="noStrike" kern="0" cap="none" spc="0" normalizeH="0" noProof="0">
                <a:ln>
                  <a:noFill/>
                </a:ln>
                <a:solidFill>
                  <a:srgbClr val="000000"/>
                </a:solidFill>
                <a:effectLst/>
                <a:uLnTx/>
                <a:uFillTx/>
                <a:latin typeface="UTM Avo" panose="02040603050506020204" pitchFamily="18" charset="0"/>
                <a:cs typeface="Arial"/>
                <a:sym typeface="Arial"/>
              </a:rPr>
              <a:t> Quốc Toản </a:t>
            </a:r>
            <a:endParaRPr kumimoji="0" lang="vi-VN"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319133" y="495885"/>
            <a:ext cx="4303857" cy="8803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FC7D77">
                    <a:lumMod val="50000"/>
                  </a:srgbClr>
                </a:solidFill>
                <a:effectLst/>
                <a:uLnTx/>
                <a:uFillTx/>
                <a:latin typeface="UTM Avo" panose="02040603050506020204" pitchFamily="18" charset="0"/>
                <a:cs typeface="Arial"/>
                <a:sym typeface="Arial"/>
              </a:rPr>
              <a:t>:</a:t>
            </a:r>
            <a:r>
              <a:rPr kumimoji="0" lang="en-US" sz="1800" b="0" i="0" u="none" strike="noStrike" kern="0" cap="none" spc="0" normalizeH="0" noProof="0">
                <a:ln>
                  <a:noFill/>
                </a:ln>
                <a:solidFill>
                  <a:srgbClr val="FC7D77">
                    <a:lumMod val="50000"/>
                  </a:srgbClr>
                </a:solidFill>
                <a:effectLst/>
                <a:uLnTx/>
                <a:uFillTx/>
                <a:latin typeface="UTM Avo" panose="02040603050506020204" pitchFamily="18" charset="0"/>
                <a:cs typeface="Arial"/>
                <a:sym typeface="Arial"/>
              </a:rPr>
              <a:t> 1267 – 1285: một thiếu niên anh hung, tham gia kháng chiến chống giặc Nguyên.</a:t>
            </a:r>
            <a:endParaRPr kumimoji="0" lang="en-US"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endParaRPr>
          </a:p>
        </p:txBody>
      </p:sp>
      <p:pic>
        <p:nvPicPr>
          <p:cNvPr id="2050" name="Picture 2" descr="Trần Quốc Toản – Đại Việt Kỳ Nhân">
            <a:extLst>
              <a:ext uri="{FF2B5EF4-FFF2-40B4-BE49-F238E27FC236}">
                <a16:creationId xmlns:a16="http://schemas.microsoft.com/office/drawing/2014/main" id="{47FF0F12-6A32-4770-8471-FE8E7B2A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69" y="1574539"/>
            <a:ext cx="3965249" cy="3305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Giặc Nguyên cho sứ thần sang giả vờ mượn đường để xâm chiếm nước ta.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5" name="Straight Connector 4">
            <a:extLst>
              <a:ext uri="{FF2B5EF4-FFF2-40B4-BE49-F238E27FC236}">
                <a16:creationId xmlns:a16="http://schemas.microsoft.com/office/drawing/2014/main" id="{ADD903D6-7533-4AF0-A094-1D56A9728AF1}"/>
              </a:ext>
            </a:extLst>
          </p:cNvPr>
          <p:cNvCxnSpPr/>
          <p:nvPr/>
        </p:nvCxnSpPr>
        <p:spPr>
          <a:xfrm flipH="1">
            <a:off x="3386676" y="15121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A5C6A-AFC4-45AB-B16C-CDB994924D04}"/>
              </a:ext>
            </a:extLst>
          </p:cNvPr>
          <p:cNvCxnSpPr/>
          <p:nvPr/>
        </p:nvCxnSpPr>
        <p:spPr>
          <a:xfrm flipH="1">
            <a:off x="5145686" y="15121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32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20B51-972D-4CA4-9329-4CFB0826E514}"/>
              </a:ext>
            </a:extLst>
          </p:cNvPr>
          <p:cNvSpPr txBox="1"/>
          <p:nvPr/>
        </p:nvSpPr>
        <p:spPr>
          <a:xfrm>
            <a:off x="717847" y="1615972"/>
            <a:ext cx="5930782" cy="1289071"/>
          </a:xfrm>
          <a:prstGeom prst="rect">
            <a:avLst/>
          </a:prstGeom>
          <a:noFill/>
        </p:spPr>
        <p:txBody>
          <a:bodyPr wrap="square">
            <a:spAutoFit/>
          </a:bodyPr>
          <a:lstStyle/>
          <a:p>
            <a:pPr algn="just">
              <a:lnSpc>
                <a:spcPct val="150000"/>
              </a:lnSpc>
            </a:pPr>
            <a:r>
              <a:rPr lang="en-US" sz="1800">
                <a:latin typeface="Times New Roman" panose="02020603050405020304" pitchFamily="18" charset="0"/>
                <a:cs typeface="Times New Roman" panose="02020603050405020304" pitchFamily="18" charset="0"/>
              </a:rPr>
              <a:t>   Gặp vua, Quốc Toản quỳ xuống tâu:</a:t>
            </a:r>
          </a:p>
          <a:p>
            <a:pPr marL="171450" indent="-171450" algn="just">
              <a:lnSpc>
                <a:spcPct val="150000"/>
              </a:lnSpc>
              <a:buFontTx/>
              <a:buChar char="-"/>
            </a:pPr>
            <a:r>
              <a:rPr lang="en-US" sz="1800">
                <a:latin typeface="Times New Roman" panose="02020603050405020304" pitchFamily="18" charset="0"/>
                <a:cs typeface="Times New Roman" panose="02020603050405020304" pitchFamily="18" charset="0"/>
              </a:rPr>
              <a:t>Cho giặc mượn đường là mất nước. Xin bệ hạ cho đánh!</a:t>
            </a:r>
          </a:p>
          <a:p>
            <a:pPr algn="just">
              <a:lnSpc>
                <a:spcPct val="150000"/>
              </a:lnSpc>
            </a:pPr>
            <a:r>
              <a:rPr lang="en-US" sz="1800">
                <a:latin typeface="Times New Roman" panose="02020603050405020304" pitchFamily="18" charset="0"/>
                <a:cs typeface="Times New Roman" panose="02020603050405020304" pitchFamily="18" charset="0"/>
              </a:rPr>
              <a:t>Nói xong, cậu tự đặt thanh gươm lên gáy, xin chịu tội.</a:t>
            </a:r>
          </a:p>
        </p:txBody>
      </p:sp>
      <p:pic>
        <p:nvPicPr>
          <p:cNvPr id="5" name="Picture 4">
            <a:extLst>
              <a:ext uri="{FF2B5EF4-FFF2-40B4-BE49-F238E27FC236}">
                <a16:creationId xmlns:a16="http://schemas.microsoft.com/office/drawing/2014/main" id="{AB10DB70-AD68-4DA6-A0EC-79FEA85B925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3847" y="1726446"/>
            <a:ext cx="288000" cy="288000"/>
          </a:xfrm>
          <a:prstGeom prst="rect">
            <a:avLst/>
          </a:prstGeom>
        </p:spPr>
      </p:pic>
    </p:spTree>
    <p:custDataLst>
      <p:tags r:id="rId1"/>
    </p:custDataLst>
    <p:extLst>
      <p:ext uri="{BB962C8B-B14F-4D97-AF65-F5344CB8AC3E}">
        <p14:creationId xmlns:p14="http://schemas.microsoft.com/office/powerpoint/2010/main" val="15719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68839-3786-4500-AF28-1BD92B1FB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24" y="1487496"/>
            <a:ext cx="288000" cy="288000"/>
          </a:xfrm>
          <a:prstGeom prst="rect">
            <a:avLst/>
          </a:prstGeom>
        </p:spPr>
      </p:pic>
      <p:sp>
        <p:nvSpPr>
          <p:cNvPr id="4" name="TextBox 3">
            <a:extLst>
              <a:ext uri="{FF2B5EF4-FFF2-40B4-BE49-F238E27FC236}">
                <a16:creationId xmlns:a16="http://schemas.microsoft.com/office/drawing/2014/main" id="{FFB9D69B-9683-484F-AFA4-23C5ACE7D6CC}"/>
              </a:ext>
            </a:extLst>
          </p:cNvPr>
          <p:cNvSpPr txBox="1"/>
          <p:nvPr/>
        </p:nvSpPr>
        <p:spPr>
          <a:xfrm>
            <a:off x="1286724" y="1360385"/>
            <a:ext cx="5190988" cy="1525418"/>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Vua cho Quốc Toản đứng dậy, ôn tồn bảo:</a:t>
            </a:r>
          </a:p>
          <a:p>
            <a:pPr marL="171450" indent="-171450" algn="just">
              <a:lnSpc>
                <a:spcPct val="150000"/>
              </a:lnSpc>
              <a:buFontTx/>
              <a:buChar char="-"/>
            </a:pPr>
            <a:r>
              <a:rPr lang="en-US" sz="1600">
                <a:latin typeface="Times New Roman" panose="02020603050405020304" pitchFamily="18" charset="0"/>
                <a:cs typeface="Times New Roman" panose="02020603050405020304" pitchFamily="18" charset="0"/>
              </a:rPr>
              <a:t>Quốc Toản làm trái phép nước, lẽ ra phải trị tội. Nhưng còn trẻ mà đã biết lo việc nước, ta có lời khen.</a:t>
            </a:r>
          </a:p>
          <a:p>
            <a:pPr algn="just">
              <a:lnSpc>
                <a:spcPct val="150000"/>
              </a:lnSpc>
            </a:pPr>
            <a:r>
              <a:rPr lang="en-US" sz="1600">
                <a:latin typeface="Times New Roman" panose="02020603050405020304" pitchFamily="18" charset="0"/>
                <a:cs typeface="Times New Roman" panose="02020603050405020304" pitchFamily="18" charset="0"/>
              </a:rPr>
              <a:t>     Nói rồi, vua ban cho Quốc Toản một quả cam.</a:t>
            </a:r>
          </a:p>
        </p:txBody>
      </p:sp>
    </p:spTree>
    <p:custDataLst>
      <p:tags r:id="rId1"/>
    </p:custDataLst>
    <p:extLst>
      <p:ext uri="{BB962C8B-B14F-4D97-AF65-F5344CB8AC3E}">
        <p14:creationId xmlns:p14="http://schemas.microsoft.com/office/powerpoint/2010/main" val="251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1894749"/>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Quốc Toản ấm ức bước lên bờ: “ Vua ban cho cam quý nhưng xem ta như trẻ con, không cho dự bàn việc nước”. Nghĩ đến quân giặc ngang ngược, cậu nghiến răng, hai bàn tay bóp chặt.</a:t>
            </a:r>
          </a:p>
          <a:p>
            <a:pPr algn="just">
              <a:lnSpc>
                <a:spcPct val="150000"/>
              </a:lnSpc>
            </a:pPr>
            <a:r>
              <a:rPr lang="en-US" sz="1600">
                <a:latin typeface="Times New Roman" panose="02020603050405020304" pitchFamily="18" charset="0"/>
                <a:cs typeface="Times New Roman" panose="02020603050405020304" pitchFamily="18" charset="0"/>
              </a:rPr>
              <a:t>     Khi trở ra, Quốc Toản xoè tay cho mọi người xem cam quý. Nhưng quả cam đã nát từ bao giờ.</a:t>
            </a:r>
          </a:p>
        </p:txBody>
      </p:sp>
      <p:sp>
        <p:nvSpPr>
          <p:cNvPr id="6" name="Rectangle 5">
            <a:extLst>
              <a:ext uri="{FF2B5EF4-FFF2-40B4-BE49-F238E27FC236}">
                <a16:creationId xmlns:a16="http://schemas.microsoft.com/office/drawing/2014/main" id="{CAE4177B-D57E-4201-9C82-714DC48B4BF3}"/>
              </a:ext>
            </a:extLst>
          </p:cNvPr>
          <p:cNvSpPr/>
          <p:nvPr/>
        </p:nvSpPr>
        <p:spPr>
          <a:xfrm rot="21163024">
            <a:off x="388500" y="1362865"/>
            <a:ext cx="601448" cy="584775"/>
          </a:xfrm>
          <a:prstGeom prst="rect">
            <a:avLst/>
          </a:prstGeom>
        </p:spPr>
        <p:txBody>
          <a:bodyPr wrap="none">
            <a:spAutoFit/>
          </a:bodyPr>
          <a:lstStyle/>
          <a:p>
            <a:pPr algn="ctr"/>
            <a:r>
              <a:rPr lang="en-VN" sz="3200" b="1" i="1">
                <a:solidFill>
                  <a:schemeClr val="accent2"/>
                </a:solidFill>
                <a:latin typeface="UTM Charlotte" panose="02040603050506020204" pitchFamily="18" charset="0"/>
              </a:rPr>
              <a:t>4</a:t>
            </a:r>
            <a:r>
              <a:rPr lang="en-US" sz="3200" b="1" i="1">
                <a:solidFill>
                  <a:schemeClr val="accent2"/>
                </a:solidFill>
                <a:highlight>
                  <a:srgbClr val="FFFF00"/>
                </a:highlight>
                <a:latin typeface="UTM Charlotte" panose="02040603050506020204" pitchFamily="18" charset="0"/>
              </a:rPr>
              <a:t>4</a:t>
            </a:r>
            <a:endParaRPr lang="en-VN" sz="3200" b="1" i="1" dirty="0">
              <a:solidFill>
                <a:schemeClr val="accent2"/>
              </a:solidFill>
              <a:highlight>
                <a:srgbClr val="FFFF00"/>
              </a:highlight>
              <a:latin typeface="UTM Charlotte" panose="02040603050506020204" pitchFamily="18" charset="0"/>
            </a:endParaRPr>
          </a:p>
        </p:txBody>
      </p:sp>
    </p:spTree>
    <p:custDataLst>
      <p:tags r:id="rId1"/>
    </p:custDataLst>
    <p:extLst>
      <p:ext uri="{BB962C8B-B14F-4D97-AF65-F5344CB8AC3E}">
        <p14:creationId xmlns:p14="http://schemas.microsoft.com/office/powerpoint/2010/main" val="275005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Quốc Toản ấm ức bước lên bờ: “ Vua ban cho cam quý nhưng xem ta như trẻ con, không cho dự bàn việc nước”. </a:t>
            </a:r>
          </a:p>
        </p:txBody>
      </p:sp>
      <p:cxnSp>
        <p:nvCxnSpPr>
          <p:cNvPr id="4" name="Straight Connector 3">
            <a:extLst>
              <a:ext uri="{FF2B5EF4-FFF2-40B4-BE49-F238E27FC236}">
                <a16:creationId xmlns:a16="http://schemas.microsoft.com/office/drawing/2014/main" id="{EB0558B0-9151-475D-9BA5-D74AB41927F1}"/>
              </a:ext>
            </a:extLst>
          </p:cNvPr>
          <p:cNvCxnSpPr/>
          <p:nvPr/>
        </p:nvCxnSpPr>
        <p:spPr>
          <a:xfrm flipH="1">
            <a:off x="3600321" y="148160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40A68B-F4DC-4FAA-8D3C-9E741B9671BB}"/>
              </a:ext>
            </a:extLst>
          </p:cNvPr>
          <p:cNvCxnSpPr/>
          <p:nvPr/>
        </p:nvCxnSpPr>
        <p:spPr>
          <a:xfrm flipH="1">
            <a:off x="5676949" y="15240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E42A99-0A04-404D-8CEA-891B7AED7E47}"/>
              </a:ext>
            </a:extLst>
          </p:cNvPr>
          <p:cNvCxnSpPr/>
          <p:nvPr/>
        </p:nvCxnSpPr>
        <p:spPr>
          <a:xfrm flipH="1">
            <a:off x="2258631" y="187497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72F81-A773-4BA1-8A99-567BC81FA605}"/>
              </a:ext>
            </a:extLst>
          </p:cNvPr>
          <p:cNvCxnSpPr/>
          <p:nvPr/>
        </p:nvCxnSpPr>
        <p:spPr>
          <a:xfrm flipH="1">
            <a:off x="4838594" y="189150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D04337-B015-417C-AF94-1720626D8DA1}"/>
              </a:ext>
            </a:extLst>
          </p:cNvPr>
          <p:cNvCxnSpPr/>
          <p:nvPr/>
        </p:nvCxnSpPr>
        <p:spPr>
          <a:xfrm flipH="1">
            <a:off x="4942011" y="190994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6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algn="ctr" defTabSz="685720">
              <a:lnSpc>
                <a:spcPct val="150000"/>
              </a:lnSpc>
              <a:buClrTx/>
              <a:defRPr/>
            </a:pP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algn="ctr" defTabSz="514341"/>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 đọc toàn bài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Nguyên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sang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xâm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giận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dưới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thuyền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quyết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liều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tâu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Cho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Xin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bệ</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hạ</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thanh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chịu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đứng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dậy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ôn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tồn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bảo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phép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trị</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còn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khen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ức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răng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hai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bóp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Khi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trở</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xoè</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mọi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nát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từ</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Nguyễn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Tưởng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custDataLst>
      <p:tags r:id="rId1"/>
    </p:custDataLst>
    <p:extLst>
      <p:ext uri="{BB962C8B-B14F-4D97-AF65-F5344CB8AC3E}">
        <p14:creationId xmlns:p14="http://schemas.microsoft.com/office/powerpoint/2010/main" val="30621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4805" y="627725"/>
            <a:ext cx="1966613" cy="596532"/>
            <a:chOff x="334135" y="617893"/>
            <a:chExt cx="1966613" cy="59653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5" name="TextBox 4"/>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1024240" y="1657066"/>
            <a:ext cx="6407398" cy="349006"/>
          </a:xfrm>
          <a:prstGeom prst="rect">
            <a:avLst/>
          </a:prstGeom>
          <a:noFill/>
        </p:spPr>
        <p:txBody>
          <a:bodyPr wrap="square" rtlCol="0">
            <a:spAutoFit/>
          </a:bodyPr>
          <a:lstStyle/>
          <a:p>
            <a:pPr algn="just">
              <a:lnSpc>
                <a:spcPts val="2200"/>
              </a:lnSpc>
            </a:pP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r>
              <a:rPr lang="en-US" sz="1800" dirty="0" err="1">
                <a:latin typeface="UTM Avo" panose="02040603050506020204" pitchFamily="18" charset="0"/>
              </a:rPr>
              <a:t>hùng</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tuổi</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biết</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5474" y="1582884"/>
            <a:ext cx="695814" cy="366713"/>
          </a:xfrm>
          <a:prstGeom prst="rect">
            <a:avLst/>
          </a:prstGeom>
        </p:spPr>
      </p:pic>
      <p:pic>
        <p:nvPicPr>
          <p:cNvPr id="8" name="Picture 7">
            <a:extLst>
              <a:ext uri="{FF2B5EF4-FFF2-40B4-BE49-F238E27FC236}">
                <a16:creationId xmlns:a16="http://schemas.microsoft.com/office/drawing/2014/main" id="{DA70B73C-300D-4B8B-B1E6-008C26AFCB5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322" y="2104530"/>
            <a:ext cx="2957221" cy="2563771"/>
          </a:xfrm>
          <a:prstGeom prst="rect">
            <a:avLst/>
          </a:prstGeom>
        </p:spPr>
      </p:pic>
      <p:pic>
        <p:nvPicPr>
          <p:cNvPr id="10" name="Picture 9">
            <a:extLst>
              <a:ext uri="{FF2B5EF4-FFF2-40B4-BE49-F238E27FC236}">
                <a16:creationId xmlns:a16="http://schemas.microsoft.com/office/drawing/2014/main" id="{BEA1CC8A-9714-4DE4-8BC4-8902773807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473459" y="2006072"/>
            <a:ext cx="2957221" cy="2708960"/>
          </a:xfrm>
          <a:prstGeom prst="rect">
            <a:avLst/>
          </a:prstGeom>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495299" y="140461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xin</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477717" y="176819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xin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đánh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498090" y="2175617"/>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Tìm</a:t>
            </a:r>
            <a:r>
              <a:rPr lang="en-US" sz="1500" dirty="0">
                <a:latin typeface="UTM Avo" panose="02040603050506020204" pitchFamily="18" charset="0"/>
              </a:rPr>
              <a:t> chi </a:t>
            </a:r>
            <a:r>
              <a:rPr lang="en-US" sz="1500" dirty="0" err="1">
                <a:latin typeface="UTM Avo" panose="02040603050506020204" pitchFamily="18" charset="0"/>
              </a:rPr>
              <a:t>tiết</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rất</a:t>
            </a:r>
            <a:r>
              <a:rPr lang="en-US" sz="1500" dirty="0">
                <a:latin typeface="UTM Avo" panose="02040603050506020204" pitchFamily="18" charset="0"/>
              </a:rPr>
              <a:t> </a:t>
            </a:r>
            <a:r>
              <a:rPr lang="en-US" sz="1500" dirty="0" err="1">
                <a:latin typeface="UTM Avo" panose="02040603050506020204" pitchFamily="18" charset="0"/>
              </a:rPr>
              <a:t>nóng</a:t>
            </a:r>
            <a:r>
              <a:rPr lang="en-US" sz="1500" dirty="0">
                <a:latin typeface="UTM Avo" panose="02040603050506020204" pitchFamily="18" charset="0"/>
              </a:rPr>
              <a:t> </a:t>
            </a:r>
            <a:r>
              <a:rPr lang="en-US" sz="1500" dirty="0" err="1">
                <a:latin typeface="UTM Avo" panose="02040603050506020204" pitchFamily="18" charset="0"/>
              </a:rPr>
              <a:t>lòng</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A3120BC9-9818-4209-A02F-A1426AFF3240}"/>
              </a:ext>
            </a:extLst>
          </p:cNvPr>
          <p:cNvSpPr txBox="1"/>
          <p:nvPr/>
        </p:nvSpPr>
        <p:spPr>
          <a:xfrm>
            <a:off x="495299" y="2603647"/>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chi </a:t>
            </a:r>
            <a:r>
              <a:rPr lang="en-US" sz="1500" dirty="0" err="1">
                <a:solidFill>
                  <a:schemeClr val="accent6">
                    <a:lumMod val="75000"/>
                  </a:schemeClr>
                </a:solidFill>
                <a:latin typeface="UTM Avo" panose="02040603050506020204" pitchFamily="18" charset="0"/>
              </a:rPr>
              <a:t>tiết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cậu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liền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mấy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lính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xuống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bến</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78EC15C8-B8EB-46A2-8B51-61A8B9273773}"/>
              </a:ext>
            </a:extLst>
          </p:cNvPr>
          <p:cNvSpPr txBox="1"/>
          <p:nvPr/>
        </p:nvSpPr>
        <p:spPr>
          <a:xfrm>
            <a:off x="495299" y="3307959"/>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3</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vi-VN" sz="1500" dirty="0">
                <a:latin typeface="UTM Avo" panose="02040603050506020204" pitchFamily="18" charset="0"/>
              </a:rPr>
              <a:t>?</a:t>
            </a:r>
          </a:p>
        </p:txBody>
      </p:sp>
      <p:sp>
        <p:nvSpPr>
          <p:cNvPr id="15" name="TextBox 14">
            <a:extLst>
              <a:ext uri="{FF2B5EF4-FFF2-40B4-BE49-F238E27FC236}">
                <a16:creationId xmlns:a16="http://schemas.microsoft.com/office/drawing/2014/main" id="{58155A62-394A-4F0F-98E9-87633E21B8FE}"/>
              </a:ext>
            </a:extLst>
          </p:cNvPr>
          <p:cNvSpPr txBox="1"/>
          <p:nvPr/>
        </p:nvSpPr>
        <p:spPr>
          <a:xfrm>
            <a:off x="495299" y="36903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còn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biết</a:t>
            </a:r>
            <a:r>
              <a:rPr lang="en-US" sz="1500" dirty="0">
                <a:solidFill>
                  <a:schemeClr val="accent6">
                    <a:lumMod val="75000"/>
                  </a:schemeClr>
                </a:solidFill>
                <a:latin typeface="UTM Avo" panose="02040603050506020204" pitchFamily="18" charset="0"/>
              </a:rPr>
              <a:t> lo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C0CC1A-3E57-4BCE-858A-9BB1B4124C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69087" y="2332534"/>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EC2E-9F02-46E5-A0D7-67F2916A1E32}"/>
              </a:ext>
            </a:extLst>
          </p:cNvPr>
          <p:cNvSpPr txBox="1"/>
          <p:nvPr/>
        </p:nvSpPr>
        <p:spPr>
          <a:xfrm>
            <a:off x="848512" y="2089885"/>
            <a:ext cx="5640401" cy="994118"/>
          </a:xfrm>
          <a:prstGeom prst="rect">
            <a:avLst/>
          </a:prstGeom>
          <a:noFill/>
        </p:spPr>
        <p:txBody>
          <a:bodyPr wrap="square" rtlCol="0">
            <a:spAutoFit/>
          </a:bodyPr>
          <a:lstStyle/>
          <a:p>
            <a:pPr algn="just">
              <a:lnSpc>
                <a:spcPct val="200000"/>
              </a:lnSpc>
            </a:pPr>
            <a:r>
              <a:rPr lang="en-US" sz="1600" dirty="0" err="1">
                <a:latin typeface="UTM Avo" panose="02040603050506020204" pitchFamily="18" charset="0"/>
              </a:rPr>
              <a:t>Việc</a:t>
            </a:r>
            <a:r>
              <a:rPr lang="en-US" sz="1600" dirty="0">
                <a:latin typeface="UTM Avo" panose="02040603050506020204" pitchFamily="18" charset="0"/>
              </a:rPr>
              <a:t> </a:t>
            </a:r>
            <a:r>
              <a:rPr lang="en-US" sz="1600" dirty="0" err="1">
                <a:latin typeface="UTM Avo" panose="02040603050506020204" pitchFamily="18" charset="0"/>
              </a:rPr>
              <a:t>Trần</a:t>
            </a:r>
            <a:r>
              <a:rPr lang="en-US" sz="1600" dirty="0">
                <a:latin typeface="UTM Avo" panose="02040603050506020204" pitchFamily="18" charset="0"/>
              </a:rPr>
              <a:t> </a:t>
            </a:r>
            <a:r>
              <a:rPr lang="en-US" sz="1600" dirty="0" err="1">
                <a:latin typeface="UTM Avo" panose="02040603050506020204" pitchFamily="18" charset="0"/>
              </a:rPr>
              <a:t>Quốc</a:t>
            </a:r>
            <a:r>
              <a:rPr lang="en-US" sz="1600" dirty="0">
                <a:latin typeface="UTM Avo" panose="02040603050506020204" pitchFamily="18" charset="0"/>
              </a:rPr>
              <a:t> </a:t>
            </a:r>
            <a:r>
              <a:rPr lang="en-US" sz="1600" dirty="0" err="1">
                <a:latin typeface="UTM Avo" panose="02040603050506020204" pitchFamily="18" charset="0"/>
              </a:rPr>
              <a:t>Toản</a:t>
            </a:r>
            <a:r>
              <a:rPr lang="en-US" sz="1600" dirty="0">
                <a:latin typeface="UTM Avo" panose="02040603050506020204" pitchFamily="18" charset="0"/>
              </a:rPr>
              <a:t> </a:t>
            </a:r>
            <a:r>
              <a:rPr lang="en-US" sz="1600" dirty="0" err="1">
                <a:latin typeface="UTM Avo" panose="02040603050506020204" pitchFamily="18" charset="0"/>
              </a:rPr>
              <a:t>vô</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bóp</a:t>
            </a:r>
            <a:r>
              <a:rPr lang="en-US" sz="1600" dirty="0">
                <a:latin typeface="UTM Avo" panose="02040603050506020204" pitchFamily="18" charset="0"/>
              </a:rPr>
              <a:t> </a:t>
            </a:r>
            <a:r>
              <a:rPr lang="en-US" sz="1600" dirty="0" err="1">
                <a:latin typeface="UTM Avo" panose="02040603050506020204" pitchFamily="18" charset="0"/>
              </a:rPr>
              <a:t>nát</a:t>
            </a:r>
            <a:r>
              <a:rPr lang="en-US" sz="1600" dirty="0">
                <a:latin typeface="UTM Avo" panose="02040603050506020204" pitchFamily="18" charset="0"/>
              </a:rPr>
              <a:t> </a:t>
            </a:r>
            <a:r>
              <a:rPr lang="en-US" sz="1600" dirty="0" err="1">
                <a:latin typeface="UTM Avo" panose="02040603050506020204" pitchFamily="18" charset="0"/>
              </a:rPr>
              <a:t>quả</a:t>
            </a:r>
            <a:r>
              <a:rPr lang="en-US" sz="1600" dirty="0">
                <a:latin typeface="UTM Avo" panose="02040603050506020204" pitchFamily="18" charset="0"/>
              </a:rPr>
              <a:t> cam </a:t>
            </a:r>
            <a:r>
              <a:rPr lang="en-US" sz="1600" dirty="0" err="1">
                <a:latin typeface="UTM Avo" panose="02040603050506020204" pitchFamily="18" charset="0"/>
              </a:rPr>
              <a:t>thể</a:t>
            </a:r>
            <a:r>
              <a:rPr lang="en-US" sz="1600" dirty="0">
                <a:latin typeface="UTM Avo" panose="02040603050506020204" pitchFamily="18" charset="0"/>
              </a:rPr>
              <a:t> </a:t>
            </a:r>
            <a:r>
              <a:rPr lang="en-US" sz="1600" dirty="0" err="1">
                <a:latin typeface="UTM Avo" panose="02040603050506020204" pitchFamily="18" charset="0"/>
              </a:rPr>
              <a:t>hiện</a:t>
            </a:r>
            <a:r>
              <a:rPr lang="en-US" sz="1600" dirty="0">
                <a:latin typeface="UTM Avo" panose="02040603050506020204" pitchFamily="18" charset="0"/>
              </a:rPr>
              <a:t>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369087" y="3084003"/>
            <a:ext cx="587692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bóp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nát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quả</a:t>
            </a:r>
            <a:r>
              <a:rPr lang="en-US" sz="1500" dirty="0">
                <a:solidFill>
                  <a:schemeClr val="accent6">
                    <a:lumMod val="75000"/>
                  </a:schemeClr>
                </a:solidFill>
                <a:latin typeface="UTM Avo" panose="02040603050506020204" pitchFamily="18" charset="0"/>
              </a:rPr>
              <a:t> cam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thù</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26749469-8661-420C-8EE4-5772A95C88A9}"/>
              </a:ext>
            </a:extLst>
          </p:cNvPr>
          <p:cNvSpPr txBox="1"/>
          <p:nvPr/>
        </p:nvSpPr>
        <p:spPr>
          <a:xfrm>
            <a:off x="490537" y="8038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mà</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vẫn</a:t>
            </a:r>
            <a:r>
              <a:rPr lang="en-US" sz="1500" dirty="0">
                <a:latin typeface="UTM Avo" panose="02040603050506020204" pitchFamily="18" charset="0"/>
              </a:rPr>
              <a:t> </a:t>
            </a:r>
            <a:r>
              <a:rPr lang="en-US" sz="1500" dirty="0" err="1">
                <a:latin typeface="UTM Avo" panose="02040603050506020204" pitchFamily="18" charset="0"/>
              </a:rPr>
              <a:t>ấm</a:t>
            </a:r>
            <a:r>
              <a:rPr lang="en-US" sz="1500" dirty="0">
                <a:latin typeface="UTM Avo" panose="02040603050506020204" pitchFamily="18" charset="0"/>
              </a:rPr>
              <a:t> </a:t>
            </a:r>
            <a:r>
              <a:rPr lang="en-US" sz="1500" dirty="0" err="1">
                <a:latin typeface="UTM Avo" panose="02040603050506020204" pitchFamily="18" charset="0"/>
              </a:rPr>
              <a:t>ức</a:t>
            </a:r>
            <a:r>
              <a:rPr lang="vi-VN" sz="1500" dirty="0">
                <a:latin typeface="UTM Avo" panose="02040603050506020204" pitchFamily="18" charset="0"/>
              </a:rPr>
              <a:t>?</a:t>
            </a:r>
          </a:p>
        </p:txBody>
      </p:sp>
      <p:sp>
        <p:nvSpPr>
          <p:cNvPr id="11" name="TextBox 10">
            <a:extLst>
              <a:ext uri="{FF2B5EF4-FFF2-40B4-BE49-F238E27FC236}">
                <a16:creationId xmlns:a16="http://schemas.microsoft.com/office/drawing/2014/main" id="{18DAB8F9-8E01-438B-9F68-DB6AC7FD82E2}"/>
              </a:ext>
            </a:extLst>
          </p:cNvPr>
          <p:cNvSpPr txBox="1"/>
          <p:nvPr/>
        </p:nvSpPr>
        <p:spPr>
          <a:xfrm>
            <a:off x="369087" y="1241932"/>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vẫn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ấm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ức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nghĩ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coi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con,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dự</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bàn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algn="ctr" defTabSz="685771">
              <a:buClrTx/>
              <a:defRPr/>
            </a:pP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Luyện</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đọc</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lại</a:t>
            </a:r>
            <a:endParaRPr lang="zh-CN" altLang="en-US"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857177" y="402345"/>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Tree>
    <p:custDataLst>
      <p:tags r:id="rId1"/>
    </p:custDataLst>
    <p:extLst>
      <p:ext uri="{BB962C8B-B14F-4D97-AF65-F5344CB8AC3E}">
        <p14:creationId xmlns:p14="http://schemas.microsoft.com/office/powerpoint/2010/main" val="374192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9751AC6-CF89-459B-96E3-A64001BB7159}"/>
              </a:ext>
            </a:extLst>
          </p:cNvPr>
          <p:cNvGraphicFramePr>
            <a:graphicFrameLocks noGrp="1"/>
          </p:cNvGraphicFramePr>
          <p:nvPr>
            <p:extLst>
              <p:ext uri="{D42A27DB-BD31-4B8C-83A1-F6EECF244321}">
                <p14:modId xmlns:p14="http://schemas.microsoft.com/office/powerpoint/2010/main" val="3693939685"/>
              </p:ext>
            </p:extLst>
          </p:nvPr>
        </p:nvGraphicFramePr>
        <p:xfrm>
          <a:off x="798093" y="2880606"/>
          <a:ext cx="2508454" cy="1910467"/>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402863">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ngữ</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7604">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73337" y="1114012"/>
            <a:ext cx="6076623" cy="453073"/>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nhóm</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a:t>
            </a:r>
            <a:endParaRPr lang="vi-VN" sz="1800" dirty="0">
              <a:latin typeface="UTM Avo" panose="020406030505060202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444543" y="1690832"/>
            <a:ext cx="208939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Trần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Quốc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Toản</a:t>
            </a:r>
            <a:endParaRPr lang="en-US" sz="1800" dirty="0">
              <a:solidFill>
                <a:schemeClr val="bg2">
                  <a:lumMod val="50000"/>
                </a:schemeClr>
              </a:solidFill>
              <a:latin typeface="UTM Avo" panose="020406030505060202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2620280" y="1689891"/>
            <a:ext cx="68626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vua</a:t>
            </a:r>
            <a:endParaRPr lang="en-US" sz="1800" dirty="0">
              <a:solidFill>
                <a:schemeClr val="bg2">
                  <a:lumMod val="50000"/>
                </a:schemeClr>
              </a:solidFill>
              <a:latin typeface="UTM Avo" panose="020406030505060202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3392886" y="1689891"/>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thuyền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rồng</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5130872" y="1689891"/>
            <a:ext cx="1325826"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quả</a:t>
            </a:r>
            <a:r>
              <a:rPr lang="en-US" sz="1800" dirty="0">
                <a:solidFill>
                  <a:schemeClr val="bg2">
                    <a:lumMod val="50000"/>
                  </a:schemeClr>
                </a:solidFill>
                <a:latin typeface="UTM Avo" panose="020406030505060202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1097570" y="2278101"/>
            <a:ext cx="65316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lính</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2135879" y="2278100"/>
            <a:ext cx="1068323"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sứ</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thần</a:t>
            </a:r>
            <a:endParaRPr lang="en-US" sz="1800" dirty="0">
              <a:solidFill>
                <a:schemeClr val="bg2">
                  <a:lumMod val="50000"/>
                </a:schemeClr>
              </a:solidFill>
              <a:latin typeface="UTM Avo" panose="020406030505060202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3589347" y="2269443"/>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gươm</a:t>
            </a:r>
            <a:endParaRPr lang="en-US" sz="1800" dirty="0">
              <a:solidFill>
                <a:schemeClr val="bg2">
                  <a:lumMod val="50000"/>
                </a:schemeClr>
              </a:solidFill>
              <a:latin typeface="UTM Avo" panose="02040603050506020204" pitchFamily="18" charset="0"/>
            </a:endParaRPr>
          </a:p>
        </p:txBody>
      </p:sp>
      <p:graphicFrame>
        <p:nvGraphicFramePr>
          <p:cNvPr id="30" name="Table 29">
            <a:extLst>
              <a:ext uri="{FF2B5EF4-FFF2-40B4-BE49-F238E27FC236}">
                <a16:creationId xmlns:a16="http://schemas.microsoft.com/office/drawing/2014/main" id="{74CD7297-52FB-45FA-BE02-08E46EF07AED}"/>
              </a:ext>
            </a:extLst>
          </p:cNvPr>
          <p:cNvGraphicFramePr>
            <a:graphicFrameLocks noGrp="1"/>
          </p:cNvGraphicFramePr>
          <p:nvPr>
            <p:extLst>
              <p:ext uri="{D42A27DB-BD31-4B8C-83A1-F6EECF244321}">
                <p14:modId xmlns:p14="http://schemas.microsoft.com/office/powerpoint/2010/main" val="1082251831"/>
              </p:ext>
            </p:extLst>
          </p:nvPr>
        </p:nvGraphicFramePr>
        <p:xfrm>
          <a:off x="3628928" y="2865367"/>
          <a:ext cx="2508454" cy="1925707"/>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419486">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ngữ</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người</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6221">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cxnSp>
        <p:nvCxnSpPr>
          <p:cNvPr id="17" name="Straight Connector 16">
            <a:extLst>
              <a:ext uri="{FF2B5EF4-FFF2-40B4-BE49-F238E27FC236}">
                <a16:creationId xmlns:a16="http://schemas.microsoft.com/office/drawing/2014/main" id="{205AC1FC-5EA0-4A25-BBF5-55F29D2203CC}"/>
              </a:ext>
            </a:extLst>
          </p:cNvPr>
          <p:cNvCxnSpPr>
            <a:cxnSpLocks/>
          </p:cNvCxnSpPr>
          <p:nvPr/>
        </p:nvCxnSpPr>
        <p:spPr>
          <a:xfrm>
            <a:off x="662514" y="1518133"/>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ED62DF-C808-46FF-8532-52408B8D023F}"/>
              </a:ext>
            </a:extLst>
          </p:cNvPr>
          <p:cNvCxnSpPr>
            <a:cxnSpLocks/>
          </p:cNvCxnSpPr>
          <p:nvPr/>
        </p:nvCxnSpPr>
        <p:spPr>
          <a:xfrm>
            <a:off x="3025364" y="1526088"/>
            <a:ext cx="1857791" cy="209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7037E-7 -2.09877E-6 L 0.48426 0.32994 " pathEditMode="relative" rAng="0" ptsTypes="AA">
                                      <p:cBhvr>
                                        <p:cTn id="14" dur="2000" fill="hold"/>
                                        <p:tgtEl>
                                          <p:spTgt spid="14"/>
                                        </p:tgtEl>
                                        <p:attrNameLst>
                                          <p:attrName>ppt_x</p:attrName>
                                          <p:attrName>ppt_y</p:attrName>
                                        </p:attrNameLst>
                                      </p:cBhvr>
                                      <p:rCtr x="24213" y="164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07407E-6 -3.45679E-6 L 0.16921 0.41821 " pathEditMode="relative" rAng="0" ptsTypes="AA">
                                      <p:cBhvr>
                                        <p:cTn id="18" dur="2000" fill="hold"/>
                                        <p:tgtEl>
                                          <p:spTgt spid="15"/>
                                        </p:tgtEl>
                                        <p:attrNameLst>
                                          <p:attrName>ppt_x</p:attrName>
                                          <p:attrName>ppt_y</p:attrName>
                                        </p:attrNameLst>
                                      </p:cBhvr>
                                      <p:rCtr x="8449" y="2089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7037E-6 -3.45679E-6 L -0.36574 0.33025 " pathEditMode="relative" rAng="0" ptsTypes="AA">
                                      <p:cBhvr>
                                        <p:cTn id="22" dur="2000" fill="hold"/>
                                        <p:tgtEl>
                                          <p:spTgt spid="16"/>
                                        </p:tgtEl>
                                        <p:attrNameLst>
                                          <p:attrName>ppt_x</p:attrName>
                                          <p:attrName>ppt_y</p:attrName>
                                        </p:attrNameLst>
                                      </p:cBhvr>
                                      <p:rCtr x="-18287" y="165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3.45679E-6 L -0.62107 0.41821 " pathEditMode="relative" rAng="0" ptsTypes="AA">
                                      <p:cBhvr>
                                        <p:cTn id="26" dur="2000" fill="hold"/>
                                        <p:tgtEl>
                                          <p:spTgt spid="19"/>
                                        </p:tgtEl>
                                        <p:attrNameLst>
                                          <p:attrName>ppt_x</p:attrName>
                                          <p:attrName>ppt_y</p:attrName>
                                        </p:attrNameLst>
                                      </p:cBhvr>
                                      <p:rCtr x="-31065" y="20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11111E-6 3.7037E-7 L 0.40069 0.39444 " pathEditMode="relative" rAng="0" ptsTypes="AA">
                                      <p:cBhvr>
                                        <p:cTn id="30" dur="2000" fill="hold"/>
                                        <p:tgtEl>
                                          <p:spTgt spid="20"/>
                                        </p:tgtEl>
                                        <p:attrNameLst>
                                          <p:attrName>ppt_x</p:attrName>
                                          <p:attrName>ppt_y</p:attrName>
                                        </p:attrNameLst>
                                      </p:cBhvr>
                                      <p:rCtr x="20023" y="197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7037E-7 3.7037E-7 L 0.3956 0.32407 " pathEditMode="relative" rAng="0" ptsTypes="AA">
                                      <p:cBhvr>
                                        <p:cTn id="34" dur="2000" fill="hold"/>
                                        <p:tgtEl>
                                          <p:spTgt spid="21"/>
                                        </p:tgtEl>
                                        <p:attrNameLst>
                                          <p:attrName>ppt_x</p:attrName>
                                          <p:attrName>ppt_y</p:attrName>
                                        </p:attrNameLst>
                                      </p:cBhvr>
                                      <p:rCtr x="19769" y="1620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11022E-16 2.22222E-6 L -0.38843 0.39259 " pathEditMode="relative" rAng="0" ptsTypes="AA">
                                      <p:cBhvr>
                                        <p:cTn id="38" dur="2000" fill="hold"/>
                                        <p:tgtEl>
                                          <p:spTgt spid="23"/>
                                        </p:tgtEl>
                                        <p:attrNameLst>
                                          <p:attrName>ppt_x</p:attrName>
                                          <p:attrName>ppt_y</p:attrName>
                                        </p:attrNameLst>
                                      </p:cBhvr>
                                      <p:rCtr x="-19421"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19" grpId="1" animBg="1"/>
      <p:bldP spid="20" grpId="1" animBg="1"/>
      <p:bldP spid="21" grpId="1"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D9E9E-C038-47CE-A698-5325B32ED894}"/>
              </a:ext>
            </a:extLst>
          </p:cNvPr>
          <p:cNvSpPr txBox="1"/>
          <p:nvPr/>
        </p:nvSpPr>
        <p:spPr>
          <a:xfrm>
            <a:off x="487637" y="561562"/>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Kết</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trái</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phải</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tạo</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10">
            <a:extLst>
              <a:ext uri="{FF2B5EF4-FFF2-40B4-BE49-F238E27FC236}">
                <a16:creationId xmlns:a16="http://schemas.microsoft.com/office/drawing/2014/main" id="{B384AAB8-3730-4B57-8B49-02F6C3AF1F7D}"/>
              </a:ext>
            </a:extLst>
          </p:cNvPr>
          <p:cNvSpPr/>
          <p:nvPr/>
        </p:nvSpPr>
        <p:spPr>
          <a:xfrm>
            <a:off x="487637" y="2546679"/>
            <a:ext cx="1849819" cy="412091"/>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Trần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Quốc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Toản</a:t>
            </a:r>
            <a:endParaRPr lang="en-US" sz="1600" dirty="0">
              <a:solidFill>
                <a:srgbClr val="000000"/>
              </a:solidFill>
              <a:latin typeface="UTM Avo" panose="02040603050506020204" pitchFamily="18" charset="0"/>
            </a:endParaRPr>
          </a:p>
        </p:txBody>
      </p:sp>
      <p:sp>
        <p:nvSpPr>
          <p:cNvPr id="4" name="Rounded Rectangle 13">
            <a:extLst>
              <a:ext uri="{FF2B5EF4-FFF2-40B4-BE49-F238E27FC236}">
                <a16:creationId xmlns:a16="http://schemas.microsoft.com/office/drawing/2014/main" id="{374434A4-F7FD-40EA-AFF5-B4B3330AEA8E}"/>
              </a:ext>
            </a:extLst>
          </p:cNvPr>
          <p:cNvSpPr/>
          <p:nvPr/>
        </p:nvSpPr>
        <p:spPr>
          <a:xfrm>
            <a:off x="2859201" y="1833053"/>
            <a:ext cx="3484448"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tuổi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trẻ</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a:t>
            </a:r>
          </a:p>
        </p:txBody>
      </p:sp>
      <p:sp>
        <p:nvSpPr>
          <p:cNvPr id="5" name="Rounded Rectangle 14">
            <a:extLst>
              <a:ext uri="{FF2B5EF4-FFF2-40B4-BE49-F238E27FC236}">
                <a16:creationId xmlns:a16="http://schemas.microsoft.com/office/drawing/2014/main" id="{D8A0DC48-6CF5-47D5-871B-9D356BEAA50A}"/>
              </a:ext>
            </a:extLst>
          </p:cNvPr>
          <p:cNvSpPr/>
          <p:nvPr/>
        </p:nvSpPr>
        <p:spPr>
          <a:xfrm>
            <a:off x="2859201" y="2506592"/>
            <a:ext cx="3484449"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là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một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bé</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có</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lòng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yêu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6" name="Rounded Rectangle 15">
            <a:extLst>
              <a:ext uri="{FF2B5EF4-FFF2-40B4-BE49-F238E27FC236}">
                <a16:creationId xmlns:a16="http://schemas.microsoft.com/office/drawing/2014/main" id="{1E6D61D9-CAE8-4EB4-B5FD-CAA29C15B296}"/>
              </a:ext>
            </a:extLst>
          </p:cNvPr>
          <p:cNvSpPr/>
          <p:nvPr/>
        </p:nvSpPr>
        <p:spPr>
          <a:xfrm>
            <a:off x="2859201" y="3213095"/>
            <a:ext cx="3484448" cy="68528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xô</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mấy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lính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xuống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gặp</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vua</a:t>
            </a:r>
            <a:r>
              <a:rPr lang="en-US" sz="1600" dirty="0">
                <a:solidFill>
                  <a:srgbClr val="000000"/>
                </a:solidFill>
                <a:latin typeface="UTM Avo" panose="02040603050506020204" pitchFamily="18" charset="0"/>
              </a:rPr>
              <a:t>.</a:t>
            </a:r>
          </a:p>
        </p:txBody>
      </p:sp>
      <p:cxnSp>
        <p:nvCxnSpPr>
          <p:cNvPr id="7" name="Straight Connector 6">
            <a:extLst>
              <a:ext uri="{FF2B5EF4-FFF2-40B4-BE49-F238E27FC236}">
                <a16:creationId xmlns:a16="http://schemas.microsoft.com/office/drawing/2014/main" id="{7900E46E-92D2-4254-9B63-4F0E964318E7}"/>
              </a:ext>
            </a:extLst>
          </p:cNvPr>
          <p:cNvCxnSpPr>
            <a:cxnSpLocks/>
            <a:endCxn id="6" idx="1"/>
          </p:cNvCxnSpPr>
          <p:nvPr/>
        </p:nvCxnSpPr>
        <p:spPr>
          <a:xfrm>
            <a:off x="2337456" y="2752724"/>
            <a:ext cx="521745" cy="803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EE1B8-BEEE-4414-A90E-EBC0166EDC3C}"/>
              </a:ext>
            </a:extLst>
          </p:cNvPr>
          <p:cNvCxnSpPr>
            <a:cxnSpLocks/>
          </p:cNvCxnSpPr>
          <p:nvPr/>
        </p:nvCxnSpPr>
        <p:spPr>
          <a:xfrm>
            <a:off x="790701" y="983667"/>
            <a:ext cx="2208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97E292-27C4-4ABF-827B-105FBEB585E7}"/>
              </a:ext>
            </a:extLst>
          </p:cNvPr>
          <p:cNvCxnSpPr>
            <a:cxnSpLocks/>
          </p:cNvCxnSpPr>
          <p:nvPr/>
        </p:nvCxnSpPr>
        <p:spPr>
          <a:xfrm>
            <a:off x="3525948" y="941500"/>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86E72E-D121-4129-9ED2-EA129786DA65}"/>
              </a:ext>
            </a:extLst>
          </p:cNvPr>
          <p:cNvCxnSpPr>
            <a:cxnSpLocks/>
            <a:endCxn id="2" idx="3"/>
          </p:cNvCxnSpPr>
          <p:nvPr/>
        </p:nvCxnSpPr>
        <p:spPr>
          <a:xfrm>
            <a:off x="5277243" y="973506"/>
            <a:ext cx="1287017" cy="20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9241-DD77-436B-AEE1-4F2C88D50B13}"/>
              </a:ext>
            </a:extLst>
          </p:cNvPr>
          <p:cNvCxnSpPr>
            <a:cxnSpLocks/>
          </p:cNvCxnSpPr>
          <p:nvPr/>
        </p:nvCxnSpPr>
        <p:spPr>
          <a:xfrm>
            <a:off x="505331" y="1395612"/>
            <a:ext cx="1144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5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0955526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a:latin typeface="Arial-Rounded" pitchFamily="34" charset="0"/>
                <a:ea typeface="Arial-Rounded" pitchFamily="34" charset="0"/>
                <a:cs typeface="Arial-Rounded" pitchFamily="34" charset="0"/>
              </a:rPr>
              <a:t>Củng cố, dặn dò</a:t>
            </a:r>
          </a:p>
        </p:txBody>
      </p:sp>
    </p:spTree>
    <p:extLst>
      <p:ext uri="{BB962C8B-B14F-4D97-AF65-F5344CB8AC3E}">
        <p14:creationId xmlns:p14="http://schemas.microsoft.com/office/powerpoint/2010/main" val="108427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algn="ctr" defTabSz="514350">
              <a:buClrTx/>
            </a:pPr>
            <a:r>
              <a:rPr lang="vi-VN" sz="3367" b="1" kern="1200" dirty="0">
                <a:solidFill>
                  <a:prstClr val="black"/>
                </a:solidFill>
                <a:latin typeface="Arial-Rounded" pitchFamily="34" charset="0"/>
                <a:ea typeface="Arial-Rounded" pitchFamily="34" charset="0"/>
                <a:cs typeface="Arial-Rounded" pitchFamily="34" charset="0"/>
              </a:rPr>
              <a:t>Tạm biệt và hẹn gặp lại các con!</a:t>
            </a:r>
            <a:endParaRPr lang="en-US" sz="3367" b="1" kern="12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0118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93" y="3625803"/>
            <a:ext cx="1491951" cy="87476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59" y="710655"/>
            <a:ext cx="1541956" cy="81654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19" y="3699507"/>
            <a:ext cx="1276844" cy="72735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03" y="1607187"/>
            <a:ext cx="6101745" cy="2246499"/>
          </a:xfrm>
          <a:prstGeom prst="rect">
            <a:avLst/>
          </a:prstGeom>
        </p:spPr>
      </p:pic>
      <p:cxnSp>
        <p:nvCxnSpPr>
          <p:cNvPr id="11" name="Straight Connector 10"/>
          <p:cNvCxnSpPr/>
          <p:nvPr/>
        </p:nvCxnSpPr>
        <p:spPr>
          <a:xfrm>
            <a:off x="436602" y="1607187"/>
            <a:ext cx="0" cy="2174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9548" y="1844205"/>
            <a:ext cx="4309257"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Thứ</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hai</a:t>
            </a:r>
            <a:r>
              <a:rPr lang="en-US" sz="2025" b="1" kern="1200" dirty="0">
                <a:solidFill>
                  <a:srgbClr val="990099"/>
                </a:solidFill>
                <a:latin typeface="HP001 4 hàng" panose="020B0603050302020204" pitchFamily="34" charset="0"/>
                <a:ea typeface="+mn-ea"/>
              </a:rPr>
              <a:t> </a:t>
            </a:r>
            <a:r>
              <a:rPr lang="en-US" sz="2025" b="1" kern="1200" err="1">
                <a:solidFill>
                  <a:srgbClr val="990099"/>
                </a:solidFill>
                <a:latin typeface="HP001 4 hàng" panose="020B0603050302020204" pitchFamily="34" charset="0"/>
                <a:ea typeface="+mn-ea"/>
              </a:rPr>
              <a:t>ngày</a:t>
            </a:r>
            <a:r>
              <a:rPr lang="en-US" sz="2025" b="1" kern="1200">
                <a:solidFill>
                  <a:srgbClr val="990099"/>
                </a:solidFill>
                <a:latin typeface="HP001 4 hàng" panose="020B0603050302020204" pitchFamily="34" charset="0"/>
                <a:ea typeface="+mn-ea"/>
              </a:rPr>
              <a:t>  </a:t>
            </a:r>
            <a:r>
              <a:rPr lang="en-US" sz="2025" b="1" kern="1200" err="1">
                <a:solidFill>
                  <a:srgbClr val="990099"/>
                </a:solidFill>
                <a:latin typeface="HP001 4 hàng" panose="020B0603050302020204" pitchFamily="34" charset="0"/>
                <a:ea typeface="+mn-ea"/>
              </a:rPr>
              <a:t>tháng</a:t>
            </a:r>
            <a:r>
              <a:rPr lang="en-US" sz="2025" b="1" kern="120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năm</a:t>
            </a:r>
            <a:r>
              <a:rPr lang="en-US" sz="2025" b="1" kern="1200" dirty="0">
                <a:solidFill>
                  <a:srgbClr val="990099"/>
                </a:solidFill>
                <a:latin typeface="HP001 4 hàng" panose="020B0603050302020204" pitchFamily="34" charset="0"/>
                <a:ea typeface="+mn-ea"/>
              </a:rPr>
              <a:t> </a:t>
            </a:r>
            <a:r>
              <a:rPr lang="vi-VN" sz="2025" b="1" kern="1200" dirty="0">
                <a:solidFill>
                  <a:srgbClr val="990099"/>
                </a:solidFill>
                <a:latin typeface="HP001 4 hàng" panose="020B0603050302020204" pitchFamily="34" charset="0"/>
                <a:ea typeface="+mn-ea"/>
              </a:rPr>
              <a:t>2022</a:t>
            </a:r>
            <a:endParaRPr lang="en-US" sz="2025" b="1" kern="1200" dirty="0">
              <a:solidFill>
                <a:srgbClr val="990099"/>
              </a:solidFill>
              <a:latin typeface="HP001 4 hàng" panose="020B0603050302020204" pitchFamily="34" charset="0"/>
              <a:ea typeface="+mn-ea"/>
            </a:endParaRPr>
          </a:p>
        </p:txBody>
      </p:sp>
      <p:sp>
        <p:nvSpPr>
          <p:cNvPr id="5" name="TextBox 4"/>
          <p:cNvSpPr txBox="1"/>
          <p:nvPr/>
        </p:nvSpPr>
        <p:spPr>
          <a:xfrm>
            <a:off x="2542598" y="2285855"/>
            <a:ext cx="1385444" cy="403957"/>
          </a:xfrm>
          <a:prstGeom prst="rect">
            <a:avLst/>
          </a:prstGeom>
          <a:noFill/>
        </p:spPr>
        <p:txBody>
          <a:bodyPr wrap="none" rtlCol="0">
            <a:spAutoFit/>
          </a:bodyPr>
          <a:lstStyle/>
          <a:p>
            <a:pPr defTabSz="514341">
              <a:buClrTx/>
            </a:pPr>
            <a:r>
              <a:rPr lang="en-US" sz="2025" b="1" kern="1200">
                <a:solidFill>
                  <a:srgbClr val="990099"/>
                </a:solidFill>
                <a:latin typeface="HP001 4 hàng" panose="020B0603050302020204" pitchFamily="34" charset="0"/>
                <a:ea typeface="+mn-ea"/>
              </a:rPr>
              <a:t>Tiếng Việt</a:t>
            </a:r>
            <a:endParaRPr lang="en-US" sz="2025" b="1" kern="1200" dirty="0">
              <a:solidFill>
                <a:srgbClr val="990099"/>
              </a:solidFill>
              <a:latin typeface="HP001 4 hàng" panose="020B0603050302020204" pitchFamily="34" charset="0"/>
              <a:ea typeface="+mn-ea"/>
            </a:endParaRPr>
          </a:p>
        </p:txBody>
      </p:sp>
      <p:sp>
        <p:nvSpPr>
          <p:cNvPr id="13" name="TextBox 12"/>
          <p:cNvSpPr txBox="1"/>
          <p:nvPr/>
        </p:nvSpPr>
        <p:spPr>
          <a:xfrm>
            <a:off x="1682786" y="2714094"/>
            <a:ext cx="2720745" cy="403957"/>
          </a:xfrm>
          <a:prstGeom prst="rect">
            <a:avLst/>
          </a:prstGeom>
          <a:noFill/>
        </p:spPr>
        <p:txBody>
          <a:bodyPr wrap="none" rtlCol="0">
            <a:spAutoFit/>
          </a:bodyPr>
          <a:lstStyle/>
          <a:p>
            <a:pPr defTabSz="514341">
              <a:buClrTx/>
            </a:pPr>
            <a:r>
              <a:rPr lang="en-US" sz="2025" b="1" kern="1200">
                <a:solidFill>
                  <a:srgbClr val="990099"/>
                </a:solidFill>
                <a:latin typeface="HP001 4 hàng" panose="020B0603050302020204" pitchFamily="34" charset="0"/>
                <a:ea typeface="+mn-ea"/>
              </a:rPr>
              <a:t>Đọc: Bóp nát quả cam</a:t>
            </a:r>
            <a:endParaRPr lang="en-US" sz="2025" b="1" kern="1200" dirty="0">
              <a:solidFill>
                <a:srgbClr val="990099"/>
              </a:solidFill>
              <a:latin typeface="HP001 4 hàng" panose="020B0603050302020204" pitchFamily="34" charset="0"/>
              <a:ea typeface="+mn-ea"/>
            </a:endParaRPr>
          </a:p>
        </p:txBody>
      </p:sp>
    </p:spTree>
    <p:extLst>
      <p:ext uri="{BB962C8B-B14F-4D97-AF65-F5344CB8AC3E}">
        <p14:creationId xmlns:p14="http://schemas.microsoft.com/office/powerpoint/2010/main" val="30601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672F33F-E3B0-40BB-9F6F-668C67C893F7}"/>
              </a:ext>
            </a:extLst>
          </p:cNvPr>
          <p:cNvGrpSpPr/>
          <p:nvPr/>
        </p:nvGrpSpPr>
        <p:grpSpPr>
          <a:xfrm>
            <a:off x="294805" y="627725"/>
            <a:ext cx="1966613" cy="596532"/>
            <a:chOff x="334135" y="617893"/>
            <a:chExt cx="1966613" cy="596532"/>
          </a:xfrm>
        </p:grpSpPr>
        <p:sp>
          <p:nvSpPr>
            <p:cNvPr id="33" name="TextBox 32">
              <a:extLst>
                <a:ext uri="{FF2B5EF4-FFF2-40B4-BE49-F238E27FC236}">
                  <a16:creationId xmlns:a16="http://schemas.microsoft.com/office/drawing/2014/main" id="{EC216393-8FED-4DD8-B93B-89ADCA46F8C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34" name="TextBox 33">
              <a:extLst>
                <a:ext uri="{FF2B5EF4-FFF2-40B4-BE49-F238E27FC236}">
                  <a16:creationId xmlns:a16="http://schemas.microsoft.com/office/drawing/2014/main" id="{58F5FFC7-5B1F-4A50-86DD-2C59C862A0B0}"/>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35" name="TextBox 34">
            <a:extLst>
              <a:ext uri="{FF2B5EF4-FFF2-40B4-BE49-F238E27FC236}">
                <a16:creationId xmlns:a16="http://schemas.microsoft.com/office/drawing/2014/main" id="{43B475AD-CAB2-44CE-92F5-AA1FBBE183A9}"/>
              </a:ext>
            </a:extLst>
          </p:cNvPr>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313108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15159" y="1058564"/>
            <a:ext cx="6121465" cy="3522118"/>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bến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3305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2264081"/>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Giặc Nguyên cho sứ thần sang giả vờ mượn đường để xâm chiếm nước ta. Thấy sự giặc ngang ngược, Trần Quốc Toản vô cùng căm giận.</a:t>
            </a:r>
          </a:p>
          <a:p>
            <a:pPr algn="just">
              <a:lnSpc>
                <a:spcPct val="150000"/>
              </a:lnSpc>
            </a:pPr>
            <a:r>
              <a:rPr lang="en-US" sz="1600">
                <a:latin typeface="Times New Roman" panose="02020603050405020304" pitchFamily="18" charset="0"/>
                <a:cs typeface="Times New Roman" panose="02020603050405020304" pitchFamily="18" charset="0"/>
              </a:rPr>
              <a:t>     Biết vua họp bàn việc nước dưới thuyền rồng. Quốc Toản quyết đợi gặp nhà vua xin đánh giặc. Đợi mãi không gặp được vua, cậu liều chết xô mấy người lính gác, xăm xăm xuống bến.</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08A932F-97FF-4E5D-8471-D77B673ED348}"/>
              </a:ext>
            </a:extLst>
          </p:cNvPr>
          <p:cNvSpPr txBox="1"/>
          <p:nvPr/>
        </p:nvSpPr>
        <p:spPr>
          <a:xfrm>
            <a:off x="1111232" y="754748"/>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pic>
        <p:nvPicPr>
          <p:cNvPr id="16" name="Picture 15">
            <a:extLst>
              <a:ext uri="{FF2B5EF4-FFF2-40B4-BE49-F238E27FC236}">
                <a16:creationId xmlns:a16="http://schemas.microsoft.com/office/drawing/2014/main" id="{2C1AB44F-DC5B-432D-A935-2FF0D533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55" y="1592892"/>
            <a:ext cx="304770" cy="288000"/>
          </a:xfrm>
          <a:prstGeom prst="rect">
            <a:avLst/>
          </a:prstGeom>
        </p:spPr>
      </p:pic>
    </p:spTree>
    <p:custDataLst>
      <p:tags r:id="rId1"/>
    </p:custDataLst>
    <p:extLst>
      <p:ext uri="{BB962C8B-B14F-4D97-AF65-F5344CB8AC3E}">
        <p14:creationId xmlns:p14="http://schemas.microsoft.com/office/powerpoint/2010/main" val="1013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Giặc</a:t>
            </a:r>
            <a:r>
              <a:rPr lang="en-US" sz="1800" dirty="0">
                <a:latin typeface="UTM Avo" panose="02040603050506020204" pitchFamily="18" charset="0"/>
              </a:rPr>
              <a:t> </a:t>
            </a:r>
            <a:r>
              <a:rPr lang="en-US" sz="1800" dirty="0" err="1">
                <a:latin typeface="UTM Avo" panose="02040603050506020204" pitchFamily="18" charset="0"/>
              </a:rPr>
              <a:t>Nguyên</a:t>
            </a:r>
            <a:endParaRPr lang="vi-VN" sz="1800" dirty="0"/>
          </a:p>
        </p:txBody>
      </p:sp>
      <p:sp>
        <p:nvSpPr>
          <p:cNvPr id="11" name="TextBox 10">
            <a:extLst>
              <a:ext uri="{FF2B5EF4-FFF2-40B4-BE49-F238E27FC236}">
                <a16:creationId xmlns:a16="http://schemas.microsoft.com/office/drawing/2014/main" id="{DE7D1D45-3D61-4AE0-A71B-B62257A185D9}"/>
              </a:ext>
            </a:extLst>
          </p:cNvPr>
          <p:cNvSpPr txBox="1"/>
          <p:nvPr/>
        </p:nvSpPr>
        <p:spPr>
          <a:xfrm>
            <a:off x="2164042" y="501976"/>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từ</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phương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Bắc</a:t>
            </a:r>
            <a:r>
              <a:rPr lang="en-US" sz="1800" dirty="0">
                <a:solidFill>
                  <a:schemeClr val="accent6">
                    <a:lumMod val="50000"/>
                  </a:schemeClr>
                </a:solidFill>
                <a:latin typeface="UTM Avo" panose="02040603050506020204" pitchFamily="18" charset="0"/>
              </a:rPr>
              <a:t>.</a:t>
            </a:r>
          </a:p>
        </p:txBody>
      </p:sp>
      <p:pic>
        <p:nvPicPr>
          <p:cNvPr id="1026" name="Picture 2" descr="Hàng trăm nghìn giặc Nguyên - Mông thua tan tác ở Chương Dương, Hàm Tử -  Giáo dục">
            <a:extLst>
              <a:ext uri="{FF2B5EF4-FFF2-40B4-BE49-F238E27FC236}">
                <a16:creationId xmlns:a16="http://schemas.microsoft.com/office/drawing/2014/main" id="{D3A978FB-243F-4016-80A7-C727C717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 y="1286012"/>
            <a:ext cx="6123329" cy="3286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1745</Words>
  <Application>Microsoft Office PowerPoint</Application>
  <PresentationFormat>Custom</PresentationFormat>
  <Paragraphs>149</Paragraphs>
  <Slides>29</Slides>
  <Notes>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29</vt:i4>
      </vt:variant>
    </vt:vector>
  </HeadingPairs>
  <TitlesOfParts>
    <vt:vector size="52" baseType="lpstr">
      <vt:lpstr>Livvic</vt:lpstr>
      <vt:lpstr>Calibri</vt:lpstr>
      <vt:lpstr>UTM Cookies</vt:lpstr>
      <vt:lpstr>Times New Roman</vt:lpstr>
      <vt:lpstr>Comfortaa</vt:lpstr>
      <vt:lpstr>SVN-Gretoon</vt:lpstr>
      <vt:lpstr>UTM Charlotte</vt:lpstr>
      <vt:lpstr>Kalam</vt:lpstr>
      <vt:lpstr>iCiel Cadena</vt:lpstr>
      <vt:lpstr>Chewy</vt:lpstr>
      <vt:lpstr>Roboto Condensed Light</vt:lpstr>
      <vt:lpstr>UTM Avo</vt:lpstr>
      <vt:lpstr>HP001 4 hàng</vt:lpstr>
      <vt:lpstr>Arial</vt:lpstr>
      <vt:lpstr>Delius Unicase</vt:lpstr>
      <vt:lpstr>Montserrat</vt:lpstr>
      <vt:lpstr>等线</vt:lpstr>
      <vt:lpstr>Arial-Rounded</vt:lpstr>
      <vt:lpstr>等线 Light</vt:lpstr>
      <vt:lpstr>Doodle Sketchbook by Slidesgo</vt:lpstr>
      <vt:lpstr>Response to Intervention: The Alphabet by Slidesgo</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Vip855</cp:lastModifiedBy>
  <cp:revision>131</cp:revision>
  <dcterms:modified xsi:type="dcterms:W3CDTF">2022-02-09T05:13:25Z</dcterms:modified>
</cp:coreProperties>
</file>