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udio/unknown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6D5FB-9D2B-415D-A81D-F8F86D71A1A6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EED5D-47E0-48EE-BAEC-075FB56F2B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00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A5326B3-80FC-426D-87C5-C74F0B3D67F6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46180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077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853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8145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F70A-5EB9-422B-B753-18534D630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09148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646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473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237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174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315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745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7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245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BDB8-5010-4CC9-9816-B1582EA7A59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213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bin"/><Relationship Id="rId2" Type="http://schemas.openxmlformats.org/officeDocument/2006/relationships/audio" Target="../media/audio3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12-04-58\Toan\Tuan-27\27-3\Beethoven's%20Symphony%20No.%209%20(Scherzo).wma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Kết quả hình ảnh cho phân số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438" y="2952750"/>
            <a:ext cx="25717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8" descr="Kết quả hình ảnh cho số thập phân lớp 5 carto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8100" y="4876800"/>
            <a:ext cx="92202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723900" y="888026"/>
            <a:ext cx="76962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cs typeface="+mn-cs"/>
              </a:rPr>
              <a:t>TOÁN 5</a:t>
            </a:r>
          </a:p>
        </p:txBody>
      </p:sp>
      <p:pic>
        <p:nvPicPr>
          <p:cNvPr id="9221" name="Picture 14" descr="Kết quả hình ảnh cho số thập phân carto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3275" y="2339975"/>
            <a:ext cx="2655888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350" y="3143250"/>
            <a:ext cx="26146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1600200" y="3721100"/>
            <a:ext cx="339725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69865" y="545887"/>
            <a:ext cx="7848600" cy="584775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D6009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</a:t>
            </a:r>
            <a:r>
              <a:rPr lang="en-US" sz="3200" b="1">
                <a:ln w="11430"/>
                <a:solidFill>
                  <a:srgbClr val="D6009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sz="3200" b="1" smtClean="0">
                <a:ln w="11430"/>
                <a:solidFill>
                  <a:srgbClr val="D6009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GIA QUẤT</a:t>
            </a:r>
            <a:endParaRPr lang="en-US" sz="3200" b="1" dirty="0">
              <a:ln w="11430"/>
              <a:solidFill>
                <a:srgbClr val="D6009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60614" y="6352564"/>
            <a:ext cx="471109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Giáo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viên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: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Nguyễn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Thị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hoài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linh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383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04800" y="685800"/>
            <a:ext cx="8534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</a:rPr>
              <a:t> 4: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có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chạy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nhảy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với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vận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tốc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14m/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giây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Tính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được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của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1phút 15giây.</a:t>
            </a:r>
            <a:endParaRPr lang="en-US" sz="36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295400" y="3280093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1500m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876800" y="3263329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1005m</a:t>
            </a:r>
          </a:p>
        </p:txBody>
      </p:sp>
      <p:sp>
        <p:nvSpPr>
          <p:cNvPr id="12294" name="Text Box 14"/>
          <p:cNvSpPr txBox="1">
            <a:spLocks noChangeArrowheads="1"/>
          </p:cNvSpPr>
          <p:nvPr/>
        </p:nvSpPr>
        <p:spPr bwMode="auto">
          <a:xfrm>
            <a:off x="3352800" y="4716991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352800" y="4727073"/>
            <a:ext cx="251460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</p:spTree>
    <p:extLst>
      <p:ext uri="{BB962C8B-B14F-4D97-AF65-F5344CB8AC3E}">
        <p14:creationId xmlns:p14="http://schemas.microsoft.com/office/powerpoint/2010/main" xmlns="" val="2027493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u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94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94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4"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/>
      <p:bldP spid="194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FF00FF"/>
                </a:solidFill>
                <a:latin typeface="Arial" charset="0"/>
              </a:rPr>
              <a:t>Bài</a:t>
            </a:r>
            <a:r>
              <a:rPr lang="en-US" sz="3200" dirty="0">
                <a:solidFill>
                  <a:srgbClr val="FF00FF"/>
                </a:solidFill>
                <a:latin typeface="Arial" charset="0"/>
              </a:rPr>
              <a:t> 4: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1840150"/>
            <a:ext cx="8610600" cy="25908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1phút 15giây = 75giây</a:t>
            </a: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Times New Roman" pitchFamily="18" charset="0"/>
              </a:rPr>
              <a:t>Quãng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đi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kăng-gu-ru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14 x 75 = 1050(m)</a:t>
            </a: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</a:rPr>
              <a:t>: 1050m</a:t>
            </a:r>
          </a:p>
        </p:txBody>
      </p:sp>
      <p:sp>
        <p:nvSpPr>
          <p:cNvPr id="13317" name="WordArt 8"/>
          <p:cNvSpPr>
            <a:spLocks noChangeArrowheads="1" noChangeShapeType="1" noTextEdit="1"/>
          </p:cNvSpPr>
          <p:nvPr/>
        </p:nvSpPr>
        <p:spPr bwMode="auto">
          <a:xfrm>
            <a:off x="3733800" y="1079287"/>
            <a:ext cx="1323975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Giải</a:t>
            </a:r>
            <a:r>
              <a:rPr lang="en-US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867934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0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000" u="sng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6858000" cy="2819400"/>
          </a:xfrm>
        </p:spPr>
        <p:txBody>
          <a:bodyPr>
            <a:norm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latin typeface="Times New Roman" pitchFamily="18" charset="0"/>
              </a:rPr>
              <a:t>Ôn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tập</a:t>
            </a:r>
            <a:r>
              <a:rPr lang="en-US" sz="3600" dirty="0" smtClean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Quãng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đường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latin typeface="Times New Roman" pitchFamily="18" charset="0"/>
              </a:rPr>
              <a:t>Chuẩn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bị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Thời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gian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24959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91988" y="1261365"/>
            <a:ext cx="6324600" cy="1219200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dirty="0" err="1" smtClean="0">
                <a:latin typeface="Times New Roman" pitchFamily="18" charset="0"/>
              </a:rPr>
              <a:t>Muốn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quãng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</a:rPr>
              <a:t>?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28600" y="2480565"/>
            <a:ext cx="8610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FontTx/>
              <a:buChar char="•"/>
            </a:pP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quãng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ta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tốc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gian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S = v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x 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18764" y="533400"/>
            <a:ext cx="3744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42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/>
      <p:bldP spid="102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4" descr="Divot"/>
          <p:cNvSpPr>
            <a:spLocks noChangeArrowheads="1" noChangeShapeType="1" noTextEdit="1"/>
          </p:cNvSpPr>
          <p:nvPr/>
        </p:nvSpPr>
        <p:spPr bwMode="auto">
          <a:xfrm>
            <a:off x="765412" y="2209800"/>
            <a:ext cx="769620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kern="10" dirty="0">
              <a:ln w="9525">
                <a:round/>
                <a:headEnd/>
                <a:tailEnd/>
              </a:ln>
              <a:pattFill prst="divot">
                <a:fgClr>
                  <a:srgbClr val="FFFF00"/>
                </a:fgClr>
                <a:bgClr>
                  <a:srgbClr val="FF00FF"/>
                </a:bgClr>
              </a:patt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6172200" y="5715000"/>
            <a:ext cx="2362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en-US" sz="4000" dirty="0" err="1">
                <a:latin typeface="Times New Roman" pitchFamily="18" charset="0"/>
              </a:rPr>
              <a:t>Trang</a:t>
            </a:r>
            <a:r>
              <a:rPr lang="en-US" sz="4000" dirty="0">
                <a:latin typeface="Times New Roman" pitchFamily="18" charset="0"/>
              </a:rPr>
              <a:t> 141</a:t>
            </a:r>
          </a:p>
        </p:txBody>
      </p:sp>
    </p:spTree>
    <p:extLst>
      <p:ext uri="{BB962C8B-B14F-4D97-AF65-F5344CB8AC3E}">
        <p14:creationId xmlns:p14="http://schemas.microsoft.com/office/powerpoint/2010/main" xmlns="" val="1594066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0776" y="685800"/>
            <a:ext cx="7696200" cy="11430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2346" name="Group 5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454065197"/>
              </p:ext>
            </p:extLst>
          </p:nvPr>
        </p:nvGraphicFramePr>
        <p:xfrm>
          <a:off x="152400" y="2462761"/>
          <a:ext cx="8686800" cy="1920876"/>
        </p:xfrm>
        <a:graphic>
          <a:graphicData uri="http://schemas.openxmlformats.org/drawingml/2006/table">
            <a:tbl>
              <a:tblPr/>
              <a:tblGrid>
                <a:gridCol w="631825"/>
                <a:gridCol w="2606675"/>
                <a:gridCol w="2921000"/>
                <a:gridCol w="2527300"/>
              </a:tblGrid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32,5km/</a:t>
                      </a: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giờ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210m/</a:t>
                      </a: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36km/giờ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4giờ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7phút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40phút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6159500" y="3758161"/>
            <a:ext cx="252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24km</a:t>
            </a:r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3238500" y="3758161"/>
            <a:ext cx="292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1,47km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631825" y="3758161"/>
            <a:ext cx="2606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130km</a:t>
            </a:r>
          </a:p>
        </p:txBody>
      </p:sp>
    </p:spTree>
    <p:extLst>
      <p:ext uri="{BB962C8B-B14F-4D97-AF65-F5344CB8AC3E}">
        <p14:creationId xmlns:p14="http://schemas.microsoft.com/office/powerpoint/2010/main" xmlns="" val="254827108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12321" grpId="0"/>
      <p:bldP spid="12322" grpId="0"/>
      <p:bldP spid="123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371600" y="3116262"/>
            <a:ext cx="609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380699" y="288766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7391400" y="287258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066800" y="2430462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A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086600" y="2430462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B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81000" y="3268662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7giờ30phút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629400" y="3344862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12giờ15phút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048000" y="3268662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V = 46km/giờ</a:t>
            </a:r>
          </a:p>
        </p:txBody>
      </p:sp>
      <p:sp>
        <p:nvSpPr>
          <p:cNvPr id="27661" name="AutoShape 13"/>
          <p:cNvSpPr>
            <a:spLocks/>
          </p:cNvSpPr>
          <p:nvPr/>
        </p:nvSpPr>
        <p:spPr bwMode="auto">
          <a:xfrm rot="-5400000">
            <a:off x="4229100" y="182562"/>
            <a:ext cx="228600" cy="5638800"/>
          </a:xfrm>
          <a:prstGeom prst="rightBracket">
            <a:avLst>
              <a:gd name="adj" fmla="val 1233333"/>
            </a:avLst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162300" y="214188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?km</a:t>
            </a:r>
          </a:p>
        </p:txBody>
      </p:sp>
      <p:sp>
        <p:nvSpPr>
          <p:cNvPr id="7181" name="Rectangle 15"/>
          <p:cNvSpPr>
            <a:spLocks noChangeArrowheads="1"/>
          </p:cNvSpPr>
          <p:nvPr/>
        </p:nvSpPr>
        <p:spPr bwMode="auto">
          <a:xfrm>
            <a:off x="303213" y="373062"/>
            <a:ext cx="8763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200" dirty="0">
                <a:solidFill>
                  <a:srgbClr val="FF00FF"/>
                </a:solidFill>
                <a:latin typeface="Times New Roman" pitchFamily="18" charset="0"/>
              </a:rPr>
              <a:t> 2: </a:t>
            </a:r>
            <a:r>
              <a:rPr lang="en-US" sz="3200" dirty="0" err="1">
                <a:latin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ôtô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</a:rPr>
              <a:t> A </a:t>
            </a:r>
            <a:r>
              <a:rPr lang="en-US" sz="3200" dirty="0" err="1">
                <a:latin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</a:rPr>
              <a:t> 7giờ30phút, </a:t>
            </a:r>
            <a:r>
              <a:rPr lang="en-US" sz="3200" dirty="0" err="1">
                <a:latin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</a:rPr>
              <a:t> B </a:t>
            </a:r>
            <a:r>
              <a:rPr lang="en-US" sz="3200" dirty="0" err="1">
                <a:latin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</a:rPr>
              <a:t> 12 </a:t>
            </a:r>
            <a:r>
              <a:rPr lang="en-US" sz="3200" dirty="0" err="1">
                <a:latin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</a:rPr>
              <a:t> 15phút </a:t>
            </a:r>
            <a:r>
              <a:rPr lang="en-US" sz="3200" dirty="0" err="1">
                <a:latin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tốc</a:t>
            </a:r>
            <a:r>
              <a:rPr lang="en-US" sz="3200" dirty="0">
                <a:latin typeface="Times New Roman" pitchFamily="18" charset="0"/>
              </a:rPr>
              <a:t> 46km/</a:t>
            </a:r>
            <a:r>
              <a:rPr lang="en-US" sz="3200" dirty="0" err="1">
                <a:latin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độ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quãng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</a:rPr>
              <a:t> AB.</a:t>
            </a:r>
            <a:endParaRPr lang="en-US" sz="32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9066213" y="-1066800"/>
            <a:ext cx="1587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9"/>
          <p:cNvSpPr>
            <a:spLocks noChangeShapeType="1"/>
          </p:cNvSpPr>
          <p:nvPr/>
        </p:nvSpPr>
        <p:spPr bwMode="auto">
          <a:xfrm>
            <a:off x="9066213" y="-1066800"/>
            <a:ext cx="1587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283691" y="-103188"/>
            <a:ext cx="342900" cy="5981700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xmlns="" val="4203247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  <p:bldP spid="27655" grpId="0" animBg="1"/>
      <p:bldP spid="27656" grpId="0"/>
      <p:bldP spid="27657" grpId="0"/>
      <p:bldP spid="27658" grpId="0"/>
      <p:bldP spid="27659" grpId="0"/>
      <p:bldP spid="27660" grpId="0"/>
      <p:bldP spid="27661" grpId="0" animBg="1"/>
      <p:bldP spid="27662" grpId="0"/>
      <p:bldP spid="7181" grpId="0"/>
      <p:bldP spid="27666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124200"/>
            <a:ext cx="8610600" cy="3581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gian</a:t>
            </a:r>
            <a:r>
              <a:rPr lang="en-US" dirty="0" smtClean="0">
                <a:latin typeface="Times New Roman" pitchFamily="18" charset="0"/>
              </a:rPr>
              <a:t> ô </a:t>
            </a:r>
            <a:r>
              <a:rPr lang="en-US" dirty="0" err="1" smtClean="0">
                <a:latin typeface="Times New Roman" pitchFamily="18" charset="0"/>
              </a:rPr>
              <a:t>tô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</a:rPr>
              <a:t> B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  12giờ 15phút – 7giờ 30phút = 4giờ 45phút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		4giờ 45phút = 4,75giờ.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</a:rPr>
              <a:t>Quãng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</a:rPr>
              <a:t> B </a:t>
            </a:r>
            <a:r>
              <a:rPr lang="en-US" dirty="0" err="1" smtClean="0">
                <a:latin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          46 x 4,75 = 218,5(km)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				</a:t>
            </a:r>
            <a:r>
              <a:rPr lang="en-US" dirty="0" err="1" smtClean="0">
                <a:latin typeface="Times New Roman" pitchFamily="18" charset="0"/>
              </a:rPr>
              <a:t>Đáp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</a:rPr>
              <a:t>: 218,5km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820738" y="1752600"/>
            <a:ext cx="67992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820738" y="15255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>
            <a:off x="76200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592138" y="11120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7413009" y="109276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533400" y="190500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7giờ30phút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6508750" y="198120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12giờ15phút</a:t>
            </a: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3155950" y="190500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V = 46km/giờ</a:t>
            </a: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3079750" y="117475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?km</a:t>
            </a:r>
          </a:p>
        </p:txBody>
      </p:sp>
      <p:sp>
        <p:nvSpPr>
          <p:cNvPr id="8207" name="Rectangle 16"/>
          <p:cNvSpPr>
            <a:spLocks noChangeArrowheads="1"/>
          </p:cNvSpPr>
          <p:nvPr/>
        </p:nvSpPr>
        <p:spPr bwMode="auto">
          <a:xfrm>
            <a:off x="304800" y="761206"/>
            <a:ext cx="13795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FF"/>
                </a:solidFill>
              </a:rPr>
              <a:t>Bài</a:t>
            </a:r>
            <a:r>
              <a:rPr lang="en-US" sz="3200" b="1" dirty="0">
                <a:solidFill>
                  <a:srgbClr val="FF00FF"/>
                </a:solidFill>
              </a:rPr>
              <a:t> 2: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73475" y="2560638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048919" y="-1874043"/>
            <a:ext cx="342900" cy="6799262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xmlns="" val="1514418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312761" y="609600"/>
            <a:ext cx="7924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</a:rPr>
              <a:t> 3: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mật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có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bay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được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với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vận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tốc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8km/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giờ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Tính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của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mật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bay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15phút.</a:t>
            </a:r>
            <a:endParaRPr lang="en-US" sz="36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1676400" y="3467669"/>
            <a:ext cx="6248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352800" y="3620069"/>
            <a:ext cx="3733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8km/giờ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t = 15 phút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581400" y="2400869"/>
            <a:ext cx="220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7423" name="AutoShape 15"/>
          <p:cNvSpPr>
            <a:spLocks/>
          </p:cNvSpPr>
          <p:nvPr/>
        </p:nvSpPr>
        <p:spPr bwMode="auto">
          <a:xfrm rot="-5400000">
            <a:off x="4629150" y="133919"/>
            <a:ext cx="342900" cy="6248400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xmlns="" val="1571256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 animBg="1"/>
      <p:bldP spid="17421" grpId="0"/>
      <p:bldP spid="17422" grpId="0"/>
      <p:bldP spid="174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124200"/>
            <a:ext cx="9144000" cy="31242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15phút = 0,25giờ</a:t>
            </a: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Times New Roman" pitchFamily="18" charset="0"/>
              </a:rPr>
              <a:t>Quãng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ong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mật</a:t>
            </a:r>
            <a:r>
              <a:rPr lang="en-US" sz="3600" dirty="0" smtClean="0">
                <a:latin typeface="Times New Roman" pitchFamily="18" charset="0"/>
              </a:rPr>
              <a:t> bay </a:t>
            </a:r>
            <a:r>
              <a:rPr lang="en-US" sz="3600" dirty="0" err="1" smtClean="0">
                <a:latin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</a:rPr>
              <a:t> 15phút: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8 x 0,25 = 2(km)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				</a:t>
            </a:r>
            <a:r>
              <a:rPr lang="en-US" sz="3600" dirty="0" err="1" smtClean="0">
                <a:latin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</a:rPr>
              <a:t>: 2km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228600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FF"/>
                </a:solidFill>
                <a:latin typeface="Arial" charset="0"/>
              </a:rPr>
              <a:t>Bài 3: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4115913" y="2667000"/>
            <a:ext cx="1323975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Giải</a:t>
            </a:r>
            <a:r>
              <a:rPr lang="en-US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:</a:t>
            </a:r>
          </a:p>
        </p:txBody>
      </p:sp>
      <p:sp>
        <p:nvSpPr>
          <p:cNvPr id="10246" name="Line 13"/>
          <p:cNvSpPr>
            <a:spLocks noChangeShapeType="1"/>
          </p:cNvSpPr>
          <p:nvPr/>
        </p:nvSpPr>
        <p:spPr bwMode="auto">
          <a:xfrm>
            <a:off x="1676400" y="1966913"/>
            <a:ext cx="6375400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2819400" y="22098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V = 8km/giờ     t = 15 phút</a:t>
            </a:r>
          </a:p>
        </p:txBody>
      </p:sp>
      <p:sp>
        <p:nvSpPr>
          <p:cNvPr id="10248" name="Text Box 15"/>
          <p:cNvSpPr txBox="1">
            <a:spLocks noChangeArrowheads="1"/>
          </p:cNvSpPr>
          <p:nvPr/>
        </p:nvSpPr>
        <p:spPr bwMode="auto">
          <a:xfrm>
            <a:off x="3650776" y="1185579"/>
            <a:ext cx="2254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0249" name="AutoShape 16"/>
          <p:cNvSpPr>
            <a:spLocks/>
          </p:cNvSpPr>
          <p:nvPr/>
        </p:nvSpPr>
        <p:spPr bwMode="auto">
          <a:xfrm rot="-5400000">
            <a:off x="4692650" y="-1430337"/>
            <a:ext cx="342900" cy="6375400"/>
          </a:xfrm>
          <a:prstGeom prst="rightBracket">
            <a:avLst>
              <a:gd name="adj" fmla="val 48271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xmlns="" val="3013601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b="1" smtClean="0">
                <a:latin typeface="Times New Roman" pitchFamily="18" charset="0"/>
              </a:rPr>
              <a:t>Trò chơi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533400" y="1905000"/>
            <a:ext cx="7772400" cy="2895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4505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Ai nhanh nhất</a:t>
            </a:r>
          </a:p>
        </p:txBody>
      </p:sp>
      <p:pic>
        <p:nvPicPr>
          <p:cNvPr id="11268" name="Picture 6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9436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4102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8674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0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3340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1" name="Beethoven's Symphony No. 9 (Scherzo)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67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08013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5742" fill="hold"/>
                                        <p:tgtEl>
                                          <p:spTgt spid="204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1"/>
                </p:tgtEl>
              </p:cMediaNode>
            </p:audio>
          </p:childTnLst>
        </p:cTn>
      </p:par>
    </p:tnLst>
    <p:bldLst>
      <p:bldP spid="204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ac839e03d2dfe9fe37fdf79da4364eab8b7722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294</Words>
  <Application>Microsoft Office PowerPoint</Application>
  <PresentationFormat>On-screen Show (4:3)</PresentationFormat>
  <Paragraphs>74</Paragraphs>
  <Slides>12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Trò chơi</vt:lpstr>
      <vt:lpstr>Slide 10</vt:lpstr>
      <vt:lpstr>Slide 11</vt:lpstr>
      <vt:lpstr>Dặn dò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Windows User</cp:lastModifiedBy>
  <cp:revision>11</cp:revision>
  <dcterms:created xsi:type="dcterms:W3CDTF">2016-02-25T15:40:36Z</dcterms:created>
  <dcterms:modified xsi:type="dcterms:W3CDTF">2019-05-08T01:09:42Z</dcterms:modified>
</cp:coreProperties>
</file>