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58" r:id="rId6"/>
    <p:sldId id="260" r:id="rId7"/>
    <p:sldId id="263" r:id="rId8"/>
    <p:sldId id="262" r:id="rId9"/>
    <p:sldId id="264" r:id="rId10"/>
    <p:sldId id="265" r:id="rId11"/>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4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6E794B-0B84-4B82-9C26-8E53E69CC3BE}" type="datetimeFigureOut">
              <a:rPr lang="en-US" smtClean="0"/>
              <a:t>15/07/2021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650486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E794B-0B84-4B82-9C26-8E53E69CC3BE}" type="datetimeFigureOut">
              <a:rPr lang="en-US" smtClean="0"/>
              <a:t>15/07/2021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170010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E794B-0B84-4B82-9C26-8E53E69CC3BE}" type="datetimeFigureOut">
              <a:rPr lang="en-US" smtClean="0"/>
              <a:t>15/07/2021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545528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E794B-0B84-4B82-9C26-8E53E69CC3BE}" type="datetimeFigureOut">
              <a:rPr lang="en-US" smtClean="0"/>
              <a:t>15/07/2021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212026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E794B-0B84-4B82-9C26-8E53E69CC3BE}" type="datetimeFigureOut">
              <a:rPr lang="en-US" smtClean="0"/>
              <a:t>15/07/2021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2479661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6E794B-0B84-4B82-9C26-8E53E69CC3BE}" type="datetimeFigureOut">
              <a:rPr lang="en-US" smtClean="0"/>
              <a:t>15/07/2021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315224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6E794B-0B84-4B82-9C26-8E53E69CC3BE}" type="datetimeFigureOut">
              <a:rPr lang="en-US" smtClean="0"/>
              <a:t>15/07/2021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331932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6E794B-0B84-4B82-9C26-8E53E69CC3BE}" type="datetimeFigureOut">
              <a:rPr lang="en-US" smtClean="0"/>
              <a:t>15/07/2021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3677116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E794B-0B84-4B82-9C26-8E53E69CC3BE}" type="datetimeFigureOut">
              <a:rPr lang="en-US" smtClean="0"/>
              <a:t>15/07/2021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936736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E794B-0B84-4B82-9C26-8E53E69CC3BE}" type="datetimeFigureOut">
              <a:rPr lang="en-US" smtClean="0"/>
              <a:t>15/07/2021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195738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E794B-0B84-4B82-9C26-8E53E69CC3BE}" type="datetimeFigureOut">
              <a:rPr lang="en-US" smtClean="0"/>
              <a:t>15/07/2021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1F5A6-8480-42A1-9BB5-F4FBAC0FFA4B}" type="slidenum">
              <a:rPr lang="en-US" smtClean="0"/>
              <a:t>‹#›</a:t>
            </a:fld>
            <a:endParaRPr lang="en-US"/>
          </a:p>
        </p:txBody>
      </p:sp>
    </p:spTree>
    <p:extLst>
      <p:ext uri="{BB962C8B-B14F-4D97-AF65-F5344CB8AC3E}">
        <p14:creationId xmlns:p14="http://schemas.microsoft.com/office/powerpoint/2010/main" val="4063354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E794B-0B84-4B82-9C26-8E53E69CC3BE}" type="datetimeFigureOut">
              <a:rPr lang="en-US" smtClean="0"/>
              <a:t>15/07/2021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1F5A6-8480-42A1-9BB5-F4FBAC0FFA4B}" type="slidenum">
              <a:rPr lang="en-US" smtClean="0"/>
              <a:t>‹#›</a:t>
            </a:fld>
            <a:endParaRPr lang="en-US"/>
          </a:p>
        </p:txBody>
      </p:sp>
    </p:spTree>
    <p:extLst>
      <p:ext uri="{BB962C8B-B14F-4D97-AF65-F5344CB8AC3E}">
        <p14:creationId xmlns:p14="http://schemas.microsoft.com/office/powerpoint/2010/main" val="3934121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88395" y="3383097"/>
            <a:ext cx="9144000" cy="1655762"/>
          </a:xfrm>
        </p:spPr>
        <p:txBody>
          <a:bodyPr>
            <a:normAutofit/>
          </a:bodyPr>
          <a:lstStyle/>
          <a:p>
            <a:r>
              <a:rPr lang="en-US" sz="7200" b="1" dirty="0" smtClean="0">
                <a:solidFill>
                  <a:srgbClr val="FF0000"/>
                </a:solidFill>
                <a:latin typeface="Times New Roman" panose="02020603050405020304" pitchFamily="18" charset="0"/>
                <a:cs typeface="Times New Roman" panose="02020603050405020304" pitchFamily="18" charset="0"/>
              </a:rPr>
              <a:t>Làm việc thật là vui </a:t>
            </a:r>
            <a:endParaRPr lang="en-US" sz="7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472362" y="1615054"/>
            <a:ext cx="5607243" cy="1323439"/>
          </a:xfrm>
          <a:prstGeom prst="rect">
            <a:avLst/>
          </a:prstGeom>
          <a:noFill/>
        </p:spPr>
        <p:txBody>
          <a:bodyPr wrap="square" lIns="91440" tIns="45720" rIns="91440" bIns="45720">
            <a:spAutoFit/>
          </a:bodyPr>
          <a:lstStyle/>
          <a:p>
            <a:pPr algn="ctr"/>
            <a:r>
              <a:rPr lang="en-US" sz="8000" b="1"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Nghe - viết </a:t>
            </a:r>
            <a:endParaRPr lang="en-US" sz="8000" b="1"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2843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0791" y="2799232"/>
            <a:ext cx="10515600" cy="1325563"/>
          </a:xfrm>
        </p:spPr>
        <p:txBody>
          <a:bodyPr>
            <a:normAutofit/>
          </a:bodyPr>
          <a:lstStyle/>
          <a:p>
            <a:r>
              <a:rPr lang="en-US" sz="8000" b="1" dirty="0" smtClean="0">
                <a:solidFill>
                  <a:srgbClr val="FF0000"/>
                </a:solidFill>
                <a:latin typeface="Times New Roman" panose="02020603050405020304" pitchFamily="18" charset="0"/>
                <a:cs typeface="Times New Roman" panose="02020603050405020304" pitchFamily="18" charset="0"/>
              </a:rPr>
              <a:t>TỔNG KẾT</a:t>
            </a:r>
            <a:endParaRPr lang="en-US" sz="8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072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0323" y="2709080"/>
            <a:ext cx="10515600" cy="1325563"/>
          </a:xfrm>
        </p:spPr>
        <p:txBody>
          <a:bodyPr>
            <a:noAutofit/>
          </a:bodyPr>
          <a:lstStyle/>
          <a:p>
            <a:pPr algn="ctr"/>
            <a:r>
              <a:rPr lang="en-US" sz="5400" b="1" dirty="0" smtClean="0">
                <a:solidFill>
                  <a:srgbClr val="FF0000"/>
                </a:solidFill>
                <a:latin typeface="Times New Roman" panose="02020603050405020304" pitchFamily="18" charset="0"/>
                <a:cs typeface="Times New Roman" panose="02020603050405020304" pitchFamily="18" charset="0"/>
              </a:rPr>
              <a:t>Hoạt động 1: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Nghe – viết </a:t>
            </a:r>
            <a:br>
              <a:rPr lang="en-US" sz="5400" b="1" dirty="0" smtClean="0">
                <a:solidFill>
                  <a:srgbClr val="FF0000"/>
                </a:solidFill>
                <a:latin typeface="Times New Roman" panose="02020603050405020304" pitchFamily="18" charset="0"/>
                <a:cs typeface="Times New Roman" panose="02020603050405020304" pitchFamily="18" charset="0"/>
              </a:rPr>
            </a:br>
            <a:r>
              <a:rPr lang="en-US" sz="5400" b="1" dirty="0" smtClean="0">
                <a:solidFill>
                  <a:srgbClr val="FF0000"/>
                </a:solidFill>
                <a:latin typeface="Times New Roman" panose="02020603050405020304" pitchFamily="18" charset="0"/>
                <a:cs typeface="Times New Roman" panose="02020603050405020304" pitchFamily="18" charset="0"/>
              </a:rPr>
              <a:t>“Làm việc thật là vui” </a:t>
            </a:r>
            <a:endParaRPr lang="en-US" sz="5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7086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0710" y="1671079"/>
            <a:ext cx="11771290" cy="4351338"/>
          </a:xfrm>
        </p:spPr>
        <p:txBody>
          <a:bodyPr>
            <a:normAutofit/>
          </a:bodyPr>
          <a:lstStyle/>
          <a:p>
            <a:pPr marL="0" indent="0" algn="ctr">
              <a:buNone/>
            </a:pPr>
            <a:r>
              <a:rPr lang="en-US" sz="4800" b="1" dirty="0" smtClean="0">
                <a:latin typeface="HP001 4 hàng" panose="020B0603050302020204" pitchFamily="34" charset="0"/>
              </a:rPr>
              <a:t>Làm việc thật là vui </a:t>
            </a:r>
          </a:p>
          <a:p>
            <a:pPr marL="0" indent="0">
              <a:buNone/>
            </a:pPr>
            <a:r>
              <a:rPr lang="en-US" sz="4000" b="1" dirty="0" smtClean="0">
                <a:latin typeface="HP001 4 hàng" panose="020B0603050302020204" pitchFamily="34" charset="0"/>
              </a:rPr>
              <a:t>   </a:t>
            </a:r>
            <a:r>
              <a:rPr lang="en-US" sz="4000" dirty="0" smtClean="0">
                <a:latin typeface="HP001 4 hàng" panose="020B0603050302020204" pitchFamily="34" charset="0"/>
              </a:rPr>
              <a:t>Quanh ta, mọi vật, mọi người đều làm việc. </a:t>
            </a:r>
            <a:br>
              <a:rPr lang="en-US" sz="4000" dirty="0" smtClean="0">
                <a:latin typeface="HP001 4 hàng" panose="020B0603050302020204" pitchFamily="34" charset="0"/>
              </a:rPr>
            </a:br>
            <a:r>
              <a:rPr lang="en-US" sz="4000" dirty="0" smtClean="0">
                <a:latin typeface="HP001 4 hàng" panose="020B0603050302020204" pitchFamily="34" charset="0"/>
              </a:rPr>
              <a:t>Cái đồng hồ báo phút, báo giờ. Con gà trống gáy vang báo trời sắp sáng. Con tu hú gọi mùa vải chín. Cành đào nở hoa cho sắc xuân thêm rực rỡ, ngày xuân thêm tưng bừng. </a:t>
            </a:r>
            <a:endParaRPr lang="en-US" sz="4000" dirty="0">
              <a:latin typeface="HP001 4 hàng" panose="020B0603050302020204" pitchFamily="34" charset="0"/>
            </a:endParaRPr>
          </a:p>
        </p:txBody>
      </p:sp>
    </p:spTree>
    <p:extLst>
      <p:ext uri="{BB962C8B-B14F-4D97-AF65-F5344CB8AC3E}">
        <p14:creationId xmlns:p14="http://schemas.microsoft.com/office/powerpoint/2010/main" val="3253141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0710" y="1671079"/>
            <a:ext cx="11771290" cy="4351338"/>
          </a:xfrm>
        </p:spPr>
        <p:txBody>
          <a:bodyPr>
            <a:normAutofit/>
          </a:bodyPr>
          <a:lstStyle/>
          <a:p>
            <a:pPr marL="0" indent="0" algn="ctr">
              <a:buNone/>
            </a:pPr>
            <a:r>
              <a:rPr lang="en-US" sz="4800" b="1" dirty="0" smtClean="0">
                <a:solidFill>
                  <a:srgbClr val="FF0000"/>
                </a:solidFill>
                <a:latin typeface="HP001 4 hàng" panose="020B0603050302020204" pitchFamily="34" charset="0"/>
              </a:rPr>
              <a:t>Làm</a:t>
            </a:r>
            <a:r>
              <a:rPr lang="en-US" sz="4800" b="1" dirty="0" smtClean="0">
                <a:latin typeface="HP001 4 hàng" panose="020B0603050302020204" pitchFamily="34" charset="0"/>
              </a:rPr>
              <a:t> việc thật là vui </a:t>
            </a:r>
          </a:p>
          <a:p>
            <a:pPr marL="0" indent="0">
              <a:buNone/>
            </a:pPr>
            <a:r>
              <a:rPr lang="en-US" sz="4000" b="1" dirty="0" smtClean="0">
                <a:latin typeface="HP001 4 hàng" panose="020B0603050302020204" pitchFamily="34" charset="0"/>
              </a:rPr>
              <a:t>   </a:t>
            </a:r>
            <a:r>
              <a:rPr lang="en-US" sz="4000" b="1" dirty="0" smtClean="0">
                <a:solidFill>
                  <a:srgbClr val="FF0000"/>
                </a:solidFill>
                <a:latin typeface="HP001 4 hàng" panose="020B0603050302020204" pitchFamily="34" charset="0"/>
              </a:rPr>
              <a:t>Quanh</a:t>
            </a:r>
            <a:r>
              <a:rPr lang="en-US" sz="4000" dirty="0" smtClean="0">
                <a:latin typeface="HP001 4 hàng" panose="020B0603050302020204" pitchFamily="34" charset="0"/>
              </a:rPr>
              <a:t> ta, mọi vật, mọi người đều làm việc. </a:t>
            </a:r>
            <a:br>
              <a:rPr lang="en-US" sz="4000" dirty="0" smtClean="0">
                <a:latin typeface="HP001 4 hàng" panose="020B0603050302020204" pitchFamily="34" charset="0"/>
              </a:rPr>
            </a:br>
            <a:r>
              <a:rPr lang="en-US" sz="4000" b="1" dirty="0" smtClean="0">
                <a:solidFill>
                  <a:srgbClr val="FF0000"/>
                </a:solidFill>
                <a:latin typeface="HP001 4 hàng" panose="020B0603050302020204" pitchFamily="34" charset="0"/>
              </a:rPr>
              <a:t>Cái</a:t>
            </a:r>
            <a:r>
              <a:rPr lang="en-US" sz="4000" dirty="0" smtClean="0">
                <a:latin typeface="HP001 4 hàng" panose="020B0603050302020204" pitchFamily="34" charset="0"/>
              </a:rPr>
              <a:t> đồng hồ báo phút, báo giờ. </a:t>
            </a:r>
            <a:r>
              <a:rPr lang="en-US" sz="4000" b="1" dirty="0" smtClean="0">
                <a:solidFill>
                  <a:srgbClr val="FF0000"/>
                </a:solidFill>
                <a:latin typeface="HP001 4 hàng" panose="020B0603050302020204" pitchFamily="34" charset="0"/>
              </a:rPr>
              <a:t>Con</a:t>
            </a:r>
            <a:r>
              <a:rPr lang="en-US" sz="4000" dirty="0" smtClean="0">
                <a:latin typeface="HP001 4 hàng" panose="020B0603050302020204" pitchFamily="34" charset="0"/>
              </a:rPr>
              <a:t> gà trống gáy vang báo trời sắp sáng. </a:t>
            </a:r>
            <a:r>
              <a:rPr lang="en-US" sz="4000" b="1" dirty="0" smtClean="0">
                <a:solidFill>
                  <a:srgbClr val="FF0000"/>
                </a:solidFill>
                <a:latin typeface="HP001 4 hàng" panose="020B0603050302020204" pitchFamily="34" charset="0"/>
              </a:rPr>
              <a:t>Con</a:t>
            </a:r>
            <a:r>
              <a:rPr lang="en-US" sz="4000" dirty="0" smtClean="0">
                <a:latin typeface="HP001 4 hàng" panose="020B0603050302020204" pitchFamily="34" charset="0"/>
              </a:rPr>
              <a:t> tu hú gọi mùa vải chín. </a:t>
            </a:r>
            <a:r>
              <a:rPr lang="en-US" sz="4000" b="1" dirty="0" smtClean="0">
                <a:solidFill>
                  <a:srgbClr val="FF0000"/>
                </a:solidFill>
                <a:latin typeface="HP001 4 hàng" panose="020B0603050302020204" pitchFamily="34" charset="0"/>
              </a:rPr>
              <a:t>Cành</a:t>
            </a:r>
            <a:r>
              <a:rPr lang="en-US" sz="4000" dirty="0" smtClean="0">
                <a:latin typeface="HP001 4 hàng" panose="020B0603050302020204" pitchFamily="34" charset="0"/>
              </a:rPr>
              <a:t> đào nở hoa cho sắc xuân thêm rực rỡ, ngày xuân thêm tưng bừng. </a:t>
            </a:r>
            <a:endParaRPr lang="en-US" sz="4000" dirty="0">
              <a:latin typeface="HP001 4 hàng" panose="020B0603050302020204" pitchFamily="34" charset="0"/>
            </a:endParaRPr>
          </a:p>
        </p:txBody>
      </p:sp>
    </p:spTree>
    <p:extLst>
      <p:ext uri="{BB962C8B-B14F-4D97-AF65-F5344CB8AC3E}">
        <p14:creationId xmlns:p14="http://schemas.microsoft.com/office/powerpoint/2010/main" val="412761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61880"/>
            <a:ext cx="10515600" cy="1325563"/>
          </a:xfrm>
        </p:spPr>
        <p:txBody>
          <a:bodyPr/>
          <a:lstStyle/>
          <a:p>
            <a:pPr algn="ctr"/>
            <a:r>
              <a:rPr lang="en-US" b="1" dirty="0" smtClean="0">
                <a:solidFill>
                  <a:srgbClr val="FF0000"/>
                </a:solidFill>
                <a:latin typeface="Times New Roman" panose="02020603050405020304" pitchFamily="18" charset="0"/>
                <a:cs typeface="Times New Roman" panose="02020603050405020304" pitchFamily="18" charset="0"/>
              </a:rPr>
              <a:t>Những chữ khó viết: </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933208"/>
            <a:ext cx="10515600" cy="1123637"/>
          </a:xfrm>
        </p:spPr>
        <p:txBody>
          <a:bodyPr>
            <a:normAutofit/>
          </a:bodyPr>
          <a:lstStyle/>
          <a:p>
            <a:pPr marL="0" indent="0">
              <a:buNone/>
            </a:pPr>
            <a:r>
              <a:rPr lang="en-US" sz="4000" b="0" i="0" dirty="0" smtClean="0">
                <a:solidFill>
                  <a:srgbClr val="000000"/>
                </a:solidFill>
                <a:effectLst/>
                <a:latin typeface="HP001 4 hàng" panose="020B0603050302020204" pitchFamily="34" charset="0"/>
              </a:rPr>
              <a:t>làm việc, báo giờ, sắp sáng, sắc xuân, rực rỡ,...</a:t>
            </a:r>
            <a:endParaRPr lang="en-US" sz="4000" dirty="0">
              <a:latin typeface="HP001 4 hàng" panose="020B0603050302020204" pitchFamily="34" charset="0"/>
            </a:endParaRPr>
          </a:p>
        </p:txBody>
      </p:sp>
    </p:spTree>
    <p:extLst>
      <p:ext uri="{BB962C8B-B14F-4D97-AF65-F5344CB8AC3E}">
        <p14:creationId xmlns:p14="http://schemas.microsoft.com/office/powerpoint/2010/main" val="1052930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Hoạt động 2: Tìm những chữ cái còn thiếu trong bảng. Học thuộc tên các chữ cái. </a:t>
            </a:r>
            <a:endParaRPr lang="en-US"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0826104"/>
              </p:ext>
            </p:extLst>
          </p:nvPr>
        </p:nvGraphicFramePr>
        <p:xfrm>
          <a:off x="670775" y="2215166"/>
          <a:ext cx="5240628" cy="3657599"/>
        </p:xfrm>
        <a:graphic>
          <a:graphicData uri="http://schemas.openxmlformats.org/drawingml/2006/table">
            <a:tbl>
              <a:tblPr firstRow="1" bandRow="1">
                <a:tableStyleId>{5C22544A-7EE6-4342-B048-85BDC9FD1C3A}</a:tableStyleId>
              </a:tblPr>
              <a:tblGrid>
                <a:gridCol w="1746876"/>
                <a:gridCol w="1746876"/>
                <a:gridCol w="1746876"/>
              </a:tblGrid>
              <a:tr h="574754">
                <a:tc>
                  <a:txBody>
                    <a:bodyPr/>
                    <a:lstStyle/>
                    <a:p>
                      <a:pPr algn="ctr"/>
                      <a:r>
                        <a:rPr lang="en-US" sz="2400" dirty="0" smtClean="0">
                          <a:latin typeface="Times New Roman" panose="02020603050405020304" pitchFamily="18" charset="0"/>
                          <a:cs typeface="Times New Roman" panose="02020603050405020304" pitchFamily="18" charset="0"/>
                        </a:rPr>
                        <a:t>Số</a:t>
                      </a:r>
                      <a:r>
                        <a:rPr lang="en-US" sz="2400" baseline="0" dirty="0" smtClean="0">
                          <a:latin typeface="Times New Roman" panose="02020603050405020304" pitchFamily="18" charset="0"/>
                          <a:cs typeface="Times New Roman" panose="02020603050405020304" pitchFamily="18" charset="0"/>
                        </a:rPr>
                        <a:t> thứ tự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Chữ cái</a:t>
                      </a:r>
                      <a:r>
                        <a:rPr lang="en-US" sz="2400" baseline="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Tên</a:t>
                      </a:r>
                      <a:r>
                        <a:rPr lang="en-US" sz="2400" baseline="0" dirty="0" smtClean="0">
                          <a:latin typeface="Times New Roman" panose="02020603050405020304" pitchFamily="18" charset="0"/>
                          <a:cs typeface="Times New Roman" panose="02020603050405020304" pitchFamily="18" charset="0"/>
                        </a:rPr>
                        <a:t> chữ cái </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10</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g</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giê</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11</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hát</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12</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i</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13</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k</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ca</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14</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e-lờ</a:t>
                      </a:r>
                      <a:endParaRPr lang="en-US" sz="2400" dirty="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86459296"/>
              </p:ext>
            </p:extLst>
          </p:nvPr>
        </p:nvGraphicFramePr>
        <p:xfrm>
          <a:off x="6462333" y="2215168"/>
          <a:ext cx="5205927" cy="3593202"/>
        </p:xfrm>
        <a:graphic>
          <a:graphicData uri="http://schemas.openxmlformats.org/drawingml/2006/table">
            <a:tbl>
              <a:tblPr firstRow="1" bandRow="1">
                <a:tableStyleId>{5C22544A-7EE6-4342-B048-85BDC9FD1C3A}</a:tableStyleId>
              </a:tblPr>
              <a:tblGrid>
                <a:gridCol w="1735309"/>
                <a:gridCol w="1735309"/>
                <a:gridCol w="1735309"/>
              </a:tblGrid>
              <a:tr h="598867">
                <a:tc>
                  <a:txBody>
                    <a:bodyPr/>
                    <a:lstStyle/>
                    <a:p>
                      <a:pPr algn="ctr"/>
                      <a:r>
                        <a:rPr lang="en-US" sz="2400" dirty="0" smtClean="0">
                          <a:latin typeface="Times New Roman" panose="02020603050405020304" pitchFamily="18" charset="0"/>
                          <a:cs typeface="Times New Roman" panose="02020603050405020304" pitchFamily="18" charset="0"/>
                        </a:rPr>
                        <a:t>Số</a:t>
                      </a:r>
                      <a:r>
                        <a:rPr lang="en-US" sz="2400" baseline="0" dirty="0" smtClean="0">
                          <a:latin typeface="Times New Roman" panose="02020603050405020304" pitchFamily="18" charset="0"/>
                          <a:cs typeface="Times New Roman" panose="02020603050405020304" pitchFamily="18" charset="0"/>
                        </a:rPr>
                        <a:t> thứ tự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Chữ cái</a:t>
                      </a:r>
                      <a:r>
                        <a:rPr lang="en-US" sz="2400" baseline="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Tên</a:t>
                      </a:r>
                      <a:r>
                        <a:rPr lang="en-US" sz="2400" baseline="0" dirty="0" smtClean="0">
                          <a:latin typeface="Times New Roman" panose="02020603050405020304" pitchFamily="18" charset="0"/>
                          <a:cs typeface="Times New Roman" panose="02020603050405020304" pitchFamily="18" charset="0"/>
                        </a:rPr>
                        <a:t> chữ cái </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15</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m</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em-mờ</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16</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en-nờ</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17</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o</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18</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ô</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ô</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19</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ơ</a:t>
                      </a:r>
                      <a:endParaRPr lang="en-US" sz="2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563951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Hoạt động 2: Tìm những chữ cái còn thiếu trong bảng. Học thuộc tên các chữ cái. </a:t>
            </a:r>
            <a:endParaRPr lang="en-US"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9818355"/>
              </p:ext>
            </p:extLst>
          </p:nvPr>
        </p:nvGraphicFramePr>
        <p:xfrm>
          <a:off x="670775" y="2215166"/>
          <a:ext cx="5240628" cy="3657599"/>
        </p:xfrm>
        <a:graphic>
          <a:graphicData uri="http://schemas.openxmlformats.org/drawingml/2006/table">
            <a:tbl>
              <a:tblPr firstRow="1" bandRow="1">
                <a:tableStyleId>{5C22544A-7EE6-4342-B048-85BDC9FD1C3A}</a:tableStyleId>
              </a:tblPr>
              <a:tblGrid>
                <a:gridCol w="1746876"/>
                <a:gridCol w="1746876"/>
                <a:gridCol w="1746876"/>
              </a:tblGrid>
              <a:tr h="574754">
                <a:tc>
                  <a:txBody>
                    <a:bodyPr/>
                    <a:lstStyle/>
                    <a:p>
                      <a:pPr algn="ctr"/>
                      <a:r>
                        <a:rPr lang="en-US" sz="2400" dirty="0" smtClean="0">
                          <a:latin typeface="Times New Roman" panose="02020603050405020304" pitchFamily="18" charset="0"/>
                          <a:cs typeface="Times New Roman" panose="02020603050405020304" pitchFamily="18" charset="0"/>
                        </a:rPr>
                        <a:t>Số</a:t>
                      </a:r>
                      <a:r>
                        <a:rPr lang="en-US" sz="2400" baseline="0" dirty="0" smtClean="0">
                          <a:latin typeface="Times New Roman" panose="02020603050405020304" pitchFamily="18" charset="0"/>
                          <a:cs typeface="Times New Roman" panose="02020603050405020304" pitchFamily="18" charset="0"/>
                        </a:rPr>
                        <a:t> thứ tự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Chữ cái</a:t>
                      </a:r>
                      <a:r>
                        <a:rPr lang="en-US" sz="2400" baseline="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Tên</a:t>
                      </a:r>
                      <a:r>
                        <a:rPr lang="en-US" sz="2400" baseline="0" dirty="0" smtClean="0">
                          <a:latin typeface="Times New Roman" panose="02020603050405020304" pitchFamily="18" charset="0"/>
                          <a:cs typeface="Times New Roman" panose="02020603050405020304" pitchFamily="18" charset="0"/>
                        </a:rPr>
                        <a:t> chữ cái </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10</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g</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giê</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11</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hát</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12</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i</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13</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k</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ca</a:t>
                      </a:r>
                      <a:endParaRPr lang="en-US" sz="2400" dirty="0">
                        <a:latin typeface="Times New Roman" panose="02020603050405020304" pitchFamily="18" charset="0"/>
                        <a:cs typeface="Times New Roman" panose="02020603050405020304" pitchFamily="18" charset="0"/>
                      </a:endParaRPr>
                    </a:p>
                  </a:txBody>
                  <a:tcPr/>
                </a:tc>
              </a:tr>
              <a:tr h="616569">
                <a:tc>
                  <a:txBody>
                    <a:bodyPr/>
                    <a:lstStyle/>
                    <a:p>
                      <a:pPr algn="ctr"/>
                      <a:r>
                        <a:rPr lang="en-US" sz="2400" dirty="0" smtClean="0">
                          <a:latin typeface="Times New Roman" panose="02020603050405020304" pitchFamily="18" charset="0"/>
                          <a:cs typeface="Times New Roman" panose="02020603050405020304" pitchFamily="18" charset="0"/>
                        </a:rPr>
                        <a:t>14</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e-lờ</a:t>
                      </a:r>
                      <a:endParaRPr lang="en-US" sz="2400" dirty="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95423423"/>
              </p:ext>
            </p:extLst>
          </p:nvPr>
        </p:nvGraphicFramePr>
        <p:xfrm>
          <a:off x="6462333" y="2215168"/>
          <a:ext cx="5205927" cy="3593202"/>
        </p:xfrm>
        <a:graphic>
          <a:graphicData uri="http://schemas.openxmlformats.org/drawingml/2006/table">
            <a:tbl>
              <a:tblPr firstRow="1" bandRow="1">
                <a:tableStyleId>{5C22544A-7EE6-4342-B048-85BDC9FD1C3A}</a:tableStyleId>
              </a:tblPr>
              <a:tblGrid>
                <a:gridCol w="1735309"/>
                <a:gridCol w="1735309"/>
                <a:gridCol w="1735309"/>
              </a:tblGrid>
              <a:tr h="598867">
                <a:tc>
                  <a:txBody>
                    <a:bodyPr/>
                    <a:lstStyle/>
                    <a:p>
                      <a:pPr algn="ctr"/>
                      <a:r>
                        <a:rPr lang="en-US" sz="2400" dirty="0" smtClean="0">
                          <a:latin typeface="Times New Roman" panose="02020603050405020304" pitchFamily="18" charset="0"/>
                          <a:cs typeface="Times New Roman" panose="02020603050405020304" pitchFamily="18" charset="0"/>
                        </a:rPr>
                        <a:t>Số</a:t>
                      </a:r>
                      <a:r>
                        <a:rPr lang="en-US" sz="2400" baseline="0" dirty="0" smtClean="0">
                          <a:latin typeface="Times New Roman" panose="02020603050405020304" pitchFamily="18" charset="0"/>
                          <a:cs typeface="Times New Roman" panose="02020603050405020304" pitchFamily="18" charset="0"/>
                        </a:rPr>
                        <a:t> thứ tự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Chữ cái</a:t>
                      </a:r>
                      <a:r>
                        <a:rPr lang="en-US" sz="2400" baseline="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Tên</a:t>
                      </a:r>
                      <a:r>
                        <a:rPr lang="en-US" sz="2400" baseline="0" dirty="0" smtClean="0">
                          <a:latin typeface="Times New Roman" panose="02020603050405020304" pitchFamily="18" charset="0"/>
                          <a:cs typeface="Times New Roman" panose="02020603050405020304" pitchFamily="18" charset="0"/>
                        </a:rPr>
                        <a:t> chữ cái </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15</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m</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em-mờ</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16</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en-nờ</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17</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o</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18</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ô</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ô</a:t>
                      </a:r>
                      <a:endParaRPr lang="en-US" sz="2400" dirty="0">
                        <a:latin typeface="Times New Roman" panose="02020603050405020304" pitchFamily="18" charset="0"/>
                        <a:cs typeface="Times New Roman" panose="02020603050405020304" pitchFamily="18" charset="0"/>
                      </a:endParaRPr>
                    </a:p>
                  </a:txBody>
                  <a:tcPr/>
                </a:tc>
              </a:tr>
              <a:tr h="598867">
                <a:tc>
                  <a:txBody>
                    <a:bodyPr/>
                    <a:lstStyle/>
                    <a:p>
                      <a:pPr algn="ctr"/>
                      <a:r>
                        <a:rPr lang="en-US" sz="2400" dirty="0" smtClean="0">
                          <a:latin typeface="Times New Roman" panose="02020603050405020304" pitchFamily="18" charset="0"/>
                          <a:cs typeface="Times New Roman" panose="02020603050405020304" pitchFamily="18" charset="0"/>
                        </a:rPr>
                        <a:t>19</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ơ</a:t>
                      </a:r>
                      <a:endParaRPr lang="en-US" sz="2400" dirty="0">
                        <a:latin typeface="Times New Roman" panose="02020603050405020304" pitchFamily="18" charset="0"/>
                        <a:cs typeface="Times New Roman" panose="02020603050405020304" pitchFamily="18" charset="0"/>
                      </a:endParaRPr>
                    </a:p>
                  </a:txBody>
                  <a:tcPr/>
                </a:tc>
              </a:tr>
            </a:tbl>
          </a:graphicData>
        </a:graphic>
      </p:graphicFrame>
      <p:sp>
        <p:nvSpPr>
          <p:cNvPr id="3" name="TextBox 2"/>
          <p:cNvSpPr txBox="1"/>
          <p:nvPr/>
        </p:nvSpPr>
        <p:spPr>
          <a:xfrm>
            <a:off x="3155324" y="3554569"/>
            <a:ext cx="682581" cy="461665"/>
          </a:xfrm>
          <a:prstGeom prst="rect">
            <a:avLst/>
          </a:prstGeom>
          <a:noFill/>
        </p:spPr>
        <p:txBody>
          <a:bodyPr wrap="square" rtlCol="0">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h</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155324" y="4121239"/>
            <a:ext cx="682581" cy="461665"/>
          </a:xfrm>
          <a:prstGeom prst="rect">
            <a:avLst/>
          </a:prstGeom>
          <a:noFill/>
        </p:spPr>
        <p:txBody>
          <a:bodyPr wrap="square" rtlCol="0">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i</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3155324" y="5318975"/>
            <a:ext cx="927279" cy="461665"/>
          </a:xfrm>
          <a:prstGeom prst="rect">
            <a:avLst/>
          </a:prstGeom>
          <a:noFill/>
        </p:spPr>
        <p:txBody>
          <a:bodyPr wrap="square" rtlCol="0">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l</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8860664" y="3554568"/>
            <a:ext cx="399245" cy="461665"/>
          </a:xfrm>
          <a:prstGeom prst="rect">
            <a:avLst/>
          </a:prstGeom>
          <a:noFill/>
        </p:spPr>
        <p:txBody>
          <a:bodyPr wrap="square" rtlCol="0">
            <a:spAutoFit/>
          </a:bodyPr>
          <a:lstStyle/>
          <a:p>
            <a:r>
              <a:rPr lang="en-US" sz="2400" b="1" dirty="0">
                <a:solidFill>
                  <a:srgbClr val="FF0000"/>
                </a:solidFill>
                <a:latin typeface="Times New Roman" panose="02020603050405020304" pitchFamily="18" charset="0"/>
                <a:cs typeface="Times New Roman" panose="02020603050405020304" pitchFamily="18" charset="0"/>
              </a:rPr>
              <a:t>n</a:t>
            </a:r>
          </a:p>
        </p:txBody>
      </p:sp>
      <p:sp>
        <p:nvSpPr>
          <p:cNvPr id="9" name="TextBox 8"/>
          <p:cNvSpPr txBox="1"/>
          <p:nvPr/>
        </p:nvSpPr>
        <p:spPr>
          <a:xfrm>
            <a:off x="8860664" y="4158887"/>
            <a:ext cx="837128" cy="461665"/>
          </a:xfrm>
          <a:prstGeom prst="rect">
            <a:avLst/>
          </a:prstGeom>
          <a:noFill/>
        </p:spPr>
        <p:txBody>
          <a:bodyPr wrap="square" rtlCol="0">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o</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73544" y="5318974"/>
            <a:ext cx="824248" cy="461665"/>
          </a:xfrm>
          <a:prstGeom prst="rect">
            <a:avLst/>
          </a:prstGeom>
          <a:noFill/>
        </p:spPr>
        <p:txBody>
          <a:bodyPr wrap="square" rtlCol="0">
            <a:spAutoFit/>
          </a:bodyPr>
          <a:lstStyle/>
          <a:p>
            <a:r>
              <a:rPr lang="en-US" sz="2400" b="1" dirty="0">
                <a:solidFill>
                  <a:srgbClr val="FF0000"/>
                </a:solidFill>
                <a:latin typeface="Times New Roman" panose="02020603050405020304" pitchFamily="18" charset="0"/>
                <a:cs typeface="Times New Roman" panose="02020603050405020304" pitchFamily="18" charset="0"/>
              </a:rPr>
              <a:t>ơ</a:t>
            </a:r>
          </a:p>
        </p:txBody>
      </p:sp>
    </p:spTree>
    <p:extLst>
      <p:ext uri="{BB962C8B-B14F-4D97-AF65-F5344CB8AC3E}">
        <p14:creationId xmlns:p14="http://schemas.microsoft.com/office/powerpoint/2010/main" val="1284290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310" y="738613"/>
            <a:ext cx="10947041" cy="1325563"/>
          </a:xfrm>
        </p:spPr>
        <p:txBody>
          <a:bodyPr>
            <a:normAutofit fontScale="90000"/>
          </a:bodyPr>
          <a:lstStyle/>
          <a:p>
            <a:r>
              <a:rPr lang="en-US" b="1" i="0" dirty="0" smtClean="0">
                <a:solidFill>
                  <a:srgbClr val="FF0000"/>
                </a:solidFill>
                <a:effectLst/>
                <a:latin typeface="Times New Roman" panose="02020603050405020304" pitchFamily="18" charset="0"/>
              </a:rPr>
              <a:t>Hoạt động 3. Dựa vào chữ cái đầu tiên, sắp xếp tên các cuốn sách theo thứ tự trong bảng chữ cái</a:t>
            </a:r>
            <a:endParaRPr lang="en-US" b="1"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2412" y="2691685"/>
            <a:ext cx="11476838" cy="3464416"/>
          </a:xfrm>
        </p:spPr>
      </p:pic>
    </p:spTree>
    <p:extLst>
      <p:ext uri="{BB962C8B-B14F-4D97-AF65-F5344CB8AC3E}">
        <p14:creationId xmlns:p14="http://schemas.microsoft.com/office/powerpoint/2010/main" val="3428957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078" y="-249081"/>
            <a:ext cx="2993568" cy="267660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0314" y="702847"/>
            <a:ext cx="2793931" cy="2793931"/>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28474" y="1842388"/>
            <a:ext cx="2692395" cy="2548527"/>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02128" y="2427521"/>
            <a:ext cx="2629848" cy="2675586"/>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68752" y="4081341"/>
            <a:ext cx="2589989" cy="2956903"/>
          </a:xfrm>
          <a:prstGeom prst="rect">
            <a:avLst/>
          </a:prstGeom>
        </p:spPr>
      </p:pic>
    </p:spTree>
    <p:extLst>
      <p:ext uri="{BB962C8B-B14F-4D97-AF65-F5344CB8AC3E}">
        <p14:creationId xmlns:p14="http://schemas.microsoft.com/office/powerpoint/2010/main" val="21513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 - &amp;quot;Hoạt động 1:  Nghe – viết  “Làm việc thật là vui” &amp;quot;&quot;/&gt;&lt;property id=&quot;20307&quot; value=&quot;261&quot;/&gt;&lt;/object&gt;&lt;object type=&quot;3&quot; unique_id=&quot;10005&quot;&gt;&lt;property id=&quot;20148&quot; value=&quot;5&quot;/&gt;&lt;property id=&quot;20300&quot; value=&quot;Slide 3&quot;/&gt;&lt;property id=&quot;20307&quot; value=&quot;257&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 - &amp;quot;Những chữ khó viết: &amp;quot;&quot;/&gt;&lt;property id=&quot;20307&quot; value=&quot;258&quot;/&gt;&lt;/object&gt;&lt;object type=&quot;3&quot; unique_id=&quot;10008&quot;&gt;&lt;property id=&quot;20148&quot; value=&quot;5&quot;/&gt;&lt;property id=&quot;20300&quot; value=&quot;Slide 6 - &amp;quot;Hoạt động 2: Tìm những chữ cái còn thiếu trong bảng. Học thuộc tên các chữ cái. &amp;quot;&quot;/&gt;&lt;property id=&quot;20307&quot; value=&quot;260&quot;/&gt;&lt;/object&gt;&lt;object type=&quot;3&quot; unique_id=&quot;10009&quot;&gt;&lt;property id=&quot;20148&quot; value=&quot;5&quot;/&gt;&lt;property id=&quot;20300&quot; value=&quot;Slide 7 - &amp;quot;Hoạt động 2: Tìm những chữ cái còn thiếu trong bảng. Học thuộc tên các chữ cái. &amp;quot;&quot;/&gt;&lt;property id=&quot;20307&quot; value=&quot;263&quot;/&gt;&lt;/object&gt;&lt;object type=&quot;3&quot; unique_id=&quot;10010&quot;&gt;&lt;property id=&quot;20148&quot; value=&quot;5&quot;/&gt;&lt;property id=&quot;20300&quot; value=&quot;Slide 8 - &amp;quot;Hoạt động 3. Dựa vào chữ cái đầu tiên, sắp xếp tên các cuốn sách theo thứ tự trong bảng chữ cái&amp;quot;&quot;/&gt;&lt;property id=&quot;20307&quot; value=&quot;262&quot;/&gt;&lt;/object&gt;&lt;object type=&quot;3&quot; unique_id=&quot;10011&quot;&gt;&lt;property id=&quot;20148&quot; value=&quot;5&quot;/&gt;&lt;property id=&quot;20300&quot; value=&quot;Slide 9&quot;/&gt;&lt;property id=&quot;20307&quot; value=&quot;264&quot;/&gt;&lt;/object&gt;&lt;object type=&quot;3&quot; unique_id=&quot;10012&quot;&gt;&lt;property id=&quot;20148&quot; value=&quot;5&quot;/&gt;&lt;property id=&quot;20300&quot; value=&quot;Slide 10 - &amp;quot;TỔNG KẾT&amp;quot;&quot;/&gt;&lt;property id=&quot;20307&quot; value=&quot;265&quot;/&gt;&lt;/object&gt;&lt;/object&gt;&lt;object type=&quot;8&quot; unique_id=&quot;10024&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220</Words>
  <Application>Microsoft Office PowerPoint</Application>
  <PresentationFormat>Custom</PresentationFormat>
  <Paragraphs>79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Hoạt động 1:  Nghe – viết  “Làm việc thật là vui” </vt:lpstr>
      <vt:lpstr>PowerPoint Presentation</vt:lpstr>
      <vt:lpstr>PowerPoint Presentation</vt:lpstr>
      <vt:lpstr>Những chữ khó viết: </vt:lpstr>
      <vt:lpstr>Hoạt động 2: Tìm những chữ cái còn thiếu trong bảng. Học thuộc tên các chữ cái. </vt:lpstr>
      <vt:lpstr>Hoạt động 2: Tìm những chữ cái còn thiếu trong bảng. Học thuộc tên các chữ cái. </vt:lpstr>
      <vt:lpstr>Hoạt động 3. Dựa vào chữ cái đầu tiên, sắp xếp tên các cuốn sách theo thứ tự trong bảng chữ cái</vt:lpstr>
      <vt:lpstr>PowerPoint Presentation</vt:lpstr>
      <vt:lpstr>TỔNG KẾT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Nghe - viết</dc:title>
  <dc:creator>Windows User</dc:creator>
  <cp:lastModifiedBy>MTC</cp:lastModifiedBy>
  <cp:revision>5</cp:revision>
  <dcterms:created xsi:type="dcterms:W3CDTF">2021-07-11T15:03:41Z</dcterms:created>
  <dcterms:modified xsi:type="dcterms:W3CDTF">2021-07-15T03:15:48Z</dcterms:modified>
</cp:coreProperties>
</file>