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82" r:id="rId3"/>
    <p:sldId id="258" r:id="rId4"/>
    <p:sldId id="284" r:id="rId5"/>
    <p:sldId id="285" r:id="rId6"/>
    <p:sldId id="286" r:id="rId7"/>
    <p:sldId id="287" r:id="rId8"/>
    <p:sldId id="267" r:id="rId9"/>
    <p:sldId id="272" r:id="rId10"/>
    <p:sldId id="265" r:id="rId11"/>
    <p:sldId id="283" r:id="rId12"/>
    <p:sldId id="259" r:id="rId13"/>
    <p:sldId id="268" r:id="rId14"/>
    <p:sldId id="274" r:id="rId15"/>
    <p:sldId id="281" r:id="rId16"/>
    <p:sldId id="260" r:id="rId17"/>
  </p:sldIdLst>
  <p:sldSz cx="12192000" cy="6858000"/>
  <p:notesSz cx="7104063" cy="10234613"/>
  <p:embeddedFontLst>
    <p:embeddedFont>
      <p:font typeface="Microsoft YaHei" panose="020B0503020204020204" pitchFamily="34" charset="-122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D41"/>
    <a:srgbClr val="F01085"/>
    <a:srgbClr val="C2282F"/>
    <a:srgbClr val="FF3300"/>
    <a:srgbClr val="83CBD1"/>
    <a:srgbClr val="BCE2E6"/>
    <a:srgbClr val="67C1C7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95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6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02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44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836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1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8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4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69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17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9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8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4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6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6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9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7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1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56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2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8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8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54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72CD562-AF4D-41E9-94AF-913BAE3BD599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208" y="-1278082"/>
            <a:ext cx="2958901" cy="2556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83366" y="1807027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4" y="1563952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66" y="364958"/>
            <a:ext cx="3771084" cy="377108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734161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373DFFB7-E97E-4ACC-BF95-0175AAE8E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3" y="447866"/>
            <a:ext cx="8553468" cy="5793687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3642" y="829185"/>
            <a:ext cx="7613281" cy="76132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57" y="66550"/>
            <a:ext cx="732790" cy="762635"/>
          </a:xfrm>
          <a:prstGeom prst="rect">
            <a:avLst/>
          </a:prstGeom>
        </p:spPr>
      </p:pic>
      <p:pic>
        <p:nvPicPr>
          <p:cNvPr id="16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78" y="1209649"/>
            <a:ext cx="732790" cy="762635"/>
          </a:xfrm>
          <a:prstGeom prst="rect">
            <a:avLst/>
          </a:prstGeom>
        </p:spPr>
      </p:pic>
      <p:pic>
        <p:nvPicPr>
          <p:cNvPr id="1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088" y="638100"/>
            <a:ext cx="732790" cy="7626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75012" y="1590966"/>
            <a:ext cx="5002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Giá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mỗi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phụ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thuộc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vào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trí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nó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đó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.</a:t>
            </a:r>
            <a:endParaRPr lang="en-US" sz="4400" dirty="0">
              <a:solidFill>
                <a:srgbClr val="6600FF"/>
              </a:solidFill>
              <a:latin typeface="UTM Alberta Heavy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9" y="382989"/>
            <a:ext cx="10131056" cy="56445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46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rgbClr val="080808"/>
                </a:solidFill>
                <a:latin typeface="幼圆" panose="02010509060101010101" charset="-122"/>
                <a:ea typeface="幼圆" panose="02010509060101010101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68" y="2959202"/>
            <a:ext cx="4009424" cy="400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864" y="1153052"/>
            <a:ext cx="902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>
                <a:solidFill>
                  <a:srgbClr val="9933FF"/>
                </a:solidFill>
                <a:latin typeface="UTM Alberta Heavy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900.</a:t>
            </a:r>
            <a:endParaRPr lang="en-US" sz="1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118" y="3312614"/>
            <a:ext cx="84535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các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đặc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điểm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gọi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là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hệ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thập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phân</a:t>
            </a:r>
            <a:r>
              <a:rPr lang="en-US" sz="4400" i="1" dirty="0">
                <a:solidFill>
                  <a:srgbClr val="F01085"/>
                </a:solidFill>
                <a:latin typeface="UTM Alberta Heavy" panose="02040603050506020204" pitchFamily="18" charset="0"/>
              </a:rPr>
              <a:t>.</a:t>
            </a:r>
            <a:endParaRPr lang="en-US" i="1" dirty="0">
              <a:solidFill>
                <a:srgbClr val="F01085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139" y="3871704"/>
            <a:ext cx="3251161" cy="3251161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135309" y="2948374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3712" y="2914366"/>
            <a:ext cx="5874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Luyện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tập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endParaRPr lang="zh-CN" altLang="en-US" sz="6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63" y="-145188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16344"/>
              </p:ext>
            </p:extLst>
          </p:nvPr>
        </p:nvGraphicFramePr>
        <p:xfrm>
          <a:off x="632408" y="617025"/>
          <a:ext cx="11189478" cy="5849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825">
                  <a:extLst>
                    <a:ext uri="{9D8B030D-6E8A-4147-A177-3AD203B41FA5}">
                      <a16:colId xmlns:a16="http://schemas.microsoft.com/office/drawing/2014/main" xmlns="" val="2779774334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xmlns="" val="122361523"/>
                    </a:ext>
                  </a:extLst>
                </a:gridCol>
                <a:gridCol w="4758613">
                  <a:extLst>
                    <a:ext uri="{9D8B030D-6E8A-4147-A177-3AD203B41FA5}">
                      <a16:colId xmlns:a16="http://schemas.microsoft.com/office/drawing/2014/main" xmlns="" val="3503257402"/>
                    </a:ext>
                  </a:extLst>
                </a:gridCol>
              </a:tblGrid>
              <a:tr h="9748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GỒM CÓ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6198194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2491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0761833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142149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05659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61669874"/>
                  </a:ext>
                </a:extLst>
              </a:tr>
            </a:tbl>
          </a:graphicData>
        </a:graphic>
      </p:graphicFrame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1104624" y="1621972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Text Box 113"/>
          <p:cNvSpPr txBox="1">
            <a:spLocks noChangeArrowheads="1"/>
          </p:cNvSpPr>
          <p:nvPr/>
        </p:nvSpPr>
        <p:spPr bwMode="auto">
          <a:xfrm>
            <a:off x="5276712" y="1837415"/>
            <a:ext cx="1590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80 712</a:t>
            </a:r>
          </a:p>
        </p:txBody>
      </p:sp>
      <p:sp>
        <p:nvSpPr>
          <p:cNvPr id="57" name="Text Box 114"/>
          <p:cNvSpPr txBox="1">
            <a:spLocks noChangeArrowheads="1"/>
          </p:cNvSpPr>
          <p:nvPr/>
        </p:nvSpPr>
        <p:spPr bwMode="auto">
          <a:xfrm>
            <a:off x="7420915" y="1621972"/>
            <a:ext cx="3953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8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7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 2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895212" y="2598926"/>
            <a:ext cx="38494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9" name="Text Box 124"/>
          <p:cNvSpPr txBox="1">
            <a:spLocks noChangeArrowheads="1"/>
          </p:cNvSpPr>
          <p:nvPr/>
        </p:nvSpPr>
        <p:spPr bwMode="auto">
          <a:xfrm>
            <a:off x="5352912" y="2783591"/>
            <a:ext cx="12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5 864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7797265" y="2574004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nghìn,8 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4 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5315589" y="3729767"/>
            <a:ext cx="1279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2 020</a:t>
            </a: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1174887" y="3575880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" name="Text Box 128"/>
          <p:cNvSpPr txBox="1">
            <a:spLocks noChangeArrowheads="1"/>
          </p:cNvSpPr>
          <p:nvPr/>
        </p:nvSpPr>
        <p:spPr bwMode="auto">
          <a:xfrm>
            <a:off x="7537547" y="3729767"/>
            <a:ext cx="3719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Text Box 121"/>
          <p:cNvSpPr txBox="1">
            <a:spLocks noChangeArrowheads="1"/>
          </p:cNvSpPr>
          <p:nvPr/>
        </p:nvSpPr>
        <p:spPr bwMode="auto">
          <a:xfrm>
            <a:off x="1059793" y="4515007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</a:t>
            </a:r>
          </a:p>
        </p:txBody>
      </p:sp>
      <p:sp>
        <p:nvSpPr>
          <p:cNvPr id="65" name="Text Box 129"/>
          <p:cNvSpPr txBox="1">
            <a:spLocks noChangeArrowheads="1"/>
          </p:cNvSpPr>
          <p:nvPr/>
        </p:nvSpPr>
        <p:spPr bwMode="auto">
          <a:xfrm>
            <a:off x="5159544" y="4699672"/>
            <a:ext cx="151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50 500</a:t>
            </a:r>
          </a:p>
        </p:txBody>
      </p:sp>
      <p:sp>
        <p:nvSpPr>
          <p:cNvPr id="66" name="Text Box 130"/>
          <p:cNvSpPr txBox="1">
            <a:spLocks noChangeArrowheads="1"/>
          </p:cNvSpPr>
          <p:nvPr/>
        </p:nvSpPr>
        <p:spPr bwMode="auto">
          <a:xfrm>
            <a:off x="7579534" y="4699672"/>
            <a:ext cx="40028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7201645" y="5719958"/>
            <a:ext cx="439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9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 9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" name="Text Box 131"/>
          <p:cNvSpPr txBox="1">
            <a:spLocks noChangeArrowheads="1"/>
          </p:cNvSpPr>
          <p:nvPr/>
        </p:nvSpPr>
        <p:spPr bwMode="auto">
          <a:xfrm>
            <a:off x="4932908" y="5689181"/>
            <a:ext cx="21040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9 000 509</a:t>
            </a:r>
          </a:p>
        </p:txBody>
      </p:sp>
      <p:sp>
        <p:nvSpPr>
          <p:cNvPr id="70" name="Text Box 132"/>
          <p:cNvSpPr txBox="1">
            <a:spLocks noChangeArrowheads="1"/>
          </p:cNvSpPr>
          <p:nvPr/>
        </p:nvSpPr>
        <p:spPr bwMode="auto">
          <a:xfrm>
            <a:off x="529896" y="5504516"/>
            <a:ext cx="44903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4279"/>
            <a:ext cx="11812555" cy="659628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962">
            <a:off x="-93307" y="-84761"/>
            <a:ext cx="1857251" cy="1857251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164771" y="1486962"/>
            <a:ext cx="9957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 smtClean="0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b="1" i="1" dirty="0" smtClean="0">
                <a:solidFill>
                  <a:srgbClr val="3333FF"/>
                </a:solidFill>
                <a:latin typeface="Arial" charset="0"/>
              </a:rPr>
              <a:t> 2. </a:t>
            </a:r>
            <a:r>
              <a:rPr lang="en-US" sz="3200" b="1" i="1" dirty="0" err="1" smtClean="0">
                <a:solidFill>
                  <a:srgbClr val="3333FF"/>
                </a:solidFill>
                <a:latin typeface="Arial" charset="0"/>
              </a:rPr>
              <a:t>Viết</a:t>
            </a:r>
            <a:r>
              <a:rPr lang="en-US" sz="3200" b="1" i="1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thành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tổng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): </a:t>
            </a:r>
          </a:p>
          <a:p>
            <a:pPr algn="ctr"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      387 ; 873 ; 4738 ; 10 837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30085" y="2553330"/>
            <a:ext cx="545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:</a:t>
            </a:r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387 = 300 + 80 + 7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772136" y="3054361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b="1" u="sng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làm</a:t>
            </a:r>
            <a:endParaRPr lang="en-US" sz="3200" b="1" u="sng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9676" y="3722880"/>
            <a:ext cx="3637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873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800 + 70 + 3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150264" y="4315029"/>
            <a:ext cx="5243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4738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4000 + 700 + 30 + 8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808825" y="4899804"/>
            <a:ext cx="59266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10 837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10 000 + 800 + 30 + 7</a:t>
            </a:r>
          </a:p>
        </p:txBody>
      </p:sp>
      <p:pic>
        <p:nvPicPr>
          <p:cNvPr id="29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22" y="3882112"/>
            <a:ext cx="2281568" cy="2281568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464268" y="310038"/>
            <a:ext cx="2480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 smtClean="0">
                <a:solidFill>
                  <a:srgbClr val="3333FF"/>
                </a:solidFill>
                <a:latin typeface="Arial" charset="0"/>
              </a:rPr>
              <a:t>Làm</a:t>
            </a:r>
            <a:r>
              <a:rPr lang="en-US" sz="3200" b="1" u="sng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 smtClean="0">
                <a:solidFill>
                  <a:srgbClr val="3333FF"/>
                </a:solidFill>
                <a:latin typeface="Arial" charset="0"/>
              </a:rPr>
              <a:t>vào</a:t>
            </a:r>
            <a:r>
              <a:rPr lang="en-US" sz="3200" b="1" u="sng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 smtClean="0">
                <a:solidFill>
                  <a:srgbClr val="3333FF"/>
                </a:solidFill>
                <a:latin typeface="Arial" charset="0"/>
              </a:rPr>
              <a:t>vở</a:t>
            </a:r>
            <a:endParaRPr lang="en-US" sz="3200" b="1" u="sng" dirty="0">
              <a:solidFill>
                <a:srgbClr val="3333FF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  <p:bldP spid="26" grpId="0"/>
      <p:bldP spid="27" grpId="0"/>
      <p:bldP spid="28" grpId="0"/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6" y="235347"/>
            <a:ext cx="1692844" cy="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" y="437948"/>
            <a:ext cx="2894224" cy="1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507" y="3908827"/>
            <a:ext cx="3089131" cy="3089131"/>
          </a:xfrm>
          <a:prstGeom prst="rect">
            <a:avLst/>
          </a:prstGeom>
        </p:spPr>
      </p:pic>
      <p:graphicFrame>
        <p:nvGraphicFramePr>
          <p:cNvPr id="1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2683"/>
              </p:ext>
            </p:extLst>
          </p:nvPr>
        </p:nvGraphicFramePr>
        <p:xfrm>
          <a:off x="779106" y="1880635"/>
          <a:ext cx="10781522" cy="2027936"/>
        </p:xfrm>
        <a:graphic>
          <a:graphicData uri="http://schemas.openxmlformats.org/drawingml/2006/table">
            <a:tbl>
              <a:tblPr/>
              <a:tblGrid>
                <a:gridCol w="3626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3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898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5 842 769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66327" y="1289118"/>
            <a:ext cx="10459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chữ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):</a:t>
            </a:r>
            <a:endParaRPr lang="en-US" sz="11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Text Box 98"/>
          <p:cNvSpPr txBox="1">
            <a:spLocks noChangeArrowheads="1"/>
          </p:cNvSpPr>
          <p:nvPr/>
        </p:nvSpPr>
        <p:spPr bwMode="auto">
          <a:xfrm>
            <a:off x="5499243" y="3031537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</a:t>
            </a:r>
          </a:p>
        </p:txBody>
      </p:sp>
      <p:sp>
        <p:nvSpPr>
          <p:cNvPr id="22" name="Text Box 105"/>
          <p:cNvSpPr txBox="1">
            <a:spLocks noChangeArrowheads="1"/>
          </p:cNvSpPr>
          <p:nvPr/>
        </p:nvSpPr>
        <p:spPr bwMode="auto">
          <a:xfrm>
            <a:off x="6581588" y="3031537"/>
            <a:ext cx="897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500</a:t>
            </a:r>
          </a:p>
        </p:txBody>
      </p: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7553953" y="3031536"/>
            <a:ext cx="120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</a:t>
            </a: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9258092" y="3031535"/>
            <a:ext cx="20056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2357 0.0002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535" y="4113193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305175" y="2908300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304540" y="3056255"/>
            <a:ext cx="5874385" cy="8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GOOD  BYE</a:t>
            </a: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6640" y="1727199"/>
            <a:ext cx="5775729" cy="5775729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14" y="554182"/>
            <a:ext cx="7328716" cy="532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4835" y="1922667"/>
            <a:ext cx="3048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Thế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nào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là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dãy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số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tự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466434" y="42291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7514" y="3567609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2373" y="357198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9915" y="359465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13142" y="361518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30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20489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0489" y="355084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3084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686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824218" y="3691137"/>
            <a:ext cx="222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99565" y="3663760"/>
            <a:ext cx="2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0335" y="365856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4980" y="3647472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1309" y="3691137"/>
            <a:ext cx="22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7197" y="3681436"/>
            <a:ext cx="224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2435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68897" y="1900172"/>
            <a:ext cx="8883416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167" y="353917"/>
            <a:ext cx="4086399" cy="4086399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8511916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1231720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178320" y="1458777"/>
            <a:ext cx="9455280" cy="39272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865" y="-236173"/>
            <a:ext cx="4086399" cy="4086399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692001" y="2268827"/>
            <a:ext cx="8645973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3200" b="1" u="sng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Yêu</a:t>
            </a:r>
            <a:r>
              <a:rPr lang="en-US" altLang="zh-CN" sz="3200" b="1" u="sng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u="sng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cầu</a:t>
            </a:r>
            <a:r>
              <a:rPr lang="en-US" altLang="zh-CN" sz="3200" b="1" u="sng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u="sng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cần</a:t>
            </a:r>
            <a:r>
              <a:rPr lang="en-US" altLang="zh-CN" sz="3200" b="1" u="sng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u="sng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đạt</a:t>
            </a:r>
            <a:endParaRPr lang="en-US" altLang="zh-CN" sz="3200" b="1" u="sng" dirty="0" smtClean="0">
              <a:ln w="66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Phân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tích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được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mọi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số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tự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nhiên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theo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cấu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tạo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.</a:t>
            </a:r>
          </a:p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được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mọi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số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tự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nhiên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trong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hệ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thập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3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phân</a:t>
            </a:r>
            <a:r>
              <a:rPr lang="en-US" altLang="zh-CN" sz="3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.</a:t>
            </a:r>
            <a:endParaRPr lang="zh-CN" altLang="en-US" sz="3200" b="1" dirty="0">
              <a:ln w="66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1231720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9" y="4250675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0" y="397705"/>
            <a:ext cx="11811625" cy="5920982"/>
          </a:xfrm>
          <a:prstGeom prst="rect">
            <a:avLst/>
          </a:prstGeom>
        </p:spPr>
      </p:pic>
      <p:pic>
        <p:nvPicPr>
          <p:cNvPr id="5" name="图片 4" descr="5a7a97c6144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481" y="4465701"/>
            <a:ext cx="3588294" cy="2392299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885222" y="156079"/>
            <a:ext cx="2176461" cy="144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7" y="793103"/>
            <a:ext cx="728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68239"/>
            <a:ext cx="11753353" cy="34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90975"/>
            <a:ext cx="4334632" cy="14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7" y="2627123"/>
            <a:ext cx="4334632" cy="1481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3590358"/>
            <a:ext cx="4432176" cy="1481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3" y="2082075"/>
            <a:ext cx="7565313" cy="920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4" y="3145343"/>
            <a:ext cx="6736568" cy="92165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463282" y="4562669"/>
            <a:ext cx="8938726" cy="125030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liền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nó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75" y="1580321"/>
            <a:ext cx="5277679" cy="5277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73801"/>
            <a:ext cx="1900152" cy="1761932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11" flipH="1">
            <a:off x="-51447" y="151716"/>
            <a:ext cx="7830972" cy="6654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5343" y="1658314"/>
            <a:ext cx="5002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mười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: 0; 1; 2; 3; 4; 5; 6; 7; 8; 9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21105525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401</Words>
  <Application>Microsoft Office PowerPoint</Application>
  <PresentationFormat>Widescreen</PresentationFormat>
  <Paragraphs>97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Microsoft YaHei</vt:lpstr>
      <vt:lpstr>华文琥珀</vt:lpstr>
      <vt:lpstr>UTM Guanine</vt:lpstr>
      <vt:lpstr>宋体</vt:lpstr>
      <vt:lpstr>UTM Alberta Heavy</vt:lpstr>
      <vt:lpstr>UTM Cool Blue</vt:lpstr>
      <vt:lpstr>Calibri</vt:lpstr>
      <vt:lpstr>幼圆</vt:lpstr>
      <vt:lpstr>Times New Roman</vt:lpstr>
      <vt:lpstr>Wingdings</vt:lpstr>
      <vt:lpstr>UTM Bienvenue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Bao</cp:keywords>
  <cp:lastModifiedBy>PC ADMIN</cp:lastModifiedBy>
  <cp:revision>147</cp:revision>
  <dcterms:created xsi:type="dcterms:W3CDTF">2017-08-03T09:01:00Z</dcterms:created>
  <dcterms:modified xsi:type="dcterms:W3CDTF">2021-09-24T03:42:52Z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