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77" r:id="rId2"/>
    <p:sldId id="278" r:id="rId3"/>
    <p:sldId id="256" r:id="rId4"/>
    <p:sldId id="271" r:id="rId5"/>
    <p:sldId id="279" r:id="rId6"/>
    <p:sldId id="272" r:id="rId7"/>
    <p:sldId id="281" r:id="rId8"/>
    <p:sldId id="280" r:id="rId9"/>
    <p:sldId id="282" r:id="rId10"/>
    <p:sldId id="283" r:id="rId11"/>
    <p:sldId id="275" r:id="rId1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0000FF"/>
    <a:srgbClr val="FFFF00"/>
    <a:srgbClr val="FF00FF"/>
    <a:srgbClr val="660033"/>
    <a:srgbClr val="9900CC"/>
    <a:srgbClr val="FF0000"/>
    <a:srgbClr val="CC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autoAdjust="0"/>
    <p:restoredTop sz="94673" autoAdjust="0"/>
  </p:normalViewPr>
  <p:slideViewPr>
    <p:cSldViewPr>
      <p:cViewPr>
        <p:scale>
          <a:sx n="77" d="100"/>
          <a:sy n="77" d="100"/>
        </p:scale>
        <p:origin x="-1176" y="-4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êu đề bản chiếu">
    <p:spTree>
      <p:nvGrpSpPr>
        <p:cNvPr id="1" name=""/>
        <p:cNvGrpSpPr/>
        <p:nvPr/>
      </p:nvGrpSpPr>
      <p:grpSpPr>
        <a:xfrm>
          <a:off x="0" y="0"/>
          <a:ext cx="0" cy="0"/>
          <a:chOff x="0" y="0"/>
          <a:chExt cx="0" cy="0"/>
        </a:xfrm>
      </p:grpSpPr>
      <p:sp>
        <p:nvSpPr>
          <p:cNvPr id="2" name="Tiêu đề 1"/>
          <p:cNvSpPr>
            <a:spLocks noGrp="1"/>
          </p:cNvSpPr>
          <p:nvPr>
            <p:ph type="ctrTitle"/>
          </p:nvPr>
        </p:nvSpPr>
        <p:spPr>
          <a:xfrm>
            <a:off x="685800" y="2130425"/>
            <a:ext cx="7772400" cy="1470025"/>
          </a:xfrm>
        </p:spPr>
        <p:txBody>
          <a:bodyPr/>
          <a:lstStyle/>
          <a:p>
            <a:r>
              <a:rPr lang="vi-VN"/>
              <a:t>Bấm &amp; sửa kiểu tiêu đề</a:t>
            </a:r>
            <a:endParaRPr lang="en-US"/>
          </a:p>
        </p:txBody>
      </p:sp>
      <p:sp>
        <p:nvSpPr>
          <p:cNvPr id="3" name="Tiêu đề phụ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vi-VN"/>
              <a:t>Bấm &amp; sửa kiểu phụ đề</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9FF2DE8C-D362-4EE2-A5D9-C552AB6913B1}" type="slidenum">
              <a:rPr lang="en-US" altLang="en-US"/>
              <a:pPr/>
              <a:t>‹#›</a:t>
            </a:fld>
            <a:endParaRPr lang="en-US" altLang="en-US"/>
          </a:p>
        </p:txBody>
      </p:sp>
    </p:spTree>
    <p:extLst>
      <p:ext uri="{BB962C8B-B14F-4D97-AF65-F5344CB8AC3E}">
        <p14:creationId xmlns:p14="http://schemas.microsoft.com/office/powerpoint/2010/main" val="219738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Văn bản Dọc 2"/>
          <p:cNvSpPr>
            <a:spLocks noGrp="1"/>
          </p:cNvSpPr>
          <p:nvPr>
            <p:ph type="body" orient="vert" idx="1"/>
          </p:nvPr>
        </p:nvSpPr>
        <p:spPr/>
        <p:txBody>
          <a:bodyPr vert="eaVert"/>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92D5B8A4-6AE5-441A-9053-3E6C5855227C}" type="slidenum">
              <a:rPr lang="en-US" altLang="en-US"/>
              <a:pPr/>
              <a:t>‹#›</a:t>
            </a:fld>
            <a:endParaRPr lang="en-US" altLang="en-US"/>
          </a:p>
        </p:txBody>
      </p:sp>
    </p:spTree>
    <p:extLst>
      <p:ext uri="{BB962C8B-B14F-4D97-AF65-F5344CB8AC3E}">
        <p14:creationId xmlns:p14="http://schemas.microsoft.com/office/powerpoint/2010/main" val="4199856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ề Dọc 1"/>
          <p:cNvSpPr>
            <a:spLocks noGrp="1"/>
          </p:cNvSpPr>
          <p:nvPr>
            <p:ph type="title" orient="vert"/>
          </p:nvPr>
        </p:nvSpPr>
        <p:spPr>
          <a:xfrm>
            <a:off x="6629400" y="274638"/>
            <a:ext cx="2057400" cy="5851525"/>
          </a:xfrm>
        </p:spPr>
        <p:txBody>
          <a:bodyPr vert="eaVert"/>
          <a:lstStyle/>
          <a:p>
            <a:r>
              <a:rPr lang="vi-VN"/>
              <a:t>Bấm &amp; sửa kiểu tiêu đề</a:t>
            </a:r>
            <a:endParaRPr lang="en-US"/>
          </a:p>
        </p:txBody>
      </p:sp>
      <p:sp>
        <p:nvSpPr>
          <p:cNvPr id="3" name="Nơi giữ chỗ cho Văn bản Dọc 2"/>
          <p:cNvSpPr>
            <a:spLocks noGrp="1"/>
          </p:cNvSpPr>
          <p:nvPr>
            <p:ph type="body" orient="vert" idx="1"/>
          </p:nvPr>
        </p:nvSpPr>
        <p:spPr>
          <a:xfrm>
            <a:off x="457200" y="274638"/>
            <a:ext cx="6019800" cy="5851525"/>
          </a:xfrm>
        </p:spPr>
        <p:txBody>
          <a:bodyPr vert="eaVert"/>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2FFCB58-07A4-4ACE-8021-D0B2DDF2139A}" type="slidenum">
              <a:rPr lang="en-US" altLang="en-US"/>
              <a:pPr/>
              <a:t>‹#›</a:t>
            </a:fld>
            <a:endParaRPr lang="en-US" altLang="en-US"/>
          </a:p>
        </p:txBody>
      </p:sp>
    </p:spTree>
    <p:extLst>
      <p:ext uri="{BB962C8B-B14F-4D97-AF65-F5344CB8AC3E}">
        <p14:creationId xmlns:p14="http://schemas.microsoft.com/office/powerpoint/2010/main" val="2146442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ề và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Nội dung 2"/>
          <p:cNvSpPr>
            <a:spLocks noGrp="1"/>
          </p:cNvSpPr>
          <p:nvPr>
            <p:ph idx="1"/>
          </p:nvPr>
        </p:nvSpPr>
        <p:spPr/>
        <p:txBody>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9EF680F-D219-434B-B970-111883818B86}" type="slidenum">
              <a:rPr lang="en-US" altLang="en-US"/>
              <a:pPr/>
              <a:t>‹#›</a:t>
            </a:fld>
            <a:endParaRPr lang="en-US" altLang="en-US"/>
          </a:p>
        </p:txBody>
      </p:sp>
    </p:spTree>
    <p:extLst>
      <p:ext uri="{BB962C8B-B14F-4D97-AF65-F5344CB8AC3E}">
        <p14:creationId xmlns:p14="http://schemas.microsoft.com/office/powerpoint/2010/main" val="1862555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ầu trang của Phần">
    <p:spTree>
      <p:nvGrpSpPr>
        <p:cNvPr id="1" name=""/>
        <p:cNvGrpSpPr/>
        <p:nvPr/>
      </p:nvGrpSpPr>
      <p:grpSpPr>
        <a:xfrm>
          <a:off x="0" y="0"/>
          <a:ext cx="0" cy="0"/>
          <a:chOff x="0" y="0"/>
          <a:chExt cx="0" cy="0"/>
        </a:xfrm>
      </p:grpSpPr>
      <p:sp>
        <p:nvSpPr>
          <p:cNvPr id="2" name="Tiêu đề 1"/>
          <p:cNvSpPr>
            <a:spLocks noGrp="1"/>
          </p:cNvSpPr>
          <p:nvPr>
            <p:ph type="title"/>
          </p:nvPr>
        </p:nvSpPr>
        <p:spPr>
          <a:xfrm>
            <a:off x="722313" y="4406900"/>
            <a:ext cx="7772400" cy="1362075"/>
          </a:xfrm>
        </p:spPr>
        <p:txBody>
          <a:bodyPr anchor="t"/>
          <a:lstStyle>
            <a:lvl1pPr algn="l">
              <a:defRPr sz="4000" b="1" cap="all"/>
            </a:lvl1pPr>
          </a:lstStyle>
          <a:p>
            <a:r>
              <a:rPr lang="vi-VN"/>
              <a:t>Bấm &amp; sửa kiểu tiêu đề</a:t>
            </a:r>
            <a:endParaRPr lang="en-US"/>
          </a:p>
        </p:txBody>
      </p:sp>
      <p:sp>
        <p:nvSpPr>
          <p:cNvPr id="3" name="Nơi giữ chỗ cho Văn bản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vi-VN"/>
              <a:t>Bấm &amp; sửa kiểu tiêu đề</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C136806-4C59-41A4-A704-E1ADEC717EF2}" type="slidenum">
              <a:rPr lang="en-US" altLang="en-US"/>
              <a:pPr/>
              <a:t>‹#›</a:t>
            </a:fld>
            <a:endParaRPr lang="en-US" altLang="en-US"/>
          </a:p>
        </p:txBody>
      </p:sp>
    </p:spTree>
    <p:extLst>
      <p:ext uri="{BB962C8B-B14F-4D97-AF65-F5344CB8AC3E}">
        <p14:creationId xmlns:p14="http://schemas.microsoft.com/office/powerpoint/2010/main" val="564398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Nội dung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Nội dung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A8766E85-A097-4F2F-A58C-A2D4D1B422E7}" type="slidenum">
              <a:rPr lang="en-US" altLang="en-US"/>
              <a:pPr/>
              <a:t>‹#›</a:t>
            </a:fld>
            <a:endParaRPr lang="en-US" altLang="en-US"/>
          </a:p>
        </p:txBody>
      </p:sp>
    </p:spTree>
    <p:extLst>
      <p:ext uri="{BB962C8B-B14F-4D97-AF65-F5344CB8AC3E}">
        <p14:creationId xmlns:p14="http://schemas.microsoft.com/office/powerpoint/2010/main" val="20620407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ép so sánh">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lvl1pPr>
              <a:defRPr/>
            </a:lvl1pPr>
          </a:lstStyle>
          <a:p>
            <a:r>
              <a:rPr lang="vi-VN"/>
              <a:t>Bấm &amp; sửa kiểu tiêu đề</a:t>
            </a:r>
            <a:endParaRPr lang="en-US"/>
          </a:p>
        </p:txBody>
      </p:sp>
      <p:sp>
        <p:nvSpPr>
          <p:cNvPr id="3" name="Nơi giữ chỗ cho Văn bản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Bấm &amp; sửa kiểu tiêu đề</a:t>
            </a:r>
          </a:p>
        </p:txBody>
      </p:sp>
      <p:sp>
        <p:nvSpPr>
          <p:cNvPr id="4" name="Nơi giữ chỗ cho Nội dung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5" name="Nơi giữ chỗ cho Văn bản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Bấm &amp; sửa kiểu tiêu đề</a:t>
            </a:r>
          </a:p>
        </p:txBody>
      </p:sp>
      <p:sp>
        <p:nvSpPr>
          <p:cNvPr id="6" name="Nơi giữ chỗ cho Nội dung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D8DC84BD-407E-4F33-A0F5-475C44D6E72E}" type="slidenum">
              <a:rPr lang="en-US" altLang="en-US"/>
              <a:pPr/>
              <a:t>‹#›</a:t>
            </a:fld>
            <a:endParaRPr lang="en-US" altLang="en-US"/>
          </a:p>
        </p:txBody>
      </p:sp>
    </p:spTree>
    <p:extLst>
      <p:ext uri="{BB962C8B-B14F-4D97-AF65-F5344CB8AC3E}">
        <p14:creationId xmlns:p14="http://schemas.microsoft.com/office/powerpoint/2010/main" val="1592942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ỉ Tiêu đề">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BA17F0A8-144B-4737-8D22-BF396FDD0122}" type="slidenum">
              <a:rPr lang="en-US" altLang="en-US"/>
              <a:pPr/>
              <a:t>‹#›</a:t>
            </a:fld>
            <a:endParaRPr lang="en-US" altLang="en-US"/>
          </a:p>
        </p:txBody>
      </p:sp>
    </p:spTree>
    <p:extLst>
      <p:ext uri="{BB962C8B-B14F-4D97-AF65-F5344CB8AC3E}">
        <p14:creationId xmlns:p14="http://schemas.microsoft.com/office/powerpoint/2010/main" val="261327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ống">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8EFF3AE6-372B-42C4-B804-8276B9DFE5AE}" type="slidenum">
              <a:rPr lang="en-US" altLang="en-US"/>
              <a:pPr/>
              <a:t>‹#›</a:t>
            </a:fld>
            <a:endParaRPr lang="en-US" altLang="en-US"/>
          </a:p>
        </p:txBody>
      </p:sp>
    </p:spTree>
    <p:extLst>
      <p:ext uri="{BB962C8B-B14F-4D97-AF65-F5344CB8AC3E}">
        <p14:creationId xmlns:p14="http://schemas.microsoft.com/office/powerpoint/2010/main" val="2624643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ội dung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457200" y="273050"/>
            <a:ext cx="3008313" cy="1162050"/>
          </a:xfrm>
        </p:spPr>
        <p:txBody>
          <a:bodyPr anchor="b"/>
          <a:lstStyle>
            <a:lvl1pPr algn="l">
              <a:defRPr sz="2000" b="1"/>
            </a:lvl1pPr>
          </a:lstStyle>
          <a:p>
            <a:r>
              <a:rPr lang="vi-VN"/>
              <a:t>Bấm &amp; sửa kiểu tiêu đề</a:t>
            </a:r>
            <a:endParaRPr lang="en-US"/>
          </a:p>
        </p:txBody>
      </p:sp>
      <p:sp>
        <p:nvSpPr>
          <p:cNvPr id="3" name="Nơi giữ chỗ cho Nội dung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Văn bản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Bấm &amp; sửa kiểu tiêu đề</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B8947C61-FE17-45A9-9AEE-120B35252C5F}" type="slidenum">
              <a:rPr lang="en-US" altLang="en-US"/>
              <a:pPr/>
              <a:t>‹#›</a:t>
            </a:fld>
            <a:endParaRPr lang="en-US" altLang="en-US"/>
          </a:p>
        </p:txBody>
      </p:sp>
    </p:spTree>
    <p:extLst>
      <p:ext uri="{BB962C8B-B14F-4D97-AF65-F5344CB8AC3E}">
        <p14:creationId xmlns:p14="http://schemas.microsoft.com/office/powerpoint/2010/main" val="2639488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Ảnh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1792288" y="4800600"/>
            <a:ext cx="5486400" cy="566738"/>
          </a:xfrm>
        </p:spPr>
        <p:txBody>
          <a:bodyPr anchor="b"/>
          <a:lstStyle>
            <a:lvl1pPr algn="l">
              <a:defRPr sz="2000" b="1"/>
            </a:lvl1pPr>
          </a:lstStyle>
          <a:p>
            <a:r>
              <a:rPr lang="vi-VN"/>
              <a:t>Bấm &amp; sửa kiểu tiêu đề</a:t>
            </a:r>
            <a:endParaRPr lang="en-US"/>
          </a:p>
        </p:txBody>
      </p:sp>
      <p:sp>
        <p:nvSpPr>
          <p:cNvPr id="3" name="Nơi giữ chỗ cho Hình ảnh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Nơi giữ chỗ cho Văn bản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Bấm &amp; sửa kiểu tiêu đề</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32C9D6B9-A1D1-466B-B32F-BFDC7E6A3482}" type="slidenum">
              <a:rPr lang="en-US" altLang="en-US"/>
              <a:pPr/>
              <a:t>‹#›</a:t>
            </a:fld>
            <a:endParaRPr lang="en-US" altLang="en-US"/>
          </a:p>
        </p:txBody>
      </p:sp>
    </p:spTree>
    <p:extLst>
      <p:ext uri="{BB962C8B-B14F-4D97-AF65-F5344CB8AC3E}">
        <p14:creationId xmlns:p14="http://schemas.microsoft.com/office/powerpoint/2010/main" val="2753701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843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cs typeface="Arial" charset="0"/>
              </a:defRPr>
            </a:lvl1pPr>
          </a:lstStyle>
          <a:p>
            <a:pPr>
              <a:defRPr/>
            </a:pPr>
            <a:endParaRPr lang="en-US"/>
          </a:p>
        </p:txBody>
      </p:sp>
      <p:sp>
        <p:nvSpPr>
          <p:cNvPr id="1843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cs typeface="Arial" charset="0"/>
              </a:defRPr>
            </a:lvl1pPr>
          </a:lstStyle>
          <a:p>
            <a:pPr>
              <a:defRPr/>
            </a:pPr>
            <a:endParaRPr lang="en-US"/>
          </a:p>
        </p:txBody>
      </p:sp>
      <p:sp>
        <p:nvSpPr>
          <p:cNvPr id="1843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D3D9EEF0-15B7-461F-82C1-9E9CA093F6D1}"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1000" b="-21000"/>
          </a:stretch>
        </a:blipFill>
        <a:effectLst/>
      </p:bgPr>
    </p:bg>
    <p:spTree>
      <p:nvGrpSpPr>
        <p:cNvPr id="1" name=""/>
        <p:cNvGrpSpPr/>
        <p:nvPr/>
      </p:nvGrpSpPr>
      <p:grpSpPr>
        <a:xfrm>
          <a:off x="0" y="0"/>
          <a:ext cx="0" cy="0"/>
          <a:chOff x="0" y="0"/>
          <a:chExt cx="0" cy="0"/>
        </a:xfrm>
      </p:grpSpPr>
      <p:sp>
        <p:nvSpPr>
          <p:cNvPr id="2050" name="WordArt 20"/>
          <p:cNvSpPr>
            <a:spLocks noChangeArrowheads="1" noChangeShapeType="1" noTextEdit="1"/>
          </p:cNvSpPr>
          <p:nvPr/>
        </p:nvSpPr>
        <p:spPr bwMode="auto">
          <a:xfrm>
            <a:off x="762000" y="1905000"/>
            <a:ext cx="7810500" cy="838200"/>
          </a:xfrm>
          <a:prstGeom prst="rect">
            <a:avLst/>
          </a:prstGeom>
        </p:spPr>
        <p:txBody>
          <a:bodyPr wrap="none" fromWordArt="1">
            <a:prstTxWarp prst="textPlain">
              <a:avLst>
                <a:gd name="adj" fmla="val 50000"/>
              </a:avLst>
            </a:prstTxWarp>
          </a:bodyPr>
          <a:lstStyle/>
          <a:p>
            <a:r>
              <a:rPr lang="vi-VN" sz="3600" kern="10" dirty="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Chính tả – Lớp 4</a:t>
            </a:r>
          </a:p>
        </p:txBody>
      </p:sp>
      <p:sp>
        <p:nvSpPr>
          <p:cNvPr id="2051" name="WordArt 21"/>
          <p:cNvSpPr>
            <a:spLocks noChangeArrowheads="1" noChangeShapeType="1" noTextEdit="1"/>
          </p:cNvSpPr>
          <p:nvPr/>
        </p:nvSpPr>
        <p:spPr bwMode="auto">
          <a:xfrm>
            <a:off x="685800" y="3048000"/>
            <a:ext cx="8077200" cy="3429000"/>
          </a:xfrm>
          <a:prstGeom prst="rect">
            <a:avLst/>
          </a:prstGeom>
        </p:spPr>
        <p:txBody>
          <a:bodyPr wrap="none" fromWordArt="1">
            <a:prstTxWarp prst="textPlain">
              <a:avLst>
                <a:gd name="adj" fmla="val 50000"/>
              </a:avLst>
            </a:prstTxWarp>
          </a:bodyPr>
          <a:lstStyle/>
          <a:p>
            <a:pPr algn="ctr"/>
            <a:r>
              <a:rPr lang="vi-VN" sz="3600" b="1" kern="1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Mười năm cõng bạn đi học </a:t>
            </a:r>
          </a:p>
          <a:p>
            <a:pPr algn="ctr"/>
            <a:endParaRPr lang="vi-VN" sz="3600" b="1" kern="1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endParaRPr>
          </a:p>
        </p:txBody>
      </p:sp>
      <p:sp>
        <p:nvSpPr>
          <p:cNvPr id="4" name="WordArt 20"/>
          <p:cNvSpPr>
            <a:spLocks noChangeArrowheads="1" noChangeShapeType="1" noTextEdit="1"/>
          </p:cNvSpPr>
          <p:nvPr/>
        </p:nvSpPr>
        <p:spPr bwMode="auto">
          <a:xfrm>
            <a:off x="914400" y="914400"/>
            <a:ext cx="7543800" cy="609600"/>
          </a:xfrm>
          <a:prstGeom prst="rect">
            <a:avLst/>
          </a:prstGeom>
        </p:spPr>
        <p:txBody>
          <a:bodyPr wrap="none" fromWordArt="1">
            <a:prstTxWarp prst="textPlain">
              <a:avLst>
                <a:gd name="adj" fmla="val 50000"/>
              </a:avLst>
            </a:prstTxWarp>
          </a:bodyPr>
          <a:lstStyle/>
          <a:p>
            <a:r>
              <a:rPr lang="vi-VN" sz="3600" kern="10" dirty="0" smtClean="0">
                <a:ln w="9525">
                  <a:solidFill>
                    <a:srgbClr val="00B050"/>
                  </a:solidFill>
                  <a:round/>
                  <a:headEnd/>
                  <a:tailEnd/>
                </a:ln>
                <a:solidFill>
                  <a:srgbClr val="00B050"/>
                </a:solidFill>
                <a:effectLst>
                  <a:outerShdw dist="45791" dir="2021404" algn="ctr" rotWithShape="0">
                    <a:srgbClr val="B2B2B2">
                      <a:alpha val="79999"/>
                    </a:srgbClr>
                  </a:outerShdw>
                </a:effectLst>
                <a:latin typeface="Times New Roman"/>
                <a:cs typeface="Times New Roman"/>
              </a:rPr>
              <a:t>TRƯỜNG TIỂU HỌC GIA QUẤT</a:t>
            </a:r>
            <a:endParaRPr lang="vi-VN" sz="3600" kern="10" dirty="0">
              <a:ln w="9525">
                <a:solidFill>
                  <a:srgbClr val="00B050"/>
                </a:solidFill>
                <a:round/>
                <a:headEnd/>
                <a:tailEnd/>
              </a:ln>
              <a:solidFill>
                <a:srgbClr val="00B050"/>
              </a:solidFill>
              <a:effectLst>
                <a:outerShdw dist="45791" dir="2021404" algn="ctr" rotWithShape="0">
                  <a:srgbClr val="B2B2B2">
                    <a:alpha val="79999"/>
                  </a:srgbClr>
                </a:outerShdw>
              </a:effectLst>
              <a:latin typeface="Times New Roman"/>
              <a:cs typeface="Times New Roman"/>
            </a:endParaRPr>
          </a:p>
        </p:txBody>
      </p:sp>
    </p:spTree>
  </p:cSld>
  <p:clrMapOvr>
    <a:masterClrMapping/>
  </p:clrMapOvr>
  <p:transition>
    <p:cover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1266" name="TextBox 1"/>
          <p:cNvSpPr txBox="1">
            <a:spLocks noChangeArrowheads="1"/>
          </p:cNvSpPr>
          <p:nvPr/>
        </p:nvSpPr>
        <p:spPr bwMode="auto">
          <a:xfrm>
            <a:off x="477838" y="609600"/>
            <a:ext cx="493236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3000" b="1">
                <a:solidFill>
                  <a:srgbClr val="C00000"/>
                </a:solidFill>
                <a:latin typeface="Times New Roman" pitchFamily="18" charset="0"/>
                <a:cs typeface="Times New Roman" pitchFamily="18" charset="0"/>
              </a:rPr>
              <a:t>Bài 2: </a:t>
            </a:r>
            <a:r>
              <a:rPr lang="en-US" sz="3200" b="1">
                <a:solidFill>
                  <a:srgbClr val="C00000"/>
                </a:solidFill>
                <a:latin typeface="Times New Roman" pitchFamily="18" charset="0"/>
                <a:cs typeface="Times New Roman" pitchFamily="18" charset="0"/>
              </a:rPr>
              <a:t>Giải các câu đố sau:</a:t>
            </a:r>
            <a:endParaRPr lang="en-US" sz="3000" b="1">
              <a:solidFill>
                <a:srgbClr val="C00000"/>
              </a:solidFill>
              <a:latin typeface="Times New Roman" pitchFamily="18" charset="0"/>
              <a:cs typeface="Times New Roman" pitchFamily="18" charset="0"/>
            </a:endParaRPr>
          </a:p>
        </p:txBody>
      </p:sp>
      <p:sp>
        <p:nvSpPr>
          <p:cNvPr id="11267" name="TextBox 5"/>
          <p:cNvSpPr txBox="1">
            <a:spLocks noChangeArrowheads="1"/>
          </p:cNvSpPr>
          <p:nvPr/>
        </p:nvSpPr>
        <p:spPr bwMode="auto">
          <a:xfrm>
            <a:off x="506413" y="1600200"/>
            <a:ext cx="84582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vi-VN" sz="3200">
                <a:solidFill>
                  <a:srgbClr val="000000"/>
                </a:solidFill>
                <a:latin typeface="Times New Roman" pitchFamily="18" charset="0"/>
                <a:cs typeface="Times New Roman" pitchFamily="18" charset="0"/>
              </a:rPr>
              <a:t>a)</a:t>
            </a:r>
          </a:p>
          <a:p>
            <a:pPr algn="ctr"/>
            <a:r>
              <a:rPr lang="vi-VN" sz="3200">
                <a:solidFill>
                  <a:srgbClr val="000000"/>
                </a:solidFill>
                <a:latin typeface="Times New Roman" pitchFamily="18" charset="0"/>
                <a:cs typeface="Times New Roman" pitchFamily="18" charset="0"/>
              </a:rPr>
              <a:t>Để nguyên - tên một loài chim</a:t>
            </a:r>
          </a:p>
          <a:p>
            <a:pPr algn="ctr"/>
            <a:r>
              <a:rPr lang="vi-VN" sz="3200">
                <a:solidFill>
                  <a:srgbClr val="000000"/>
                </a:solidFill>
                <a:latin typeface="Times New Roman" pitchFamily="18" charset="0"/>
                <a:cs typeface="Times New Roman" pitchFamily="18" charset="0"/>
              </a:rPr>
              <a:t>Bỏ sắc - thường thấy ban đêm trên trời.</a:t>
            </a:r>
          </a:p>
          <a:p>
            <a:pPr algn="ctr"/>
            <a:r>
              <a:rPr lang="vi-VN" sz="3200">
                <a:solidFill>
                  <a:srgbClr val="000000"/>
                </a:solidFill>
                <a:latin typeface="Times New Roman" pitchFamily="18" charset="0"/>
                <a:cs typeface="Times New Roman" pitchFamily="18" charset="0"/>
              </a:rPr>
              <a:t>                                                  (Là chữ g</a:t>
            </a:r>
            <a:r>
              <a:rPr lang="en-US" sz="3200">
                <a:solidFill>
                  <a:srgbClr val="000000"/>
                </a:solidFill>
                <a:latin typeface="Times New Roman" pitchFamily="18" charset="0"/>
                <a:cs typeface="Times New Roman" pitchFamily="18" charset="0"/>
              </a:rPr>
              <a:t>ì</a:t>
            </a:r>
            <a:r>
              <a:rPr lang="vi-VN" sz="3200">
                <a:solidFill>
                  <a:srgbClr val="000000"/>
                </a:solidFill>
                <a:latin typeface="Times New Roman" pitchFamily="18" charset="0"/>
                <a:cs typeface="Times New Roman" pitchFamily="18" charset="0"/>
              </a:rPr>
              <a:t>?)</a:t>
            </a:r>
          </a:p>
          <a:p>
            <a:pPr algn="just"/>
            <a:r>
              <a:rPr lang="vi-VN" sz="3200">
                <a:solidFill>
                  <a:srgbClr val="000000"/>
                </a:solidFill>
                <a:latin typeface="Times New Roman" pitchFamily="18" charset="0"/>
                <a:cs typeface="Times New Roman" pitchFamily="18" charset="0"/>
              </a:rPr>
              <a:t>b)</a:t>
            </a:r>
          </a:p>
          <a:p>
            <a:pPr algn="ctr"/>
            <a:r>
              <a:rPr lang="vi-VN" sz="3200">
                <a:solidFill>
                  <a:srgbClr val="000000"/>
                </a:solidFill>
                <a:latin typeface="Times New Roman" pitchFamily="18" charset="0"/>
                <a:cs typeface="Times New Roman" pitchFamily="18" charset="0"/>
              </a:rPr>
              <a:t>Để nguyên - vằng vặc trời đêm</a:t>
            </a:r>
          </a:p>
          <a:p>
            <a:pPr algn="ctr"/>
            <a:r>
              <a:rPr lang="vi-VN" sz="3200">
                <a:solidFill>
                  <a:srgbClr val="000000"/>
                </a:solidFill>
                <a:latin typeface="Times New Roman" pitchFamily="18" charset="0"/>
                <a:cs typeface="Times New Roman" pitchFamily="18" charset="0"/>
              </a:rPr>
              <a:t>Thêm sắc - màu phấn cùng em tới trường.</a:t>
            </a:r>
          </a:p>
          <a:p>
            <a:pPr algn="ctr"/>
            <a:r>
              <a:rPr lang="vi-VN" sz="3200">
                <a:solidFill>
                  <a:srgbClr val="000000"/>
                </a:solidFill>
                <a:latin typeface="Times New Roman" pitchFamily="18" charset="0"/>
                <a:cs typeface="Times New Roman" pitchFamily="18" charset="0"/>
              </a:rPr>
              <a:t>                                                      (Là chữ gì ?)</a:t>
            </a:r>
          </a:p>
        </p:txBody>
      </p:sp>
      <p:sp>
        <p:nvSpPr>
          <p:cNvPr id="4" name="TextBox 3"/>
          <p:cNvSpPr txBox="1">
            <a:spLocks noChangeArrowheads="1"/>
          </p:cNvSpPr>
          <p:nvPr/>
        </p:nvSpPr>
        <p:spPr bwMode="auto">
          <a:xfrm>
            <a:off x="3352800" y="3136900"/>
            <a:ext cx="1752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3200" b="1">
                <a:solidFill>
                  <a:srgbClr val="0000FF"/>
                </a:solidFill>
                <a:latin typeface="Times New Roman" pitchFamily="18" charset="0"/>
                <a:cs typeface="Times New Roman" pitchFamily="18" charset="0"/>
              </a:rPr>
              <a:t>sáo – sao </a:t>
            </a:r>
          </a:p>
        </p:txBody>
      </p:sp>
      <p:sp>
        <p:nvSpPr>
          <p:cNvPr id="7" name="TextBox 6"/>
          <p:cNvSpPr txBox="1">
            <a:spLocks noChangeArrowheads="1"/>
          </p:cNvSpPr>
          <p:nvPr/>
        </p:nvSpPr>
        <p:spPr bwMode="auto">
          <a:xfrm>
            <a:off x="2952750" y="5218113"/>
            <a:ext cx="2895600"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3200" b="1">
                <a:solidFill>
                  <a:srgbClr val="0000FF"/>
                </a:solidFill>
                <a:latin typeface="Times New Roman" pitchFamily="18" charset="0"/>
                <a:cs typeface="Times New Roman" pitchFamily="18" charset="0"/>
              </a:rPr>
              <a:t>trăng – trắng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4" descr="Plantas_048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306763"/>
            <a:ext cx="4572000" cy="3551237"/>
          </a:xfrm>
          <a:prstGeom prst="rect">
            <a:avLst/>
          </a:prstGeom>
          <a:solidFill>
            <a:srgbClr val="00FFF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2291" name="Picture 6" descr="Plantas_048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67687">
            <a:off x="152400" y="381000"/>
            <a:ext cx="1066800" cy="1066800"/>
          </a:xfrm>
          <a:prstGeom prst="rect">
            <a:avLst/>
          </a:prstGeom>
          <a:solidFill>
            <a:srgbClr val="00FFF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2292" name="Picture 7" descr="Plantas_048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67687">
            <a:off x="152400" y="1828800"/>
            <a:ext cx="2209800" cy="1600200"/>
          </a:xfrm>
          <a:prstGeom prst="rect">
            <a:avLst/>
          </a:prstGeom>
          <a:solidFill>
            <a:srgbClr val="00FFF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2293" name="Picture 8" descr="Plantas_048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9600" y="5257800"/>
            <a:ext cx="2819400" cy="1600200"/>
          </a:xfrm>
          <a:prstGeom prst="rect">
            <a:avLst/>
          </a:prstGeom>
          <a:solidFill>
            <a:srgbClr val="00FFF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2294" name="Picture 9" descr="Plantas_048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9000" y="6000750"/>
            <a:ext cx="1905000" cy="857250"/>
          </a:xfrm>
          <a:prstGeom prst="rect">
            <a:avLst/>
          </a:prstGeom>
          <a:solidFill>
            <a:srgbClr val="00FFFF"/>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p:nvSpPr>
        <p:spPr>
          <a:xfrm>
            <a:off x="2514600" y="1981200"/>
            <a:ext cx="5715001" cy="1323439"/>
          </a:xfrm>
          <a:prstGeom prst="rect">
            <a:avLst/>
          </a:prstGeom>
          <a:noFill/>
        </p:spPr>
        <p:txBody>
          <a:bodyPr>
            <a:spAutoFit/>
            <a:scene3d>
              <a:camera prst="orthographicFront"/>
              <a:lightRig rig="soft" dir="t">
                <a:rot lat="0" lon="0" rev="10800000"/>
              </a:lightRig>
            </a:scene3d>
            <a:sp3d>
              <a:bevelT w="27940" h="12700"/>
              <a:contourClr>
                <a:srgbClr val="DDDDDD"/>
              </a:contourClr>
            </a:sp3d>
          </a:bodyPr>
          <a:lstStyle/>
          <a:p>
            <a:pPr algn="ctr" eaLnBrk="1" hangingPunct="1">
              <a:defRPr/>
            </a:pPr>
            <a:r>
              <a:rPr lang="en-US" sz="4000" b="1" spc="150" dirty="0" err="1">
                <a:ln w="11430"/>
                <a:solidFill>
                  <a:srgbClr val="FF0000"/>
                </a:solidFill>
                <a:effectLst>
                  <a:outerShdw blurRad="25400" algn="tl" rotWithShape="0">
                    <a:srgbClr val="000000">
                      <a:alpha val="43000"/>
                    </a:srgbClr>
                  </a:outerShdw>
                </a:effectLst>
                <a:latin typeface="Times New Roman" pitchFamily="18" charset="0"/>
                <a:cs typeface="Times New Roman" pitchFamily="18" charset="0"/>
              </a:rPr>
              <a:t>Chúc</a:t>
            </a:r>
            <a:r>
              <a:rPr lang="en-US" sz="4000" b="1" spc="150" dirty="0">
                <a:ln w="11430"/>
                <a:solidFill>
                  <a:srgbClr val="FF0000"/>
                </a:solidFill>
                <a:effectLst>
                  <a:outerShdw blurRad="25400" algn="tl" rotWithShape="0">
                    <a:srgbClr val="000000">
                      <a:alpha val="43000"/>
                    </a:srgbClr>
                  </a:outerShdw>
                </a:effectLst>
                <a:latin typeface="Times New Roman" pitchFamily="18" charset="0"/>
                <a:cs typeface="Times New Roman" pitchFamily="18" charset="0"/>
              </a:rPr>
              <a:t> </a:t>
            </a:r>
            <a:r>
              <a:rPr lang="en-US" sz="4000" b="1" spc="150" dirty="0" err="1">
                <a:ln w="11430"/>
                <a:solidFill>
                  <a:srgbClr val="FF0000"/>
                </a:solidFill>
                <a:effectLst>
                  <a:outerShdw blurRad="25400" algn="tl" rotWithShape="0">
                    <a:srgbClr val="000000">
                      <a:alpha val="43000"/>
                    </a:srgbClr>
                  </a:outerShdw>
                </a:effectLst>
                <a:latin typeface="Times New Roman" pitchFamily="18" charset="0"/>
                <a:cs typeface="Times New Roman" pitchFamily="18" charset="0"/>
              </a:rPr>
              <a:t>các</a:t>
            </a:r>
            <a:r>
              <a:rPr lang="en-US" sz="4000" b="1" spc="150" dirty="0">
                <a:ln w="11430"/>
                <a:solidFill>
                  <a:srgbClr val="FF0000"/>
                </a:solidFill>
                <a:effectLst>
                  <a:outerShdw blurRad="25400" algn="tl" rotWithShape="0">
                    <a:srgbClr val="000000">
                      <a:alpha val="43000"/>
                    </a:srgbClr>
                  </a:outerShdw>
                </a:effectLst>
                <a:latin typeface="Times New Roman" pitchFamily="18" charset="0"/>
                <a:cs typeface="Times New Roman" pitchFamily="18" charset="0"/>
              </a:rPr>
              <a:t> </a:t>
            </a:r>
            <a:r>
              <a:rPr lang="en-US" sz="4000" b="1" spc="150" dirty="0" err="1">
                <a:ln w="11430"/>
                <a:solidFill>
                  <a:srgbClr val="FF0000"/>
                </a:solidFill>
                <a:effectLst>
                  <a:outerShdw blurRad="25400" algn="tl" rotWithShape="0">
                    <a:srgbClr val="000000">
                      <a:alpha val="43000"/>
                    </a:srgbClr>
                  </a:outerShdw>
                </a:effectLst>
                <a:latin typeface="Times New Roman" pitchFamily="18" charset="0"/>
                <a:cs typeface="Times New Roman" pitchFamily="18" charset="0"/>
              </a:rPr>
              <a:t>em</a:t>
            </a:r>
            <a:r>
              <a:rPr lang="en-US" sz="4000" b="1" spc="150" dirty="0">
                <a:ln w="11430"/>
                <a:solidFill>
                  <a:srgbClr val="FF0000"/>
                </a:solidFill>
                <a:effectLst>
                  <a:outerShdw blurRad="25400" algn="tl" rotWithShape="0">
                    <a:srgbClr val="000000">
                      <a:alpha val="43000"/>
                    </a:srgbClr>
                  </a:outerShdw>
                </a:effectLst>
                <a:latin typeface="Times New Roman" pitchFamily="18" charset="0"/>
                <a:cs typeface="Times New Roman" pitchFamily="18" charset="0"/>
              </a:rPr>
              <a:t> </a:t>
            </a:r>
            <a:r>
              <a:rPr lang="en-US" sz="4000" b="1" spc="150" dirty="0" err="1">
                <a:ln w="11430"/>
                <a:solidFill>
                  <a:srgbClr val="FF0000"/>
                </a:solidFill>
                <a:effectLst>
                  <a:outerShdw blurRad="25400" algn="tl" rotWithShape="0">
                    <a:srgbClr val="000000">
                      <a:alpha val="43000"/>
                    </a:srgbClr>
                  </a:outerShdw>
                </a:effectLst>
                <a:latin typeface="Times New Roman" pitchFamily="18" charset="0"/>
                <a:cs typeface="Times New Roman" pitchFamily="18" charset="0"/>
              </a:rPr>
              <a:t>sức</a:t>
            </a:r>
            <a:r>
              <a:rPr lang="en-US" sz="4000" b="1" spc="150" dirty="0">
                <a:ln w="11430"/>
                <a:solidFill>
                  <a:srgbClr val="FF0000"/>
                </a:solidFill>
                <a:effectLst>
                  <a:outerShdw blurRad="25400" algn="tl" rotWithShape="0">
                    <a:srgbClr val="000000">
                      <a:alpha val="43000"/>
                    </a:srgbClr>
                  </a:outerShdw>
                </a:effectLst>
                <a:latin typeface="Times New Roman" pitchFamily="18" charset="0"/>
                <a:cs typeface="Times New Roman" pitchFamily="18" charset="0"/>
              </a:rPr>
              <a:t> </a:t>
            </a:r>
            <a:r>
              <a:rPr lang="en-US" sz="4000" b="1" spc="150" dirty="0" err="1">
                <a:ln w="11430"/>
                <a:solidFill>
                  <a:srgbClr val="FF0000"/>
                </a:solidFill>
                <a:effectLst>
                  <a:outerShdw blurRad="25400" algn="tl" rotWithShape="0">
                    <a:srgbClr val="000000">
                      <a:alpha val="43000"/>
                    </a:srgbClr>
                  </a:outerShdw>
                </a:effectLst>
                <a:latin typeface="Times New Roman" pitchFamily="18" charset="0"/>
                <a:cs typeface="Times New Roman" pitchFamily="18" charset="0"/>
              </a:rPr>
              <a:t>khỏe</a:t>
            </a:r>
            <a:r>
              <a:rPr lang="en-US" sz="4000" b="1" spc="150" dirty="0">
                <a:ln w="11430"/>
                <a:solidFill>
                  <a:srgbClr val="FF0000"/>
                </a:solidFill>
                <a:effectLst>
                  <a:outerShdw blurRad="25400" algn="tl" rotWithShape="0">
                    <a:srgbClr val="000000">
                      <a:alpha val="43000"/>
                    </a:srgbClr>
                  </a:outerShdw>
                </a:effectLst>
                <a:latin typeface="Times New Roman" pitchFamily="18" charset="0"/>
                <a:cs typeface="Times New Roman" pitchFamily="18" charset="0"/>
              </a:rPr>
              <a:t> </a:t>
            </a:r>
            <a:r>
              <a:rPr lang="en-US" sz="4000" b="1" spc="150" dirty="0" err="1">
                <a:ln w="11430"/>
                <a:solidFill>
                  <a:srgbClr val="FF0000"/>
                </a:solidFill>
                <a:effectLst>
                  <a:outerShdw blurRad="25400" algn="tl" rotWithShape="0">
                    <a:srgbClr val="000000">
                      <a:alpha val="43000"/>
                    </a:srgbClr>
                  </a:outerShdw>
                </a:effectLst>
                <a:latin typeface="Times New Roman" pitchFamily="18" charset="0"/>
                <a:cs typeface="Times New Roman" pitchFamily="18" charset="0"/>
              </a:rPr>
              <a:t>và</a:t>
            </a:r>
            <a:r>
              <a:rPr lang="en-US" sz="4000" b="1" spc="150" dirty="0">
                <a:ln w="11430"/>
                <a:solidFill>
                  <a:srgbClr val="FF0000"/>
                </a:solidFill>
                <a:effectLst>
                  <a:outerShdw blurRad="25400" algn="tl" rotWithShape="0">
                    <a:srgbClr val="000000">
                      <a:alpha val="43000"/>
                    </a:srgbClr>
                  </a:outerShdw>
                </a:effectLst>
                <a:latin typeface="Times New Roman" pitchFamily="18" charset="0"/>
                <a:cs typeface="Times New Roman" pitchFamily="18" charset="0"/>
              </a:rPr>
              <a:t> </a:t>
            </a:r>
            <a:r>
              <a:rPr lang="en-US" sz="4000" b="1" spc="150" dirty="0" err="1">
                <a:ln w="11430"/>
                <a:solidFill>
                  <a:srgbClr val="FF0000"/>
                </a:solidFill>
                <a:effectLst>
                  <a:outerShdw blurRad="25400" algn="tl" rotWithShape="0">
                    <a:srgbClr val="000000">
                      <a:alpha val="43000"/>
                    </a:srgbClr>
                  </a:outerShdw>
                </a:effectLst>
                <a:latin typeface="Times New Roman" pitchFamily="18" charset="0"/>
                <a:cs typeface="Times New Roman" pitchFamily="18" charset="0"/>
              </a:rPr>
              <a:t>học</a:t>
            </a:r>
            <a:r>
              <a:rPr lang="en-US" sz="4000" b="1" spc="150" dirty="0">
                <a:ln w="11430"/>
                <a:solidFill>
                  <a:srgbClr val="FF0000"/>
                </a:solidFill>
                <a:effectLst>
                  <a:outerShdw blurRad="25400" algn="tl" rotWithShape="0">
                    <a:srgbClr val="000000">
                      <a:alpha val="43000"/>
                    </a:srgbClr>
                  </a:outerShdw>
                </a:effectLst>
                <a:latin typeface="Times New Roman" pitchFamily="18" charset="0"/>
                <a:cs typeface="Times New Roman" pitchFamily="18" charset="0"/>
              </a:rPr>
              <a:t> </a:t>
            </a:r>
            <a:r>
              <a:rPr lang="en-US" sz="4000" b="1" spc="150" dirty="0" err="1">
                <a:ln w="11430"/>
                <a:solidFill>
                  <a:srgbClr val="FF0000"/>
                </a:solidFill>
                <a:effectLst>
                  <a:outerShdw blurRad="25400" algn="tl" rotWithShape="0">
                    <a:srgbClr val="000000">
                      <a:alpha val="43000"/>
                    </a:srgbClr>
                  </a:outerShdw>
                </a:effectLst>
                <a:latin typeface="Times New Roman" pitchFamily="18" charset="0"/>
                <a:cs typeface="Times New Roman" pitchFamily="18" charset="0"/>
              </a:rPr>
              <a:t>tập</a:t>
            </a:r>
            <a:r>
              <a:rPr lang="en-US" sz="4000" b="1" spc="150" dirty="0">
                <a:ln w="11430"/>
                <a:solidFill>
                  <a:srgbClr val="FF0000"/>
                </a:solidFill>
                <a:effectLst>
                  <a:outerShdw blurRad="25400" algn="tl" rotWithShape="0">
                    <a:srgbClr val="000000">
                      <a:alpha val="43000"/>
                    </a:srgbClr>
                  </a:outerShdw>
                </a:effectLst>
                <a:latin typeface="Times New Roman" pitchFamily="18" charset="0"/>
                <a:cs typeface="Times New Roman" pitchFamily="18" charset="0"/>
              </a:rPr>
              <a:t> </a:t>
            </a:r>
            <a:r>
              <a:rPr lang="en-US" sz="4000" b="1" spc="150" dirty="0" err="1">
                <a:ln w="11430"/>
                <a:solidFill>
                  <a:srgbClr val="FF0000"/>
                </a:solidFill>
                <a:effectLst>
                  <a:outerShdw blurRad="25400" algn="tl" rotWithShape="0">
                    <a:srgbClr val="000000">
                      <a:alpha val="43000"/>
                    </a:srgbClr>
                  </a:outerShdw>
                </a:effectLst>
                <a:latin typeface="Times New Roman" pitchFamily="18" charset="0"/>
                <a:cs typeface="Times New Roman" pitchFamily="18" charset="0"/>
              </a:rPr>
              <a:t>tốt</a:t>
            </a:r>
            <a:r>
              <a:rPr lang="en-US" sz="4000" b="1" spc="150" dirty="0">
                <a:ln w="11430"/>
                <a:solidFill>
                  <a:srgbClr val="FF0000"/>
                </a:solidFill>
                <a:effectLst>
                  <a:outerShdw blurRad="25400" algn="tl" rotWithShape="0">
                    <a:srgbClr val="000000">
                      <a:alpha val="43000"/>
                    </a:srgbClr>
                  </a:outerShdw>
                </a:effectLst>
                <a:latin typeface="Times New Roman" pitchFamily="18" charset="0"/>
                <a:cs typeface="Times New Roman" pitchFamily="18" charset="0"/>
              </a:rPr>
              <a:t> !</a:t>
            </a:r>
            <a:endParaRPr lang="en-US" sz="3600" b="1" spc="150" dirty="0">
              <a:ln w="11430"/>
              <a:solidFill>
                <a:srgbClr val="FF0000"/>
              </a:solidFill>
              <a:effectLst>
                <a:outerShdw blurRad="25400" algn="tl" rotWithShape="0">
                  <a:srgbClr val="000000">
                    <a:alpha val="43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TextBox 1"/>
          <p:cNvSpPr txBox="1">
            <a:spLocks noChangeArrowheads="1"/>
          </p:cNvSpPr>
          <p:nvPr/>
        </p:nvSpPr>
        <p:spPr bwMode="auto">
          <a:xfrm>
            <a:off x="233363" y="1179513"/>
            <a:ext cx="8686800"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sz="4400" b="1" dirty="0" err="1">
                <a:solidFill>
                  <a:srgbClr val="C00000"/>
                </a:solidFill>
                <a:latin typeface="HP001 4 hàng" pitchFamily="34" charset="0"/>
              </a:rPr>
              <a:t>Chính</a:t>
            </a:r>
            <a:r>
              <a:rPr lang="en-US" sz="4400" b="1" dirty="0">
                <a:solidFill>
                  <a:srgbClr val="C00000"/>
                </a:solidFill>
                <a:latin typeface="HP001 4 hàng" pitchFamily="34" charset="0"/>
              </a:rPr>
              <a:t> </a:t>
            </a:r>
            <a:r>
              <a:rPr lang="en-US" sz="4400" b="1" dirty="0" err="1">
                <a:solidFill>
                  <a:srgbClr val="C00000"/>
                </a:solidFill>
                <a:latin typeface="HP001 4 hàng" pitchFamily="34" charset="0"/>
              </a:rPr>
              <a:t>tả</a:t>
            </a:r>
            <a:endParaRPr lang="en-US" sz="4400" b="1" dirty="0">
              <a:solidFill>
                <a:srgbClr val="C00000"/>
              </a:solidFill>
              <a:latin typeface="HP001 4 hàng" pitchFamily="34" charset="0"/>
            </a:endParaRPr>
          </a:p>
          <a:p>
            <a:pPr algn="ctr"/>
            <a:r>
              <a:rPr lang="en-US" sz="4400" b="1" dirty="0" err="1">
                <a:latin typeface="HP001 4 hàng" pitchFamily="34" charset="0"/>
              </a:rPr>
              <a:t>Nghe</a:t>
            </a:r>
            <a:r>
              <a:rPr lang="en-US" sz="4400" b="1" dirty="0">
                <a:latin typeface="HP001 4 hàng" pitchFamily="34" charset="0"/>
              </a:rPr>
              <a:t> – </a:t>
            </a:r>
            <a:r>
              <a:rPr lang="en-US" sz="4400" b="1" dirty="0" err="1">
                <a:latin typeface="HP001 4 hàng" pitchFamily="34" charset="0"/>
              </a:rPr>
              <a:t>viết</a:t>
            </a:r>
            <a:r>
              <a:rPr lang="en-US" sz="4400" b="1" dirty="0">
                <a:latin typeface="HP001 4 hàng" pitchFamily="34" charset="0"/>
              </a:rPr>
              <a:t>: M</a:t>
            </a:r>
            <a:r>
              <a:rPr lang="vi-VN" sz="4400" b="1" dirty="0">
                <a:latin typeface="HP001 4 hàng" pitchFamily="34" charset="0"/>
              </a:rPr>
              <a:t>ư</a:t>
            </a:r>
            <a:r>
              <a:rPr lang="en-US" sz="4400" b="1" dirty="0" err="1">
                <a:latin typeface="HP001 4 hàng" pitchFamily="34" charset="0"/>
              </a:rPr>
              <a:t>ời</a:t>
            </a:r>
            <a:r>
              <a:rPr lang="en-US" sz="4400" b="1" dirty="0">
                <a:latin typeface="HP001 4 hàng" pitchFamily="34" charset="0"/>
              </a:rPr>
              <a:t> </a:t>
            </a:r>
            <a:r>
              <a:rPr lang="en-US" sz="4400" b="1" dirty="0" err="1">
                <a:latin typeface="HP001 4 hàng" pitchFamily="34" charset="0"/>
              </a:rPr>
              <a:t>năm</a:t>
            </a:r>
            <a:r>
              <a:rPr lang="en-US" sz="4400" b="1" dirty="0">
                <a:latin typeface="HP001 4 hàng" pitchFamily="34" charset="0"/>
              </a:rPr>
              <a:t> </a:t>
            </a:r>
            <a:r>
              <a:rPr lang="en-US" sz="4400" b="1" dirty="0" err="1">
                <a:latin typeface="HP001 4 hàng" pitchFamily="34" charset="0"/>
              </a:rPr>
              <a:t>cõng</a:t>
            </a:r>
            <a:r>
              <a:rPr lang="en-US" sz="4400" b="1" dirty="0">
                <a:latin typeface="HP001 4 hàng" pitchFamily="34" charset="0"/>
              </a:rPr>
              <a:t> </a:t>
            </a:r>
            <a:r>
              <a:rPr lang="en-US" sz="4400" b="1" dirty="0" err="1">
                <a:latin typeface="HP001 4 hàng" pitchFamily="34" charset="0"/>
              </a:rPr>
              <a:t>bạn</a:t>
            </a:r>
            <a:r>
              <a:rPr lang="en-US" sz="4400" b="1" dirty="0">
                <a:latin typeface="HP001 4 hàng" pitchFamily="34" charset="0"/>
              </a:rPr>
              <a:t> </a:t>
            </a:r>
            <a:r>
              <a:rPr lang="en-US" sz="4400" b="1" dirty="0" err="1">
                <a:latin typeface="HP001 4 hàng" pitchFamily="34" charset="0"/>
              </a:rPr>
              <a:t>đi</a:t>
            </a:r>
            <a:r>
              <a:rPr lang="en-US" sz="4400" b="1" dirty="0">
                <a:latin typeface="HP001 4 hàng" pitchFamily="34" charset="0"/>
              </a:rPr>
              <a:t> </a:t>
            </a:r>
            <a:r>
              <a:rPr lang="en-US" sz="4400" b="1" dirty="0" err="1">
                <a:latin typeface="HP001 4 hàng" pitchFamily="34" charset="0"/>
              </a:rPr>
              <a:t>học</a:t>
            </a:r>
            <a:endParaRPr lang="en-US" sz="4400" b="1" dirty="0">
              <a:latin typeface="HP001 4 hàng"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4098" name="Text Box 10"/>
          <p:cNvSpPr txBox="1">
            <a:spLocks noChangeArrowheads="1"/>
          </p:cNvSpPr>
          <p:nvPr/>
        </p:nvSpPr>
        <p:spPr bwMode="auto">
          <a:xfrm>
            <a:off x="381000" y="439738"/>
            <a:ext cx="83058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hangingPunct="0">
              <a:defRPr sz="2000">
                <a:solidFill>
                  <a:schemeClr val="tx1"/>
                </a:solidFill>
                <a:latin typeface="Arial" charset="0"/>
                <a:cs typeface="Arial" charset="0"/>
              </a:defRPr>
            </a:lvl6pPr>
            <a:lvl7pPr eaLnBrk="0" hangingPunct="0">
              <a:defRPr sz="2000">
                <a:solidFill>
                  <a:schemeClr val="tx1"/>
                </a:solidFill>
                <a:latin typeface="Arial" charset="0"/>
                <a:cs typeface="Arial" charset="0"/>
              </a:defRPr>
            </a:lvl7pPr>
            <a:lvl8pPr eaLnBrk="0" hangingPunct="0">
              <a:defRPr sz="2000">
                <a:solidFill>
                  <a:schemeClr val="tx1"/>
                </a:solidFill>
                <a:latin typeface="Arial" charset="0"/>
                <a:cs typeface="Arial" charset="0"/>
              </a:defRPr>
            </a:lvl8pPr>
            <a:lvl9pPr eaLnBrk="0" hangingPunct="0">
              <a:defRPr sz="2000">
                <a:solidFill>
                  <a:schemeClr val="tx1"/>
                </a:solidFill>
                <a:latin typeface="Arial" charset="0"/>
                <a:cs typeface="Arial" charset="0"/>
              </a:defRPr>
            </a:lvl9pPr>
          </a:lstStyle>
          <a:p>
            <a:pPr algn="ctr" eaLnBrk="1" hangingPunct="1">
              <a:spcBef>
                <a:spcPct val="50000"/>
              </a:spcBef>
            </a:pPr>
            <a:r>
              <a:rPr lang="en-US" altLang="en-US" sz="4000">
                <a:solidFill>
                  <a:srgbClr val="C00000"/>
                </a:solidFill>
                <a:latin typeface="Times New Roman" pitchFamily="18" charset="0"/>
              </a:rPr>
              <a:t> Mười năm cõng bạn đi học</a:t>
            </a:r>
          </a:p>
        </p:txBody>
      </p:sp>
      <p:sp>
        <p:nvSpPr>
          <p:cNvPr id="4099" name="Text Box 13"/>
          <p:cNvSpPr txBox="1">
            <a:spLocks noChangeArrowheads="1"/>
          </p:cNvSpPr>
          <p:nvPr/>
        </p:nvSpPr>
        <p:spPr bwMode="auto">
          <a:xfrm>
            <a:off x="457200" y="1447800"/>
            <a:ext cx="8229600" cy="461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hangingPunct="0">
              <a:defRPr sz="2000">
                <a:solidFill>
                  <a:schemeClr val="tx1"/>
                </a:solidFill>
                <a:latin typeface="Arial" charset="0"/>
                <a:cs typeface="Arial" charset="0"/>
              </a:defRPr>
            </a:lvl6pPr>
            <a:lvl7pPr eaLnBrk="0" hangingPunct="0">
              <a:defRPr sz="2000">
                <a:solidFill>
                  <a:schemeClr val="tx1"/>
                </a:solidFill>
                <a:latin typeface="Arial" charset="0"/>
                <a:cs typeface="Arial" charset="0"/>
              </a:defRPr>
            </a:lvl7pPr>
            <a:lvl8pPr eaLnBrk="0" hangingPunct="0">
              <a:defRPr sz="2000">
                <a:solidFill>
                  <a:schemeClr val="tx1"/>
                </a:solidFill>
                <a:latin typeface="Arial" charset="0"/>
                <a:cs typeface="Arial" charset="0"/>
              </a:defRPr>
            </a:lvl8pPr>
            <a:lvl9pPr eaLnBrk="0" hangingPunct="0">
              <a:defRPr sz="2000">
                <a:solidFill>
                  <a:schemeClr val="tx1"/>
                </a:solidFill>
                <a:latin typeface="Arial" charset="0"/>
                <a:cs typeface="Arial" charset="0"/>
              </a:defRPr>
            </a:lvl9pPr>
          </a:lstStyle>
          <a:p>
            <a:pPr algn="just" eaLnBrk="1" hangingPunct="1">
              <a:spcBef>
                <a:spcPct val="50000"/>
              </a:spcBef>
            </a:pPr>
            <a:r>
              <a:rPr lang="en-US" altLang="en-US" sz="2800">
                <a:latin typeface="Times New Roman" pitchFamily="18" charset="0"/>
                <a:cs typeface="Times New Roman" pitchFamily="18" charset="0"/>
              </a:rPr>
              <a:t>            Ở xã Vinh Quang, huyện Chiêm Hoá, tỉnh Tuyên Quang, ai cũng biết câu chuyện cảm động về em Đoàn Trường Sinh 10 năm cõng bạn đến trường. Quãng đường từ nhà Sinh tới trường dài hơn 4 ki – lô- mét, qua đèo, vượt suối, khúc khuỷu, gập ghềnh. Thế mà Sinh không quản khó khăn, ngày ngày cõng bạn Hanh bị liệt cả hai chân đi về. Nhờ bạn giúp đỡ, lại có chí học hành, nhiều năm liền, Hanh là học sinh tiên tiến, có năm còn tham gia đội tuyển học sinh giỏi cấp huyện.</a:t>
            </a:r>
          </a:p>
          <a:p>
            <a:pPr algn="just" eaLnBrk="1" hangingPunct="1">
              <a:spcBef>
                <a:spcPct val="50000"/>
              </a:spcBef>
            </a:pPr>
            <a:r>
              <a:rPr lang="en-US" altLang="en-US" sz="2800">
                <a:latin typeface="Times New Roman" pitchFamily="18" charset="0"/>
                <a:cs typeface="Times New Roman" pitchFamily="18" charset="0"/>
              </a:rPr>
              <a:t>                          			Theo báo Đại Đoàn Kết</a:t>
            </a:r>
          </a:p>
        </p:txBody>
      </p:sp>
    </p:spTree>
  </p:cSld>
  <p:clrMapOvr>
    <a:masterClrMapping/>
  </p:clrMapOvr>
  <p:transition spd="slow">
    <p:comb/>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304800" y="1458913"/>
            <a:ext cx="6324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2800" b="1">
                <a:solidFill>
                  <a:srgbClr val="C00000"/>
                </a:solidFill>
                <a:latin typeface="Times New Roman" pitchFamily="18" charset="0"/>
                <a:cs typeface="Times New Roman" pitchFamily="18" charset="0"/>
              </a:rPr>
              <a:t>1. Bạn Sinh đã làm gì để giúp đỡ Hạnh?</a:t>
            </a:r>
          </a:p>
        </p:txBody>
      </p:sp>
      <p:sp>
        <p:nvSpPr>
          <p:cNvPr id="7" name="TextBox 6"/>
          <p:cNvSpPr txBox="1">
            <a:spLocks noChangeArrowheads="1"/>
          </p:cNvSpPr>
          <p:nvPr/>
        </p:nvSpPr>
        <p:spPr bwMode="auto">
          <a:xfrm>
            <a:off x="304800" y="2833688"/>
            <a:ext cx="74676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2800" b="1">
                <a:solidFill>
                  <a:srgbClr val="C00000"/>
                </a:solidFill>
                <a:latin typeface="Times New Roman" pitchFamily="18" charset="0"/>
                <a:cs typeface="Times New Roman" pitchFamily="18" charset="0"/>
              </a:rPr>
              <a:t>2. Việc làm của Sinh đáng trân trọng chỗ nào?</a:t>
            </a:r>
          </a:p>
        </p:txBody>
      </p:sp>
      <p:sp>
        <p:nvSpPr>
          <p:cNvPr id="8" name="TextBox 7"/>
          <p:cNvSpPr txBox="1">
            <a:spLocks noChangeArrowheads="1"/>
          </p:cNvSpPr>
          <p:nvPr/>
        </p:nvSpPr>
        <p:spPr bwMode="auto">
          <a:xfrm>
            <a:off x="685800" y="2119313"/>
            <a:ext cx="6324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2800">
                <a:latin typeface="Times New Roman" pitchFamily="18" charset="0"/>
                <a:cs typeface="Times New Roman" pitchFamily="18" charset="0"/>
              </a:rPr>
              <a:t>Sinh cõng bạn đi học suốt m</a:t>
            </a:r>
            <a:r>
              <a:rPr lang="vi-VN" sz="2800">
                <a:latin typeface="Times New Roman" pitchFamily="18" charset="0"/>
                <a:cs typeface="Times New Roman" pitchFamily="18" charset="0"/>
              </a:rPr>
              <a:t>ư</a:t>
            </a:r>
            <a:r>
              <a:rPr lang="en-US" sz="2800">
                <a:latin typeface="Times New Roman" pitchFamily="18" charset="0"/>
                <a:cs typeface="Times New Roman" pitchFamily="18" charset="0"/>
              </a:rPr>
              <a:t>ời năm</a:t>
            </a:r>
          </a:p>
        </p:txBody>
      </p:sp>
      <p:sp>
        <p:nvSpPr>
          <p:cNvPr id="9" name="TextBox 8"/>
          <p:cNvSpPr txBox="1">
            <a:spLocks noChangeArrowheads="1"/>
          </p:cNvSpPr>
          <p:nvPr/>
        </p:nvSpPr>
        <p:spPr bwMode="auto">
          <a:xfrm>
            <a:off x="304800" y="3560763"/>
            <a:ext cx="8153400" cy="1385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2800">
                <a:latin typeface="Times New Roman" pitchFamily="18" charset="0"/>
                <a:cs typeface="Times New Roman" pitchFamily="18" charset="0"/>
              </a:rPr>
              <a:t>    Tuy còn nhỏ nh</a:t>
            </a:r>
            <a:r>
              <a:rPr lang="vi-VN" sz="2800">
                <a:latin typeface="Times New Roman" pitchFamily="18" charset="0"/>
                <a:cs typeface="Times New Roman" pitchFamily="18" charset="0"/>
              </a:rPr>
              <a:t>ư</a:t>
            </a:r>
            <a:r>
              <a:rPr lang="en-US" sz="2800">
                <a:latin typeface="Times New Roman" pitchFamily="18" charset="0"/>
                <a:cs typeface="Times New Roman" pitchFamily="18" charset="0"/>
              </a:rPr>
              <a:t>ng Sinh không quản khó khăn, ngày ngày cõng Hạnh tới tr</a:t>
            </a:r>
            <a:r>
              <a:rPr lang="vi-VN" sz="2800">
                <a:latin typeface="Times New Roman" pitchFamily="18" charset="0"/>
                <a:cs typeface="Times New Roman" pitchFamily="18" charset="0"/>
              </a:rPr>
              <a:t>ư</a:t>
            </a:r>
            <a:r>
              <a:rPr lang="en-US" sz="2800">
                <a:latin typeface="Times New Roman" pitchFamily="18" charset="0"/>
                <a:cs typeface="Times New Roman" pitchFamily="18" charset="0"/>
              </a:rPr>
              <a:t>ờng với đoạn đ</a:t>
            </a:r>
            <a:r>
              <a:rPr lang="vi-VN" sz="2800">
                <a:latin typeface="Times New Roman" pitchFamily="18" charset="0"/>
                <a:cs typeface="Times New Roman" pitchFamily="18" charset="0"/>
              </a:rPr>
              <a:t>ư</a:t>
            </a:r>
            <a:r>
              <a:rPr lang="en-US" sz="2800">
                <a:latin typeface="Times New Roman" pitchFamily="18" charset="0"/>
                <a:cs typeface="Times New Roman" pitchFamily="18" charset="0"/>
              </a:rPr>
              <a:t>ờng dài h</a:t>
            </a:r>
            <a:r>
              <a:rPr lang="vi-VN" sz="2800">
                <a:latin typeface="Times New Roman" pitchFamily="18" charset="0"/>
                <a:cs typeface="Times New Roman" pitchFamily="18" charset="0"/>
              </a:rPr>
              <a:t>ơ</a:t>
            </a:r>
            <a:r>
              <a:rPr lang="en-US" sz="2800">
                <a:latin typeface="Times New Roman" pitchFamily="18" charset="0"/>
                <a:cs typeface="Times New Roman" pitchFamily="18" charset="0"/>
              </a:rPr>
              <a:t>n 4 ki-lô-mét, qua đèo, v</a:t>
            </a:r>
            <a:r>
              <a:rPr lang="vi-VN" sz="2800">
                <a:latin typeface="Times New Roman" pitchFamily="18" charset="0"/>
                <a:cs typeface="Times New Roman" pitchFamily="18" charset="0"/>
              </a:rPr>
              <a:t>ư</a:t>
            </a:r>
            <a:r>
              <a:rPr lang="en-US" sz="2800">
                <a:latin typeface="Times New Roman" pitchFamily="18" charset="0"/>
                <a:cs typeface="Times New Roman" pitchFamily="18" charset="0"/>
              </a:rPr>
              <a:t>ợt suối, khúc khuỷu, gập ghềnh.</a:t>
            </a:r>
          </a:p>
        </p:txBody>
      </p:sp>
      <p:sp>
        <p:nvSpPr>
          <p:cNvPr id="3" name="TextBox 2"/>
          <p:cNvSpPr txBox="1"/>
          <p:nvPr/>
        </p:nvSpPr>
        <p:spPr>
          <a:xfrm>
            <a:off x="3657600" y="511175"/>
            <a:ext cx="2057400" cy="523875"/>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a:spAutoFit/>
          </a:bodyPr>
          <a:lstStyle/>
          <a:p>
            <a:pPr>
              <a:defRPr/>
            </a:pPr>
            <a:r>
              <a:rPr lang="en-US" sz="2800" dirty="0" err="1">
                <a:latin typeface="Times New Roman" panose="02020603050405020304" pitchFamily="18" charset="0"/>
                <a:cs typeface="Times New Roman" panose="02020603050405020304" pitchFamily="18" charset="0"/>
              </a:rPr>
              <a:t>Tìm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hiểu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endParaRPr lang="en-US" sz="2800" dirty="0">
              <a:latin typeface="Times New Roman" panose="02020603050405020304" pitchFamily="18" charset="0"/>
              <a:cs typeface="Times New Roman" panose="02020603050405020304" pitchFamily="18" charset="0"/>
            </a:endParaRPr>
          </a:p>
        </p:txBody>
      </p:sp>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down)">
                                      <p:cBhvr>
                                        <p:cTn id="17" dur="500"/>
                                        <p:tgtEl>
                                          <p:spTgt spid="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down)">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6146" name="Text Box 10"/>
          <p:cNvSpPr txBox="1">
            <a:spLocks noChangeArrowheads="1"/>
          </p:cNvSpPr>
          <p:nvPr/>
        </p:nvSpPr>
        <p:spPr bwMode="auto">
          <a:xfrm>
            <a:off x="381000" y="439738"/>
            <a:ext cx="83058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hangingPunct="0">
              <a:defRPr sz="2000">
                <a:solidFill>
                  <a:schemeClr val="tx1"/>
                </a:solidFill>
                <a:latin typeface="Arial" charset="0"/>
                <a:cs typeface="Arial" charset="0"/>
              </a:defRPr>
            </a:lvl6pPr>
            <a:lvl7pPr eaLnBrk="0" hangingPunct="0">
              <a:defRPr sz="2000">
                <a:solidFill>
                  <a:schemeClr val="tx1"/>
                </a:solidFill>
                <a:latin typeface="Arial" charset="0"/>
                <a:cs typeface="Arial" charset="0"/>
              </a:defRPr>
            </a:lvl7pPr>
            <a:lvl8pPr eaLnBrk="0" hangingPunct="0">
              <a:defRPr sz="2000">
                <a:solidFill>
                  <a:schemeClr val="tx1"/>
                </a:solidFill>
                <a:latin typeface="Arial" charset="0"/>
                <a:cs typeface="Arial" charset="0"/>
              </a:defRPr>
            </a:lvl8pPr>
            <a:lvl9pPr eaLnBrk="0" hangingPunct="0">
              <a:defRPr sz="2000">
                <a:solidFill>
                  <a:schemeClr val="tx1"/>
                </a:solidFill>
                <a:latin typeface="Arial" charset="0"/>
                <a:cs typeface="Arial" charset="0"/>
              </a:defRPr>
            </a:lvl9pPr>
          </a:lstStyle>
          <a:p>
            <a:pPr algn="ctr" eaLnBrk="1" hangingPunct="1">
              <a:spcBef>
                <a:spcPct val="50000"/>
              </a:spcBef>
            </a:pPr>
            <a:r>
              <a:rPr lang="en-US" altLang="en-US" sz="4000">
                <a:solidFill>
                  <a:srgbClr val="C00000"/>
                </a:solidFill>
                <a:latin typeface="Times New Roman" pitchFamily="18" charset="0"/>
              </a:rPr>
              <a:t> Mười năm cõng bạn đi học</a:t>
            </a:r>
          </a:p>
        </p:txBody>
      </p:sp>
      <p:sp>
        <p:nvSpPr>
          <p:cNvPr id="6147" name="Text Box 13"/>
          <p:cNvSpPr txBox="1">
            <a:spLocks noChangeArrowheads="1"/>
          </p:cNvSpPr>
          <p:nvPr/>
        </p:nvSpPr>
        <p:spPr bwMode="auto">
          <a:xfrm>
            <a:off x="457200" y="1447800"/>
            <a:ext cx="8229600" cy="461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hangingPunct="0">
              <a:defRPr sz="2000">
                <a:solidFill>
                  <a:schemeClr val="tx1"/>
                </a:solidFill>
                <a:latin typeface="Arial" charset="0"/>
                <a:cs typeface="Arial" charset="0"/>
              </a:defRPr>
            </a:lvl6pPr>
            <a:lvl7pPr eaLnBrk="0" hangingPunct="0">
              <a:defRPr sz="2000">
                <a:solidFill>
                  <a:schemeClr val="tx1"/>
                </a:solidFill>
                <a:latin typeface="Arial" charset="0"/>
                <a:cs typeface="Arial" charset="0"/>
              </a:defRPr>
            </a:lvl7pPr>
            <a:lvl8pPr eaLnBrk="0" hangingPunct="0">
              <a:defRPr sz="2000">
                <a:solidFill>
                  <a:schemeClr val="tx1"/>
                </a:solidFill>
                <a:latin typeface="Arial" charset="0"/>
                <a:cs typeface="Arial" charset="0"/>
              </a:defRPr>
            </a:lvl8pPr>
            <a:lvl9pPr eaLnBrk="0" hangingPunct="0">
              <a:defRPr sz="2000">
                <a:solidFill>
                  <a:schemeClr val="tx1"/>
                </a:solidFill>
                <a:latin typeface="Arial" charset="0"/>
                <a:cs typeface="Arial" charset="0"/>
              </a:defRPr>
            </a:lvl9pPr>
          </a:lstStyle>
          <a:p>
            <a:pPr algn="just" eaLnBrk="1" hangingPunct="1">
              <a:spcBef>
                <a:spcPct val="50000"/>
              </a:spcBef>
            </a:pPr>
            <a:r>
              <a:rPr lang="en-US" altLang="en-US" sz="2800">
                <a:latin typeface="Times New Roman" pitchFamily="18" charset="0"/>
                <a:cs typeface="Times New Roman" pitchFamily="18" charset="0"/>
              </a:rPr>
              <a:t>            Ở xã </a:t>
            </a:r>
            <a:r>
              <a:rPr lang="en-US" altLang="en-US" sz="2800">
                <a:solidFill>
                  <a:srgbClr val="FF0000"/>
                </a:solidFill>
                <a:latin typeface="Times New Roman" pitchFamily="18" charset="0"/>
                <a:cs typeface="Times New Roman" pitchFamily="18" charset="0"/>
              </a:rPr>
              <a:t>Vinh Quang</a:t>
            </a:r>
            <a:r>
              <a:rPr lang="en-US" altLang="en-US" sz="2800">
                <a:latin typeface="Times New Roman" pitchFamily="18" charset="0"/>
                <a:cs typeface="Times New Roman" pitchFamily="18" charset="0"/>
              </a:rPr>
              <a:t>, huyện </a:t>
            </a:r>
            <a:r>
              <a:rPr lang="en-US" altLang="en-US" sz="2800">
                <a:solidFill>
                  <a:srgbClr val="FF0000"/>
                </a:solidFill>
                <a:latin typeface="Times New Roman" pitchFamily="18" charset="0"/>
                <a:cs typeface="Times New Roman" pitchFamily="18" charset="0"/>
              </a:rPr>
              <a:t>Chiêm Hoá</a:t>
            </a:r>
            <a:r>
              <a:rPr lang="en-US" altLang="en-US" sz="2800">
                <a:latin typeface="Times New Roman" pitchFamily="18" charset="0"/>
                <a:cs typeface="Times New Roman" pitchFamily="18" charset="0"/>
              </a:rPr>
              <a:t>, tỉnh </a:t>
            </a:r>
            <a:r>
              <a:rPr lang="en-US" altLang="en-US" sz="2800">
                <a:solidFill>
                  <a:srgbClr val="FF0000"/>
                </a:solidFill>
                <a:latin typeface="Times New Roman" pitchFamily="18" charset="0"/>
                <a:cs typeface="Times New Roman" pitchFamily="18" charset="0"/>
              </a:rPr>
              <a:t>Tuyên Quang</a:t>
            </a:r>
            <a:r>
              <a:rPr lang="en-US" altLang="en-US" sz="2800">
                <a:latin typeface="Times New Roman" pitchFamily="18" charset="0"/>
                <a:cs typeface="Times New Roman" pitchFamily="18" charset="0"/>
              </a:rPr>
              <a:t>, ai cũng biết câu chuyện cảm động về em </a:t>
            </a:r>
            <a:r>
              <a:rPr lang="en-US" altLang="en-US" sz="2800">
                <a:solidFill>
                  <a:srgbClr val="FF0000"/>
                </a:solidFill>
                <a:latin typeface="Times New Roman" pitchFamily="18" charset="0"/>
                <a:cs typeface="Times New Roman" pitchFamily="18" charset="0"/>
              </a:rPr>
              <a:t>Đoàn Trường Sinh </a:t>
            </a:r>
            <a:r>
              <a:rPr lang="en-US" altLang="en-US" sz="2800">
                <a:latin typeface="Times New Roman" pitchFamily="18" charset="0"/>
                <a:cs typeface="Times New Roman" pitchFamily="18" charset="0"/>
              </a:rPr>
              <a:t>10 năm </a:t>
            </a:r>
            <a:r>
              <a:rPr lang="en-US" altLang="en-US" sz="2800">
                <a:solidFill>
                  <a:srgbClr val="FF0000"/>
                </a:solidFill>
                <a:latin typeface="Times New Roman" pitchFamily="18" charset="0"/>
                <a:cs typeface="Times New Roman" pitchFamily="18" charset="0"/>
              </a:rPr>
              <a:t>cõng bạn </a:t>
            </a:r>
            <a:r>
              <a:rPr lang="en-US" altLang="en-US" sz="2800">
                <a:latin typeface="Times New Roman" pitchFamily="18" charset="0"/>
                <a:cs typeface="Times New Roman" pitchFamily="18" charset="0"/>
              </a:rPr>
              <a:t>đến trường. </a:t>
            </a:r>
            <a:r>
              <a:rPr lang="en-US" altLang="en-US" sz="2800">
                <a:solidFill>
                  <a:srgbClr val="FF0000"/>
                </a:solidFill>
                <a:latin typeface="Times New Roman" pitchFamily="18" charset="0"/>
                <a:cs typeface="Times New Roman" pitchFamily="18" charset="0"/>
              </a:rPr>
              <a:t>Quãng đường</a:t>
            </a:r>
            <a:r>
              <a:rPr lang="en-US" altLang="en-US" sz="2800">
                <a:latin typeface="Times New Roman" pitchFamily="18" charset="0"/>
                <a:cs typeface="Times New Roman" pitchFamily="18" charset="0"/>
              </a:rPr>
              <a:t> từ nhà Sinh tới trường dài hơn 4 ki – lô- mét, </a:t>
            </a:r>
            <a:r>
              <a:rPr lang="en-US" altLang="en-US" sz="2800">
                <a:solidFill>
                  <a:srgbClr val="FF0000"/>
                </a:solidFill>
                <a:latin typeface="Times New Roman" pitchFamily="18" charset="0"/>
                <a:cs typeface="Times New Roman" pitchFamily="18" charset="0"/>
              </a:rPr>
              <a:t>qua đèo, vượt suối, khúc khuỷu, gập ghềnh</a:t>
            </a:r>
            <a:r>
              <a:rPr lang="en-US" altLang="en-US" sz="2800">
                <a:latin typeface="Times New Roman" pitchFamily="18" charset="0"/>
                <a:cs typeface="Times New Roman" pitchFamily="18" charset="0"/>
              </a:rPr>
              <a:t>. Thế mà Sinh </a:t>
            </a:r>
            <a:r>
              <a:rPr lang="en-US" altLang="en-US" sz="2800">
                <a:solidFill>
                  <a:srgbClr val="FF0000"/>
                </a:solidFill>
                <a:latin typeface="Times New Roman" pitchFamily="18" charset="0"/>
                <a:cs typeface="Times New Roman" pitchFamily="18" charset="0"/>
              </a:rPr>
              <a:t>không quản </a:t>
            </a:r>
            <a:r>
              <a:rPr lang="en-US" altLang="en-US" sz="2800">
                <a:latin typeface="Times New Roman" pitchFamily="18" charset="0"/>
                <a:cs typeface="Times New Roman" pitchFamily="18" charset="0"/>
              </a:rPr>
              <a:t>khó khăn, ngày ngày cõng bạn Hanh </a:t>
            </a:r>
            <a:r>
              <a:rPr lang="en-US" altLang="en-US" sz="2800">
                <a:solidFill>
                  <a:srgbClr val="FF0000"/>
                </a:solidFill>
                <a:latin typeface="Times New Roman" pitchFamily="18" charset="0"/>
                <a:cs typeface="Times New Roman" pitchFamily="18" charset="0"/>
              </a:rPr>
              <a:t>bị liệt </a:t>
            </a:r>
            <a:r>
              <a:rPr lang="en-US" altLang="en-US" sz="2800">
                <a:latin typeface="Times New Roman" pitchFamily="18" charset="0"/>
                <a:cs typeface="Times New Roman" pitchFamily="18" charset="0"/>
              </a:rPr>
              <a:t>cả hai chân đi về. Nhờ bạn giúp đỡ, lại có chí học hành, nhiều năm liền, Hanh là học sinh tiên tiến, có năm còn tham gia </a:t>
            </a:r>
            <a:r>
              <a:rPr lang="en-US" altLang="en-US" sz="2800">
                <a:solidFill>
                  <a:srgbClr val="FF0000"/>
                </a:solidFill>
                <a:latin typeface="Times New Roman" pitchFamily="18" charset="0"/>
                <a:cs typeface="Times New Roman" pitchFamily="18" charset="0"/>
              </a:rPr>
              <a:t>đội tuyển </a:t>
            </a:r>
            <a:r>
              <a:rPr lang="en-US" altLang="en-US" sz="2800">
                <a:latin typeface="Times New Roman" pitchFamily="18" charset="0"/>
                <a:cs typeface="Times New Roman" pitchFamily="18" charset="0"/>
              </a:rPr>
              <a:t>học sinh giỏi </a:t>
            </a:r>
            <a:r>
              <a:rPr lang="en-US" altLang="en-US" sz="2800">
                <a:solidFill>
                  <a:srgbClr val="FF0000"/>
                </a:solidFill>
                <a:latin typeface="Times New Roman" pitchFamily="18" charset="0"/>
                <a:cs typeface="Times New Roman" pitchFamily="18" charset="0"/>
              </a:rPr>
              <a:t>cấp huyện</a:t>
            </a:r>
            <a:r>
              <a:rPr lang="en-US" altLang="en-US" sz="2800">
                <a:latin typeface="Times New Roman" pitchFamily="18" charset="0"/>
                <a:cs typeface="Times New Roman" pitchFamily="18" charset="0"/>
              </a:rPr>
              <a:t>.</a:t>
            </a:r>
          </a:p>
          <a:p>
            <a:pPr algn="just" eaLnBrk="1" hangingPunct="1">
              <a:spcBef>
                <a:spcPct val="50000"/>
              </a:spcBef>
            </a:pPr>
            <a:r>
              <a:rPr lang="en-US" altLang="en-US" sz="2800">
                <a:latin typeface="Times New Roman" pitchFamily="18" charset="0"/>
                <a:cs typeface="Times New Roman" pitchFamily="18" charset="0"/>
              </a:rPr>
              <a:t>                          			Theo báo Đại Đoàn Kết</a:t>
            </a:r>
          </a:p>
        </p:txBody>
      </p:sp>
    </p:spTree>
  </p:cSld>
  <p:clrMapOvr>
    <a:masterClrMapping/>
  </p:clrMapOvr>
  <p:transition spd="slow">
    <p:comb/>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5606" name="Rectangle 6"/>
          <p:cNvSpPr>
            <a:spLocks noChangeArrowheads="1"/>
          </p:cNvSpPr>
          <p:nvPr/>
        </p:nvSpPr>
        <p:spPr bwMode="auto">
          <a:xfrm>
            <a:off x="993775" y="1365250"/>
            <a:ext cx="316071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US" altLang="en-US" sz="3600" b="1">
                <a:solidFill>
                  <a:srgbClr val="FF0000"/>
                </a:solidFill>
                <a:latin typeface="Times New Roman" pitchFamily="18" charset="0"/>
                <a:cs typeface="Times New Roman" pitchFamily="18" charset="0"/>
              </a:rPr>
              <a:t>xã Vinh Quang</a:t>
            </a:r>
          </a:p>
        </p:txBody>
      </p:sp>
      <p:sp>
        <p:nvSpPr>
          <p:cNvPr id="25607" name="Rectangle 7"/>
          <p:cNvSpPr>
            <a:spLocks noChangeArrowheads="1"/>
          </p:cNvSpPr>
          <p:nvPr/>
        </p:nvSpPr>
        <p:spPr bwMode="auto">
          <a:xfrm>
            <a:off x="984250" y="2120900"/>
            <a:ext cx="36718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US" altLang="en-US" sz="3600">
                <a:latin typeface="Times New Roman" pitchFamily="18" charset="0"/>
                <a:cs typeface="Times New Roman" pitchFamily="18" charset="0"/>
              </a:rPr>
              <a:t>huyện </a:t>
            </a:r>
            <a:r>
              <a:rPr lang="en-US" altLang="en-US" sz="3600" b="1">
                <a:solidFill>
                  <a:srgbClr val="FF0000"/>
                </a:solidFill>
                <a:latin typeface="Times New Roman" pitchFamily="18" charset="0"/>
                <a:cs typeface="Times New Roman" pitchFamily="18" charset="0"/>
              </a:rPr>
              <a:t>Chiêm Hoá</a:t>
            </a:r>
          </a:p>
        </p:txBody>
      </p:sp>
      <p:sp>
        <p:nvSpPr>
          <p:cNvPr id="25608" name="Rectangle 8"/>
          <p:cNvSpPr>
            <a:spLocks noChangeArrowheads="1"/>
          </p:cNvSpPr>
          <p:nvPr/>
        </p:nvSpPr>
        <p:spPr bwMode="auto">
          <a:xfrm>
            <a:off x="974725" y="2952750"/>
            <a:ext cx="368141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US" altLang="en-US" sz="3600">
                <a:latin typeface="Times New Roman" pitchFamily="18" charset="0"/>
                <a:cs typeface="Times New Roman" pitchFamily="18" charset="0"/>
              </a:rPr>
              <a:t>tỉnh </a:t>
            </a:r>
            <a:r>
              <a:rPr lang="en-US" altLang="en-US" sz="3600" b="1">
                <a:solidFill>
                  <a:srgbClr val="FF0000"/>
                </a:solidFill>
                <a:latin typeface="Times New Roman" pitchFamily="18" charset="0"/>
                <a:cs typeface="Times New Roman" pitchFamily="18" charset="0"/>
              </a:rPr>
              <a:t>Tuyên Quang</a:t>
            </a:r>
          </a:p>
        </p:txBody>
      </p:sp>
      <p:sp>
        <p:nvSpPr>
          <p:cNvPr id="25609" name="Rectangle 9"/>
          <p:cNvSpPr>
            <a:spLocks noChangeArrowheads="1"/>
          </p:cNvSpPr>
          <p:nvPr/>
        </p:nvSpPr>
        <p:spPr bwMode="auto">
          <a:xfrm>
            <a:off x="966788" y="3817938"/>
            <a:ext cx="38544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US" altLang="en-US" sz="3600" b="1">
                <a:solidFill>
                  <a:srgbClr val="FF0000"/>
                </a:solidFill>
                <a:latin typeface="Times New Roman" pitchFamily="18" charset="0"/>
                <a:cs typeface="Times New Roman" pitchFamily="18" charset="0"/>
              </a:rPr>
              <a:t>Đoàn Trường Sinh</a:t>
            </a:r>
          </a:p>
        </p:txBody>
      </p:sp>
      <p:sp>
        <p:nvSpPr>
          <p:cNvPr id="25610" name="Rectangle 10"/>
          <p:cNvSpPr>
            <a:spLocks noChangeArrowheads="1"/>
          </p:cNvSpPr>
          <p:nvPr/>
        </p:nvSpPr>
        <p:spPr bwMode="auto">
          <a:xfrm>
            <a:off x="966788" y="4648200"/>
            <a:ext cx="19669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US" altLang="en-US" sz="3600" b="1">
                <a:solidFill>
                  <a:srgbClr val="FF0000"/>
                </a:solidFill>
                <a:latin typeface="Times New Roman" pitchFamily="18" charset="0"/>
                <a:cs typeface="Times New Roman" pitchFamily="18" charset="0"/>
              </a:rPr>
              <a:t>cõng bạn</a:t>
            </a:r>
          </a:p>
        </p:txBody>
      </p:sp>
      <p:sp>
        <p:nvSpPr>
          <p:cNvPr id="25611" name="Rectangle 11"/>
          <p:cNvSpPr>
            <a:spLocks noChangeArrowheads="1"/>
          </p:cNvSpPr>
          <p:nvPr/>
        </p:nvSpPr>
        <p:spPr bwMode="auto">
          <a:xfrm>
            <a:off x="966788" y="5513388"/>
            <a:ext cx="290988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US" altLang="en-US" sz="3600" b="1">
                <a:solidFill>
                  <a:srgbClr val="FF0000"/>
                </a:solidFill>
                <a:latin typeface="Times New Roman" pitchFamily="18" charset="0"/>
                <a:cs typeface="Times New Roman" pitchFamily="18" charset="0"/>
              </a:rPr>
              <a:t>quãng đường</a:t>
            </a:r>
          </a:p>
        </p:txBody>
      </p:sp>
      <p:sp>
        <p:nvSpPr>
          <p:cNvPr id="25612" name="Rectangle 12"/>
          <p:cNvSpPr>
            <a:spLocks noChangeArrowheads="1"/>
          </p:cNvSpPr>
          <p:nvPr/>
        </p:nvSpPr>
        <p:spPr bwMode="auto">
          <a:xfrm>
            <a:off x="5680075" y="2120900"/>
            <a:ext cx="20129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US" altLang="en-US" sz="3600" b="1">
                <a:solidFill>
                  <a:srgbClr val="FF0000"/>
                </a:solidFill>
                <a:latin typeface="Times New Roman" pitchFamily="18" charset="0"/>
                <a:cs typeface="Times New Roman" pitchFamily="18" charset="0"/>
              </a:rPr>
              <a:t>vượt suối</a:t>
            </a:r>
          </a:p>
        </p:txBody>
      </p:sp>
      <p:sp>
        <p:nvSpPr>
          <p:cNvPr id="25613" name="Rectangle 13"/>
          <p:cNvSpPr>
            <a:spLocks noChangeArrowheads="1"/>
          </p:cNvSpPr>
          <p:nvPr/>
        </p:nvSpPr>
        <p:spPr bwMode="auto">
          <a:xfrm>
            <a:off x="5697538" y="2997200"/>
            <a:ext cx="253206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US" altLang="en-US" sz="3600" b="1">
                <a:solidFill>
                  <a:srgbClr val="FF0000"/>
                </a:solidFill>
                <a:latin typeface="Times New Roman" pitchFamily="18" charset="0"/>
                <a:cs typeface="Times New Roman" pitchFamily="18" charset="0"/>
              </a:rPr>
              <a:t>khúc khuỷu</a:t>
            </a:r>
          </a:p>
        </p:txBody>
      </p:sp>
      <p:sp>
        <p:nvSpPr>
          <p:cNvPr id="25615" name="Rectangle 15"/>
          <p:cNvSpPr>
            <a:spLocks noChangeArrowheads="1"/>
          </p:cNvSpPr>
          <p:nvPr/>
        </p:nvSpPr>
        <p:spPr bwMode="auto">
          <a:xfrm>
            <a:off x="5697538" y="4648200"/>
            <a:ext cx="253206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US" altLang="en-US" sz="3600" b="1">
                <a:solidFill>
                  <a:srgbClr val="FF0000"/>
                </a:solidFill>
                <a:latin typeface="Times New Roman" pitchFamily="18" charset="0"/>
                <a:cs typeface="Times New Roman" pitchFamily="18" charset="0"/>
              </a:rPr>
              <a:t>không quản</a:t>
            </a:r>
          </a:p>
        </p:txBody>
      </p:sp>
      <p:sp>
        <p:nvSpPr>
          <p:cNvPr id="25616" name="Rectangle 16"/>
          <p:cNvSpPr>
            <a:spLocks noChangeArrowheads="1"/>
          </p:cNvSpPr>
          <p:nvPr/>
        </p:nvSpPr>
        <p:spPr bwMode="auto">
          <a:xfrm>
            <a:off x="5673725" y="1382713"/>
            <a:ext cx="20193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US" altLang="en-US" sz="3600" b="1">
                <a:solidFill>
                  <a:srgbClr val="FF0000"/>
                </a:solidFill>
                <a:latin typeface="Times New Roman" pitchFamily="18" charset="0"/>
                <a:cs typeface="Times New Roman" pitchFamily="18" charset="0"/>
              </a:rPr>
              <a:t>đội tuyển</a:t>
            </a:r>
          </a:p>
        </p:txBody>
      </p:sp>
      <p:sp>
        <p:nvSpPr>
          <p:cNvPr id="25617" name="Rectangle 17"/>
          <p:cNvSpPr>
            <a:spLocks noChangeArrowheads="1"/>
          </p:cNvSpPr>
          <p:nvPr/>
        </p:nvSpPr>
        <p:spPr bwMode="auto">
          <a:xfrm>
            <a:off x="5697538" y="5513388"/>
            <a:ext cx="219868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US" altLang="en-US" sz="3600" b="1">
                <a:solidFill>
                  <a:srgbClr val="FF0000"/>
                </a:solidFill>
                <a:latin typeface="Times New Roman" pitchFamily="18" charset="0"/>
                <a:cs typeface="Times New Roman" pitchFamily="18" charset="0"/>
              </a:rPr>
              <a:t>cấp huyện</a:t>
            </a:r>
          </a:p>
        </p:txBody>
      </p:sp>
      <p:sp>
        <p:nvSpPr>
          <p:cNvPr id="25618" name="Rectangle 18"/>
          <p:cNvSpPr>
            <a:spLocks noChangeArrowheads="1"/>
          </p:cNvSpPr>
          <p:nvPr/>
        </p:nvSpPr>
        <p:spPr bwMode="auto">
          <a:xfrm>
            <a:off x="5697538" y="3817938"/>
            <a:ext cx="22240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US" altLang="en-US" sz="3600" b="1">
                <a:solidFill>
                  <a:srgbClr val="FF0000"/>
                </a:solidFill>
                <a:latin typeface="Times New Roman" pitchFamily="18" charset="0"/>
                <a:cs typeface="Times New Roman" pitchFamily="18" charset="0"/>
              </a:rPr>
              <a:t>gập ghềnh</a:t>
            </a:r>
          </a:p>
        </p:txBody>
      </p:sp>
      <p:sp>
        <p:nvSpPr>
          <p:cNvPr id="25619" name="Rectangle 19"/>
          <p:cNvSpPr>
            <a:spLocks noChangeArrowheads="1"/>
          </p:cNvSpPr>
          <p:nvPr/>
        </p:nvSpPr>
        <p:spPr bwMode="auto">
          <a:xfrm>
            <a:off x="966788" y="430213"/>
            <a:ext cx="38354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US" altLang="en-US" sz="3600" b="1">
                <a:latin typeface="Times New Roman" pitchFamily="18" charset="0"/>
                <a:cs typeface="Times New Roman" pitchFamily="18" charset="0"/>
              </a:rPr>
              <a:t>Luyện viết từ khó:</a:t>
            </a:r>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5619"/>
                                        </p:tgtEl>
                                        <p:attrNameLst>
                                          <p:attrName>style.visibility</p:attrName>
                                        </p:attrNameLst>
                                      </p:cBhvr>
                                      <p:to>
                                        <p:strVal val="visible"/>
                                      </p:to>
                                    </p:set>
                                    <p:animEffect transition="in" filter="blinds(horizontal)">
                                      <p:cBhvr>
                                        <p:cTn id="7" dur="500"/>
                                        <p:tgtEl>
                                          <p:spTgt spid="2561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5606"/>
                                        </p:tgtEl>
                                        <p:attrNameLst>
                                          <p:attrName>style.visibility</p:attrName>
                                        </p:attrNameLst>
                                      </p:cBhvr>
                                      <p:to>
                                        <p:strVal val="visible"/>
                                      </p:to>
                                    </p:set>
                                    <p:animEffect transition="in" filter="blinds(horizontal)">
                                      <p:cBhvr>
                                        <p:cTn id="12" dur="500"/>
                                        <p:tgtEl>
                                          <p:spTgt spid="2560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5607"/>
                                        </p:tgtEl>
                                        <p:attrNameLst>
                                          <p:attrName>style.visibility</p:attrName>
                                        </p:attrNameLst>
                                      </p:cBhvr>
                                      <p:to>
                                        <p:strVal val="visible"/>
                                      </p:to>
                                    </p:set>
                                    <p:animEffect transition="in" filter="blinds(horizontal)">
                                      <p:cBhvr>
                                        <p:cTn id="17" dur="500"/>
                                        <p:tgtEl>
                                          <p:spTgt spid="2560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25608">
                                            <p:txEl>
                                              <p:pRg st="0" end="0"/>
                                            </p:txEl>
                                          </p:spTgt>
                                        </p:tgtEl>
                                        <p:attrNameLst>
                                          <p:attrName>style.visibility</p:attrName>
                                        </p:attrNameLst>
                                      </p:cBhvr>
                                      <p:to>
                                        <p:strVal val="visible"/>
                                      </p:to>
                                    </p:set>
                                    <p:animEffect transition="in" filter="blinds(horizontal)">
                                      <p:cBhvr>
                                        <p:cTn id="22" dur="500"/>
                                        <p:tgtEl>
                                          <p:spTgt spid="25608">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5609"/>
                                        </p:tgtEl>
                                        <p:attrNameLst>
                                          <p:attrName>style.visibility</p:attrName>
                                        </p:attrNameLst>
                                      </p:cBhvr>
                                      <p:to>
                                        <p:strVal val="visible"/>
                                      </p:to>
                                    </p:set>
                                    <p:animEffect transition="in" filter="blinds(horizontal)">
                                      <p:cBhvr>
                                        <p:cTn id="27" dur="500"/>
                                        <p:tgtEl>
                                          <p:spTgt spid="2560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25610">
                                            <p:txEl>
                                              <p:pRg st="0" end="0"/>
                                            </p:txEl>
                                          </p:spTgt>
                                        </p:tgtEl>
                                        <p:attrNameLst>
                                          <p:attrName>style.visibility</p:attrName>
                                        </p:attrNameLst>
                                      </p:cBhvr>
                                      <p:to>
                                        <p:strVal val="visible"/>
                                      </p:to>
                                    </p:set>
                                    <p:animEffect transition="in" filter="blinds(horizontal)">
                                      <p:cBhvr>
                                        <p:cTn id="32" dur="500"/>
                                        <p:tgtEl>
                                          <p:spTgt spid="25610">
                                            <p:txEl>
                                              <p:pRg st="0" end="0"/>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5611"/>
                                        </p:tgtEl>
                                        <p:attrNameLst>
                                          <p:attrName>style.visibility</p:attrName>
                                        </p:attrNameLst>
                                      </p:cBhvr>
                                      <p:to>
                                        <p:strVal val="visible"/>
                                      </p:to>
                                    </p:set>
                                    <p:animEffect transition="in" filter="blinds(horizontal)">
                                      <p:cBhvr>
                                        <p:cTn id="37" dur="500"/>
                                        <p:tgtEl>
                                          <p:spTgt spid="25611"/>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25616"/>
                                        </p:tgtEl>
                                        <p:attrNameLst>
                                          <p:attrName>style.visibility</p:attrName>
                                        </p:attrNameLst>
                                      </p:cBhvr>
                                      <p:to>
                                        <p:strVal val="visible"/>
                                      </p:to>
                                    </p:set>
                                    <p:animEffect transition="in" filter="blinds(horizontal)">
                                      <p:cBhvr>
                                        <p:cTn id="42" dur="500"/>
                                        <p:tgtEl>
                                          <p:spTgt spid="25616"/>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25612"/>
                                        </p:tgtEl>
                                        <p:attrNameLst>
                                          <p:attrName>style.visibility</p:attrName>
                                        </p:attrNameLst>
                                      </p:cBhvr>
                                      <p:to>
                                        <p:strVal val="visible"/>
                                      </p:to>
                                    </p:set>
                                    <p:animEffect transition="in" filter="blinds(horizontal)">
                                      <p:cBhvr>
                                        <p:cTn id="47" dur="500"/>
                                        <p:tgtEl>
                                          <p:spTgt spid="25612"/>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25613"/>
                                        </p:tgtEl>
                                        <p:attrNameLst>
                                          <p:attrName>style.visibility</p:attrName>
                                        </p:attrNameLst>
                                      </p:cBhvr>
                                      <p:to>
                                        <p:strVal val="visible"/>
                                      </p:to>
                                    </p:set>
                                    <p:animEffect transition="in" filter="blinds(horizontal)">
                                      <p:cBhvr>
                                        <p:cTn id="52" dur="500"/>
                                        <p:tgtEl>
                                          <p:spTgt spid="25613"/>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3" presetClass="entr" presetSubtype="10" fill="hold" nodeType="clickEffect">
                                  <p:stCondLst>
                                    <p:cond delay="0"/>
                                  </p:stCondLst>
                                  <p:childTnLst>
                                    <p:set>
                                      <p:cBhvr>
                                        <p:cTn id="56" dur="1" fill="hold">
                                          <p:stCondLst>
                                            <p:cond delay="0"/>
                                          </p:stCondLst>
                                        </p:cTn>
                                        <p:tgtEl>
                                          <p:spTgt spid="25618">
                                            <p:txEl>
                                              <p:pRg st="0" end="0"/>
                                            </p:txEl>
                                          </p:spTgt>
                                        </p:tgtEl>
                                        <p:attrNameLst>
                                          <p:attrName>style.visibility</p:attrName>
                                        </p:attrNameLst>
                                      </p:cBhvr>
                                      <p:to>
                                        <p:strVal val="visible"/>
                                      </p:to>
                                    </p:set>
                                    <p:animEffect transition="in" filter="blinds(horizontal)">
                                      <p:cBhvr>
                                        <p:cTn id="57" dur="500"/>
                                        <p:tgtEl>
                                          <p:spTgt spid="25618">
                                            <p:txEl>
                                              <p:pRg st="0" end="0"/>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3" presetClass="entr" presetSubtype="10" fill="hold" nodeType="clickEffect">
                                  <p:stCondLst>
                                    <p:cond delay="0"/>
                                  </p:stCondLst>
                                  <p:childTnLst>
                                    <p:set>
                                      <p:cBhvr>
                                        <p:cTn id="61" dur="1" fill="hold">
                                          <p:stCondLst>
                                            <p:cond delay="0"/>
                                          </p:stCondLst>
                                        </p:cTn>
                                        <p:tgtEl>
                                          <p:spTgt spid="25615">
                                            <p:txEl>
                                              <p:pRg st="0" end="0"/>
                                            </p:txEl>
                                          </p:spTgt>
                                        </p:tgtEl>
                                        <p:attrNameLst>
                                          <p:attrName>style.visibility</p:attrName>
                                        </p:attrNameLst>
                                      </p:cBhvr>
                                      <p:to>
                                        <p:strVal val="visible"/>
                                      </p:to>
                                    </p:set>
                                    <p:animEffect transition="in" filter="blinds(horizontal)">
                                      <p:cBhvr>
                                        <p:cTn id="62" dur="500"/>
                                        <p:tgtEl>
                                          <p:spTgt spid="25615">
                                            <p:txEl>
                                              <p:pRg st="0" end="0"/>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25617"/>
                                        </p:tgtEl>
                                        <p:attrNameLst>
                                          <p:attrName>style.visibility</p:attrName>
                                        </p:attrNameLst>
                                      </p:cBhvr>
                                      <p:to>
                                        <p:strVal val="visible"/>
                                      </p:to>
                                    </p:set>
                                    <p:animEffect transition="in" filter="blinds(horizontal)">
                                      <p:cBhvr>
                                        <p:cTn id="67" dur="500"/>
                                        <p:tgtEl>
                                          <p:spTgt spid="256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6" grpId="0"/>
      <p:bldP spid="25607" grpId="0"/>
      <p:bldP spid="25609" grpId="0"/>
      <p:bldP spid="25611" grpId="0"/>
      <p:bldP spid="25612" grpId="0"/>
      <p:bldP spid="25613" grpId="0"/>
      <p:bldP spid="25616" grpId="0"/>
      <p:bldP spid="25617" grpId="0"/>
      <p:bldP spid="25619"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7000" b="-11000"/>
          </a:stretch>
        </a:blipFill>
        <a:effectLst/>
      </p:bgPr>
    </p:bg>
    <p:spTree>
      <p:nvGrpSpPr>
        <p:cNvPr id="1" name=""/>
        <p:cNvGrpSpPr/>
        <p:nvPr/>
      </p:nvGrpSpPr>
      <p:grpSpPr>
        <a:xfrm>
          <a:off x="0" y="0"/>
          <a:ext cx="0" cy="0"/>
          <a:chOff x="0" y="0"/>
          <a:chExt cx="0" cy="0"/>
        </a:xfrm>
      </p:grpSpPr>
      <p:sp>
        <p:nvSpPr>
          <p:cNvPr id="2" name="Rectangle 1"/>
          <p:cNvSpPr/>
          <p:nvPr/>
        </p:nvSpPr>
        <p:spPr>
          <a:xfrm>
            <a:off x="2241550" y="2362200"/>
            <a:ext cx="4660900" cy="1323975"/>
          </a:xfrm>
          <a:prstGeom prst="rect">
            <a:avLst/>
          </a:prstGeom>
          <a:noFill/>
        </p:spPr>
        <p:txBody>
          <a:bodyPr wrap="none">
            <a:spAutoFit/>
          </a:bodyPr>
          <a:lstStyle/>
          <a:p>
            <a:pPr algn="ctr">
              <a:defRPr/>
            </a:pPr>
            <a:r>
              <a:rPr lang="en-US" sz="8000" b="1" dirty="0" err="1">
                <a:ln w="0"/>
                <a:solidFill>
                  <a:srgbClr val="C0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Luyện</a:t>
            </a:r>
            <a:r>
              <a:rPr lang="en-US" sz="8000" b="1" dirty="0">
                <a:ln w="0"/>
                <a:solidFill>
                  <a:srgbClr val="C0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en-US" sz="8000" b="1" dirty="0" err="1">
                <a:ln w="0"/>
                <a:solidFill>
                  <a:srgbClr val="C0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tập</a:t>
            </a:r>
            <a:endParaRPr lang="en-US" sz="8000" b="1" dirty="0">
              <a:ln w="0"/>
              <a:solidFill>
                <a:srgbClr val="C0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9218" name="TextBox 1"/>
          <p:cNvSpPr txBox="1">
            <a:spLocks noChangeArrowheads="1"/>
          </p:cNvSpPr>
          <p:nvPr/>
        </p:nvSpPr>
        <p:spPr bwMode="auto">
          <a:xfrm>
            <a:off x="477838" y="461963"/>
            <a:ext cx="8458200" cy="101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3000" b="1">
                <a:solidFill>
                  <a:srgbClr val="C00000"/>
                </a:solidFill>
                <a:latin typeface="Times New Roman" pitchFamily="18" charset="0"/>
                <a:cs typeface="Times New Roman" pitchFamily="18" charset="0"/>
              </a:rPr>
              <a:t>Bài 2: </a:t>
            </a:r>
            <a:r>
              <a:rPr lang="vi-VN" sz="3000" b="1">
                <a:solidFill>
                  <a:srgbClr val="C00000"/>
                </a:solidFill>
                <a:latin typeface="Times New Roman" pitchFamily="18" charset="0"/>
                <a:cs typeface="Times New Roman" pitchFamily="18" charset="0"/>
              </a:rPr>
              <a:t>Chọn cách viết đúng từ đã cho trong ng</a:t>
            </a:r>
            <a:r>
              <a:rPr lang="en-US" sz="3000" b="1">
                <a:solidFill>
                  <a:srgbClr val="C00000"/>
                </a:solidFill>
                <a:latin typeface="Times New Roman" pitchFamily="18" charset="0"/>
                <a:cs typeface="Times New Roman" pitchFamily="18" charset="0"/>
              </a:rPr>
              <a:t>oặc đ</a:t>
            </a:r>
            <a:r>
              <a:rPr lang="vi-VN" sz="3000" b="1">
                <a:solidFill>
                  <a:srgbClr val="C00000"/>
                </a:solidFill>
                <a:latin typeface="Times New Roman" pitchFamily="18" charset="0"/>
                <a:cs typeface="Times New Roman" pitchFamily="18" charset="0"/>
              </a:rPr>
              <a:t>ơ</a:t>
            </a:r>
            <a:r>
              <a:rPr lang="en-US" sz="3000" b="1">
                <a:solidFill>
                  <a:srgbClr val="C00000"/>
                </a:solidFill>
                <a:latin typeface="Times New Roman" pitchFamily="18" charset="0"/>
                <a:cs typeface="Times New Roman" pitchFamily="18" charset="0"/>
              </a:rPr>
              <a:t>n </a:t>
            </a:r>
          </a:p>
        </p:txBody>
      </p:sp>
      <p:sp>
        <p:nvSpPr>
          <p:cNvPr id="9219" name="TextBox 3"/>
          <p:cNvSpPr txBox="1">
            <a:spLocks noChangeArrowheads="1"/>
          </p:cNvSpPr>
          <p:nvPr/>
        </p:nvSpPr>
        <p:spPr bwMode="auto">
          <a:xfrm>
            <a:off x="311150" y="1447800"/>
            <a:ext cx="8458200" cy="483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vi-VN" sz="2800" b="1">
                <a:solidFill>
                  <a:srgbClr val="000000"/>
                </a:solidFill>
                <a:latin typeface="Times New Roman" pitchFamily="18" charset="0"/>
                <a:cs typeface="Times New Roman" pitchFamily="18" charset="0"/>
              </a:rPr>
              <a:t>Tìm chỗ ngồi</a:t>
            </a:r>
            <a:endParaRPr lang="vi-VN" sz="2800">
              <a:solidFill>
                <a:srgbClr val="000000"/>
              </a:solidFill>
              <a:latin typeface="Times New Roman" pitchFamily="18" charset="0"/>
              <a:cs typeface="Times New Roman" pitchFamily="18" charset="0"/>
            </a:endParaRPr>
          </a:p>
          <a:p>
            <a:pPr algn="just"/>
            <a:r>
              <a:rPr lang="en-US" sz="2800">
                <a:solidFill>
                  <a:srgbClr val="000000"/>
                </a:solidFill>
                <a:latin typeface="Times New Roman" pitchFamily="18" charset="0"/>
                <a:cs typeface="Times New Roman" pitchFamily="18" charset="0"/>
              </a:rPr>
              <a:t>    </a:t>
            </a:r>
            <a:r>
              <a:rPr lang="vi-VN" sz="2800">
                <a:solidFill>
                  <a:srgbClr val="000000"/>
                </a:solidFill>
                <a:latin typeface="Times New Roman" pitchFamily="18" charset="0"/>
                <a:cs typeface="Times New Roman" pitchFamily="18" charset="0"/>
              </a:rPr>
              <a:t>Rạp đang chiếu phim thì một bà đứng dậy len qua hàng ghế ra ngoài. Lát (sau / xau), bà trở lại và hỏi ông ngồi đầu hàng ghế (rằng / rằn) :</a:t>
            </a:r>
          </a:p>
          <a:p>
            <a:pPr algn="just"/>
            <a:r>
              <a:rPr lang="vi-VN" sz="2800">
                <a:solidFill>
                  <a:srgbClr val="000000"/>
                </a:solidFill>
                <a:latin typeface="Times New Roman" pitchFamily="18" charset="0"/>
                <a:cs typeface="Times New Roman" pitchFamily="18" charset="0"/>
              </a:rPr>
              <a:t>- Thưa ông ! Phải (chăng / chăn) lúc ra ngoài tôi vô ý giẫm vào chân ông ?</a:t>
            </a:r>
          </a:p>
          <a:p>
            <a:pPr algn="just"/>
            <a:r>
              <a:rPr lang="vi-VN" sz="2800">
                <a:solidFill>
                  <a:srgbClr val="000000"/>
                </a:solidFill>
                <a:latin typeface="Times New Roman" pitchFamily="18" charset="0"/>
                <a:cs typeface="Times New Roman" pitchFamily="18" charset="0"/>
              </a:rPr>
              <a:t>- Vâng, nhưng (sin / xin) bà đừng (băng khoăng / băn khoăn), tôi không (sao / xao) !</a:t>
            </a:r>
          </a:p>
          <a:p>
            <a:pPr algn="just"/>
            <a:r>
              <a:rPr lang="vi-VN" sz="2800">
                <a:solidFill>
                  <a:srgbClr val="000000"/>
                </a:solidFill>
                <a:latin typeface="Times New Roman" pitchFamily="18" charset="0"/>
                <a:cs typeface="Times New Roman" pitchFamily="18" charset="0"/>
              </a:rPr>
              <a:t>- Dạ không ! Tôi chỉ muốn hỏi để (sem / xem) tôi có tìm đúng hàng ghế của mình không.</a:t>
            </a:r>
          </a:p>
          <a:p>
            <a:pPr algn="r"/>
            <a:r>
              <a:rPr lang="vi-VN" sz="2800">
                <a:solidFill>
                  <a:srgbClr val="000000"/>
                </a:solidFill>
                <a:latin typeface="Times New Roman" pitchFamily="18" charset="0"/>
                <a:cs typeface="Times New Roman" pitchFamily="18" charset="0"/>
              </a:rPr>
              <a:t>TRUYỆN VUI NƯỚC NGOÀI</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0242" name="TextBox 1"/>
          <p:cNvSpPr txBox="1">
            <a:spLocks noChangeArrowheads="1"/>
          </p:cNvSpPr>
          <p:nvPr/>
        </p:nvSpPr>
        <p:spPr bwMode="auto">
          <a:xfrm>
            <a:off x="477838" y="609600"/>
            <a:ext cx="84582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3000" b="1">
                <a:solidFill>
                  <a:srgbClr val="C00000"/>
                </a:solidFill>
                <a:latin typeface="Times New Roman" pitchFamily="18" charset="0"/>
                <a:cs typeface="Times New Roman" pitchFamily="18" charset="0"/>
              </a:rPr>
              <a:t>Bài 2: </a:t>
            </a:r>
            <a:r>
              <a:rPr lang="vi-VN" sz="3000" b="1">
                <a:solidFill>
                  <a:srgbClr val="C00000"/>
                </a:solidFill>
                <a:latin typeface="Times New Roman" pitchFamily="18" charset="0"/>
                <a:cs typeface="Times New Roman" pitchFamily="18" charset="0"/>
              </a:rPr>
              <a:t>Chọn cách viết đúng từ đã cho trong ng</a:t>
            </a:r>
            <a:r>
              <a:rPr lang="en-US" sz="3000" b="1">
                <a:solidFill>
                  <a:srgbClr val="C00000"/>
                </a:solidFill>
                <a:latin typeface="Times New Roman" pitchFamily="18" charset="0"/>
                <a:cs typeface="Times New Roman" pitchFamily="18" charset="0"/>
              </a:rPr>
              <a:t>oặc đ</a:t>
            </a:r>
            <a:r>
              <a:rPr lang="vi-VN" sz="3000" b="1">
                <a:solidFill>
                  <a:srgbClr val="C00000"/>
                </a:solidFill>
                <a:latin typeface="Times New Roman" pitchFamily="18" charset="0"/>
                <a:cs typeface="Times New Roman" pitchFamily="18" charset="0"/>
              </a:rPr>
              <a:t>ơ</a:t>
            </a:r>
            <a:r>
              <a:rPr lang="en-US" sz="3000" b="1">
                <a:solidFill>
                  <a:srgbClr val="C00000"/>
                </a:solidFill>
                <a:latin typeface="Times New Roman" pitchFamily="18" charset="0"/>
                <a:cs typeface="Times New Roman" pitchFamily="18" charset="0"/>
              </a:rPr>
              <a:t>n </a:t>
            </a:r>
          </a:p>
        </p:txBody>
      </p:sp>
      <p:sp>
        <p:nvSpPr>
          <p:cNvPr id="10243" name="TextBox 4"/>
          <p:cNvSpPr txBox="1">
            <a:spLocks noChangeArrowheads="1"/>
          </p:cNvSpPr>
          <p:nvPr/>
        </p:nvSpPr>
        <p:spPr bwMode="auto">
          <a:xfrm>
            <a:off x="495300" y="1905000"/>
            <a:ext cx="8153400"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vi-VN" sz="2800" b="1">
                <a:solidFill>
                  <a:srgbClr val="000000"/>
                </a:solidFill>
                <a:latin typeface="Times New Roman" pitchFamily="18" charset="0"/>
                <a:cs typeface="Times New Roman" pitchFamily="18" charset="0"/>
              </a:rPr>
              <a:t>Tìm chỗ ngồi</a:t>
            </a:r>
            <a:endParaRPr lang="vi-VN" sz="2800">
              <a:solidFill>
                <a:srgbClr val="000000"/>
              </a:solidFill>
              <a:latin typeface="Times New Roman" pitchFamily="18" charset="0"/>
              <a:cs typeface="Times New Roman" pitchFamily="18" charset="0"/>
            </a:endParaRPr>
          </a:p>
          <a:p>
            <a:pPr algn="just"/>
            <a:r>
              <a:rPr lang="en-US" sz="2800">
                <a:solidFill>
                  <a:srgbClr val="000000"/>
                </a:solidFill>
                <a:latin typeface="Times New Roman" pitchFamily="18" charset="0"/>
                <a:cs typeface="Times New Roman" pitchFamily="18" charset="0"/>
              </a:rPr>
              <a:t>    </a:t>
            </a:r>
            <a:r>
              <a:rPr lang="vi-VN" sz="2800">
                <a:solidFill>
                  <a:srgbClr val="000000"/>
                </a:solidFill>
                <a:latin typeface="Times New Roman" pitchFamily="18" charset="0"/>
                <a:cs typeface="Times New Roman" pitchFamily="18" charset="0"/>
              </a:rPr>
              <a:t>Rạp đang chiếu phim thì một bà đứng dậy len qua hàng ghế ra ngoài. Lát </a:t>
            </a:r>
            <a:r>
              <a:rPr lang="vi-VN" sz="2800" b="1">
                <a:solidFill>
                  <a:srgbClr val="C00000"/>
                </a:solidFill>
                <a:latin typeface="Times New Roman" pitchFamily="18" charset="0"/>
                <a:cs typeface="Times New Roman" pitchFamily="18" charset="0"/>
              </a:rPr>
              <a:t>sau</a:t>
            </a:r>
            <a:r>
              <a:rPr lang="vi-VN" sz="2800">
                <a:solidFill>
                  <a:srgbClr val="000000"/>
                </a:solidFill>
                <a:latin typeface="Times New Roman" pitchFamily="18" charset="0"/>
                <a:cs typeface="Times New Roman" pitchFamily="18" charset="0"/>
              </a:rPr>
              <a:t>, bà trở lại và hỏi ông ngồi đầu hàng ghế </a:t>
            </a:r>
            <a:r>
              <a:rPr lang="vi-VN" sz="2800" b="1">
                <a:solidFill>
                  <a:srgbClr val="C00000"/>
                </a:solidFill>
                <a:latin typeface="Times New Roman" pitchFamily="18" charset="0"/>
                <a:cs typeface="Times New Roman" pitchFamily="18" charset="0"/>
              </a:rPr>
              <a:t>rằng</a:t>
            </a:r>
            <a:r>
              <a:rPr lang="vi-VN" sz="2800">
                <a:solidFill>
                  <a:srgbClr val="000000"/>
                </a:solidFill>
                <a:latin typeface="Times New Roman" pitchFamily="18" charset="0"/>
                <a:cs typeface="Times New Roman" pitchFamily="18" charset="0"/>
              </a:rPr>
              <a:t>:</a:t>
            </a:r>
          </a:p>
          <a:p>
            <a:pPr algn="just"/>
            <a:r>
              <a:rPr lang="vi-VN" sz="2800">
                <a:solidFill>
                  <a:srgbClr val="000000"/>
                </a:solidFill>
                <a:latin typeface="Times New Roman" pitchFamily="18" charset="0"/>
                <a:cs typeface="Times New Roman" pitchFamily="18" charset="0"/>
              </a:rPr>
              <a:t>- Thưa ông ! Phải </a:t>
            </a:r>
            <a:r>
              <a:rPr lang="vi-VN" sz="2800" b="1">
                <a:solidFill>
                  <a:srgbClr val="C00000"/>
                </a:solidFill>
                <a:latin typeface="Times New Roman" pitchFamily="18" charset="0"/>
                <a:cs typeface="Times New Roman" pitchFamily="18" charset="0"/>
              </a:rPr>
              <a:t>chăng</a:t>
            </a:r>
            <a:r>
              <a:rPr lang="vi-VN" sz="2800">
                <a:solidFill>
                  <a:srgbClr val="000000"/>
                </a:solidFill>
                <a:latin typeface="Times New Roman" pitchFamily="18" charset="0"/>
                <a:cs typeface="Times New Roman" pitchFamily="18" charset="0"/>
              </a:rPr>
              <a:t> lúc ra ngoài tôi vồ ý giẫm vào chân ông ?</a:t>
            </a:r>
          </a:p>
          <a:p>
            <a:pPr algn="just"/>
            <a:r>
              <a:rPr lang="vi-VN" sz="2800">
                <a:solidFill>
                  <a:srgbClr val="000000"/>
                </a:solidFill>
                <a:latin typeface="Times New Roman" pitchFamily="18" charset="0"/>
                <a:cs typeface="Times New Roman" pitchFamily="18" charset="0"/>
              </a:rPr>
              <a:t>- Vâng, nhưng </a:t>
            </a:r>
            <a:r>
              <a:rPr lang="vi-VN" sz="2800" b="1">
                <a:solidFill>
                  <a:srgbClr val="C00000"/>
                </a:solidFill>
                <a:latin typeface="Times New Roman" pitchFamily="18" charset="0"/>
                <a:cs typeface="Times New Roman" pitchFamily="18" charset="0"/>
              </a:rPr>
              <a:t>xin</a:t>
            </a:r>
            <a:r>
              <a:rPr lang="vi-VN" sz="2800">
                <a:solidFill>
                  <a:srgbClr val="C00000"/>
                </a:solidFill>
                <a:latin typeface="Times New Roman" pitchFamily="18" charset="0"/>
                <a:cs typeface="Times New Roman" pitchFamily="18" charset="0"/>
              </a:rPr>
              <a:t> </a:t>
            </a:r>
            <a:r>
              <a:rPr lang="vi-VN" sz="2800">
                <a:solidFill>
                  <a:srgbClr val="000000"/>
                </a:solidFill>
                <a:latin typeface="Times New Roman" pitchFamily="18" charset="0"/>
                <a:cs typeface="Times New Roman" pitchFamily="18" charset="0"/>
              </a:rPr>
              <a:t>bà đừng </a:t>
            </a:r>
            <a:r>
              <a:rPr lang="vi-VN" sz="2800" b="1">
                <a:solidFill>
                  <a:srgbClr val="C00000"/>
                </a:solidFill>
                <a:latin typeface="Times New Roman" pitchFamily="18" charset="0"/>
                <a:cs typeface="Times New Roman" pitchFamily="18" charset="0"/>
              </a:rPr>
              <a:t>băn khoăn</a:t>
            </a:r>
            <a:r>
              <a:rPr lang="vi-VN" sz="2800">
                <a:solidFill>
                  <a:srgbClr val="000000"/>
                </a:solidFill>
                <a:latin typeface="Times New Roman" pitchFamily="18" charset="0"/>
                <a:cs typeface="Times New Roman" pitchFamily="18" charset="0"/>
              </a:rPr>
              <a:t>, tôi không </a:t>
            </a:r>
            <a:r>
              <a:rPr lang="vi-VN" sz="2800" b="1">
                <a:solidFill>
                  <a:srgbClr val="C00000"/>
                </a:solidFill>
                <a:latin typeface="Times New Roman" pitchFamily="18" charset="0"/>
                <a:cs typeface="Times New Roman" pitchFamily="18" charset="0"/>
              </a:rPr>
              <a:t>sao</a:t>
            </a:r>
            <a:r>
              <a:rPr lang="vi-VN" sz="2800">
                <a:solidFill>
                  <a:srgbClr val="000000"/>
                </a:solidFill>
                <a:latin typeface="Times New Roman" pitchFamily="18" charset="0"/>
                <a:cs typeface="Times New Roman" pitchFamily="18" charset="0"/>
              </a:rPr>
              <a:t> !</a:t>
            </a:r>
          </a:p>
          <a:p>
            <a:pPr algn="just"/>
            <a:r>
              <a:rPr lang="vi-VN" sz="2800">
                <a:solidFill>
                  <a:srgbClr val="000000"/>
                </a:solidFill>
                <a:latin typeface="Times New Roman" pitchFamily="18" charset="0"/>
                <a:cs typeface="Times New Roman" pitchFamily="18" charset="0"/>
              </a:rPr>
              <a:t>-  Dạ không ! Tôi chỉ muốn hỏi để </a:t>
            </a:r>
            <a:r>
              <a:rPr lang="vi-VN" sz="2800" b="1">
                <a:solidFill>
                  <a:srgbClr val="C00000"/>
                </a:solidFill>
                <a:latin typeface="Times New Roman" pitchFamily="18" charset="0"/>
                <a:cs typeface="Times New Roman" pitchFamily="18" charset="0"/>
              </a:rPr>
              <a:t>xem</a:t>
            </a:r>
            <a:r>
              <a:rPr lang="vi-VN" sz="2800">
                <a:solidFill>
                  <a:srgbClr val="000000"/>
                </a:solidFill>
                <a:latin typeface="Times New Roman" pitchFamily="18" charset="0"/>
                <a:cs typeface="Times New Roman" pitchFamily="18" charset="0"/>
              </a:rPr>
              <a:t> tôi có tìm đúng hàng ghế của mình không.</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Arial"/>
      </a:majorFont>
      <a:minorFont>
        <a:latin typeface="Arial"/>
        <a:ea typeface=""/>
        <a:cs typeface="Arial"/>
      </a:minorFont>
    </a:fontScheme>
    <a:fmtScheme name="Văn phò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1085</TotalTime>
  <Words>611</Words>
  <Application>Microsoft Office PowerPoint</Application>
  <PresentationFormat>On-screen Show (4:3)</PresentationFormat>
  <Paragraphs>55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1_Default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PC_ASUS</cp:lastModifiedBy>
  <cp:revision>102</cp:revision>
  <dcterms:created xsi:type="dcterms:W3CDTF">2008-11-03T12:07:29Z</dcterms:created>
  <dcterms:modified xsi:type="dcterms:W3CDTF">2021-05-11T17:49:21Z</dcterms:modified>
</cp:coreProperties>
</file>