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8"/>
  </p:notesMasterIdLst>
  <p:sldIdLst>
    <p:sldId id="384" r:id="rId2"/>
    <p:sldId id="359" r:id="rId3"/>
    <p:sldId id="369" r:id="rId4"/>
    <p:sldId id="318" r:id="rId5"/>
    <p:sldId id="381" r:id="rId6"/>
    <p:sldId id="386" r:id="rId7"/>
    <p:sldId id="385" r:id="rId8"/>
    <p:sldId id="325" r:id="rId9"/>
    <p:sldId id="360" r:id="rId10"/>
    <p:sldId id="387" r:id="rId11"/>
    <p:sldId id="371" r:id="rId12"/>
    <p:sldId id="372" r:id="rId13"/>
    <p:sldId id="370" r:id="rId14"/>
    <p:sldId id="389" r:id="rId15"/>
    <p:sldId id="340" r:id="rId16"/>
    <p:sldId id="382" r:id="rId17"/>
    <p:sldId id="390" r:id="rId18"/>
    <p:sldId id="391" r:id="rId19"/>
    <p:sldId id="392" r:id="rId20"/>
    <p:sldId id="393" r:id="rId21"/>
    <p:sldId id="335" r:id="rId22"/>
    <p:sldId id="355" r:id="rId23"/>
    <p:sldId id="373" r:id="rId24"/>
    <p:sldId id="375" r:id="rId25"/>
    <p:sldId id="348" r:id="rId26"/>
    <p:sldId id="394" r:id="rId27"/>
  </p:sldIdLst>
  <p:sldSz cx="10972800" cy="6858000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66FF"/>
    <a:srgbClr val="008000"/>
    <a:srgbClr val="990000"/>
    <a:srgbClr val="FF0000"/>
    <a:srgbClr val="800080"/>
    <a:srgbClr val="660066"/>
    <a:srgbClr val="CC00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4" autoAdjust="0"/>
    <p:restoredTop sz="94622" autoAdjust="0"/>
  </p:normalViewPr>
  <p:slideViewPr>
    <p:cSldViewPr>
      <p:cViewPr>
        <p:scale>
          <a:sx n="73" d="100"/>
          <a:sy n="73" d="100"/>
        </p:scale>
        <p:origin x="-750" y="30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F561-F45B-4AA5-BDF2-FF7BA734A649}" type="datetimeFigureOut">
              <a:rPr lang="vi-VN" smtClean="0"/>
              <a:t>12/05/2021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D91E5-AA91-4897-8DD6-7690B78C0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682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F02B829-D539-4984-AE58-90E604FB3EBC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8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0AA4-718D-4E64-8941-70ACA20D1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40C3B-D751-4506-ACD1-52DBD2AA8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9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AD33-DD80-4ABA-A014-FEAA061F7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0E15-BFBC-4F32-B3F0-86026D92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9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7" y="4406903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7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6796-1893-40E7-A6E6-45417F73A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3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5FC0-40DE-4E3E-A066-9AE6AF222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08ED-7637-4E04-9D18-E2EE10927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1018-A10A-4FF7-9CC6-AC5C1DA3E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3601E-51A0-4FD8-9EEF-850B477BE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1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3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97F9-7E99-4E10-BA02-A1824C932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1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7E35-54B7-46E9-94C1-294A2B59F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EBF7105-D53A-4FAE-BF89-5BE36484C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4" name="WordArt 25"/>
          <p:cNvSpPr>
            <a:spLocks noChangeArrowheads="1" noChangeShapeType="1" noTextEdit="1"/>
          </p:cNvSpPr>
          <p:nvPr/>
        </p:nvSpPr>
        <p:spPr bwMode="auto">
          <a:xfrm>
            <a:off x="91440" y="1376364"/>
            <a:ext cx="10607040" cy="1595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4800" b="1" kern="10" dirty="0" smtClean="0"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+mn-lt"/>
                <a:ea typeface="+mn-lt"/>
                <a:cs typeface="+mn-lt"/>
              </a:rPr>
              <a:t>Chào đón các em học sinh đến với </a:t>
            </a:r>
            <a:r>
              <a:rPr lang="vi-VN" sz="4800" b="1" kern="10" dirty="0" smtClean="0"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+mn-lt"/>
                <a:ea typeface="+mn-lt"/>
                <a:cs typeface="+mn-lt"/>
              </a:rPr>
              <a:t>tiết học</a:t>
            </a:r>
            <a:endParaRPr lang="vi-VN" sz="4800" b="1" kern="10" dirty="0"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latin typeface="+mn-lt"/>
              <a:ea typeface="+mn-lt"/>
              <a:cs typeface="+mn-lt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1845011" y="4335888"/>
            <a:ext cx="6981787" cy="540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Môn: </a:t>
            </a:r>
            <a:r>
              <a:rPr lang="vi-VN" sz="4400" b="1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Tiếng Việt</a:t>
            </a:r>
            <a:endParaRPr lang="vi-VN" sz="4400" b="1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3065665" y="3200400"/>
            <a:ext cx="450723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69"/>
              </a:avLst>
            </a:prstTxWarp>
          </a:bodyPr>
          <a:lstStyle/>
          <a:p>
            <a:pPr algn="ctr"/>
            <a:r>
              <a:rPr lang="vi-VN" sz="24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lt"/>
                <a:cs typeface="+mn-lt"/>
              </a:rPr>
              <a:t>LỚP </a:t>
            </a:r>
            <a:r>
              <a:rPr lang="vi-VN" sz="24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lt"/>
                <a:cs typeface="+mn-lt"/>
              </a:rPr>
              <a:t>4A2</a:t>
            </a:r>
            <a:endParaRPr lang="vi-VN" sz="24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5791200"/>
            <a:ext cx="761809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Giáo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viên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Nguyễn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Thu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Hường</a:t>
            </a:r>
            <a:endParaRPr lang="en-US" altLang="en-US" sz="3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457200" y="-55418"/>
            <a:ext cx="9875520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</a:t>
            </a:r>
            <a:r>
              <a:rPr lang="en-US" alt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alt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alt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gia</a:t>
            </a:r>
            <a:r>
              <a:rPr lang="en-US" alt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quất</a:t>
            </a:r>
            <a:endParaRPr lang="en-US" altLang="en-US" sz="4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671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9088" y="1524000"/>
            <a:ext cx="1015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1463675" y="4114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5394325" y="2895600"/>
            <a:ext cx="4481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</a:t>
            </a:r>
          </a:p>
        </p:txBody>
      </p:sp>
      <p:sp>
        <p:nvSpPr>
          <p:cNvPr id="8197" name="Text Box 20"/>
          <p:cNvSpPr txBox="1">
            <a:spLocks noChangeArrowheads="1"/>
          </p:cNvSpPr>
          <p:nvPr/>
        </p:nvSpPr>
        <p:spPr bwMode="auto">
          <a:xfrm>
            <a:off x="2936875" y="304800"/>
            <a:ext cx="445452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791200" y="1676400"/>
            <a:ext cx="480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La?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32263" y="1676400"/>
            <a:ext cx="3644537" cy="40934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Sông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La ơi sông La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Trong veo như ánh mắt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Bờ tre xanh im mát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Mươn mướt đôi hàng mi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Bè đi chiều thầm thì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Gỗ lượn đàn thong thả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Như bầy trâu lim dim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 mình trong êm ả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Sóng long lanh vẩy cá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Chim hót trên bờ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đê.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2514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36875" y="2895600"/>
            <a:ext cx="8731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276600"/>
            <a:ext cx="11842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3600" y="5257800"/>
            <a:ext cx="10874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06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55650"/>
            <a:ext cx="5040312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755650"/>
            <a:ext cx="49784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5363"/>
            <a:ext cx="49101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995363"/>
            <a:ext cx="5046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609600" y="2286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hay?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SC03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92202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914400" y="228600"/>
            <a:ext cx="83058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9088" y="1524000"/>
            <a:ext cx="1015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1463675" y="4114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5394325" y="2895600"/>
            <a:ext cx="4481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</a:t>
            </a:r>
          </a:p>
        </p:txBody>
      </p:sp>
      <p:sp>
        <p:nvSpPr>
          <p:cNvPr id="8197" name="Text Box 20"/>
          <p:cNvSpPr txBox="1">
            <a:spLocks noChangeArrowheads="1"/>
          </p:cNvSpPr>
          <p:nvPr/>
        </p:nvSpPr>
        <p:spPr bwMode="auto">
          <a:xfrm>
            <a:off x="2936875" y="304800"/>
            <a:ext cx="445452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638800" y="1676400"/>
            <a:ext cx="480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thể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32263" y="1676400"/>
            <a:ext cx="3644537" cy="40934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Sông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La ơi sông La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Trong veo như ánh mắt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Bờ tre xanh im mát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Mươn mướt đôi hàng mi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Bè đi chiều thầm thì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Gỗ lượn đàn thong thả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Như bầy trâu lim dim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 mình trong êm ả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Sóng long lanh vẩy cá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Chim hót trên bờ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đê.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14054" y="2133600"/>
            <a:ext cx="12632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12629" y="2514600"/>
            <a:ext cx="163077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96749" y="4481513"/>
            <a:ext cx="2665651" cy="1088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715000" y="4303455"/>
            <a:ext cx="480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743200" y="6059487"/>
            <a:ext cx="6511925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1: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73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7" grpId="0" animBg="1"/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3200400"/>
            <a:ext cx="1097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1">
                <a:solidFill>
                  <a:srgbClr val="000066"/>
                </a:solidFill>
                <a:latin typeface="Times New Roman" pitchFamily="18" charset="0"/>
              </a:rPr>
              <a:t>            </a:t>
            </a:r>
            <a:r>
              <a:rPr lang="en-US" sz="2100" b="1">
                <a:solidFill>
                  <a:schemeClr val="accent2"/>
                </a:solidFill>
                <a:latin typeface="Times New Roman" pitchFamily="18" charset="0"/>
              </a:rPr>
              <a:t>            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864475" y="838200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000" b="1" i="1" u="sng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895350" y="4379913"/>
            <a:ext cx="8888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549275" y="3429000"/>
            <a:ext cx="97837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33400" y="522288"/>
            <a:ext cx="9097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lán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09600" y="3206750"/>
            <a:ext cx="9083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5800" y="1828800"/>
            <a:ext cx="90836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  <p:bldP spid="5428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953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"/>
            <a:ext cx="5486400" cy="5054600"/>
          </a:xfrm>
          <a:prstGeom prst="rect">
            <a:avLst/>
          </a:prstGeom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736725" y="5602272"/>
            <a:ext cx="9083675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Thể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209800" y="2209800"/>
            <a:ext cx="6969125" cy="23083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905000" y="533400"/>
            <a:ext cx="6969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 BÀI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685800" y="2362200"/>
            <a:ext cx="9372600" cy="28194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La;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con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8137525" y="762000"/>
            <a:ext cx="2835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000" b="1" i="1" u="sng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49275" y="2590800"/>
            <a:ext cx="9874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8436" name="Picture 4" descr="DSC03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484313"/>
            <a:ext cx="39322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275" y="1987250"/>
            <a:ext cx="55626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3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5" descr="KTB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08000"/>
            <a:ext cx="62103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69913" y="2133600"/>
            <a:ext cx="101028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của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0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1447800"/>
            <a:ext cx="3644537" cy="40934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Sông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La ơi sông La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Trong veo như ánh mắt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Bờ tre xanh im mát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Mươn mướt đôi hàng mi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Bè đi chiều thầm thì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Gỗ lượn đàn thong thả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Như bầy trâu lim dim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 mình trong êm ả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Sóng long lanh vẩy cá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Chim hót trên bờ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đê.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SC03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63" y="762000"/>
            <a:ext cx="49670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5188" y="1266825"/>
            <a:ext cx="4937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ông La /ơi sông La</a:t>
            </a:r>
          </a:p>
          <a:p>
            <a:pPr eaLnBrk="1" hangingPunct="1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Trong veo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/ như ánh mắt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Bờ tre xanh/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im mát</a:t>
            </a:r>
          </a:p>
          <a:p>
            <a:pPr eaLnBrk="1" hangingPunct="1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Mươn mướt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đôi hàng mi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Bè đi/ chiều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thầm thì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Gỗ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lượn đàn /thong thả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Như bầy trâu/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lim dim</a:t>
            </a:r>
          </a:p>
          <a:p>
            <a:pPr eaLnBrk="1" hangingPunct="1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Đằm mình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trong êm ả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Sóng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long lanh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vẩy cá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Chim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hót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 /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trên bờ đê.</a:t>
            </a:r>
          </a:p>
        </p:txBody>
      </p:sp>
      <p:pic>
        <p:nvPicPr>
          <p:cNvPr id="17411" name="Picture 4" descr="DSC03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53117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8137525" y="762000"/>
            <a:ext cx="2835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000" b="1" i="1" u="sng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49275" y="2590800"/>
            <a:ext cx="9874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8436" name="Picture 4" descr="DSC03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484313"/>
            <a:ext cx="39322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275" y="1987250"/>
            <a:ext cx="55626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214438" y="363538"/>
            <a:ext cx="40386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>Bè ta xuôi sông La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Dẻ cau cùng táu mật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Muồng đen và trai đất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Lát chun rồi lát hoa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Sông La ơi sông La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Trong veo như ánh mắt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Bờ tre xanh im mát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Mươn mướt đôi hàng mi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Bè đi chiều thầm thì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Gỗ lượn đàn thong thả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Như bầy trâu lim dim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m mình trong êm ả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Sóng long lanh vẩy cá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Chim hót trên bờ đê</a:t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562600" y="609600"/>
            <a:ext cx="3632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Ta nằm nghe nằm nghe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Giữa bốn bề ngây ngất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Mùi vôi xây rất say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Mùi lán cưa ngọt mát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Trong đạn bom đổ nát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Bừng tươi nụ ngói hồng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Đồng vàng hoe lúa trổ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Khói nở xoà như 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bông.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214438" y="363538"/>
            <a:ext cx="40386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>Bè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………………….</a:t>
            </a:r>
          </a:p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>Dẻ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………………….</a:t>
            </a:r>
          </a:p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>Muồng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……………..</a:t>
            </a:r>
          </a:p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>Lát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…………………</a:t>
            </a:r>
          </a:p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Sông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Trong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……………...</a:t>
            </a:r>
          </a:p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>Bờ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Mươn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……………..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Bè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Gỗ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Như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……………….</a:t>
            </a:r>
          </a:p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Sóng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r>
              <a:rPr lang="vi-VN" sz="2600">
                <a:latin typeface="Times New Roman" pitchFamily="18" charset="0"/>
                <a:cs typeface="Times New Roman" pitchFamily="18" charset="0"/>
              </a:rPr>
              <a:t>Chim 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……………….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>
                <a:latin typeface="Times New Roman" pitchFamily="18" charset="0"/>
                <a:cs typeface="Times New Roman" pitchFamily="18" charset="0"/>
              </a:rPr>
            </a:b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562600" y="609600"/>
            <a:ext cx="344011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7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>
                <a:latin typeface="Times New Roman" pitchFamily="18" charset="0"/>
                <a:cs typeface="Times New Roman" pitchFamily="18" charset="0"/>
              </a:rPr>
            </a:br>
            <a:r>
              <a:rPr lang="vi-VN" sz="270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…………………..</a:t>
            </a:r>
            <a:r>
              <a:rPr lang="vi-VN" sz="27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>
                <a:latin typeface="Times New Roman" pitchFamily="18" charset="0"/>
                <a:cs typeface="Times New Roman" pitchFamily="18" charset="0"/>
              </a:rPr>
            </a:br>
            <a:r>
              <a:rPr lang="vi-VN" sz="2700">
                <a:latin typeface="Times New Roman" pitchFamily="18" charset="0"/>
                <a:cs typeface="Times New Roman" pitchFamily="18" charset="0"/>
              </a:rPr>
              <a:t>Giữa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………………..</a:t>
            </a:r>
            <a:r>
              <a:rPr lang="vi-VN" sz="27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>
                <a:latin typeface="Times New Roman" pitchFamily="18" charset="0"/>
                <a:cs typeface="Times New Roman" pitchFamily="18" charset="0"/>
              </a:rPr>
            </a:br>
            <a:r>
              <a:rPr lang="vi-VN" sz="2700">
                <a:latin typeface="Times New Roman" pitchFamily="18" charset="0"/>
                <a:cs typeface="Times New Roman" pitchFamily="18" charset="0"/>
              </a:rPr>
              <a:t>Mùi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…………………</a:t>
            </a:r>
          </a:p>
          <a:p>
            <a:r>
              <a:rPr lang="vi-VN" sz="2700">
                <a:latin typeface="Times New Roman" pitchFamily="18" charset="0"/>
                <a:cs typeface="Times New Roman" pitchFamily="18" charset="0"/>
              </a:rPr>
              <a:t>Mùi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vi-VN" sz="27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>
                <a:latin typeface="Times New Roman" pitchFamily="18" charset="0"/>
                <a:cs typeface="Times New Roman" pitchFamily="18" charset="0"/>
              </a:rPr>
            </a:br>
            <a:r>
              <a:rPr lang="vi-VN" sz="270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……………….</a:t>
            </a:r>
          </a:p>
          <a:p>
            <a:r>
              <a:rPr lang="vi-VN" sz="2700">
                <a:latin typeface="Times New Roman" pitchFamily="18" charset="0"/>
                <a:cs typeface="Times New Roman" pitchFamily="18" charset="0"/>
              </a:rPr>
              <a:t>Bừng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……………….</a:t>
            </a:r>
            <a:r>
              <a:rPr lang="vi-VN" sz="27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>
                <a:latin typeface="Times New Roman" pitchFamily="18" charset="0"/>
                <a:cs typeface="Times New Roman" pitchFamily="18" charset="0"/>
              </a:rPr>
            </a:br>
            <a:r>
              <a:rPr lang="vi-VN" sz="2700"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……………….</a:t>
            </a:r>
            <a:r>
              <a:rPr lang="vi-VN" sz="27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>
                <a:latin typeface="Times New Roman" pitchFamily="18" charset="0"/>
                <a:cs typeface="Times New Roman" pitchFamily="18" charset="0"/>
              </a:rPr>
            </a:br>
            <a:r>
              <a:rPr lang="vi-VN" sz="2700">
                <a:latin typeface="Times New Roman" pitchFamily="18" charset="0"/>
                <a:cs typeface="Times New Roman" pitchFamily="18" charset="0"/>
              </a:rPr>
              <a:t>Khói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………………..</a:t>
            </a:r>
            <a:endParaRPr lang="en-US" sz="27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7864475" y="838200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000" b="1" i="1" u="sng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457200" y="5029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1">
                <a:solidFill>
                  <a:srgbClr val="000066"/>
                </a:solidFill>
                <a:latin typeface="Times New Roman" pitchFamily="18" charset="0"/>
              </a:rPr>
              <a:t>     </a:t>
            </a:r>
            <a:endParaRPr lang="en-US" sz="3200" b="1" u="sng">
              <a:latin typeface="Times New Roman" pitchFamily="18" charset="0"/>
            </a:endParaRPr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1169988" y="1866900"/>
            <a:ext cx="221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b="1" i="1">
              <a:latin typeface="Times New Roman" pitchFamily="18" charset="0"/>
            </a:endParaRPr>
          </a:p>
        </p:txBody>
      </p:sp>
      <p:sp>
        <p:nvSpPr>
          <p:cNvPr id="133122" name="AutoShape 2"/>
          <p:cNvSpPr>
            <a:spLocks noChangeArrowheads="1"/>
          </p:cNvSpPr>
          <p:nvPr/>
        </p:nvSpPr>
        <p:spPr bwMode="auto">
          <a:xfrm>
            <a:off x="2684463" y="76200"/>
            <a:ext cx="5486400" cy="1219200"/>
          </a:xfrm>
          <a:prstGeom prst="cloudCallout">
            <a:avLst>
              <a:gd name="adj1" fmla="val -68579"/>
              <a:gd name="adj2" fmla="val 112500"/>
            </a:avLst>
          </a:prstGeom>
          <a:gradFill rotWithShape="1">
            <a:gsLst>
              <a:gs pos="0">
                <a:srgbClr val="BBE0E3"/>
              </a:gs>
              <a:gs pos="100000">
                <a:srgbClr val="B2E6E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0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81000" y="1447800"/>
            <a:ext cx="103330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</a:rPr>
              <a:t>Qu</a:t>
            </a:r>
            <a:r>
              <a:rPr lang="vi-VN" sz="3200" b="1" dirty="0">
                <a:latin typeface="Times New Roman" pitchFamily="18" charset="0"/>
              </a:rPr>
              <a:t>ê</a:t>
            </a:r>
            <a:r>
              <a:rPr lang="en-US" sz="3200" b="1" dirty="0">
                <a:latin typeface="Times New Roman" pitchFamily="18" charset="0"/>
              </a:rPr>
              <a:t> h</a:t>
            </a:r>
            <a:r>
              <a:rPr lang="vi-VN" sz="3200" b="1" dirty="0">
                <a:latin typeface="Times New Roman" pitchFamily="18" charset="0"/>
              </a:rPr>
              <a:t>ươ</a:t>
            </a:r>
            <a:r>
              <a:rPr lang="en-US" sz="3200" b="1" dirty="0" err="1">
                <a:latin typeface="Times New Roman" pitchFamily="18" charset="0"/>
              </a:rPr>
              <a:t>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</a:rPr>
              <a:t> c</a:t>
            </a:r>
            <a:r>
              <a:rPr lang="vi-VN" sz="3200" b="1" dirty="0">
                <a:latin typeface="Times New Roman" pitchFamily="18" charset="0"/>
              </a:rPr>
              <a:t>ó</a:t>
            </a:r>
            <a:r>
              <a:rPr lang="en-US" sz="3200" b="1" dirty="0">
                <a:latin typeface="Times New Roman" pitchFamily="18" charset="0"/>
              </a:rPr>
              <a:t> con s</a:t>
            </a:r>
            <a:r>
              <a:rPr lang="vi-VN" sz="3200" b="1" dirty="0">
                <a:latin typeface="Times New Roman" pitchFamily="18" charset="0"/>
              </a:rPr>
              <a:t>ô</a:t>
            </a:r>
            <a:r>
              <a:rPr lang="en-US" sz="3200" b="1" dirty="0" err="1">
                <a:latin typeface="Times New Roman" pitchFamily="18" charset="0"/>
              </a:rPr>
              <a:t>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</a:rPr>
              <a:t>? </a:t>
            </a:r>
            <a:endParaRPr lang="en-US" sz="3200" b="1" dirty="0" smtClean="0">
              <a:latin typeface="Times New Roman" pitchFamily="18" charset="0"/>
            </a:endParaRP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smtClean="0">
                <a:latin typeface="Times New Roman" pitchFamily="18" charset="0"/>
              </a:rPr>
              <a:t>S</a:t>
            </a:r>
            <a:r>
              <a:rPr lang="vi-VN" sz="3200" b="1" dirty="0">
                <a:latin typeface="Times New Roman" pitchFamily="18" charset="0"/>
              </a:rPr>
              <a:t>ô</a:t>
            </a:r>
            <a:r>
              <a:rPr lang="en-US" sz="3200" b="1" dirty="0" err="1">
                <a:latin typeface="Times New Roman" pitchFamily="18" charset="0"/>
              </a:rPr>
              <a:t>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ích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Để gìn giữ sự đẹp đẽ của dòng sông thì chúng ta nên làm gì ?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18347"/>
            <a:ext cx="4386309" cy="2787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6" y="3994547"/>
            <a:ext cx="4325144" cy="27872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" y="0"/>
            <a:ext cx="10967932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52400" y="2362200"/>
            <a:ext cx="8991600" cy="1828800"/>
          </a:xfrm>
          <a:prstGeom prst="wedgeEllipseCallout">
            <a:avLst>
              <a:gd name="adj1" fmla="val 54083"/>
              <a:gd name="adj2" fmla="val -223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KÍNH CHÚC CÁC EM HỌC SINH </a:t>
            </a:r>
            <a:r>
              <a:rPr lang="en-US" sz="2800" b="1" smtClean="0">
                <a:solidFill>
                  <a:srgbClr val="0000FF"/>
                </a:solidFill>
              </a:rPr>
              <a:t>VÀ </a:t>
            </a:r>
            <a:r>
              <a:rPr lang="en-US" sz="2800" b="1" smtClean="0">
                <a:solidFill>
                  <a:srgbClr val="0000FF"/>
                </a:solidFill>
              </a:rPr>
              <a:t>CÁC THẦY CÔ </a:t>
            </a:r>
            <a:r>
              <a:rPr lang="en-US" sz="2800" b="1" smtClean="0">
                <a:solidFill>
                  <a:srgbClr val="0000FF"/>
                </a:solidFill>
              </a:rPr>
              <a:t>MẠNH </a:t>
            </a:r>
            <a:r>
              <a:rPr lang="en-US" sz="2800" b="1" dirty="0" smtClean="0">
                <a:solidFill>
                  <a:srgbClr val="0000FF"/>
                </a:solidFill>
              </a:rPr>
              <a:t>KHỎE!</a:t>
            </a:r>
            <a:endParaRPr lang="vi-VN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Ã´ng Gianh báº¯t nguá»n tá»« khu vá»±c ven nÃºi CÃ´ Pi cao 2.017m thuá»c dÃ£y TrÆ°á»ng SÆ¡n, cháº£y qua Äá»a pháº­n cÃ¡c huyá»n Minh HÃ³a, TuyÃªn HoÃ¡, Quáº£ng Tráº¡ch, Bá» Tráº¡ch Äá» Äá» ra biá»n ÄÃ´ng á» Cá»­a Gianh. áº¢nh: LÃª Qua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4"/>
            <a:ext cx="10972800" cy="683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-3292475" y="-2286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6156" name="Picture 12" descr="SÃ´ng Gianh báº¯t nguá»n tá»« khu vá»±c ven nÃºi CÃ´ Pi cao 2.017m thuá»c dÃ£y TrÆ°á»ng SÆ¡n, cháº£y qua Äá»a pháº­n cÃ¡c huyá»n Minh HÃ³a, TuyÃªn HoÃ¡, Quáº£ng Tráº¡ch, Bá» Tráº¡ch Äá» Äá» ra biá»n ÄÃ´ng á» Cá»­a Gianh. áº¢nh: LÃª Qua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10972800" cy="391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5562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0"/>
              </a:avLst>
            </a:prstTxWarp>
          </a:bodyPr>
          <a:lstStyle/>
          <a:p>
            <a:pPr algn="ctr"/>
            <a:r>
              <a:rPr lang="vi-VN" sz="2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lt"/>
                <a:cs typeface="+mn-lt"/>
              </a:rPr>
              <a:t>Bè xuôi sông La </a:t>
            </a:r>
            <a:endParaRPr lang="vi-VN" sz="24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lt"/>
              <a:cs typeface="+mn-lt"/>
            </a:endParaRPr>
          </a:p>
        </p:txBody>
      </p:sp>
      <p:sp>
        <p:nvSpPr>
          <p:cNvPr id="16" name="WordArt 14"/>
          <p:cNvSpPr>
            <a:spLocks noChangeArrowheads="1" noChangeShapeType="1" noTextEdit="1"/>
          </p:cNvSpPr>
          <p:nvPr/>
        </p:nvSpPr>
        <p:spPr bwMode="auto">
          <a:xfrm>
            <a:off x="6477000" y="22860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0"/>
              </a:avLst>
            </a:prstTxWarp>
          </a:bodyPr>
          <a:lstStyle/>
          <a:p>
            <a:pPr algn="ctr"/>
            <a:r>
              <a:rPr lang="vi-VN" sz="2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lt"/>
                <a:cs typeface="+mn-lt"/>
              </a:rPr>
              <a:t>Vũ Duy Thông</a:t>
            </a:r>
            <a:endParaRPr lang="vi-VN" sz="24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4953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Vũ Duy Thông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tốt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nghiệp khoa Văn, Đại học Tổng hợp Hà Nội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endParaRPr lang="vi-VN" sz="280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Năm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2003, Vũ Duy Thông được phong chức danh Phó giáo sư chuyên ngành Văn học.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mõ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1969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46" y="609600"/>
            <a:ext cx="3935454" cy="508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096000" y="5791200"/>
            <a:ext cx="3492137" cy="8925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Vũ Duy Thông</a:t>
            </a:r>
          </a:p>
          <a:p>
            <a:pPr algn="ctr"/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( Phúc Yên, Vĩnh Phúc)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17863" y="1371600"/>
            <a:ext cx="3111137" cy="169277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Bè ta xuôi sông La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Dẻ cau cùng táu mật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Muồng đen và trai đất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Lát chun rồi lát hoa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467600" y="3136880"/>
            <a:ext cx="3505200" cy="34163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nằm 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nghe, nằm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nghe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Giữa bốn bề ngây ngất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Mùi vôi xây rất say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Mùi lán cưa ngọt mát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Trong đạn bom đổ nát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Bừng tươi nụ ngói hồng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Đồng vàng hoe lúa trổ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Khói nở xoà như 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bông.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81400" y="2057400"/>
            <a:ext cx="3644537" cy="40934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Sông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La ơi sông La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Trong veo như ánh mắt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Bờ tre xanh im mát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Mươn mướt đôi hàng mi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Bè đi chiều thầm thì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Gỗ lượn đàn thong thả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Như bầy trâu lim dim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 mình trong êm ả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Sóng long lanh vẩy cá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Chim hót trên bờ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đê.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2209800" y="152400"/>
            <a:ext cx="541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0"/>
              </a:avLst>
            </a:prstTxWarp>
          </a:bodyPr>
          <a:lstStyle/>
          <a:p>
            <a:pPr algn="ctr"/>
            <a:r>
              <a:rPr lang="vi-VN" sz="2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lt"/>
                <a:cs typeface="+mn-lt"/>
              </a:rPr>
              <a:t>Bè xuôi sông La</a:t>
            </a:r>
            <a:endParaRPr lang="vi-VN" sz="24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6629400" y="1143000"/>
            <a:ext cx="274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0"/>
              </a:avLst>
            </a:prstTxWarp>
          </a:bodyPr>
          <a:lstStyle/>
          <a:p>
            <a:pPr algn="ctr"/>
            <a:r>
              <a:rPr lang="vi-VN" sz="2400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lt"/>
                <a:cs typeface="+mn-lt"/>
              </a:rPr>
              <a:t>Vũ Duy Thông</a:t>
            </a:r>
            <a:endParaRPr lang="vi-VN" sz="2400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lt"/>
              <a:cs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419600"/>
            <a:ext cx="3352800" cy="2156896"/>
            <a:chOff x="-3770671" y="2506795"/>
            <a:chExt cx="4731399" cy="4122606"/>
          </a:xfrm>
        </p:grpSpPr>
        <p:sp>
          <p:nvSpPr>
            <p:cNvPr id="8" name="Oval Callout 7"/>
            <p:cNvSpPr/>
            <p:nvPr/>
          </p:nvSpPr>
          <p:spPr>
            <a:xfrm>
              <a:off x="-3770671" y="2506795"/>
              <a:ext cx="4731399" cy="4122606"/>
            </a:xfrm>
            <a:prstGeom prst="wedgeEllipseCallout">
              <a:avLst>
                <a:gd name="adj1" fmla="val -52843"/>
                <a:gd name="adj2" fmla="val 5543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3493449" y="3671960"/>
              <a:ext cx="4239114" cy="1470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Đọc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nối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tiếp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en-US" sz="44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0" y="-152400"/>
            <a:ext cx="1767840" cy="1767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677400" y="457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26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4" grpId="0" animBg="1"/>
      <p:bldP spid="5" grpId="0"/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-3292475" y="-2286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5123" name="Text Box 39"/>
          <p:cNvSpPr txBox="1">
            <a:spLocks noChangeArrowheads="1"/>
          </p:cNvSpPr>
          <p:nvPr/>
        </p:nvSpPr>
        <p:spPr bwMode="auto">
          <a:xfrm>
            <a:off x="3935413" y="914400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2590800" y="2084069"/>
            <a:ext cx="44640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muồng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3505200" y="3733800"/>
            <a:ext cx="4114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Text Box 39"/>
          <p:cNvSpPr txBox="1">
            <a:spLocks noChangeArrowheads="1"/>
          </p:cNvSpPr>
          <p:nvPr/>
        </p:nvSpPr>
        <p:spPr bwMode="auto">
          <a:xfrm>
            <a:off x="4114800" y="1503362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800" b="1" u="sng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39"/>
          <p:cNvSpPr txBox="1">
            <a:spLocks noChangeArrowheads="1"/>
          </p:cNvSpPr>
          <p:nvPr/>
        </p:nvSpPr>
        <p:spPr bwMode="auto">
          <a:xfrm>
            <a:off x="3962400" y="3109912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800" b="1" u="sng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3505200" y="3719512"/>
            <a:ext cx="3886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5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utoUpdateAnimBg="0"/>
      <p:bldP spid="7210" grpId="0" autoUpdateAnimBg="0"/>
      <p:bldP spid="7210" grpId="1"/>
      <p:bldP spid="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9088" y="1524000"/>
            <a:ext cx="1015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1463675" y="4114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8197" name="Text Box 20"/>
          <p:cNvSpPr txBox="1">
            <a:spLocks noChangeArrowheads="1"/>
          </p:cNvSpPr>
          <p:nvPr/>
        </p:nvSpPr>
        <p:spPr bwMode="auto">
          <a:xfrm>
            <a:off x="3241675" y="152400"/>
            <a:ext cx="445452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257800" y="1970782"/>
            <a:ext cx="4741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La? 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51263" y="1828800"/>
            <a:ext cx="3111137" cy="24929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Bè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ta xuôi sông La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Dẻ cau cùng táu mật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Muồng đen và trai đất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Lát chun rồi lát hoa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3048000"/>
            <a:ext cx="76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43200" y="3048000"/>
            <a:ext cx="76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3429000"/>
            <a:ext cx="12638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63875" y="3429000"/>
            <a:ext cx="76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3886200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3200" y="3886200"/>
            <a:ext cx="76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ỗ táu m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1750"/>
            <a:ext cx="3429000" cy="25717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0" y="2667000"/>
            <a:ext cx="2000250" cy="43021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Táu mật</a:t>
            </a:r>
            <a:endParaRPr lang="en-US" sz="28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58050" y="2603500"/>
            <a:ext cx="3714750" cy="43021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muồng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89838" y="6296025"/>
            <a:ext cx="3382962" cy="43021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Sàn gỗ cây lát hoa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302000"/>
            <a:ext cx="34861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7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276600"/>
            <a:ext cx="364648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171950" y="6351587"/>
            <a:ext cx="3143250" cy="43021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chun</a:t>
            </a:r>
            <a:endParaRPr lang="en-US" sz="2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2667000"/>
            <a:ext cx="3840163" cy="43021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Bộ bàn ghế bằng dẻ cau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300"/>
            <a:ext cx="3829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6400800"/>
            <a:ext cx="3829050" cy="43088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Thứ năm ngày 18 tháng 10 năm 2012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hứ năm ngày 18 tháng 10 năm 2012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Thứ năm ngày 18 tháng 10 năm 2012&amp;quot;&quot;/&gt;&lt;property id=&quot;20307&quot; value=&quot;265&quot;/&gt;&lt;/object&gt;&lt;object type=&quot;3&quot; unique_id=&quot;10008&quot;&gt;&lt;property id=&quot;20148&quot; value=&quot;5&quot;/&gt;&lt;property id=&quot;20300&quot; value=&quot;Slide 6 - &amp;quot;Thứ năm ngày 18 tháng 10 năm 2012&amp;quot;&quot;/&gt;&lt;property id=&quot;20307&quot; value=&quot;267&quot;/&gt;&lt;/object&gt;&lt;object type=&quot;3&quot; unique_id=&quot;10009&quot;&gt;&lt;property id=&quot;20148&quot; value=&quot;5&quot;/&gt;&lt;property id=&quot;20300&quot; value=&quot;Slide 8 - &amp;quot;Thứ năm ngày 18 tháng 10  năm 2012&amp;quot;&quot;/&gt;&lt;property id=&quot;20307&quot; value=&quot;268&quot;/&gt;&lt;/object&gt;&lt;object type=&quot;3&quot; unique_id=&quot;10010&quot;&gt;&lt;property id=&quot;20148&quot; value=&quot;5&quot;/&gt;&lt;property id=&quot;20300&quot; value=&quot;Slide 9 - &amp;quot;Thứ năm ngày 18 tháng 10 năm 2012&amp;quot;&quot;/&gt;&lt;property id=&quot;20307&quot; value=&quot;269&quot;/&gt;&lt;/object&gt;&lt;object type=&quot;3&quot; unique_id=&quot;10011&quot;&gt;&lt;property id=&quot;20148&quot; value=&quot;5&quot;/&gt;&lt;property id=&quot;20300&quot; value=&quot;Slide 10 - &amp;quot;Thứ năm ngày 18 tháng 10 năm 2012&amp;quot;&quot;/&gt;&lt;property id=&quot;20307&quot; value=&quot;270&quot;/&gt;&lt;/object&gt;&lt;object type=&quot;3&quot; unique_id=&quot;10012&quot;&gt;&lt;property id=&quot;20148&quot; value=&quot;5&quot;/&gt;&lt;property id=&quot;20300&quot; value=&quot;Slide 11 - &amp;quot;Thứ năm ngày 18 tháng 10 năm 2012&amp;quot;&quot;/&gt;&lt;property id=&quot;20307&quot; value=&quot;302&quot;/&gt;&lt;/object&gt;&lt;object type=&quot;3&quot; unique_id=&quot;10013&quot;&gt;&lt;property id=&quot;20148&quot; value=&quot;5&quot;/&gt;&lt;property id=&quot;20300&quot; value=&quot;Slide 12 - &amp;quot;Thứ năm ngày 18 tháng 10 năm 2012&amp;quot;&quot;/&gt;&lt;property id=&quot;20307&quot; value=&quot;303&quot;/&gt;&lt;/object&gt;&lt;object type=&quot;3&quot; unique_id=&quot;10014&quot;&gt;&lt;property id=&quot;20148&quot; value=&quot;5&quot;/&gt;&lt;property id=&quot;20300&quot; value=&quot;Slide 13 - &amp;quot;Thứ năm ngày 18 tháng 10 năm 2012&amp;quot;&quot;/&gt;&lt;property id=&quot;20307&quot; value=&quot;304&quot;/&gt;&lt;/object&gt;&lt;object type=&quot;3&quot; unique_id=&quot;10015&quot;&gt;&lt;property id=&quot;20148&quot; value=&quot;5&quot;/&gt;&lt;property id=&quot;20300&quot; value=&quot;Slide 14 - &amp;quot;Thứ năm ngày 18 tháng 10 năm 2012&amp;quot;&quot;/&gt;&lt;property id=&quot;20307&quot; value=&quot;305&quot;/&gt;&lt;/object&gt;&lt;object type=&quot;3&quot; unique_id=&quot;10016&quot;&gt;&lt;property id=&quot;20148&quot; value=&quot;5&quot;/&gt;&lt;property id=&quot;20300&quot; value=&quot;Slide 15 - &amp;quot;Thứ năm ngày 18 tháng 10 năm 2012&amp;quot;&quot;/&gt;&lt;property id=&quot;20307&quot; value=&quot;307&quot;/&gt;&lt;/object&gt;&lt;object type=&quot;3&quot; unique_id=&quot;10017&quot;&gt;&lt;property id=&quot;20148&quot; value=&quot;5&quot;/&gt;&lt;property id=&quot;20300&quot; value=&quot;Slide 16 - &amp;quot;Thứ năm ngày 18 tháng 10 năm 2012&amp;quot;&quot;/&gt;&lt;property id=&quot;20307&quot; value=&quot;310&quot;/&gt;&lt;/object&gt;&lt;object type=&quot;3&quot; unique_id=&quot;10018&quot;&gt;&lt;property id=&quot;20148&quot; value=&quot;5&quot;/&gt;&lt;property id=&quot;20300&quot; value=&quot;Slide 17 - &amp;quot;Thứ năm ngày 18 tháng 10 năm 2012&amp;quot;&quot;/&gt;&lt;property id=&quot;20307&quot; value=&quot;312&quot;/&gt;&lt;/object&gt;&lt;object type=&quot;3&quot; unique_id=&quot;10019&quot;&gt;&lt;property id=&quot;20148&quot; value=&quot;5&quot;/&gt;&lt;property id=&quot;20300&quot; value=&quot;Slide 18 - &amp;quot;Thứ năm ngày 18  tháng 10 năm 2012&amp;quot;&quot;/&gt;&lt;property id=&quot;20307&quot; value=&quot;316&quot;/&gt;&lt;/object&gt;&lt;object type=&quot;3&quot; unique_id=&quot;10040&quot;&gt;&lt;property id=&quot;20148&quot; value=&quot;5&quot;/&gt;&lt;property id=&quot;20300&quot; value=&quot;Slide 1&quot;/&gt;&lt;property id=&quot;20307&quot; value=&quot;317&quot;/&gt;&lt;/object&gt;&lt;object type=&quot;3&quot; unique_id=&quot;10041&quot;&gt;&lt;property id=&quot;20148&quot; value=&quot;5&quot;/&gt;&lt;property id=&quot;20300&quot; value=&quot;Slide 5&quot;/&gt;&lt;property id=&quot;20307&quot; value=&quot;318&quot;/&gt;&lt;/object&gt;&lt;object type=&quot;3&quot; unique_id=&quot;10042&quot;&gt;&lt;property id=&quot;20148&quot; value=&quot;5&quot;/&gt;&lt;property id=&quot;20300&quot; value=&quot;Slide 7&quot;/&gt;&lt;property id=&quot;20307&quot; value=&quot;319&quot;/&gt;&lt;/object&gt;&lt;object type=&quot;3&quot; unique_id=&quot;10043&quot;&gt;&lt;property id=&quot;20148&quot; value=&quot;5&quot;/&gt;&lt;property id=&quot;20300&quot; value=&quot;Slide 19&quot;/&gt;&lt;property id=&quot;20307&quot; value=&quot;322&quot;/&gt;&lt;/object&gt;&lt;object type=&quot;3&quot; unique_id=&quot;10044&quot;&gt;&lt;property id=&quot;20148&quot; value=&quot;5&quot;/&gt;&lt;property id=&quot;20300&quot; value=&quot;Slide 20&quot;/&gt;&lt;property id=&quot;20307&quot; value=&quot;3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731</Words>
  <Application>Microsoft Office PowerPoint</Application>
  <PresentationFormat>Custom</PresentationFormat>
  <Paragraphs>101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Tuan Vu</dc:creator>
  <cp:lastModifiedBy>PC_ASUS</cp:lastModifiedBy>
  <cp:revision>287</cp:revision>
  <dcterms:created xsi:type="dcterms:W3CDTF">2010-10-03T07:59:52Z</dcterms:created>
  <dcterms:modified xsi:type="dcterms:W3CDTF">2021-05-11T18:25:23Z</dcterms:modified>
</cp:coreProperties>
</file>