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506" r:id="rId2"/>
    <p:sldId id="494" r:id="rId3"/>
    <p:sldId id="475" r:id="rId4"/>
    <p:sldId id="511" r:id="rId5"/>
    <p:sldId id="449" r:id="rId6"/>
    <p:sldId id="373" r:id="rId7"/>
    <p:sldId id="458" r:id="rId8"/>
    <p:sldId id="501" r:id="rId9"/>
    <p:sldId id="487" r:id="rId10"/>
    <p:sldId id="489" r:id="rId11"/>
    <p:sldId id="481" r:id="rId12"/>
    <p:sldId id="490" r:id="rId13"/>
    <p:sldId id="502" r:id="rId14"/>
    <p:sldId id="491" r:id="rId15"/>
    <p:sldId id="503" r:id="rId16"/>
    <p:sldId id="504" r:id="rId17"/>
    <p:sldId id="497" r:id="rId18"/>
    <p:sldId id="505" r:id="rId19"/>
    <p:sldId id="508" r:id="rId20"/>
    <p:sldId id="507" r:id="rId21"/>
    <p:sldId id="492" r:id="rId22"/>
    <p:sldId id="513"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000"/>
    <a:srgbClr val="0000FF"/>
    <a:srgbClr val="FF0000"/>
    <a:srgbClr val="FF0066"/>
    <a:srgbClr val="3333CC"/>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9" d="100"/>
          <a:sy n="69" d="100"/>
        </p:scale>
        <p:origin x="-756"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29" name="Title 28"/>
          <p:cNvSpPr>
            <a:spLocks noGrp="1"/>
          </p:cNvSpPr>
          <p:nvPr>
            <p:ph type="ctrTitle"/>
          </p:nvPr>
        </p:nvSpPr>
        <p:spPr>
          <a:xfrm>
            <a:off x="508000" y="4853412"/>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10972800" y="6473825"/>
            <a:ext cx="1011238" cy="247650"/>
          </a:xfrm>
        </p:spPr>
        <p:txBody>
          <a:bodyPr/>
          <a:lstStyle>
            <a:lvl1pPr>
              <a:defRPr smtClean="0"/>
            </a:lvl1pPr>
          </a:lstStyle>
          <a:p>
            <a:pPr>
              <a:defRPr/>
            </a:pPr>
            <a:fld id="{28B93F89-BAEF-4DA0-A174-61542101BBA8}" type="slidenum">
              <a:rPr lang="en-US" altLang="en-US"/>
              <a:pPr>
                <a:defRPr/>
              </a:pPr>
              <a:t>‹#›</a:t>
            </a:fld>
            <a:endParaRPr lang="en-US" altLang="en-US"/>
          </a:p>
        </p:txBody>
      </p:sp>
    </p:spTree>
    <p:extLst>
      <p:ext uri="{BB962C8B-B14F-4D97-AF65-F5344CB8AC3E}">
        <p14:creationId xmlns:p14="http://schemas.microsoft.com/office/powerpoint/2010/main" val="170765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B12119B8-B4B1-449E-A8F2-B8C46552C888}" type="slidenum">
              <a:rPr lang="en-US" altLang="en-US"/>
              <a:pPr>
                <a:defRPr/>
              </a:pPr>
              <a:t>‹#›</a:t>
            </a:fld>
            <a:endParaRPr lang="en-US" altLang="en-US"/>
          </a:p>
        </p:txBody>
      </p:sp>
    </p:spTree>
    <p:extLst>
      <p:ext uri="{BB962C8B-B14F-4D97-AF65-F5344CB8AC3E}">
        <p14:creationId xmlns:p14="http://schemas.microsoft.com/office/powerpoint/2010/main" val="279309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6BC083C5-113E-4CC0-80DC-49313A9E02DC}" type="slidenum">
              <a:rPr lang="en-US" altLang="en-US"/>
              <a:pPr>
                <a:defRPr/>
              </a:pPr>
              <a:t>‹#›</a:t>
            </a:fld>
            <a:endParaRPr lang="en-US" altLang="en-US"/>
          </a:p>
        </p:txBody>
      </p:sp>
    </p:spTree>
    <p:extLst>
      <p:ext uri="{BB962C8B-B14F-4D97-AF65-F5344CB8AC3E}">
        <p14:creationId xmlns:p14="http://schemas.microsoft.com/office/powerpoint/2010/main" val="293008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4775200" y="76200"/>
            <a:ext cx="38608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10972800" y="6473825"/>
            <a:ext cx="1011238" cy="247650"/>
          </a:xfrm>
        </p:spPr>
        <p:txBody>
          <a:bodyPr/>
          <a:lstStyle>
            <a:lvl1pPr>
              <a:defRPr smtClean="0"/>
            </a:lvl1pPr>
          </a:lstStyle>
          <a:p>
            <a:pPr>
              <a:defRPr/>
            </a:pPr>
            <a:fld id="{1A9B266E-8E1C-4D67-806D-D0F43F3C336E}" type="slidenum">
              <a:rPr lang="en-US" altLang="en-US"/>
              <a:pPr>
                <a:defRPr/>
              </a:pPr>
              <a:t>‹#›</a:t>
            </a:fld>
            <a:endParaRPr lang="en-US" altLang="en-US"/>
          </a:p>
        </p:txBody>
      </p:sp>
    </p:spTree>
    <p:extLst>
      <p:ext uri="{BB962C8B-B14F-4D97-AF65-F5344CB8AC3E}">
        <p14:creationId xmlns:p14="http://schemas.microsoft.com/office/powerpoint/2010/main" val="48418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smtClean="0"/>
            </a:lvl1pPr>
          </a:lstStyle>
          <a:p>
            <a:pPr>
              <a:defRPr/>
            </a:pPr>
            <a:fld id="{EFB3BDE0-1118-4D67-8B84-EF2C33CDD76F}" type="slidenum">
              <a:rPr lang="en-US" altLang="en-US"/>
              <a:pPr>
                <a:defRPr/>
              </a:pPr>
              <a:t>‹#›</a:t>
            </a:fld>
            <a:endParaRPr lang="en-US" altLang="en-US"/>
          </a:p>
        </p:txBody>
      </p:sp>
    </p:spTree>
    <p:extLst>
      <p:ext uri="{BB962C8B-B14F-4D97-AF65-F5344CB8AC3E}">
        <p14:creationId xmlns:p14="http://schemas.microsoft.com/office/powerpoint/2010/main" val="30596761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smtClean="0"/>
            </a:lvl1pPr>
          </a:lstStyle>
          <a:p>
            <a:pPr>
              <a:defRPr/>
            </a:pPr>
            <a:fld id="{54789EF2-37E8-4A4E-AEA4-36664A100F4B}" type="slidenum">
              <a:rPr lang="en-US" altLang="en-US"/>
              <a:pPr>
                <a:defRPr/>
              </a:pPr>
              <a:t>‹#›</a:t>
            </a:fld>
            <a:endParaRPr lang="en-US" altLang="en-US"/>
          </a:p>
        </p:txBody>
      </p:sp>
    </p:spTree>
    <p:extLst>
      <p:ext uri="{BB962C8B-B14F-4D97-AF65-F5344CB8AC3E}">
        <p14:creationId xmlns:p14="http://schemas.microsoft.com/office/powerpoint/2010/main" val="42802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0972800" y="6477000"/>
            <a:ext cx="1016000" cy="247650"/>
          </a:xfrm>
        </p:spPr>
        <p:txBody>
          <a:bodyPr/>
          <a:lstStyle>
            <a:lvl1pPr>
              <a:defRPr smtClean="0"/>
            </a:lvl1pPr>
          </a:lstStyle>
          <a:p>
            <a:pPr>
              <a:defRPr/>
            </a:pPr>
            <a:fld id="{37FBDE87-083C-4761-9591-BE90BB7C504C}" type="slidenum">
              <a:rPr lang="en-US" altLang="en-US"/>
              <a:pPr>
                <a:defRPr/>
              </a:pPr>
              <a:t>‹#›</a:t>
            </a:fld>
            <a:endParaRPr lang="en-US" altLang="en-US"/>
          </a:p>
        </p:txBody>
      </p:sp>
    </p:spTree>
    <p:extLst>
      <p:ext uri="{BB962C8B-B14F-4D97-AF65-F5344CB8AC3E}">
        <p14:creationId xmlns:p14="http://schemas.microsoft.com/office/powerpoint/2010/main" val="78262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F5B02635-7003-4190-BCDB-80898157C294}" type="slidenum">
              <a:rPr lang="en-US" altLang="en-US"/>
              <a:pPr>
                <a:defRPr/>
              </a:pPr>
              <a:t>‹#›</a:t>
            </a:fld>
            <a:endParaRPr lang="en-US" altLang="en-US"/>
          </a:p>
        </p:txBody>
      </p:sp>
    </p:spTree>
    <p:extLst>
      <p:ext uri="{BB962C8B-B14F-4D97-AF65-F5344CB8AC3E}">
        <p14:creationId xmlns:p14="http://schemas.microsoft.com/office/powerpoint/2010/main" val="120595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smtClean="0"/>
            </a:lvl1pPr>
          </a:lstStyle>
          <a:p>
            <a:pPr>
              <a:defRPr/>
            </a:pPr>
            <a:fld id="{AE707B89-93C7-4753-A94C-BDE6F023F571}" type="slidenum">
              <a:rPr lang="en-US" altLang="en-US"/>
              <a:pPr>
                <a:defRPr/>
              </a:pPr>
              <a:t>‹#›</a:t>
            </a:fld>
            <a:endParaRPr lang="en-US" altLang="en-US"/>
          </a:p>
        </p:txBody>
      </p:sp>
    </p:spTree>
    <p:extLst>
      <p:ext uri="{BB962C8B-B14F-4D97-AF65-F5344CB8AC3E}">
        <p14:creationId xmlns:p14="http://schemas.microsoft.com/office/powerpoint/2010/main" val="341597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731DEBC2-803A-4017-B490-F85DC3C2998D}" type="slidenum">
              <a:rPr lang="en-US" altLang="en-US"/>
              <a:pPr>
                <a:defRPr/>
              </a:pPr>
              <a:t>‹#›</a:t>
            </a:fld>
            <a:endParaRPr lang="en-US" altLang="en-US"/>
          </a:p>
        </p:txBody>
      </p:sp>
    </p:spTree>
    <p:extLst>
      <p:ext uri="{BB962C8B-B14F-4D97-AF65-F5344CB8AC3E}">
        <p14:creationId xmlns:p14="http://schemas.microsoft.com/office/powerpoint/2010/main" val="324490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smtClean="0"/>
            </a:lvl1pPr>
          </a:lstStyle>
          <a:p>
            <a:pPr>
              <a:defRPr/>
            </a:pPr>
            <a:fld id="{07147A28-D356-4FFD-B1E6-70B363A4E8F6}" type="slidenum">
              <a:rPr lang="en-US" altLang="en-US"/>
              <a:pPr>
                <a:defRPr/>
              </a:pPr>
              <a:t>‹#›</a:t>
            </a:fld>
            <a:endParaRPr lang="en-US" altLang="en-US"/>
          </a:p>
        </p:txBody>
      </p:sp>
    </p:spTree>
    <p:extLst>
      <p:ext uri="{BB962C8B-B14F-4D97-AF65-F5344CB8AC3E}">
        <p14:creationId xmlns:p14="http://schemas.microsoft.com/office/powerpoint/2010/main" val="161058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8636000" y="76200"/>
            <a:ext cx="33528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US"/>
          </a:p>
        </p:txBody>
      </p:sp>
      <p:sp>
        <p:nvSpPr>
          <p:cNvPr id="28" name="Footer Placeholder 27"/>
          <p:cNvSpPr>
            <a:spLocks noGrp="1"/>
          </p:cNvSpPr>
          <p:nvPr>
            <p:ph type="ftr" sz="quarter" idx="3"/>
          </p:nvPr>
        </p:nvSpPr>
        <p:spPr>
          <a:xfrm>
            <a:off x="4165600" y="76200"/>
            <a:ext cx="44704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p>
        </p:txBody>
      </p:sp>
      <p:sp>
        <p:nvSpPr>
          <p:cNvPr id="5" name="Slide Number Placeholder 4"/>
          <p:cNvSpPr>
            <a:spLocks noGrp="1"/>
          </p:cNvSpPr>
          <p:nvPr>
            <p:ph type="sldNum" sz="quarter" idx="4"/>
          </p:nvPr>
        </p:nvSpPr>
        <p:spPr>
          <a:xfrm>
            <a:off x="10972800" y="6477000"/>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6ECD8029-BA00-442E-A3A1-0A53E4E0441A}" type="slidenum">
              <a:rPr lang="en-US" altLang="en-US"/>
              <a:pPr>
                <a:defRPr/>
              </a:pPr>
              <a:t>‹#›</a:t>
            </a:fld>
            <a:endParaRPr lang="en-US" alt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file:///E:\ClipArt\Anhdong\Vuicuoi\HEART.GIF" TargetMode="External"/><Relationship Id="rId3" Type="http://schemas.openxmlformats.org/officeDocument/2006/relationships/image" Target="../media/image30.jpeg"/><Relationship Id="rId7" Type="http://schemas.openxmlformats.org/officeDocument/2006/relationships/image" Target="../media/image32.gif"/><Relationship Id="rId2" Type="http://schemas.openxmlformats.org/officeDocument/2006/relationships/slideLayout" Target="../slideLayouts/slideLayout7.xml"/><Relationship Id="rId1" Type="http://schemas.openxmlformats.org/officeDocument/2006/relationships/audio" Target="file:///C:\Documents%20and%20Settings\Administrator\My%20Documents\My%20eBooks\Removable%20Disk%20(G)\Con_chim_hay_hot_(Melody).mp3" TargetMode="External"/><Relationship Id="rId6" Type="http://schemas.openxmlformats.org/officeDocument/2006/relationships/hyperlink" Target="file:///E:\ClipArt\Anhdong\kyhieu\STARS.GIF" TargetMode="External"/><Relationship Id="rId11" Type="http://schemas.openxmlformats.org/officeDocument/2006/relationships/image" Target="../media/image26.jpeg"/><Relationship Id="rId5" Type="http://schemas.openxmlformats.org/officeDocument/2006/relationships/image" Target="../media/image31.gif"/><Relationship Id="rId10" Type="http://schemas.openxmlformats.org/officeDocument/2006/relationships/image" Target="../media/image34.png"/><Relationship Id="rId4" Type="http://schemas.openxmlformats.org/officeDocument/2006/relationships/hyperlink" Target="file:///E:\ClipArt\Anhdong\kyhieu\BALBLINK.GIF" TargetMode="External"/><Relationship Id="rId9" Type="http://schemas.openxmlformats.org/officeDocument/2006/relationships/image" Target="../media/image3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SOA SOA SOA\Khung nen bieu tuong\Khung nen bieu tuon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2971800" y="2667000"/>
            <a:ext cx="6553200" cy="17526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00CC"/>
                </a:solidFill>
                <a:latin typeface="Times New Roman"/>
                <a:cs typeface="Times New Roman"/>
              </a:rPr>
              <a:t> Vương quốc vắng nụ cười</a:t>
            </a:r>
          </a:p>
        </p:txBody>
      </p:sp>
      <p:sp>
        <p:nvSpPr>
          <p:cNvPr id="6" name="WordArt 5"/>
          <p:cNvSpPr>
            <a:spLocks noChangeArrowheads="1" noChangeShapeType="1" noTextEdit="1"/>
          </p:cNvSpPr>
          <p:nvPr/>
        </p:nvSpPr>
        <p:spPr bwMode="auto">
          <a:xfrm>
            <a:off x="4705350" y="1828800"/>
            <a:ext cx="3238500" cy="8382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dirty="0">
                <a:ln w="9525">
                  <a:round/>
                  <a:headEnd/>
                  <a:tailEnd/>
                </a:ln>
                <a:solidFill>
                  <a:srgbClr val="0000CC"/>
                </a:solidFill>
                <a:latin typeface="Times New Roman"/>
                <a:cs typeface="Times New Roman"/>
              </a:rPr>
              <a:t> Tập đọc</a:t>
            </a:r>
          </a:p>
        </p:txBody>
      </p:sp>
      <p:sp>
        <p:nvSpPr>
          <p:cNvPr id="7" name="WordArt 5"/>
          <p:cNvSpPr>
            <a:spLocks noChangeArrowheads="1" noChangeShapeType="1" noTextEdit="1"/>
          </p:cNvSpPr>
          <p:nvPr/>
        </p:nvSpPr>
        <p:spPr bwMode="auto">
          <a:xfrm>
            <a:off x="3657600" y="533400"/>
            <a:ext cx="6400800" cy="838200"/>
          </a:xfrm>
          <a:prstGeom prst="rect">
            <a:avLst/>
          </a:prstGeom>
        </p:spPr>
        <p:txBody>
          <a:bodyPr wrap="none" fromWordArt="1">
            <a:prstTxWarp prst="textCanUp">
              <a:avLst>
                <a:gd name="adj" fmla="val 85713"/>
              </a:avLst>
            </a:prstTxWarp>
          </a:bodyPr>
          <a:lstStyle/>
          <a:p>
            <a:pPr algn="ctr">
              <a:defRPr/>
            </a:pPr>
            <a:r>
              <a:rPr lang="vi-VN" sz="36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a:t>
            </a:r>
          </a:p>
        </p:txBody>
      </p:sp>
      <p:sp>
        <p:nvSpPr>
          <p:cNvPr id="8" name="WordArt 5"/>
          <p:cNvSpPr>
            <a:spLocks noChangeArrowheads="1" noChangeShapeType="1" noTextEdit="1"/>
          </p:cNvSpPr>
          <p:nvPr/>
        </p:nvSpPr>
        <p:spPr bwMode="auto">
          <a:xfrm>
            <a:off x="2438400" y="5715000"/>
            <a:ext cx="7315200" cy="838200"/>
          </a:xfrm>
          <a:prstGeom prst="rect">
            <a:avLst/>
          </a:prstGeom>
        </p:spPr>
        <p:txBody>
          <a:bodyPr wrap="none" fromWordArt="1">
            <a:prstTxWarp prst="textCanUp">
              <a:avLst>
                <a:gd name="adj" fmla="val 8571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Người thực hiện</a:t>
            </a:r>
            <a:r>
              <a:rPr lang="vi-VN"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vi-VN"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Nguyễn Thu Hường </a:t>
            </a:r>
            <a:endParaRPr lang="vi-VN"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endParaRPr>
          </a:p>
        </p:txBody>
      </p:sp>
      <p:sp>
        <p:nvSpPr>
          <p:cNvPr id="9" name="WordArt 5"/>
          <p:cNvSpPr>
            <a:spLocks noChangeArrowheads="1" noChangeShapeType="1" noTextEdit="1"/>
          </p:cNvSpPr>
          <p:nvPr/>
        </p:nvSpPr>
        <p:spPr bwMode="auto">
          <a:xfrm>
            <a:off x="3657600" y="685800"/>
            <a:ext cx="6248400" cy="838200"/>
          </a:xfrm>
          <a:prstGeom prst="rect">
            <a:avLst/>
          </a:prstGeom>
        </p:spPr>
        <p:txBody>
          <a:bodyPr wrap="none" fromWordArt="1">
            <a:prstTxWarp prst="textCanUp">
              <a:avLst>
                <a:gd name="adj" fmla="val 85713"/>
              </a:avLst>
            </a:prstTxWarp>
          </a:bodyPr>
          <a:lstStyle/>
          <a:p>
            <a:pPr algn="ctr"/>
            <a:r>
              <a:rPr lang="vi-V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a:cs typeface="Times New Roman"/>
              </a:rPr>
              <a:t> </a:t>
            </a:r>
            <a:r>
              <a:rPr lang="vi-VN" sz="3600" b="1" kern="1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a:cs typeface="Times New Roman"/>
              </a:rPr>
              <a:t>TRƯỜNG TIỂU HỌC </a:t>
            </a:r>
            <a:r>
              <a:rPr lang="vi-VN" sz="3600" b="1" kern="1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a:cs typeface="Times New Roman"/>
              </a:rPr>
              <a:t>GIA QUẤT</a:t>
            </a:r>
            <a:endParaRPr lang="vi-V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Text Box 3"/>
          <p:cNvSpPr txBox="1">
            <a:spLocks noChangeArrowheads="1"/>
          </p:cNvSpPr>
          <p:nvPr/>
        </p:nvSpPr>
        <p:spPr bwMode="auto">
          <a:xfrm>
            <a:off x="533400" y="1441450"/>
            <a:ext cx="9220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400">
                <a:solidFill>
                  <a:srgbClr val="008000"/>
                </a:solidFill>
                <a:latin typeface="Times New Roman" pitchFamily="18" charset="0"/>
                <a:cs typeface="Times New Roman" pitchFamily="18" charset="0"/>
              </a:rPr>
              <a:t>+ Đoạn 1, tác giả muốn nói lên điều gì?                                                     </a:t>
            </a:r>
            <a:endParaRPr lang="en-US" altLang="en-US" sz="4400" u="sng">
              <a:solidFill>
                <a:srgbClr val="008000"/>
              </a:solidFill>
              <a:latin typeface="Times New Roman" pitchFamily="18" charset="0"/>
              <a:cs typeface="Times New Roman" pitchFamily="18" charset="0"/>
            </a:endParaRPr>
          </a:p>
        </p:txBody>
      </p:sp>
      <p:sp>
        <p:nvSpPr>
          <p:cNvPr id="146443" name="AutoShape 11"/>
          <p:cNvSpPr>
            <a:spLocks noChangeArrowheads="1"/>
          </p:cNvSpPr>
          <p:nvPr/>
        </p:nvSpPr>
        <p:spPr bwMode="auto">
          <a:xfrm>
            <a:off x="2209800" y="762000"/>
            <a:ext cx="8458200" cy="2819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ltLang="en-US"/>
          </a:p>
        </p:txBody>
      </p:sp>
      <p:sp>
        <p:nvSpPr>
          <p:cNvPr id="146444" name="Text Box 12"/>
          <p:cNvSpPr txBox="1">
            <a:spLocks noChangeArrowheads="1"/>
          </p:cNvSpPr>
          <p:nvPr/>
        </p:nvSpPr>
        <p:spPr bwMode="auto">
          <a:xfrm>
            <a:off x="685800" y="2516188"/>
            <a:ext cx="1074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b="1">
                <a:solidFill>
                  <a:srgbClr val="0000FF"/>
                </a:solidFill>
                <a:latin typeface="Times New Roman" pitchFamily="18" charset="0"/>
                <a:cs typeface="Times New Roman" pitchFamily="18" charset="0"/>
              </a:rPr>
              <a:t>Đoạn 1: </a:t>
            </a:r>
            <a:r>
              <a:rPr lang="vi-VN" altLang="en-US" sz="4000" b="1">
                <a:solidFill>
                  <a:srgbClr val="0000FF"/>
                </a:solidFill>
                <a:latin typeface="Times New Roman" pitchFamily="18" charset="0"/>
                <a:cs typeface="Times New Roman" pitchFamily="18" charset="0"/>
              </a:rPr>
              <a:t>Cuộc sống ở vương quốc nọ vô cùng buồn chán vì thiếu tiếng cười.</a:t>
            </a:r>
            <a:r>
              <a:rPr lang="en-US" altLang="en-US" sz="4000" b="1">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wipe(down)">
                                      <p:cBhvr>
                                        <p:cTn id="7" dur="500"/>
                                        <p:tgtEl>
                                          <p:spTgt spid="14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146443"/>
                                        </p:tgtEl>
                                        <p:attrNameLst>
                                          <p:attrName>style.visibility</p:attrName>
                                        </p:attrNameLst>
                                      </p:cBhvr>
                                      <p:to>
                                        <p:strVal val="visible"/>
                                      </p:to>
                                    </p:set>
                                    <p:animEffect transition="in" filter="box(in)">
                                      <p:cBhvr>
                                        <p:cTn id="12" dur="500"/>
                                        <p:tgtEl>
                                          <p:spTgt spid="1464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46435"/>
                                        </p:tgtEl>
                                      </p:cBhvr>
                                    </p:animEffect>
                                    <p:set>
                                      <p:cBhvr>
                                        <p:cTn id="17" dur="1" fill="hold">
                                          <p:stCondLst>
                                            <p:cond delay="499"/>
                                          </p:stCondLst>
                                        </p:cTn>
                                        <p:tgtEl>
                                          <p:spTgt spid="146435"/>
                                        </p:tgtEl>
                                        <p:attrNameLst>
                                          <p:attrName>style.visibility</p:attrName>
                                        </p:attrNameLst>
                                      </p:cBhvr>
                                      <p:to>
                                        <p:strVal val="hidden"/>
                                      </p:to>
                                    </p:set>
                                  </p:childTnLst>
                                </p:cTn>
                              </p:par>
                              <p:par>
                                <p:cTn id="18" presetID="4" presetClass="entr" presetSubtype="16" fill="hold" grpId="0" nodeType="withEffect">
                                  <p:stCondLst>
                                    <p:cond delay="0"/>
                                  </p:stCondLst>
                                  <p:childTnLst>
                                    <p:set>
                                      <p:cBhvr>
                                        <p:cTn id="19" dur="1" fill="hold">
                                          <p:stCondLst>
                                            <p:cond delay="0"/>
                                          </p:stCondLst>
                                        </p:cTn>
                                        <p:tgtEl>
                                          <p:spTgt spid="146444"/>
                                        </p:tgtEl>
                                        <p:attrNameLst>
                                          <p:attrName>style.visibility</p:attrName>
                                        </p:attrNameLst>
                                      </p:cBhvr>
                                      <p:to>
                                        <p:strVal val="visible"/>
                                      </p:to>
                                    </p:set>
                                    <p:animEffect transition="in" filter="box(in)">
                                      <p:cBhvr>
                                        <p:cTn id="20" dur="500"/>
                                        <p:tgtEl>
                                          <p:spTgt spid="146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5" grpId="1"/>
      <p:bldP spid="146443" grpId="0"/>
      <p:bldP spid="14644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89" descr="TAPDOC4_001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WordArt 12"/>
          <p:cNvSpPr>
            <a:spLocks noChangeArrowheads="1" noChangeShapeType="1" noTextEdit="1"/>
          </p:cNvSpPr>
          <p:nvPr/>
        </p:nvSpPr>
        <p:spPr bwMode="auto">
          <a:xfrm>
            <a:off x="1828800" y="76200"/>
            <a:ext cx="469900" cy="457200"/>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FFFF"/>
                </a:solidFill>
                <a:latin typeface="Arial"/>
                <a:cs typeface="Arial"/>
              </a:rPr>
              <a:t>z </a:t>
            </a:r>
          </a:p>
          <a:p>
            <a:pPr algn="ctr"/>
            <a:r>
              <a:rPr lang="vi-VN" sz="3600" kern="10">
                <a:ln w="9525">
                  <a:solidFill>
                    <a:srgbClr val="000000"/>
                  </a:solidFill>
                  <a:round/>
                  <a:headEnd/>
                  <a:tailEnd/>
                </a:ln>
                <a:solidFill>
                  <a:srgbClr val="FFFFFF"/>
                </a:solidFill>
                <a:latin typeface="Arial"/>
                <a:cs typeface="Arial"/>
              </a:rPr>
              <a:t>  z</a:t>
            </a:r>
          </a:p>
          <a:p>
            <a:pPr algn="ctr"/>
            <a:r>
              <a:rPr lang="vi-VN" sz="3600" kern="10">
                <a:ln w="9525">
                  <a:solidFill>
                    <a:srgbClr val="000000"/>
                  </a:solidFill>
                  <a:round/>
                  <a:headEnd/>
                  <a:tailEnd/>
                </a:ln>
                <a:solidFill>
                  <a:srgbClr val="FFFFFF"/>
                </a:solidFill>
                <a:latin typeface="Arial"/>
                <a:cs typeface="Arial"/>
              </a:rPr>
              <a:t>     z</a:t>
            </a:r>
          </a:p>
        </p:txBody>
      </p:sp>
      <p:pic>
        <p:nvPicPr>
          <p:cNvPr id="24580"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438" y="57150"/>
            <a:ext cx="7016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8"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338" y="47625"/>
            <a:ext cx="73977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3" y="95250"/>
            <a:ext cx="7239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13" y="76200"/>
            <a:ext cx="838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048000"/>
            <a:ext cx="3714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7" name="Picture 1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28956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8" name="Picture 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1650" y="3105150"/>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9" name="Picture 1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3050" y="3048000"/>
            <a:ext cx="1619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0" name="Picture 1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8313" y="2819400"/>
            <a:ext cx="142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1" name="Picture 1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5938" y="3033713"/>
            <a:ext cx="1714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5257800"/>
            <a:ext cx="3619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3" name="Picture 1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5029200"/>
            <a:ext cx="142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4" name="Picture 1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7888" y="5324475"/>
            <a:ext cx="1238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5" name="Picture 1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3575" y="5257800"/>
            <a:ext cx="1619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6" name="Picture 1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1200" y="5105400"/>
            <a:ext cx="1619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7" name="Picture 1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76463" y="5253038"/>
            <a:ext cx="1714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29800" y="4953000"/>
            <a:ext cx="3619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9" name="Picture 1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82200" y="4724400"/>
            <a:ext cx="142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0" name="Picture 1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96488" y="5019675"/>
            <a:ext cx="1238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1" name="Picture 1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82175" y="4953000"/>
            <a:ext cx="1619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2" name="Picture 1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29800" y="4800600"/>
            <a:ext cx="1619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3" name="Picture 1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25063" y="4948238"/>
            <a:ext cx="1714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repeatCount="indefinite" fill="hold" nodeType="withEffect">
                                  <p:stCondLst>
                                    <p:cond delay="0"/>
                                  </p:stCondLst>
                                  <p:childTnLst>
                                    <p:animEffect transition="out" filter="fade">
                                      <p:cBhvr>
                                        <p:cTn id="6" dur="2000"/>
                                        <p:tgtEl>
                                          <p:spTgt spid="16480"/>
                                        </p:tgtEl>
                                      </p:cBhvr>
                                    </p:animEffect>
                                    <p:set>
                                      <p:cBhvr>
                                        <p:cTn id="7" dur="1" fill="hold">
                                          <p:stCondLst>
                                            <p:cond delay="1999"/>
                                          </p:stCondLst>
                                        </p:cTn>
                                        <p:tgtEl>
                                          <p:spTgt spid="16480"/>
                                        </p:tgtEl>
                                        <p:attrNameLst>
                                          <p:attrName>style.visibility</p:attrName>
                                        </p:attrNameLst>
                                      </p:cBhvr>
                                      <p:to>
                                        <p:strVal val="hidden"/>
                                      </p:to>
                                    </p:set>
                                  </p:childTnLst>
                                </p:cTn>
                              </p:par>
                              <p:par>
                                <p:cTn id="8" presetID="11" presetClass="exit" presetSubtype="0" repeatCount="indefinite" fill="hold" nodeType="withEffect">
                                  <p:stCondLst>
                                    <p:cond delay="0"/>
                                  </p:stCondLst>
                                  <p:childTnLst>
                                    <p:anim calcmode="discrete" valueType="str">
                                      <p:cBhvr>
                                        <p:cTn id="9" dur="1000"/>
                                        <p:tgtEl>
                                          <p:spTgt spid="16448"/>
                                        </p:tgtEl>
                                        <p:attrNameLst>
                                          <p:attrName>style.visibility</p:attrName>
                                        </p:attrNameLst>
                                      </p:cBhvr>
                                      <p:tavLst>
                                        <p:tav tm="0">
                                          <p:val>
                                            <p:strVal val="hidden"/>
                                          </p:val>
                                        </p:tav>
                                        <p:tav tm="50000">
                                          <p:val>
                                            <p:strVal val="visible"/>
                                          </p:val>
                                        </p:tav>
                                      </p:tavLst>
                                    </p:anim>
                                    <p:set>
                                      <p:cBhvr>
                                        <p:cTn id="10" dur="1" fill="hold">
                                          <p:stCondLst>
                                            <p:cond delay="999"/>
                                          </p:stCondLst>
                                        </p:cTn>
                                        <p:tgtEl>
                                          <p:spTgt spid="16448"/>
                                        </p:tgtEl>
                                        <p:attrNameLst>
                                          <p:attrName>style.visibility</p:attrName>
                                        </p:attrNameLst>
                                      </p:cBhvr>
                                      <p:to>
                                        <p:strVal val="hidden"/>
                                      </p:to>
                                    </p:set>
                                  </p:childTnLst>
                                </p:cTn>
                              </p:par>
                              <p:par>
                                <p:cTn id="11" presetID="22" presetClass="entr" presetSubtype="4" repeatCount="indefinite" fill="hold" grpId="0" nodeType="withEffect">
                                  <p:stCondLst>
                                    <p:cond delay="0"/>
                                  </p:stCondLst>
                                  <p:childTnLst>
                                    <p:set>
                                      <p:cBhvr>
                                        <p:cTn id="12" dur="1" fill="hold">
                                          <p:stCondLst>
                                            <p:cond delay="0"/>
                                          </p:stCondLst>
                                        </p:cTn>
                                        <p:tgtEl>
                                          <p:spTgt spid="16396"/>
                                        </p:tgtEl>
                                        <p:attrNameLst>
                                          <p:attrName>style.visibility</p:attrName>
                                        </p:attrNameLst>
                                      </p:cBhvr>
                                      <p:to>
                                        <p:strVal val="visible"/>
                                      </p:to>
                                    </p:set>
                                    <p:animEffect transition="in" filter="wipe(down)">
                                      <p:cBhvr>
                                        <p:cTn id="13" dur="2000"/>
                                        <p:tgtEl>
                                          <p:spTgt spid="16396"/>
                                        </p:tgtEl>
                                      </p:cBhvr>
                                    </p:animEffect>
                                  </p:childTnLst>
                                </p:cTn>
                              </p:par>
                              <p:par>
                                <p:cTn id="14" presetID="0" presetClass="path" presetSubtype="0" accel="50000" decel="50000" fill="hold" nodeType="withEffect">
                                  <p:stCondLst>
                                    <p:cond delay="0"/>
                                  </p:stCondLst>
                                  <p:childTnLst>
                                    <p:animMotion origin="layout" path="M 1.66667E-6 5.73543E-7 C 0.0118 0.00902 0.01875 0.02452 0.02465 0.04094 C 0.02517 0.09089 0.02535 0.14061 0.02621 0.19057 C 0.02656 0.20999 0.02465 0.20606 0.03542 0.20907 C 0.03576 0.21531 0.03281 0.25208 0.04618 0.25208 " pathEditMode="relative" ptsTypes="ffffA">
                                      <p:cBhvr>
                                        <p:cTn id="15" dur="2000" fill="hold"/>
                                        <p:tgtEl>
                                          <p:spTgt spid="16500"/>
                                        </p:tgtEl>
                                        <p:attrNameLst>
                                          <p:attrName>ppt_x</p:attrName>
                                          <p:attrName>ppt_y</p:attrName>
                                        </p:attrNameLst>
                                      </p:cBhvr>
                                    </p:animMotion>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0.02396 -0.00347 C 0.0243 -0.00324 0.02465 -0.00347 0.025 -0.00231 C 0.02517 -0.00162 0.02517 0.00023 0.02534 0.00116 C 0.02552 0.00185 0.02569 0.00208 0.02587 0.00231 C 0.02743 0.01388 0.02569 0.00162 0.02708 0.00948 C 0.0276 0.01226 0.02795 0.01735 0.0283 0.02105 C 0.02864 0.02868 0.02864 0.03631 0.02899 0.04371 C 0.02882 0.05181 0.02882 0.06013 0.02864 0.06823 C 0.02864 0.07308 0.02812 0.07586 0.02778 0.07886 C 0.02691 0.08719 0.02621 0.09621 0.025 0.1013 C 0.02465 0.1043 0.0243 0.10639 0.02413 0.10962 C 0.02396 0.11078 0.02396 0.11263 0.02396 0.11425 C 0.02378 0.11633 0.02326 0.12096 0.02326 0.12234 C 0.02309 0.12651 0.02309 0.12674 0.02274 0.13067 C 0.02257 0.13298 0.02222 0.13784 0.02222 0.13807 C 0.02187 0.14547 0.0217 0.15241 0.021 0.15773 C 0.02083 0.16096 0.02048 0.16744 0.02031 0.16975 " pathEditMode="relative" rAng="0" ptsTypes="ffffffffffffffffA">
                                      <p:cBhvr>
                                        <p:cTn id="18" dur="2000" fill="hold"/>
                                        <p:tgtEl>
                                          <p:spTgt spid="16501"/>
                                        </p:tgtEl>
                                        <p:attrNameLst>
                                          <p:attrName>ppt_x</p:attrName>
                                          <p:attrName>ppt_y</p:attrName>
                                        </p:attrNameLst>
                                      </p:cBhvr>
                                      <p:rCtr x="69" y="8649"/>
                                    </p:animMotion>
                                  </p:childTnLst>
                                </p:cTn>
                              </p:par>
                            </p:childTnLst>
                          </p:cTn>
                        </p:par>
                        <p:par>
                          <p:cTn id="19" fill="hold" nodeType="afterGroup">
                            <p:stCondLst>
                              <p:cond delay="4000"/>
                            </p:stCondLst>
                            <p:childTnLst>
                              <p:par>
                                <p:cTn id="20" presetID="0" presetClass="path" presetSubtype="0" accel="50000" decel="50000" fill="hold" nodeType="afterEffect">
                                  <p:stCondLst>
                                    <p:cond delay="0"/>
                                  </p:stCondLst>
                                  <p:childTnLst>
                                    <p:animMotion origin="layout" path="M -0.0125 2.40518E-7 C -0.01337 0.01388 -0.01632 0.03723 -0.025 0.04625 C -0.02674 0.0481 -0.02882 0.04926 -0.03055 0.05088 C -0.03264 0.05874 -0.03385 0.07586 -0.03385 0.07609 C -0.03385 0.09667 -0.03385 0.11748 -0.03351 0.1383 C -0.03316 0.14408 -0.0283 0.15171 -0.02413 0.1531 C -0.02187 0.15379 -0.01892 0.15379 -0.01632 0.15426 C -0.01215 0.15749 -0.00833 0.16258 -0.00399 0.16651 C 0.0007 0.17114 0.0007 0.18039 0.00851 0.18039 " pathEditMode="relative" rAng="0" ptsTypes="ffffffffA">
                                      <p:cBhvr>
                                        <p:cTn id="21" dur="2000" fill="hold"/>
                                        <p:tgtEl>
                                          <p:spTgt spid="16498"/>
                                        </p:tgtEl>
                                        <p:attrNameLst>
                                          <p:attrName>ppt_x</p:attrName>
                                          <p:attrName>ppt_y</p:attrName>
                                        </p:attrNameLst>
                                      </p:cBhvr>
                                      <p:rCtr x="-17" y="9019"/>
                                    </p:animMotion>
                                  </p:childTnLst>
                                </p:cTn>
                              </p:par>
                            </p:childTnLst>
                          </p:cTn>
                        </p:par>
                        <p:par>
                          <p:cTn id="22" fill="hold" nodeType="afterGroup">
                            <p:stCondLst>
                              <p:cond delay="6000"/>
                            </p:stCondLst>
                            <p:childTnLst>
                              <p:par>
                                <p:cTn id="23" presetID="0" presetClass="path" presetSubtype="0" accel="50000" decel="50000" fill="hold" nodeType="afterEffect">
                                  <p:stCondLst>
                                    <p:cond delay="0"/>
                                  </p:stCondLst>
                                  <p:childTnLst>
                                    <p:animMotion origin="layout" path="M -4.16667E-6 3.46901E-6 C -0.00486 0.00462 -0.00763 0.01248 -0.01215 0.01688 C -0.01302 0.02081 -0.01406 0.02359 -0.01545 0.02682 C -0.01684 0.03515 -0.01979 0.04718 -0.02291 0.05411 C -0.02482 0.06706 -0.02691 0.08025 -0.0309 0.09227 C -0.03263 0.0969 -0.03194 0.09805 -0.03437 0.10337 C -0.03472 0.10522 -0.03472 0.10777 -0.03559 0.10915 C -0.03732 0.1117 -0.04027 0.11632 -0.04027 0.11656 C -0.04114 0.11864 -0.04218 0.12349 -0.04427 0.12349 " pathEditMode="relative" rAng="0" ptsTypes="ffffffffA">
                                      <p:cBhvr>
                                        <p:cTn id="24" dur="2000" fill="hold"/>
                                        <p:tgtEl>
                                          <p:spTgt spid="16499"/>
                                        </p:tgtEl>
                                        <p:attrNameLst>
                                          <p:attrName>ppt_x</p:attrName>
                                          <p:attrName>ppt_y</p:attrName>
                                        </p:attrNameLst>
                                      </p:cBhvr>
                                      <p:rCtr x="-2222" y="6175"/>
                                    </p:animMotion>
                                  </p:childTnLst>
                                </p:cTn>
                              </p:par>
                            </p:childTnLst>
                          </p:cTn>
                        </p:par>
                        <p:par>
                          <p:cTn id="25" fill="hold" nodeType="afterGroup">
                            <p:stCondLst>
                              <p:cond delay="8000"/>
                            </p:stCondLst>
                            <p:childTnLst>
                              <p:par>
                                <p:cTn id="26" presetID="0" presetClass="path" presetSubtype="0" accel="50000" decel="50000" fill="hold" nodeType="afterEffect">
                                  <p:stCondLst>
                                    <p:cond delay="0"/>
                                  </p:stCondLst>
                                  <p:childTnLst>
                                    <p:animMotion origin="layout" path="M 2.5E-6 3.79278E-7 C 0.00399 0.00208 0.00781 0.00532 0.01215 0.0074 C 0.01302 0.00948 0.01371 0.01203 0.01493 0.01364 C 0.01597 0.01526 0.01771 0.01526 0.01875 0.01688 C 0.02066 0.01989 0.0217 0.02405 0.02326 0.02752 C 0.0309 0.04463 0.03524 0.06198 0.03837 0.08256 C 0.04028 0.11517 0.0375 0.14847 0.04219 0.18039 C 0.04288 0.18524 0.04548 0.19126 0.04774 0.19403 C 0.05573 0.20444 0.05538 0.19681 0.05538 0.20351 " pathEditMode="relative" rAng="0" ptsTypes="ffffffffA">
                                      <p:cBhvr>
                                        <p:cTn id="27" dur="2000" fill="hold"/>
                                        <p:tgtEl>
                                          <p:spTgt spid="16497"/>
                                        </p:tgtEl>
                                        <p:attrNameLst>
                                          <p:attrName>ppt_x</p:attrName>
                                          <p:attrName>ppt_y</p:attrName>
                                        </p:attrNameLst>
                                      </p:cBhvr>
                                      <p:rCtr x="2778" y="10222"/>
                                    </p:animMotion>
                                  </p:childTnLst>
                                </p:cTn>
                              </p:par>
                            </p:childTnLst>
                          </p:cTn>
                        </p:par>
                        <p:par>
                          <p:cTn id="28" fill="hold" nodeType="afterGroup">
                            <p:stCondLst>
                              <p:cond delay="10000"/>
                            </p:stCondLst>
                            <p:childTnLst>
                              <p:par>
                                <p:cTn id="29" presetID="0" presetClass="path" presetSubtype="0" accel="50000" decel="50000" fill="hold" nodeType="afterEffect">
                                  <p:stCondLst>
                                    <p:cond delay="0"/>
                                  </p:stCondLst>
                                  <p:childTnLst>
                                    <p:animMotion origin="layout" path="M 8.33333E-7 -3.80204E-6 C 0.00312 0.00394 0.00781 0.00694 0.01076 0.01134 C 0.0118 0.01295 0.01163 0.01504 0.01215 0.01689 C 0.01267 0.01827 0.01285 0.01989 0.01371 0.02128 C 0.01545 0.02382 0.01788 0.02591 0.01996 0.02822 C 0.0224 0.03701 0.02778 0.04279 0.03385 0.0495 C 0.03594 0.05805 0.03993 0.06499 0.04149 0.07378 C 0.04028 0.08997 0.03785 0.10569 0.03524 0.12188 C 0.03576 0.13992 0.03559 0.15796 0.0368 0.176 C 0.03767 0.18733 0.03767 0.18571 0.04462 0.19011 C 0.04913 0.19658 0.04809 0.2019 0.05226 0.20861 C 0.05625 0.21508 0.05295 0.21416 0.05833 0.21416 " pathEditMode="relative" rAng="0" ptsTypes="fffffffffffA">
                                      <p:cBhvr>
                                        <p:cTn id="30" dur="2000" fill="hold"/>
                                        <p:tgtEl>
                                          <p:spTgt spid="16503"/>
                                        </p:tgtEl>
                                        <p:attrNameLst>
                                          <p:attrName>ppt_x</p:attrName>
                                          <p:attrName>ppt_y</p:attrName>
                                        </p:attrNameLst>
                                      </p:cBhvr>
                                      <p:rCtr x="2917" y="10754"/>
                                    </p:animMotion>
                                  </p:childTnLst>
                                </p:cTn>
                              </p:par>
                            </p:childTnLst>
                          </p:cTn>
                        </p:par>
                        <p:par>
                          <p:cTn id="31" fill="hold" nodeType="afterGroup">
                            <p:stCondLst>
                              <p:cond delay="12000"/>
                            </p:stCondLst>
                            <p:childTnLst>
                              <p:par>
                                <p:cTn id="32" presetID="0" presetClass="path" presetSubtype="0" accel="50000" decel="50000" fill="hold" nodeType="afterEffect">
                                  <p:stCondLst>
                                    <p:cond delay="0"/>
                                  </p:stCondLst>
                                  <p:childTnLst>
                                    <p:animMotion origin="layout" path="M 0.02552 -1.66512E-6 C 0.02621 0.0037 0.02569 0.00763 0.02778 0.0111 C 0.02882 0.01295 0.03333 0.01318 0.03472 0.0148 C 0.03646 0.01688 0.03628 0.01897 0.03715 0.02128 C 0.04045 0.04348 0.04427 0.06684 0.03472 0.08858 C 0.02917 0.1013 0.01632 0.11147 0.00434 0.12234 C -0.00191 0.12812 -0.00278 0.13437 -0.00955 0.13992 C -0.0125 0.14778 -0.01615 0.16073 -0.02361 0.16744 C -0.02986 0.17322 -0.04045 0.17761 -0.04931 0.18247 " pathEditMode="relative" rAng="0" ptsTypes="ffffffffA">
                                      <p:cBhvr>
                                        <p:cTn id="33" dur="2000" fill="hold"/>
                                        <p:tgtEl>
                                          <p:spTgt spid="16507"/>
                                        </p:tgtEl>
                                        <p:attrNameLst>
                                          <p:attrName>ppt_x</p:attrName>
                                          <p:attrName>ppt_y</p:attrName>
                                        </p:attrNameLst>
                                      </p:cBhvr>
                                      <p:rCtr x="-2812" y="9112"/>
                                    </p:animMotion>
                                  </p:childTnLst>
                                </p:cTn>
                              </p:par>
                            </p:childTnLst>
                          </p:cTn>
                        </p:par>
                        <p:par>
                          <p:cTn id="34" fill="hold" nodeType="afterGroup">
                            <p:stCondLst>
                              <p:cond delay="14000"/>
                            </p:stCondLst>
                            <p:childTnLst>
                              <p:par>
                                <p:cTn id="35" presetID="0" presetClass="path" presetSubtype="0" accel="50000" decel="50000" fill="hold" nodeType="afterEffect">
                                  <p:stCondLst>
                                    <p:cond delay="0"/>
                                  </p:stCondLst>
                                  <p:childTnLst>
                                    <p:animMotion origin="layout" path="M 3.33333E-6 2.29417E-6 C 0.00225 0.00162 0.00243 0.00485 0.00312 0.00994 C 0.00347 0.0111 0.00416 0.01133 0.00451 0.01202 C 0.00486 0.02174 0.00521 0.04348 0.00885 0.05134 C 0.00972 0.05712 0.01024 0.06383 0.01163 0.06961 C 0.01371 0.07678 0.01788 0.08996 0.02083 0.09574 C 0.02083 0.09667 0.02118 0.09782 0.02118 0.09875 C 0.02135 0.1006 0.02135 0.10291 0.0217 0.10476 C 0.0217 0.10569 0.02465 0.11633 0.025 0.11679 C 0.02534 0.11794 0.02621 0.11818 0.02691 0.11887 C 0.02864 0.12303 0.03003 0.12303 0.03246 0.12511 C 0.03368 0.12581 0.0342 0.12904 0.03541 0.12997 C 0.03663 0.1309 0.03819 0.13066 0.03958 0.13113 C 0.03975 0.13205 0.03975 0.13321 0.0401 0.13413 C 0.04045 0.13483 0.04166 0.13529 0.04166 0.13529 " pathEditMode="relative" rAng="0" ptsTypes="ffffffffffffffA">
                                      <p:cBhvr>
                                        <p:cTn id="36" dur="2000" fill="hold"/>
                                        <p:tgtEl>
                                          <p:spTgt spid="16504"/>
                                        </p:tgtEl>
                                        <p:attrNameLst>
                                          <p:attrName>ppt_x</p:attrName>
                                          <p:attrName>ppt_y</p:attrName>
                                        </p:attrNameLst>
                                      </p:cBhvr>
                                      <p:rCtr x="2083" y="6753"/>
                                    </p:animMotion>
                                  </p:childTnLst>
                                </p:cTn>
                              </p:par>
                            </p:childTnLst>
                          </p:cTn>
                        </p:par>
                        <p:par>
                          <p:cTn id="37" fill="hold" nodeType="afterGroup">
                            <p:stCondLst>
                              <p:cond delay="16000"/>
                            </p:stCondLst>
                            <p:childTnLst>
                              <p:par>
                                <p:cTn id="38" presetID="0" presetClass="path" presetSubtype="0" accel="50000" decel="50000" fill="hold" nodeType="afterEffect">
                                  <p:stCondLst>
                                    <p:cond delay="0"/>
                                  </p:stCondLst>
                                  <p:childTnLst>
                                    <p:animMotion origin="layout" path="M 8.33333E-7 -4.89362E-6 C 0.00052 0.01573 -0.0007 0.02521 -0.00156 0.03331 C -0.00208 0.04464 -0.00139 0.03169 -0.00208 0.03863 C -0.00226 0.03978 -0.00226 0.04163 -0.00226 0.04279 C -0.00243 0.04418 -0.0026 0.04533 -0.0026 0.04695 C -0.00278 0.0495 -0.00313 0.05482 -0.00313 0.05505 C -0.00313 0.06013 -0.0033 0.0643 -0.00347 0.06962 C -0.00365 0.07216 -0.00365 0.07748 -0.00365 0.07771 C -0.00399 0.09644 -0.00399 0.11726 -0.00486 0.13391 C -0.00504 0.1427 -0.00556 0.14732 -0.00608 0.1538 C -0.00608 0.15519 -0.00642 0.15796 -0.00642 0.15796 C -0.00677 0.16999 -0.00695 0.17276 -0.00781 0.17276 " pathEditMode="relative" rAng="0" ptsTypes="fffffffffffA">
                                      <p:cBhvr>
                                        <p:cTn id="39" dur="2000" fill="hold"/>
                                        <p:tgtEl>
                                          <p:spTgt spid="16505"/>
                                        </p:tgtEl>
                                        <p:attrNameLst>
                                          <p:attrName>ppt_x</p:attrName>
                                          <p:attrName>ppt_y</p:attrName>
                                        </p:attrNameLst>
                                      </p:cBhvr>
                                      <p:rCtr x="-365" y="8626"/>
                                    </p:animMotion>
                                  </p:childTnLst>
                                </p:cTn>
                              </p:par>
                            </p:childTnLst>
                          </p:cTn>
                        </p:par>
                        <p:par>
                          <p:cTn id="40" fill="hold" nodeType="afterGroup">
                            <p:stCondLst>
                              <p:cond delay="18000"/>
                            </p:stCondLst>
                            <p:childTnLst>
                              <p:par>
                                <p:cTn id="41" presetID="0" presetClass="path" presetSubtype="0" accel="50000" decel="50000" fill="hold" nodeType="afterEffect">
                                  <p:stCondLst>
                                    <p:cond delay="0"/>
                                  </p:stCondLst>
                                  <p:childTnLst>
                                    <p:animMotion origin="layout" path="M -4.16667E-6 -4.21832E-6 C -0.00017 0.00093 -0.00121 0.00787 -0.00138 0.00925 C -0.00434 0.01943 -0.01197 0.02729 -0.01701 0.03516 C -0.021 0.04117 -0.02482 0.04857 -0.02934 0.05389 C -0.03072 0.05828 -0.03246 0.05967 -0.03472 0.06314 C -0.03576 0.06753 -0.03732 0.07031 -0.03941 0.07355 C -0.04218 0.0865 -0.04218 0.10176 -0.03802 0.11379 C -0.03645 0.11888 -0.0368 0.12049 -0.03333 0.12327 C -0.03142 0.12743 -0.02569 0.13391 -0.02239 0.13553 C -0.01875 0.13946 -0.01684 0.14455 -0.01441 0.1501 C -0.01388 0.15102 -0.01423 0.15241 -0.01371 0.15333 C -0.01215 0.15611 -0.00781 0.1575 -0.00555 0.1575 " pathEditMode="relative" rAng="0" ptsTypes="fffffffffffA">
                                      <p:cBhvr>
                                        <p:cTn id="42" dur="2000" fill="hold"/>
                                        <p:tgtEl>
                                          <p:spTgt spid="16506"/>
                                        </p:tgtEl>
                                        <p:attrNameLst>
                                          <p:attrName>ppt_x</p:attrName>
                                          <p:attrName>ppt_y</p:attrName>
                                        </p:attrNameLst>
                                      </p:cBhvr>
                                      <p:rCtr x="-2118" y="7863"/>
                                    </p:animMotion>
                                  </p:childTnLst>
                                </p:cTn>
                              </p:par>
                            </p:childTnLst>
                          </p:cTn>
                        </p:par>
                        <p:par>
                          <p:cTn id="43" fill="hold" nodeType="afterGroup">
                            <p:stCondLst>
                              <p:cond delay="20000"/>
                            </p:stCondLst>
                            <p:childTnLst>
                              <p:par>
                                <p:cTn id="44" presetID="0" presetClass="path" presetSubtype="0" accel="50000" decel="50000" fill="hold" nodeType="afterEffect">
                                  <p:stCondLst>
                                    <p:cond delay="0"/>
                                  </p:stCondLst>
                                  <p:childTnLst>
                                    <p:animMotion origin="layout" path="M -2.5E-6 -4.71785E-7 C 0.00313 0.00278 0.00782 0.00509 0.01077 0.00833 C 0.01181 0.00948 0.01163 0.01087 0.01216 0.01249 C 0.01268 0.01365 0.01285 0.01457 0.01372 0.01573 C 0.01545 0.01758 0.01788 0.0192 0.01997 0.02081 C 0.0224 0.02729 0.02778 0.03168 0.03386 0.03654 C 0.03594 0.04302 0.03993 0.0481 0.0415 0.05458 C 0.04028 0.06684 0.03785 0.0784 0.03525 0.09043 C 0.03577 0.10361 0.03559 0.11702 0.03681 0.13044 C 0.03768 0.13876 0.03768 0.1376 0.04462 0.14107 C 0.04913 0.1457 0.04809 0.14963 0.05226 0.15472 C 0.05625 0.15957 0.05295 0.15865 0.05834 0.15865 " pathEditMode="relative" rAng="0" ptsTypes="fffffffffffA">
                                      <p:cBhvr>
                                        <p:cTn id="45" dur="2000" fill="hold"/>
                                        <p:tgtEl>
                                          <p:spTgt spid="16509"/>
                                        </p:tgtEl>
                                        <p:attrNameLst>
                                          <p:attrName>ppt_x</p:attrName>
                                          <p:attrName>ppt_y</p:attrName>
                                        </p:attrNameLst>
                                      </p:cBhvr>
                                      <p:rCtr x="2917" y="7979"/>
                                    </p:animMotion>
                                  </p:childTnLst>
                                </p:cTn>
                              </p:par>
                            </p:childTnLst>
                          </p:cTn>
                        </p:par>
                        <p:par>
                          <p:cTn id="46" fill="hold" nodeType="afterGroup">
                            <p:stCondLst>
                              <p:cond delay="22000"/>
                            </p:stCondLst>
                            <p:childTnLst>
                              <p:par>
                                <p:cTn id="47" presetID="0" presetClass="path" presetSubtype="0" accel="50000" decel="50000" fill="hold" nodeType="afterEffect">
                                  <p:stCondLst>
                                    <p:cond delay="0"/>
                                  </p:stCondLst>
                                  <p:childTnLst>
                                    <p:animMotion origin="layout" path="M 0.02535 1.66512E-6 C 0.02587 0.00324 0.02535 0.00647 0.02691 0.00971 C 0.02726 0.01133 0.02969 0.01156 0.03021 0.01295 C 0.0316 0.01457 0.03108 0.01665 0.0316 0.0185 C 0.03351 0.03816 0.03594 0.05851 0.03021 0.0777 C 0.02726 0.0888 0.02014 0.09782 0.01407 0.10731 C 0.01077 0.11239 0.01025 0.11794 0.00643 0.1228 C 0.00452 0.12974 0.00261 0.14107 -0.00104 0.14685 C -0.00434 0.15217 -0.01007 0.15587 -0.01475 0.16027 " pathEditMode="relative" rAng="0" ptsTypes="ffffffffA">
                                      <p:cBhvr>
                                        <p:cTn id="48" dur="2000" fill="hold"/>
                                        <p:tgtEl>
                                          <p:spTgt spid="16513"/>
                                        </p:tgtEl>
                                        <p:attrNameLst>
                                          <p:attrName>ppt_x</p:attrName>
                                          <p:attrName>ppt_y</p:attrName>
                                        </p:attrNameLst>
                                      </p:cBhvr>
                                      <p:rCtr x="-1476" y="8002"/>
                                    </p:animMotion>
                                  </p:childTnLst>
                                </p:cTn>
                              </p:par>
                            </p:childTnLst>
                          </p:cTn>
                        </p:par>
                        <p:par>
                          <p:cTn id="49" fill="hold" nodeType="afterGroup">
                            <p:stCondLst>
                              <p:cond delay="24000"/>
                            </p:stCondLst>
                            <p:childTnLst>
                              <p:par>
                                <p:cTn id="50" presetID="0" presetClass="path" presetSubtype="0" accel="50000" decel="50000" fill="hold" nodeType="afterEffect">
                                  <p:stCondLst>
                                    <p:cond delay="0"/>
                                  </p:stCondLst>
                                  <p:childTnLst>
                                    <p:animMotion origin="layout" path="M -3.33333E-6 -4.37558E-6 C 0.00226 0.00209 0.00243 0.00625 0.0033 0.01249 C 0.00348 0.01388 0.00417 0.01411 0.00469 0.01504 C 0.00486 0.02706 0.00521 0.05412 0.00886 0.06407 C 0.00973 0.07147 0.01025 0.07979 0.01181 0.08673 C 0.01372 0.09575 0.01789 0.11217 0.02084 0.11934 C 0.02084 0.12073 0.02118 0.12188 0.02118 0.12327 C 0.02153 0.12558 0.02136 0.12836 0.0217 0.13067 C 0.0217 0.13183 0.02466 0.14501 0.025 0.1457 C 0.02552 0.14709 0.02622 0.14755 0.02691 0.14825 C 0.02865 0.15333 0.03004 0.15357 0.03264 0.15588 C 0.03368 0.1568 0.0342 0.1612 0.03542 0.16212 C 0.03681 0.16328 0.0382 0.16305 0.03959 0.16328 C 0.03976 0.16467 0.03976 0.16629 0.04011 0.16721 C 0.04045 0.16814 0.04167 0.1686 0.04167 0.1686 " pathEditMode="relative" rAng="0" ptsTypes="ffffffffffffffA">
                                      <p:cBhvr>
                                        <p:cTn id="51" dur="2000" fill="hold"/>
                                        <p:tgtEl>
                                          <p:spTgt spid="16510"/>
                                        </p:tgtEl>
                                        <p:attrNameLst>
                                          <p:attrName>ppt_x</p:attrName>
                                          <p:attrName>ppt_y</p:attrName>
                                        </p:attrNameLst>
                                      </p:cBhvr>
                                      <p:rCtr x="2083" y="8418"/>
                                    </p:animMotion>
                                  </p:childTnLst>
                                </p:cTn>
                              </p:par>
                            </p:childTnLst>
                          </p:cTn>
                        </p:par>
                        <p:par>
                          <p:cTn id="52" fill="hold" nodeType="afterGroup">
                            <p:stCondLst>
                              <p:cond delay="26000"/>
                            </p:stCondLst>
                            <p:childTnLst>
                              <p:par>
                                <p:cTn id="53" presetID="0" presetClass="path" presetSubtype="0" accel="50000" decel="50000" fill="hold" nodeType="afterEffect">
                                  <p:stCondLst>
                                    <p:cond delay="0"/>
                                  </p:stCondLst>
                                  <p:childTnLst>
                                    <p:animMotion origin="layout" path="M 0.00469 2.65495E-6 C 0.00573 0.01526 0.0033 0.02428 0.00139 0.03237 C 0.00017 0.04348 0.00191 0.03076 0.00035 0.03746 C 8.33333E-7 0.03839 8.33333E-7 0.04047 -0.00017 0.04163 C -0.00035 0.04301 -0.0007 0.04394 -0.00087 0.04556 C -0.00122 0.04787 -0.00174 0.05319 -0.00174 0.05342 C -0.00208 0.05851 -0.00243 0.06221 -0.00278 0.06753 C -0.00295 0.07007 -0.00313 0.07516 -0.00313 0.07539 C -0.00365 0.09366 -0.00365 0.11378 -0.00556 0.12997 C -0.00608 0.13853 -0.00695 0.14315 -0.00816 0.1494 C -0.00833 0.15055 -0.00885 0.15333 -0.00885 0.15356 C -0.00955 0.16512 -0.0099 0.1679 -0.01198 0.1679 " pathEditMode="relative" rAng="0" ptsTypes="fffffffffffA">
                                      <p:cBhvr>
                                        <p:cTn id="54" dur="2000" fill="hold"/>
                                        <p:tgtEl>
                                          <p:spTgt spid="16511"/>
                                        </p:tgtEl>
                                        <p:attrNameLst>
                                          <p:attrName>ppt_x</p:attrName>
                                          <p:attrName>ppt_y</p:attrName>
                                        </p:attrNameLst>
                                      </p:cBhvr>
                                      <p:rCtr x="-781" y="8395"/>
                                    </p:animMotion>
                                  </p:childTnLst>
                                </p:cTn>
                              </p:par>
                            </p:childTnLst>
                          </p:cTn>
                        </p:par>
                        <p:par>
                          <p:cTn id="55" fill="hold" nodeType="afterGroup">
                            <p:stCondLst>
                              <p:cond delay="28000"/>
                            </p:stCondLst>
                            <p:childTnLst>
                              <p:par>
                                <p:cTn id="56" presetID="0" presetClass="path" presetSubtype="0" accel="50000" decel="50000" fill="hold" nodeType="afterEffect">
                                  <p:stCondLst>
                                    <p:cond delay="0"/>
                                  </p:stCondLst>
                                  <p:childTnLst>
                                    <p:animMotion origin="layout" path="M 2.5E-6 -8.88067E-7 C -0.00018 0.00116 -0.00087 0.01087 -0.00122 0.01249 C -0.00347 0.02637 -0.00972 0.037 -0.01372 0.04741 C -0.01684 0.05574 -0.01997 0.06568 -0.02344 0.07285 C -0.02466 0.07886 -0.02604 0.08071 -0.02778 0.08534 C -0.02865 0.09135 -0.02986 0.09505 -0.0316 0.09945 C -0.03386 0.11702 -0.03386 0.1376 -0.03056 0.15402 C -0.02917 0.16073 -0.02952 0.16304 -0.02674 0.16674 C -0.02518 0.1723 -0.02066 0.18131 -0.01806 0.1834 C -0.01511 0.18872 -0.01354 0.19542 -0.01146 0.20305 C -0.01129 0.20444 -0.01129 0.20629 -0.01094 0.20745 C -0.00972 0.21138 -0.00625 0.213 -0.00452 0.213 " pathEditMode="relative" rAng="0" ptsTypes="fffffffffffA">
                                      <p:cBhvr>
                                        <p:cTn id="57" dur="2000" fill="hold"/>
                                        <p:tgtEl>
                                          <p:spTgt spid="16512"/>
                                        </p:tgtEl>
                                        <p:attrNameLst>
                                          <p:attrName>ppt_x</p:attrName>
                                          <p:attrName>ppt_y</p:attrName>
                                        </p:attrNameLst>
                                      </p:cBhvr>
                                      <p:rCtr x="-1701" y="106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219200" y="838200"/>
            <a:ext cx="982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008000"/>
                </a:solidFill>
                <a:latin typeface="Times New Roman" pitchFamily="18" charset="0"/>
                <a:cs typeface="Times New Roman" pitchFamily="18" charset="0"/>
              </a:rPr>
              <a:t>+ </a:t>
            </a:r>
            <a:r>
              <a:rPr lang="vi-VN" altLang="en-US" sz="4000" b="1">
                <a:solidFill>
                  <a:srgbClr val="008000"/>
                </a:solidFill>
                <a:latin typeface="Times New Roman" pitchFamily="18" charset="0"/>
                <a:cs typeface="Times New Roman" pitchFamily="18" charset="0"/>
              </a:rPr>
              <a:t>Kết quả khi v</a:t>
            </a:r>
            <a:r>
              <a:rPr lang="en-US" altLang="en-US" sz="4000" b="1">
                <a:solidFill>
                  <a:srgbClr val="008000"/>
                </a:solidFill>
                <a:latin typeface="Times New Roman" pitchFamily="18" charset="0"/>
                <a:cs typeface="Times New Roman" pitchFamily="18" charset="0"/>
              </a:rPr>
              <a:t>ị</a:t>
            </a:r>
            <a:r>
              <a:rPr lang="vi-VN" altLang="en-US" sz="4000" b="1">
                <a:solidFill>
                  <a:srgbClr val="008000"/>
                </a:solidFill>
                <a:latin typeface="Times New Roman" pitchFamily="18" charset="0"/>
                <a:cs typeface="Times New Roman" pitchFamily="18" charset="0"/>
              </a:rPr>
              <a:t> đại thần đi du học ra sao? </a:t>
            </a:r>
            <a:r>
              <a:rPr lang="en-US" altLang="en-US" sz="4000" b="1">
                <a:solidFill>
                  <a:srgbClr val="008000"/>
                </a:solidFill>
                <a:latin typeface="Times New Roman" pitchFamily="18" charset="0"/>
                <a:cs typeface="Times New Roman" pitchFamily="18" charset="0"/>
              </a:rPr>
              <a:t>                                                    </a:t>
            </a:r>
          </a:p>
        </p:txBody>
      </p:sp>
      <p:sp>
        <p:nvSpPr>
          <p:cNvPr id="147460" name="Text Box 3"/>
          <p:cNvSpPr txBox="1">
            <a:spLocks noChangeArrowheads="1"/>
          </p:cNvSpPr>
          <p:nvPr/>
        </p:nvSpPr>
        <p:spPr bwMode="auto">
          <a:xfrm>
            <a:off x="762000" y="1981200"/>
            <a:ext cx="10744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a:solidFill>
                  <a:srgbClr val="0000FF"/>
                </a:solidFill>
                <a:latin typeface="Times New Roman" pitchFamily="18" charset="0"/>
                <a:cs typeface="Times New Roman" pitchFamily="18" charset="0"/>
              </a:rPr>
              <a:t>    </a:t>
            </a:r>
            <a:r>
              <a:rPr lang="vi-VN" altLang="en-US" sz="4000">
                <a:solidFill>
                  <a:srgbClr val="0000FF"/>
                </a:solidFill>
                <a:latin typeface="Times New Roman" pitchFamily="18" charset="0"/>
                <a:cs typeface="Times New Roman" pitchFamily="18" charset="0"/>
              </a:rPr>
              <a:t>Sau một năm, v</a:t>
            </a:r>
            <a:r>
              <a:rPr lang="en-US" altLang="en-US" sz="4000">
                <a:solidFill>
                  <a:srgbClr val="0000FF"/>
                </a:solidFill>
                <a:latin typeface="Times New Roman" pitchFamily="18" charset="0"/>
                <a:cs typeface="Times New Roman" pitchFamily="18" charset="0"/>
              </a:rPr>
              <a:t>ị</a:t>
            </a:r>
            <a:r>
              <a:rPr lang="vi-VN" altLang="en-US" sz="4000">
                <a:solidFill>
                  <a:srgbClr val="0000FF"/>
                </a:solidFill>
                <a:latin typeface="Times New Roman" pitchFamily="18" charset="0"/>
                <a:cs typeface="Times New Roman" pitchFamily="18" charset="0"/>
              </a:rPr>
              <a:t> đại thần trở về, xin chịu tội vì đã gắng hết sức nhưng học không vào. Các quan nghe vậy ỉu xìu, còn nhà vua thì thở dài. </a:t>
            </a:r>
            <a:r>
              <a:rPr lang="nl-NL" altLang="en-US" sz="4000">
                <a:solidFill>
                  <a:srgbClr val="0000FF"/>
                </a:solidFill>
                <a:latin typeface="Times New Roman" pitchFamily="18" charset="0"/>
                <a:cs typeface="Times New Roman" pitchFamily="18" charset="0"/>
              </a:rPr>
              <a:t>Không khí triều đình ảo não.</a:t>
            </a:r>
            <a:r>
              <a:rPr lang="en-US" altLang="en-US" sz="4000">
                <a:solidFill>
                  <a:srgbClr val="0000FF"/>
                </a:solidFill>
                <a:latin typeface="Times New Roman" pitchFamily="18" charset="0"/>
                <a:cs typeface="Times New Roman" pitchFamily="18" charset="0"/>
              </a:rPr>
              <a:t> </a:t>
            </a:r>
          </a:p>
        </p:txBody>
      </p:sp>
      <p:sp>
        <p:nvSpPr>
          <p:cNvPr id="25604" name="Rectangle 9"/>
          <p:cNvSpPr>
            <a:spLocks noChangeArrowheads="1"/>
          </p:cNvSpPr>
          <p:nvPr/>
        </p:nvSpPr>
        <p:spPr bwMode="auto">
          <a:xfrm>
            <a:off x="3657600" y="28575"/>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linds(horizontal)">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3" name="AutoShape 11"/>
          <p:cNvSpPr>
            <a:spLocks noChangeArrowheads="1"/>
          </p:cNvSpPr>
          <p:nvPr/>
        </p:nvSpPr>
        <p:spPr bwMode="auto">
          <a:xfrm>
            <a:off x="2209800" y="762000"/>
            <a:ext cx="8458200" cy="2819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ltLang="en-US"/>
          </a:p>
        </p:txBody>
      </p:sp>
      <p:sp>
        <p:nvSpPr>
          <p:cNvPr id="146444" name="Text Box 12"/>
          <p:cNvSpPr txBox="1">
            <a:spLocks noChangeArrowheads="1"/>
          </p:cNvSpPr>
          <p:nvPr/>
        </p:nvSpPr>
        <p:spPr bwMode="auto">
          <a:xfrm>
            <a:off x="647700" y="1260475"/>
            <a:ext cx="1074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b="1">
                <a:solidFill>
                  <a:srgbClr val="FF0000"/>
                </a:solidFill>
                <a:latin typeface="Times New Roman" pitchFamily="18" charset="0"/>
                <a:cs typeface="Times New Roman" pitchFamily="18" charset="0"/>
              </a:rPr>
              <a:t>Đoạn 1:</a:t>
            </a:r>
            <a:r>
              <a:rPr lang="en-US" altLang="en-US" sz="4000" b="1">
                <a:solidFill>
                  <a:srgbClr val="0000FF"/>
                </a:solidFill>
                <a:latin typeface="Times New Roman" pitchFamily="18" charset="0"/>
                <a:cs typeface="Times New Roman" pitchFamily="18" charset="0"/>
              </a:rPr>
              <a:t> </a:t>
            </a:r>
            <a:r>
              <a:rPr lang="vi-VN" altLang="en-US" sz="4000" b="1">
                <a:solidFill>
                  <a:srgbClr val="0000FF"/>
                </a:solidFill>
                <a:latin typeface="Times New Roman" pitchFamily="18" charset="0"/>
                <a:cs typeface="Times New Roman" pitchFamily="18" charset="0"/>
              </a:rPr>
              <a:t>Cuộc sống ở vương quốc nọ vô cùng buồn chán vì thiếu tiếng cười.</a:t>
            </a:r>
            <a:r>
              <a:rPr lang="en-US" altLang="en-US" sz="4000" b="1">
                <a:solidFill>
                  <a:srgbClr val="0000FF"/>
                </a:solidFill>
                <a:latin typeface="Times New Roman" pitchFamily="18" charset="0"/>
                <a:cs typeface="Times New Roman" pitchFamily="18" charset="0"/>
              </a:rPr>
              <a:t> </a:t>
            </a:r>
          </a:p>
        </p:txBody>
      </p:sp>
      <p:sp>
        <p:nvSpPr>
          <p:cNvPr id="6" name="Text Box 3"/>
          <p:cNvSpPr txBox="1">
            <a:spLocks noChangeArrowheads="1"/>
          </p:cNvSpPr>
          <p:nvPr/>
        </p:nvSpPr>
        <p:spPr bwMode="auto">
          <a:xfrm>
            <a:off x="762000" y="2943225"/>
            <a:ext cx="929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a:solidFill>
                  <a:srgbClr val="008000"/>
                </a:solidFill>
                <a:latin typeface="Times New Roman" pitchFamily="18" charset="0"/>
                <a:cs typeface="Times New Roman" pitchFamily="18" charset="0"/>
              </a:rPr>
              <a:t>+ Đoạn 2, tác giả muốn nói lên điều gì?                                                     </a:t>
            </a:r>
            <a:endParaRPr lang="en-US" altLang="en-US" sz="4000" u="sng">
              <a:solidFill>
                <a:srgbClr val="008000"/>
              </a:solidFill>
              <a:latin typeface="Times New Roman" pitchFamily="18" charset="0"/>
              <a:cs typeface="Times New Roman" pitchFamily="18" charset="0"/>
            </a:endParaRPr>
          </a:p>
        </p:txBody>
      </p:sp>
      <p:sp>
        <p:nvSpPr>
          <p:cNvPr id="7" name="Text Box 14"/>
          <p:cNvSpPr txBox="1">
            <a:spLocks noChangeArrowheads="1"/>
          </p:cNvSpPr>
          <p:nvPr/>
        </p:nvSpPr>
        <p:spPr bwMode="auto">
          <a:xfrm>
            <a:off x="652463" y="3790950"/>
            <a:ext cx="1051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b="1">
                <a:solidFill>
                  <a:srgbClr val="FF0000"/>
                </a:solidFill>
                <a:latin typeface="Times New Roman" pitchFamily="18" charset="0"/>
                <a:cs typeface="Times New Roman" pitchFamily="18" charset="0"/>
              </a:rPr>
              <a:t>Đoạn 2: </a:t>
            </a:r>
            <a:r>
              <a:rPr lang="vi-VN" altLang="en-US" sz="4000" b="1">
                <a:solidFill>
                  <a:srgbClr val="0000FF"/>
                </a:solidFill>
                <a:latin typeface="Times New Roman" pitchFamily="18" charset="0"/>
                <a:cs typeface="Times New Roman" pitchFamily="18" charset="0"/>
              </a:rPr>
              <a:t>Việc nhà vua cử người đi du học bị thất bại.</a:t>
            </a:r>
            <a:r>
              <a:rPr lang="en-US" altLang="en-US" sz="4000" b="1">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46443"/>
                                        </p:tgtEl>
                                        <p:attrNameLst>
                                          <p:attrName>style.visibility</p:attrName>
                                        </p:attrNameLst>
                                      </p:cBhvr>
                                      <p:to>
                                        <p:strVal val="visible"/>
                                      </p:to>
                                    </p:set>
                                    <p:animEffect transition="in" filter="box(in)">
                                      <p:cBhvr>
                                        <p:cTn id="7" dur="500"/>
                                        <p:tgtEl>
                                          <p:spTgt spid="14644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6444"/>
                                        </p:tgtEl>
                                        <p:attrNameLst>
                                          <p:attrName>style.visibility</p:attrName>
                                        </p:attrNameLst>
                                      </p:cBhvr>
                                      <p:to>
                                        <p:strVal val="visible"/>
                                      </p:to>
                                    </p:set>
                                    <p:animEffect transition="in" filter="box(in)">
                                      <p:cBhvr>
                                        <p:cTn id="10" dur="500"/>
                                        <p:tgtEl>
                                          <p:spTgt spid="1464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8" fill="hold" grpId="0" nodeType="clickEffect">
                                  <p:stCondLst>
                                    <p:cond delay="0"/>
                                  </p:stCondLst>
                                  <p:childTnLst>
                                    <p:animEffect transition="out" filter="wipe(left)">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3" grpId="0"/>
      <p:bldP spid="146444" grpId="0"/>
      <p:bldP spid="6" grpId="0"/>
      <p:bldP spid="6"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219200" y="838200"/>
            <a:ext cx="1051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008000"/>
                </a:solidFill>
                <a:latin typeface="Times New Roman" pitchFamily="18" charset="0"/>
                <a:cs typeface="Times New Roman" pitchFamily="18" charset="0"/>
              </a:rPr>
              <a:t>+ </a:t>
            </a:r>
            <a:r>
              <a:rPr lang="vi-VN" altLang="en-US" sz="4000" b="1">
                <a:solidFill>
                  <a:srgbClr val="008000"/>
                </a:solidFill>
                <a:latin typeface="Times New Roman" pitchFamily="18" charset="0"/>
                <a:cs typeface="Times New Roman" pitchFamily="18" charset="0"/>
              </a:rPr>
              <a:t>Điều gì bất ngờ xảy ra  ở phần cuối </a:t>
            </a:r>
            <a:r>
              <a:rPr lang="en-US" altLang="en-US" sz="4000" b="1">
                <a:solidFill>
                  <a:srgbClr val="008000"/>
                </a:solidFill>
                <a:latin typeface="Times New Roman" pitchFamily="18" charset="0"/>
                <a:cs typeface="Times New Roman" pitchFamily="18" charset="0"/>
              </a:rPr>
              <a:t>của bài</a:t>
            </a:r>
            <a:r>
              <a:rPr lang="vi-VN" altLang="en-US" sz="4000" b="1">
                <a:solidFill>
                  <a:srgbClr val="008000"/>
                </a:solidFill>
                <a:latin typeface="Times New Roman" pitchFamily="18" charset="0"/>
                <a:cs typeface="Times New Roman" pitchFamily="18" charset="0"/>
              </a:rPr>
              <a:t>? </a:t>
            </a:r>
            <a:endParaRPr lang="en-US" altLang="en-US" sz="4000" b="1">
              <a:solidFill>
                <a:srgbClr val="008000"/>
              </a:solidFill>
              <a:latin typeface="Times New Roman" pitchFamily="18" charset="0"/>
              <a:cs typeface="Times New Roman" pitchFamily="18" charset="0"/>
            </a:endParaRPr>
          </a:p>
        </p:txBody>
      </p:sp>
      <p:sp>
        <p:nvSpPr>
          <p:cNvPr id="148484" name="Text Box 3"/>
          <p:cNvSpPr txBox="1">
            <a:spLocks noChangeArrowheads="1"/>
          </p:cNvSpPr>
          <p:nvPr/>
        </p:nvSpPr>
        <p:spPr bwMode="auto">
          <a:xfrm>
            <a:off x="346075" y="1655763"/>
            <a:ext cx="1104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a:solidFill>
                  <a:srgbClr val="0000FF"/>
                </a:solidFill>
                <a:latin typeface="Times New Roman" pitchFamily="18" charset="0"/>
                <a:cs typeface="Times New Roman" pitchFamily="18" charset="0"/>
              </a:rPr>
              <a:t>    Thị vệ b</a:t>
            </a:r>
            <a:r>
              <a:rPr lang="vi-VN" altLang="en-US" sz="4000">
                <a:solidFill>
                  <a:srgbClr val="0000FF"/>
                </a:solidFill>
                <a:latin typeface="Times New Roman" pitchFamily="18" charset="0"/>
                <a:cs typeface="Times New Roman" pitchFamily="18" charset="0"/>
              </a:rPr>
              <a:t>ắt được một kẻ đang cười sằng sặc ngoài đường.</a:t>
            </a:r>
            <a:r>
              <a:rPr lang="en-US" altLang="en-US" sz="4000">
                <a:solidFill>
                  <a:srgbClr val="0000FF"/>
                </a:solidFill>
                <a:latin typeface="Times New Roman" pitchFamily="18" charset="0"/>
                <a:cs typeface="Times New Roman" pitchFamily="18" charset="0"/>
              </a:rPr>
              <a:t>                     </a:t>
            </a:r>
          </a:p>
        </p:txBody>
      </p:sp>
      <p:sp>
        <p:nvSpPr>
          <p:cNvPr id="148490" name="Text Box 3"/>
          <p:cNvSpPr txBox="1">
            <a:spLocks noChangeArrowheads="1"/>
          </p:cNvSpPr>
          <p:nvPr/>
        </p:nvSpPr>
        <p:spPr bwMode="auto">
          <a:xfrm>
            <a:off x="346075" y="4244975"/>
            <a:ext cx="1051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a:solidFill>
                  <a:srgbClr val="0000FF"/>
                </a:solidFill>
                <a:latin typeface="Times New Roman" pitchFamily="18" charset="0"/>
                <a:cs typeface="Times New Roman" pitchFamily="18" charset="0"/>
              </a:rPr>
              <a:t>     Nhà vua</a:t>
            </a:r>
            <a:r>
              <a:rPr lang="vi-VN" altLang="en-US" sz="4000">
                <a:solidFill>
                  <a:srgbClr val="0000FF"/>
                </a:solidFill>
                <a:latin typeface="Times New Roman" pitchFamily="18" charset="0"/>
                <a:cs typeface="Times New Roman" pitchFamily="18" charset="0"/>
              </a:rPr>
              <a:t> phấn khởi ra lệnh dẫn người đó vào</a:t>
            </a:r>
            <a:r>
              <a:rPr lang="en-US" altLang="en-US" sz="4000">
                <a:solidFill>
                  <a:srgbClr val="0000FF"/>
                </a:solidFill>
                <a:latin typeface="Times New Roman" pitchFamily="18" charset="0"/>
                <a:cs typeface="Times New Roman" pitchFamily="18" charset="0"/>
              </a:rPr>
              <a:t>.</a:t>
            </a:r>
          </a:p>
        </p:txBody>
      </p:sp>
      <p:sp>
        <p:nvSpPr>
          <p:cNvPr id="148492" name="Text Box 3"/>
          <p:cNvSpPr txBox="1">
            <a:spLocks noChangeArrowheads="1"/>
          </p:cNvSpPr>
          <p:nvPr/>
        </p:nvSpPr>
        <p:spPr bwMode="auto">
          <a:xfrm>
            <a:off x="1128713" y="3303588"/>
            <a:ext cx="10682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008000"/>
                </a:solidFill>
                <a:latin typeface="Times New Roman" pitchFamily="18" charset="0"/>
                <a:cs typeface="Times New Roman" pitchFamily="18" charset="0"/>
              </a:rPr>
              <a:t> + </a:t>
            </a:r>
            <a:r>
              <a:rPr lang="vi-VN" altLang="en-US" sz="4000" b="1">
                <a:solidFill>
                  <a:srgbClr val="008000"/>
                </a:solidFill>
                <a:latin typeface="Times New Roman" pitchFamily="18" charset="0"/>
                <a:cs typeface="Times New Roman" pitchFamily="18" charset="0"/>
              </a:rPr>
              <a:t>Thái độ của nhà vua thế nào khi nghe tin đó?</a:t>
            </a:r>
            <a:r>
              <a:rPr lang="en-US" altLang="en-US" sz="4000" b="1">
                <a:solidFill>
                  <a:srgbClr val="008000"/>
                </a:solidFill>
                <a:latin typeface="Times New Roman" pitchFamily="18" charset="0"/>
                <a:cs typeface="Times New Roman" pitchFamily="18" charset="0"/>
              </a:rPr>
              <a:t> </a:t>
            </a:r>
          </a:p>
        </p:txBody>
      </p:sp>
      <p:sp>
        <p:nvSpPr>
          <p:cNvPr id="27654" name="Rectangle 9"/>
          <p:cNvSpPr>
            <a:spLocks noChangeArrowheads="1"/>
          </p:cNvSpPr>
          <p:nvPr/>
        </p:nvSpPr>
        <p:spPr bwMode="auto">
          <a:xfrm>
            <a:off x="3657600" y="8382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Effect transition="in" filter="blinds(horizontal)">
                                      <p:cBhvr>
                                        <p:cTn id="7" dur="500"/>
                                        <p:tgtEl>
                                          <p:spTgt spid="148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492"/>
                                        </p:tgtEl>
                                        <p:attrNameLst>
                                          <p:attrName>style.visibility</p:attrName>
                                        </p:attrNameLst>
                                      </p:cBhvr>
                                      <p:to>
                                        <p:strVal val="visible"/>
                                      </p:to>
                                    </p:set>
                                    <p:animEffect transition="in" filter="blinds(horizontal)">
                                      <p:cBhvr>
                                        <p:cTn id="12" dur="500"/>
                                        <p:tgtEl>
                                          <p:spTgt spid="148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8490"/>
                                        </p:tgtEl>
                                        <p:attrNameLst>
                                          <p:attrName>style.visibility</p:attrName>
                                        </p:attrNameLst>
                                      </p:cBhvr>
                                      <p:to>
                                        <p:strVal val="visible"/>
                                      </p:to>
                                    </p:set>
                                    <p:animEffect transition="in" filter="blinds(horizontal)">
                                      <p:cBhvr>
                                        <p:cTn id="17" dur="500"/>
                                        <p:tgtEl>
                                          <p:spTgt spid="14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P spid="148490" grpId="0"/>
      <p:bldP spid="1484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3" name="AutoShape 11"/>
          <p:cNvSpPr>
            <a:spLocks noChangeArrowheads="1"/>
          </p:cNvSpPr>
          <p:nvPr/>
        </p:nvSpPr>
        <p:spPr bwMode="auto">
          <a:xfrm>
            <a:off x="2209800" y="762000"/>
            <a:ext cx="8458200" cy="2819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ltLang="en-US"/>
          </a:p>
        </p:txBody>
      </p:sp>
      <p:sp>
        <p:nvSpPr>
          <p:cNvPr id="146444" name="Text Box 12"/>
          <p:cNvSpPr txBox="1">
            <a:spLocks noChangeArrowheads="1"/>
          </p:cNvSpPr>
          <p:nvPr/>
        </p:nvSpPr>
        <p:spPr bwMode="auto">
          <a:xfrm>
            <a:off x="647700" y="1260475"/>
            <a:ext cx="1074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b="1">
                <a:solidFill>
                  <a:srgbClr val="FF0000"/>
                </a:solidFill>
                <a:latin typeface="Times New Roman" pitchFamily="18" charset="0"/>
                <a:cs typeface="Times New Roman" pitchFamily="18" charset="0"/>
              </a:rPr>
              <a:t>Đoạn 1:</a:t>
            </a:r>
            <a:r>
              <a:rPr lang="en-US" altLang="en-US" sz="4000" b="1">
                <a:solidFill>
                  <a:srgbClr val="0000FF"/>
                </a:solidFill>
                <a:latin typeface="Times New Roman" pitchFamily="18" charset="0"/>
                <a:cs typeface="Times New Roman" pitchFamily="18" charset="0"/>
              </a:rPr>
              <a:t> </a:t>
            </a:r>
            <a:r>
              <a:rPr lang="vi-VN" altLang="en-US" sz="4000" b="1">
                <a:solidFill>
                  <a:srgbClr val="0000FF"/>
                </a:solidFill>
                <a:latin typeface="Times New Roman" pitchFamily="18" charset="0"/>
                <a:cs typeface="Times New Roman" pitchFamily="18" charset="0"/>
              </a:rPr>
              <a:t>Cuộc sống ở vương quốc nọ vô cùng buồn chán vì thiếu tiếng cười.</a:t>
            </a:r>
            <a:r>
              <a:rPr lang="en-US" altLang="en-US" sz="4000" b="1">
                <a:solidFill>
                  <a:srgbClr val="0000FF"/>
                </a:solidFill>
                <a:latin typeface="Times New Roman" pitchFamily="18" charset="0"/>
                <a:cs typeface="Times New Roman" pitchFamily="18" charset="0"/>
              </a:rPr>
              <a:t> </a:t>
            </a:r>
          </a:p>
        </p:txBody>
      </p:sp>
      <p:sp>
        <p:nvSpPr>
          <p:cNvPr id="7" name="Text Box 14"/>
          <p:cNvSpPr txBox="1">
            <a:spLocks noChangeArrowheads="1"/>
          </p:cNvSpPr>
          <p:nvPr/>
        </p:nvSpPr>
        <p:spPr bwMode="auto">
          <a:xfrm>
            <a:off x="644525" y="2698750"/>
            <a:ext cx="1051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b="1">
                <a:solidFill>
                  <a:srgbClr val="FF0000"/>
                </a:solidFill>
                <a:latin typeface="Times New Roman" pitchFamily="18" charset="0"/>
                <a:cs typeface="Times New Roman" pitchFamily="18" charset="0"/>
              </a:rPr>
              <a:t>Đoạn 2: </a:t>
            </a:r>
            <a:r>
              <a:rPr lang="vi-VN" altLang="en-US" sz="4000" b="1">
                <a:solidFill>
                  <a:srgbClr val="0000FF"/>
                </a:solidFill>
                <a:latin typeface="Times New Roman" pitchFamily="18" charset="0"/>
                <a:cs typeface="Times New Roman" pitchFamily="18" charset="0"/>
              </a:rPr>
              <a:t>Việc nhà vua cử người đi du học bị thất bại.</a:t>
            </a:r>
            <a:r>
              <a:rPr lang="en-US" altLang="en-US" sz="4000" b="1">
                <a:solidFill>
                  <a:srgbClr val="0000FF"/>
                </a:solidFill>
                <a:latin typeface="Times New Roman" pitchFamily="18" charset="0"/>
                <a:cs typeface="Times New Roman" pitchFamily="18" charset="0"/>
              </a:rPr>
              <a:t> </a:t>
            </a:r>
          </a:p>
        </p:txBody>
      </p:sp>
      <p:sp>
        <p:nvSpPr>
          <p:cNvPr id="8" name="Text Box 3"/>
          <p:cNvSpPr txBox="1">
            <a:spLocks noChangeArrowheads="1"/>
          </p:cNvSpPr>
          <p:nvPr/>
        </p:nvSpPr>
        <p:spPr bwMode="auto">
          <a:xfrm>
            <a:off x="1066800" y="4081463"/>
            <a:ext cx="906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b="1">
                <a:solidFill>
                  <a:srgbClr val="008000"/>
                </a:solidFill>
                <a:latin typeface="Times New Roman" pitchFamily="18" charset="0"/>
                <a:cs typeface="Times New Roman" pitchFamily="18" charset="0"/>
              </a:rPr>
              <a:t>+ Đoạn 3, tác giả muốn nói lên điều gì?                                                     </a:t>
            </a:r>
            <a:endParaRPr lang="en-US" altLang="en-US" sz="4000" b="1" u="sng">
              <a:solidFill>
                <a:srgbClr val="008000"/>
              </a:solidFill>
              <a:latin typeface="Times New Roman" pitchFamily="18" charset="0"/>
              <a:cs typeface="Times New Roman" pitchFamily="18" charset="0"/>
            </a:endParaRPr>
          </a:p>
        </p:txBody>
      </p:sp>
      <p:sp>
        <p:nvSpPr>
          <p:cNvPr id="9" name="Text Box 15"/>
          <p:cNvSpPr txBox="1">
            <a:spLocks noChangeArrowheads="1"/>
          </p:cNvSpPr>
          <p:nvPr/>
        </p:nvSpPr>
        <p:spPr bwMode="auto">
          <a:xfrm>
            <a:off x="457200" y="5006975"/>
            <a:ext cx="1021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b="1">
                <a:solidFill>
                  <a:srgbClr val="FF0000"/>
                </a:solidFill>
                <a:latin typeface="Times New Roman" pitchFamily="18" charset="0"/>
                <a:cs typeface="Times New Roman" pitchFamily="18" charset="0"/>
              </a:rPr>
              <a:t>Đoạn 3: </a:t>
            </a:r>
            <a:r>
              <a:rPr lang="en-US" altLang="en-US" sz="4000" b="1">
                <a:solidFill>
                  <a:srgbClr val="0000FF"/>
                </a:solidFill>
                <a:latin typeface="Times New Roman" pitchFamily="18" charset="0"/>
                <a:cs typeface="Times New Roman" pitchFamily="18" charset="0"/>
              </a:rPr>
              <a:t>Niềm hi</a:t>
            </a:r>
            <a:r>
              <a:rPr lang="vi-VN" altLang="en-US" sz="4000" b="1">
                <a:solidFill>
                  <a:srgbClr val="0000FF"/>
                </a:solidFill>
                <a:latin typeface="Times New Roman" pitchFamily="18" charset="0"/>
                <a:cs typeface="Times New Roman" pitchFamily="18" charset="0"/>
              </a:rPr>
              <a:t> vọng mới của triều đình.</a:t>
            </a:r>
            <a:endParaRPr lang="en-US" altLang="en-US" sz="40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46443"/>
                                        </p:tgtEl>
                                        <p:attrNameLst>
                                          <p:attrName>style.visibility</p:attrName>
                                        </p:attrNameLst>
                                      </p:cBhvr>
                                      <p:to>
                                        <p:strVal val="visible"/>
                                      </p:to>
                                    </p:set>
                                    <p:animEffect transition="in" filter="box(in)">
                                      <p:cBhvr>
                                        <p:cTn id="7" dur="500"/>
                                        <p:tgtEl>
                                          <p:spTgt spid="14644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6444"/>
                                        </p:tgtEl>
                                        <p:attrNameLst>
                                          <p:attrName>style.visibility</p:attrName>
                                        </p:attrNameLst>
                                      </p:cBhvr>
                                      <p:to>
                                        <p:strVal val="visible"/>
                                      </p:to>
                                    </p:set>
                                    <p:animEffect transition="in" filter="box(in)">
                                      <p:cBhvr>
                                        <p:cTn id="10" dur="500"/>
                                        <p:tgtEl>
                                          <p:spTgt spid="14644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3" grpId="0"/>
      <p:bldP spid="146444"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3" name="AutoShape 11"/>
          <p:cNvSpPr>
            <a:spLocks noChangeArrowheads="1"/>
          </p:cNvSpPr>
          <p:nvPr/>
        </p:nvSpPr>
        <p:spPr bwMode="auto">
          <a:xfrm>
            <a:off x="2209800" y="762000"/>
            <a:ext cx="8458200" cy="2819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ltLang="en-US"/>
          </a:p>
        </p:txBody>
      </p:sp>
      <p:sp>
        <p:nvSpPr>
          <p:cNvPr id="146444" name="Text Box 12"/>
          <p:cNvSpPr txBox="1">
            <a:spLocks noChangeArrowheads="1"/>
          </p:cNvSpPr>
          <p:nvPr/>
        </p:nvSpPr>
        <p:spPr bwMode="auto">
          <a:xfrm>
            <a:off x="647700" y="914400"/>
            <a:ext cx="1074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b="1">
                <a:solidFill>
                  <a:srgbClr val="FF0000"/>
                </a:solidFill>
                <a:latin typeface="Times New Roman" pitchFamily="18" charset="0"/>
                <a:cs typeface="Times New Roman" pitchFamily="18" charset="0"/>
              </a:rPr>
              <a:t>Đoạn 1:</a:t>
            </a:r>
            <a:r>
              <a:rPr lang="en-US" altLang="en-US" sz="4000" b="1">
                <a:solidFill>
                  <a:srgbClr val="0000FF"/>
                </a:solidFill>
                <a:latin typeface="Times New Roman" pitchFamily="18" charset="0"/>
                <a:cs typeface="Times New Roman" pitchFamily="18" charset="0"/>
              </a:rPr>
              <a:t> </a:t>
            </a:r>
            <a:r>
              <a:rPr lang="vi-VN" altLang="en-US" sz="4000" b="1">
                <a:solidFill>
                  <a:srgbClr val="0000FF"/>
                </a:solidFill>
                <a:latin typeface="Times New Roman" pitchFamily="18" charset="0"/>
                <a:cs typeface="Times New Roman" pitchFamily="18" charset="0"/>
              </a:rPr>
              <a:t>Cuộc sống ở vương quốc nọ vô cùng buồn chán vì thiếu tiếng cười.</a:t>
            </a:r>
            <a:r>
              <a:rPr lang="en-US" altLang="en-US" sz="4000" b="1">
                <a:solidFill>
                  <a:srgbClr val="0000FF"/>
                </a:solidFill>
                <a:latin typeface="Times New Roman" pitchFamily="18" charset="0"/>
                <a:cs typeface="Times New Roman" pitchFamily="18" charset="0"/>
              </a:rPr>
              <a:t> </a:t>
            </a:r>
          </a:p>
        </p:txBody>
      </p:sp>
      <p:sp>
        <p:nvSpPr>
          <p:cNvPr id="7" name="Text Box 14"/>
          <p:cNvSpPr txBox="1">
            <a:spLocks noChangeArrowheads="1"/>
          </p:cNvSpPr>
          <p:nvPr/>
        </p:nvSpPr>
        <p:spPr bwMode="auto">
          <a:xfrm>
            <a:off x="644525" y="2352675"/>
            <a:ext cx="1051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b="1">
                <a:solidFill>
                  <a:srgbClr val="FF0000"/>
                </a:solidFill>
                <a:latin typeface="Times New Roman" pitchFamily="18" charset="0"/>
                <a:cs typeface="Times New Roman" pitchFamily="18" charset="0"/>
              </a:rPr>
              <a:t>Đoạn 2: </a:t>
            </a:r>
            <a:r>
              <a:rPr lang="vi-VN" altLang="en-US" sz="4000" b="1">
                <a:solidFill>
                  <a:srgbClr val="0000FF"/>
                </a:solidFill>
                <a:latin typeface="Times New Roman" pitchFamily="18" charset="0"/>
                <a:cs typeface="Times New Roman" pitchFamily="18" charset="0"/>
              </a:rPr>
              <a:t>Việc nhà vua cử người đi du học bị thất bại.</a:t>
            </a:r>
            <a:r>
              <a:rPr lang="en-US" altLang="en-US" sz="4000" b="1">
                <a:solidFill>
                  <a:srgbClr val="0000FF"/>
                </a:solidFill>
                <a:latin typeface="Times New Roman" pitchFamily="18" charset="0"/>
                <a:cs typeface="Times New Roman" pitchFamily="18" charset="0"/>
              </a:rPr>
              <a:t> </a:t>
            </a:r>
          </a:p>
        </p:txBody>
      </p:sp>
      <p:sp>
        <p:nvSpPr>
          <p:cNvPr id="9" name="Text Box 15"/>
          <p:cNvSpPr txBox="1">
            <a:spLocks noChangeArrowheads="1"/>
          </p:cNvSpPr>
          <p:nvPr/>
        </p:nvSpPr>
        <p:spPr bwMode="auto">
          <a:xfrm>
            <a:off x="152400" y="4046538"/>
            <a:ext cx="1021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b="1">
                <a:solidFill>
                  <a:srgbClr val="FF0000"/>
                </a:solidFill>
                <a:latin typeface="Times New Roman" pitchFamily="18" charset="0"/>
                <a:cs typeface="Times New Roman" pitchFamily="18" charset="0"/>
              </a:rPr>
              <a:t>Đoạn 3: </a:t>
            </a:r>
            <a:r>
              <a:rPr lang="en-US" altLang="en-US" sz="4000" b="1">
                <a:solidFill>
                  <a:srgbClr val="0000FF"/>
                </a:solidFill>
                <a:latin typeface="Times New Roman" pitchFamily="18" charset="0"/>
                <a:cs typeface="Times New Roman" pitchFamily="18" charset="0"/>
              </a:rPr>
              <a:t>Niềm hi</a:t>
            </a:r>
            <a:r>
              <a:rPr lang="vi-VN" altLang="en-US" sz="4000" b="1">
                <a:solidFill>
                  <a:srgbClr val="0000FF"/>
                </a:solidFill>
                <a:latin typeface="Times New Roman" pitchFamily="18" charset="0"/>
                <a:cs typeface="Times New Roman" pitchFamily="18" charset="0"/>
              </a:rPr>
              <a:t> vọng mới của triều đình.</a:t>
            </a:r>
            <a:endParaRPr lang="en-US" altLang="en-US" sz="4000" b="1">
              <a:solidFill>
                <a:srgbClr val="0000FF"/>
              </a:solidFill>
              <a:latin typeface="Times New Roman" pitchFamily="18" charset="0"/>
              <a:cs typeface="Times New Roman" pitchFamily="18" charset="0"/>
            </a:endParaRPr>
          </a:p>
        </p:txBody>
      </p:sp>
      <p:sp>
        <p:nvSpPr>
          <p:cNvPr id="10" name="Text Box 3"/>
          <p:cNvSpPr txBox="1">
            <a:spLocks noChangeArrowheads="1"/>
          </p:cNvSpPr>
          <p:nvPr/>
        </p:nvSpPr>
        <p:spPr bwMode="auto">
          <a:xfrm>
            <a:off x="876300" y="4930775"/>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b="1">
                <a:solidFill>
                  <a:srgbClr val="008000"/>
                </a:solidFill>
                <a:latin typeface="Times New Roman" pitchFamily="18" charset="0"/>
                <a:cs typeface="Times New Roman" pitchFamily="18" charset="0"/>
              </a:rPr>
              <a:t>+ Nội dung toàn bài nói gì?                                                     </a:t>
            </a:r>
            <a:endParaRPr lang="en-US" altLang="en-US" sz="4000" b="1" u="sng">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46443"/>
                                        </p:tgtEl>
                                        <p:attrNameLst>
                                          <p:attrName>style.visibility</p:attrName>
                                        </p:attrNameLst>
                                      </p:cBhvr>
                                      <p:to>
                                        <p:strVal val="visible"/>
                                      </p:to>
                                    </p:set>
                                    <p:animEffect transition="in" filter="box(in)">
                                      <p:cBhvr>
                                        <p:cTn id="7" dur="500"/>
                                        <p:tgtEl>
                                          <p:spTgt spid="14644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6444"/>
                                        </p:tgtEl>
                                        <p:attrNameLst>
                                          <p:attrName>style.visibility</p:attrName>
                                        </p:attrNameLst>
                                      </p:cBhvr>
                                      <p:to>
                                        <p:strVal val="visible"/>
                                      </p:to>
                                    </p:set>
                                    <p:animEffect transition="in" filter="box(in)">
                                      <p:cBhvr>
                                        <p:cTn id="10" dur="500"/>
                                        <p:tgtEl>
                                          <p:spTgt spid="14644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3" grpId="0"/>
      <p:bldP spid="146444" grpId="0"/>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1"/>
          <p:cNvSpPr>
            <a:spLocks noChangeArrowheads="1"/>
          </p:cNvSpPr>
          <p:nvPr/>
        </p:nvSpPr>
        <p:spPr bwMode="auto">
          <a:xfrm>
            <a:off x="2209800" y="762000"/>
            <a:ext cx="8458200" cy="2819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ltLang="en-US"/>
          </a:p>
        </p:txBody>
      </p:sp>
      <p:sp>
        <p:nvSpPr>
          <p:cNvPr id="30723" name="WordArt 17"/>
          <p:cNvSpPr>
            <a:spLocks noChangeArrowheads="1" noChangeShapeType="1" noTextEdit="1"/>
          </p:cNvSpPr>
          <p:nvPr/>
        </p:nvSpPr>
        <p:spPr bwMode="auto">
          <a:xfrm>
            <a:off x="3429000" y="1019175"/>
            <a:ext cx="4114800" cy="685800"/>
          </a:xfrm>
          <a:prstGeom prst="rect">
            <a:avLst/>
          </a:prstGeom>
        </p:spPr>
        <p:txBody>
          <a:bodyPr wrap="none" fromWordArt="1">
            <a:prstTxWarp prst="textPlain">
              <a:avLst>
                <a:gd name="adj" fmla="val 50000"/>
              </a:avLst>
            </a:prstTxWarp>
          </a:bodyPr>
          <a:lstStyle/>
          <a:p>
            <a:pPr algn="ctr"/>
            <a:r>
              <a:rPr lang="vi-VN" sz="3600" b="1" kern="10">
                <a:ln w="9525">
                  <a:solidFill>
                    <a:srgbClr val="0033CC"/>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Nội dung:</a:t>
            </a:r>
          </a:p>
        </p:txBody>
      </p:sp>
      <p:sp>
        <p:nvSpPr>
          <p:cNvPr id="9" name="Text Box 26"/>
          <p:cNvSpPr txBox="1">
            <a:spLocks noChangeArrowheads="1"/>
          </p:cNvSpPr>
          <p:nvPr/>
        </p:nvSpPr>
        <p:spPr bwMode="auto">
          <a:xfrm>
            <a:off x="1143000" y="2514600"/>
            <a:ext cx="9753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4800" b="1">
                <a:solidFill>
                  <a:srgbClr val="008000"/>
                </a:solidFill>
                <a:latin typeface="Times New Roman" pitchFamily="18" charset="0"/>
                <a:cs typeface="Times New Roman" pitchFamily="18" charset="0"/>
              </a:rPr>
              <a:t>Cuộc sống thiếu tiếng cười sẽ vô cùng tẻ nhạt, buồn chán.</a:t>
            </a:r>
            <a:endParaRPr lang="en-US" altLang="en-US" sz="4800" b="1">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7"/>
          <p:cNvSpPr>
            <a:spLocks noChangeArrowheads="1" noChangeShapeType="1" noTextEdit="1"/>
          </p:cNvSpPr>
          <p:nvPr/>
        </p:nvSpPr>
        <p:spPr bwMode="auto">
          <a:xfrm>
            <a:off x="3870325" y="155575"/>
            <a:ext cx="4175125"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b="1" kern="10">
                <a:solidFill>
                  <a:srgbClr val="0000FF"/>
                </a:solidFill>
                <a:effectLst>
                  <a:outerShdw dist="38100" dir="2700000" algn="tl" rotWithShape="0">
                    <a:srgbClr val="000000">
                      <a:alpha val="43137"/>
                    </a:srgbClr>
                  </a:outerShdw>
                </a:effectLst>
                <a:latin typeface="Arial"/>
                <a:cs typeface="Arial"/>
              </a:rPr>
              <a:t>Luyện đọc diễn cảm</a:t>
            </a:r>
          </a:p>
        </p:txBody>
      </p:sp>
      <p:sp>
        <p:nvSpPr>
          <p:cNvPr id="31747" name="Text Box 32"/>
          <p:cNvSpPr txBox="1">
            <a:spLocks noChangeArrowheads="1"/>
          </p:cNvSpPr>
          <p:nvPr/>
        </p:nvSpPr>
        <p:spPr bwMode="auto">
          <a:xfrm>
            <a:off x="381000" y="993775"/>
            <a:ext cx="11430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200">
                <a:solidFill>
                  <a:srgbClr val="0000FF"/>
                </a:solidFill>
                <a:latin typeface="Times New Roman" pitchFamily="18" charset="0"/>
                <a:cs typeface="Times New Roman" pitchFamily="18" charset="0"/>
              </a:rPr>
              <a:t>  Vị đại thần vừa xuất hiện đã vội rập đầu, tâu lạy :</a:t>
            </a:r>
          </a:p>
          <a:p>
            <a:pPr algn="just" eaLnBrk="1" hangingPunct="1">
              <a:spcBef>
                <a:spcPct val="50000"/>
              </a:spcBef>
            </a:pPr>
            <a:r>
              <a:rPr lang="en-US" altLang="en-US" sz="3200">
                <a:solidFill>
                  <a:srgbClr val="0000FF"/>
                </a:solidFill>
                <a:latin typeface="Times New Roman" pitchFamily="18" charset="0"/>
                <a:cs typeface="Times New Roman" pitchFamily="18" charset="0"/>
              </a:rPr>
              <a:t>  - Muôn tâu Bệ hạ, thần xin chịu tội. Thần đã cố gắng hết sức nhưng học không vào.</a:t>
            </a:r>
          </a:p>
          <a:p>
            <a:pPr algn="just" eaLnBrk="1" hangingPunct="1">
              <a:spcBef>
                <a:spcPct val="50000"/>
              </a:spcBef>
            </a:pPr>
            <a:r>
              <a:rPr lang="en-US" altLang="en-US" sz="3200">
                <a:solidFill>
                  <a:srgbClr val="0000FF"/>
                </a:solidFill>
                <a:latin typeface="Times New Roman" pitchFamily="18" charset="0"/>
                <a:cs typeface="Times New Roman" pitchFamily="18" charset="0"/>
              </a:rPr>
              <a:t>  Các quan nghe vậy ỉu xìu, còn nhà vua thì thở dài sườn sượt. Không khí của triều đình thật là ảo não. Đúng lúc đó, một viên thị vệ hớt hải chạy vào :</a:t>
            </a:r>
          </a:p>
          <a:p>
            <a:pPr algn="just" eaLnBrk="1" hangingPunct="1">
              <a:spcBef>
                <a:spcPct val="50000"/>
              </a:spcBef>
            </a:pPr>
            <a:r>
              <a:rPr lang="en-US" altLang="en-US" sz="3200">
                <a:solidFill>
                  <a:srgbClr val="0000FF"/>
                </a:solidFill>
                <a:latin typeface="Times New Roman" pitchFamily="18" charset="0"/>
                <a:cs typeface="Times New Roman" pitchFamily="18" charset="0"/>
              </a:rPr>
              <a:t>  - Tâu Bệ hạ ! Thần vừa tóm được một kẻ đang cười sằng sặc ngoài đường.</a:t>
            </a:r>
          </a:p>
          <a:p>
            <a:pPr algn="just" eaLnBrk="1" hangingPunct="1">
              <a:spcBef>
                <a:spcPct val="50000"/>
              </a:spcBef>
            </a:pPr>
            <a:r>
              <a:rPr lang="en-US" altLang="en-US" sz="3200">
                <a:solidFill>
                  <a:srgbClr val="0000FF"/>
                </a:solidFill>
                <a:latin typeface="Times New Roman" pitchFamily="18" charset="0"/>
                <a:cs typeface="Times New Roman" pitchFamily="18" charset="0"/>
              </a:rPr>
              <a:t>  - Dẫn nó vào ! – Nhà vua phấn khởi ra lệnh.</a:t>
            </a:r>
          </a:p>
        </p:txBody>
      </p:sp>
      <p:cxnSp>
        <p:nvCxnSpPr>
          <p:cNvPr id="6" name="Straight Connector 5"/>
          <p:cNvCxnSpPr/>
          <p:nvPr/>
        </p:nvCxnSpPr>
        <p:spPr>
          <a:xfrm flipV="1">
            <a:off x="6019800" y="1539875"/>
            <a:ext cx="2514600" cy="793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53400" y="2284413"/>
            <a:ext cx="2286000" cy="158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2743200"/>
            <a:ext cx="1447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43400" y="3429000"/>
            <a:ext cx="838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34400" y="3473450"/>
            <a:ext cx="3048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41960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62488" y="5229225"/>
            <a:ext cx="1547812" cy="3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65700" y="6400800"/>
            <a:ext cx="1511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90600" y="6400800"/>
            <a:ext cx="1752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57800" y="228600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3911600"/>
            <a:ext cx="838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96400" y="5229225"/>
            <a:ext cx="1295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rong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9"/>
          <p:cNvSpPr txBox="1">
            <a:spLocks noChangeArrowheads="1"/>
          </p:cNvSpPr>
          <p:nvPr/>
        </p:nvSpPr>
        <p:spPr bwMode="auto">
          <a:xfrm>
            <a:off x="3200400" y="109538"/>
            <a:ext cx="5124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400" b="1">
                <a:solidFill>
                  <a:srgbClr val="0000FF"/>
                </a:solidFill>
                <a:latin typeface="Times New Roman" pitchFamily="18" charset="0"/>
                <a:cs typeface="Times New Roman" pitchFamily="18" charset="0"/>
              </a:rPr>
              <a:t>Luyện đọc nhóm đôi</a:t>
            </a:r>
          </a:p>
        </p:txBody>
      </p:sp>
      <p:pic>
        <p:nvPicPr>
          <p:cNvPr id="17417" name="Picture 10" descr="Thao luan nh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86106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8526463" y="4127500"/>
            <a:ext cx="1879600" cy="1081088"/>
            <a:chOff x="2268" y="2544"/>
            <a:chExt cx="1236" cy="591"/>
          </a:xfrm>
        </p:grpSpPr>
        <p:pic>
          <p:nvPicPr>
            <p:cNvPr id="32780" name="Picture 12" descr="Tweety[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80" y="2544"/>
              <a:ext cx="624"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Tweety[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68" y="2544"/>
              <a:ext cx="612"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90" name="Picture 14" descr="book_page_flip_md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31250" y="4889500"/>
            <a:ext cx="16795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5" name="Group 7"/>
          <p:cNvGrpSpPr>
            <a:grpSpLocks/>
          </p:cNvGrpSpPr>
          <p:nvPr/>
        </p:nvGrpSpPr>
        <p:grpSpPr bwMode="auto">
          <a:xfrm>
            <a:off x="0" y="0"/>
            <a:ext cx="12192000" cy="6858000"/>
            <a:chOff x="0" y="0"/>
            <a:chExt cx="5760" cy="4320"/>
          </a:xfrm>
        </p:grpSpPr>
        <p:pic>
          <p:nvPicPr>
            <p:cNvPr id="32776" name="Picture 8"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577"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57"/>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8" name="Text Box 10"/>
          <p:cNvSpPr txBox="1">
            <a:spLocks noChangeArrowheads="1"/>
          </p:cNvSpPr>
          <p:nvPr/>
        </p:nvSpPr>
        <p:spPr bwMode="auto">
          <a:xfrm>
            <a:off x="811212" y="2840038"/>
            <a:ext cx="112283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Đọc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đoạn</a:t>
            </a:r>
            <a:r>
              <a:rPr lang="en-US" altLang="en-US" sz="3600" b="1" dirty="0">
                <a:latin typeface="Times New Roman" pitchFamily="18" charset="0"/>
                <a:cs typeface="Times New Roman" pitchFamily="18" charset="0"/>
              </a:rPr>
              <a:t> 1: “</a:t>
            </a:r>
            <a:r>
              <a:rPr lang="en-US" altLang="en-US" sz="3600" b="1" dirty="0" err="1">
                <a:latin typeface="Times New Roman" pitchFamily="18" charset="0"/>
                <a:cs typeface="Times New Roman" pitchFamily="18" charset="0"/>
              </a:rPr>
              <a:t>Từ</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đầu</a:t>
            </a:r>
            <a:r>
              <a:rPr lang="en-US" altLang="en-US" sz="3600" b="1" dirty="0">
                <a:latin typeface="Times New Roman" pitchFamily="18" charset="0"/>
                <a:cs typeface="Times New Roman" pitchFamily="18" charset="0"/>
              </a:rPr>
              <a:t>…</a:t>
            </a:r>
            <a:r>
              <a:rPr lang="en-US" altLang="en-US" sz="3600" b="1" dirty="0" err="1">
                <a:latin typeface="Times New Roman" pitchFamily="18" charset="0"/>
                <a:cs typeface="Times New Roman" pitchFamily="18" charset="0"/>
              </a:rPr>
              <a:t>đang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còn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phân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vân</a:t>
            </a:r>
            <a:r>
              <a:rPr lang="en-US" altLang="en-US" sz="3600" b="1" dirty="0">
                <a:latin typeface="Times New Roman" pitchFamily="18" charset="0"/>
                <a:cs typeface="Times New Roman" pitchFamily="18" charset="0"/>
              </a:rPr>
              <a:t>”</a:t>
            </a:r>
          </a:p>
          <a:p>
            <a:pPr eaLnBrk="1" hangingPunct="1"/>
            <a:r>
              <a:rPr lang="en-US" altLang="en-US" sz="5400" b="1" i="1" dirty="0">
                <a:solidFill>
                  <a:srgbClr val="FF0000"/>
                </a:solidFill>
                <a:latin typeface="Times New Roman" pitchFamily="18" charset="0"/>
                <a:cs typeface="Times New Roman" pitchFamily="18" charset="0"/>
              </a:rPr>
              <a:t>?</a:t>
            </a:r>
            <a:r>
              <a:rPr lang="en-US" altLang="en-US" sz="3600" b="1" i="1" dirty="0">
                <a:latin typeface="Times New Roman" pitchFamily="18" charset="0"/>
                <a:cs typeface="Times New Roman" pitchFamily="18" charset="0"/>
              </a:rPr>
              <a:t> </a:t>
            </a:r>
            <a:r>
              <a:rPr lang="vi-VN" altLang="en-US" sz="3600" b="1" i="1" dirty="0">
                <a:solidFill>
                  <a:srgbClr val="FF0000"/>
                </a:solidFill>
                <a:latin typeface="Times New Roman" pitchFamily="18" charset="0"/>
                <a:cs typeface="Times New Roman" pitchFamily="18" charset="0"/>
              </a:rPr>
              <a:t>Chú chuồn chuồn được miêu tả bằng những hình ảnh so sánh nào?</a:t>
            </a:r>
            <a:endParaRPr lang="en-US" altLang="en-US" sz="3600" b="1" i="1" dirty="0">
              <a:solidFill>
                <a:srgbClr val="FF0000"/>
              </a:solidFill>
              <a:latin typeface="Times New Roman" pitchFamily="18" charset="0"/>
              <a:cs typeface="Times New Roman" pitchFamily="18" charset="0"/>
            </a:endParaRPr>
          </a:p>
        </p:txBody>
      </p:sp>
      <p:sp>
        <p:nvSpPr>
          <p:cNvPr id="145420" name="Text Box 12"/>
          <p:cNvSpPr txBox="1">
            <a:spLocks noChangeArrowheads="1"/>
          </p:cNvSpPr>
          <p:nvPr/>
        </p:nvSpPr>
        <p:spPr bwMode="auto">
          <a:xfrm>
            <a:off x="811213" y="3487738"/>
            <a:ext cx="731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600" b="1">
                <a:solidFill>
                  <a:srgbClr val="0000FF"/>
                </a:solidFill>
                <a:latin typeface="Times New Roman" pitchFamily="18" charset="0"/>
                <a:cs typeface="Times New Roman" pitchFamily="18" charset="0"/>
              </a:rPr>
              <a:t>  Em hãy nêu nội dung của bài?</a:t>
            </a:r>
          </a:p>
        </p:txBody>
      </p:sp>
      <p:sp>
        <p:nvSpPr>
          <p:cNvPr id="2" name="Rectangle 6"/>
          <p:cNvSpPr>
            <a:spLocks noChangeArrowheads="1"/>
          </p:cNvSpPr>
          <p:nvPr/>
        </p:nvSpPr>
        <p:spPr bwMode="auto">
          <a:xfrm>
            <a:off x="1752600" y="81915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800" b="1">
                <a:solidFill>
                  <a:srgbClr val="0000FF"/>
                </a:solidFill>
                <a:latin typeface="Times New Roman" pitchFamily="18" charset="0"/>
              </a:rPr>
              <a:t>CON CHUỒN CHUỒN NƯỚC</a:t>
            </a:r>
          </a:p>
        </p:txBody>
      </p:sp>
      <p:sp>
        <p:nvSpPr>
          <p:cNvPr id="6" name="Rectangle 6"/>
          <p:cNvSpPr>
            <a:spLocks noChangeArrowheads="1"/>
          </p:cNvSpPr>
          <p:nvPr/>
        </p:nvSpPr>
        <p:spPr bwMode="auto">
          <a:xfrm>
            <a:off x="2400300" y="111125"/>
            <a:ext cx="373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3600" b="1">
                <a:solidFill>
                  <a:srgbClr val="FF0000"/>
                </a:solidFill>
                <a:latin typeface="Times New Roman" pitchFamily="18" charset="0"/>
                <a:cs typeface="Times New Roman" pitchFamily="18" charset="0"/>
              </a:rPr>
              <a:t>Ôn bài cũ:</a:t>
            </a:r>
          </a:p>
        </p:txBody>
      </p:sp>
      <p:pic>
        <p:nvPicPr>
          <p:cNvPr id="7" name="Picture 11" descr="Chuon chuo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0663"/>
            <a:ext cx="41910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45418">
                                            <p:txEl>
                                              <p:pRg st="0" end="0"/>
                                            </p:txEl>
                                          </p:spTgt>
                                        </p:tgtEl>
                                        <p:attrNameLst>
                                          <p:attrName>style.visibility</p:attrName>
                                        </p:attrNameLst>
                                      </p:cBhvr>
                                      <p:to>
                                        <p:strVal val="visible"/>
                                      </p:to>
                                    </p:set>
                                    <p:animEffect transition="in" filter="box(in)">
                                      <p:cBhvr>
                                        <p:cTn id="24" dur="500"/>
                                        <p:tgtEl>
                                          <p:spTgt spid="14541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5418">
                                            <p:txEl>
                                              <p:pRg st="1" end="1"/>
                                            </p:txEl>
                                          </p:spTgt>
                                        </p:tgtEl>
                                        <p:attrNameLst>
                                          <p:attrName>style.visibility</p:attrName>
                                        </p:attrNameLst>
                                      </p:cBhvr>
                                      <p:to>
                                        <p:strVal val="visible"/>
                                      </p:to>
                                    </p:set>
                                    <p:animEffect transition="in" filter="box(in)">
                                      <p:cBhvr>
                                        <p:cTn id="29" dur="500"/>
                                        <p:tgtEl>
                                          <p:spTgt spid="145418">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xit" presetSubtype="16" fill="hold" grpId="1" nodeType="clickEffect">
                                  <p:stCondLst>
                                    <p:cond delay="0"/>
                                  </p:stCondLst>
                                  <p:childTnLst>
                                    <p:animEffect transition="out" filter="box(in)">
                                      <p:cBhvr>
                                        <p:cTn id="33" dur="500"/>
                                        <p:tgtEl>
                                          <p:spTgt spid="145418">
                                            <p:txEl>
                                              <p:pRg st="0" end="0"/>
                                            </p:txEl>
                                          </p:spTgt>
                                        </p:tgtEl>
                                      </p:cBhvr>
                                    </p:animEffect>
                                    <p:set>
                                      <p:cBhvr>
                                        <p:cTn id="34" dur="1" fill="hold">
                                          <p:stCondLst>
                                            <p:cond delay="499"/>
                                          </p:stCondLst>
                                        </p:cTn>
                                        <p:tgtEl>
                                          <p:spTgt spid="145418">
                                            <p:txEl>
                                              <p:pRg st="0" end="0"/>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1" nodeType="clickEffect">
                                  <p:stCondLst>
                                    <p:cond delay="0"/>
                                  </p:stCondLst>
                                  <p:childTnLst>
                                    <p:animEffect transition="out" filter="box(in)">
                                      <p:cBhvr>
                                        <p:cTn id="38" dur="500"/>
                                        <p:tgtEl>
                                          <p:spTgt spid="145418">
                                            <p:txEl>
                                              <p:pRg st="1" end="1"/>
                                            </p:txEl>
                                          </p:spTgt>
                                        </p:tgtEl>
                                      </p:cBhvr>
                                    </p:animEffect>
                                    <p:set>
                                      <p:cBhvr>
                                        <p:cTn id="39" dur="1" fill="hold">
                                          <p:stCondLst>
                                            <p:cond delay="499"/>
                                          </p:stCondLst>
                                        </p:cTn>
                                        <p:tgtEl>
                                          <p:spTgt spid="145418">
                                            <p:txEl>
                                              <p:pRg st="1" end="1"/>
                                            </p:txEl>
                                          </p:spTgt>
                                        </p:tgtEl>
                                        <p:attrNameLst>
                                          <p:attrName>style.visibility</p:attrName>
                                        </p:attrNameLst>
                                      </p:cBhvr>
                                      <p:to>
                                        <p:strVal val="hidden"/>
                                      </p:to>
                                    </p:set>
                                  </p:childTnLst>
                                </p:cTn>
                              </p:par>
                              <p:par>
                                <p:cTn id="40" presetID="4" presetClass="entr" presetSubtype="16" fill="hold" grpId="0" nodeType="withEffect">
                                  <p:stCondLst>
                                    <p:cond delay="0"/>
                                  </p:stCondLst>
                                  <p:childTnLst>
                                    <p:set>
                                      <p:cBhvr>
                                        <p:cTn id="41" dur="1" fill="hold">
                                          <p:stCondLst>
                                            <p:cond delay="0"/>
                                          </p:stCondLst>
                                        </p:cTn>
                                        <p:tgtEl>
                                          <p:spTgt spid="145420">
                                            <p:txEl>
                                              <p:pRg st="0" end="0"/>
                                            </p:txEl>
                                          </p:spTgt>
                                        </p:tgtEl>
                                        <p:attrNameLst>
                                          <p:attrName>style.visibility</p:attrName>
                                        </p:attrNameLst>
                                      </p:cBhvr>
                                      <p:to>
                                        <p:strVal val="visible"/>
                                      </p:to>
                                    </p:set>
                                    <p:animEffect transition="in" filter="box(in)">
                                      <p:cBhvr>
                                        <p:cTn id="42" dur="500"/>
                                        <p:tgtEl>
                                          <p:spTgt spid="1454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8" grpId="0" build="allAtOnce"/>
      <p:bldP spid="145418" grpId="1" build="allAtOnce"/>
      <p:bldP spid="145420" grpId="0" build="allAtOnce"/>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005-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0"/>
            <a:ext cx="82057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1" descr="BALBLINK.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71200" y="2127250"/>
            <a:ext cx="600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3" descr="STARS.GIF">
            <a:hlinkClick r:id="rId6"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15950" y="212725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6" descr="HEART.GIF">
            <a:hlinkClick r:id="rId8" action="ppaction://hlinkfile"/>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948863" y="6121400"/>
            <a:ext cx="642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BALBLINK.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1230313"/>
            <a:ext cx="6000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descr="BALBLINK.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34663" y="5207000"/>
            <a:ext cx="600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1" descr="BALBLINK.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094413"/>
            <a:ext cx="6000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6" descr="HEART.GIF">
            <a:hlinkClick r:id="rId8" action="ppaction://hlinkfile"/>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98488" y="3263900"/>
            <a:ext cx="642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36" descr="HEART.GIF">
            <a:hlinkClick r:id="rId8" action="ppaction://hlinkfile"/>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025063" y="623888"/>
            <a:ext cx="642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36" descr="HEART.GIF">
            <a:hlinkClick r:id="rId8" action="ppaction://hlinkfile"/>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907713" y="3176588"/>
            <a:ext cx="642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36" descr="HEART.GIF">
            <a:hlinkClick r:id="rId8" action="ppaction://hlinkfile"/>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09613" y="4300538"/>
            <a:ext cx="642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33" descr="STARS.GIF">
            <a:hlinkClick r:id="rId6"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872788" y="403225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33" descr="STARS.GIF">
            <a:hlinkClick r:id="rId6"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588625" y="1236663"/>
            <a:ext cx="609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33" descr="STARS.GIF">
            <a:hlinkClick r:id="rId6"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167313"/>
            <a:ext cx="609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33" descr="STARS.GIF">
            <a:hlinkClick r:id="rId6"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24038" y="52070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Con_chim_hay_hot_(Melody).mp3">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48006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Subtitle 2"/>
          <p:cNvSpPr txBox="1">
            <a:spLocks/>
          </p:cNvSpPr>
          <p:nvPr/>
        </p:nvSpPr>
        <p:spPr bwMode="auto">
          <a:xfrm>
            <a:off x="4440238" y="1303338"/>
            <a:ext cx="43465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en-US" altLang="en-US" sz="6000" b="1" i="1">
                <a:solidFill>
                  <a:srgbClr val="0000CC"/>
                </a:solidFill>
                <a:latin typeface="Times New Roman" pitchFamily="18" charset="0"/>
                <a:cs typeface="Times New Roman" pitchFamily="18" charset="0"/>
              </a:rPr>
              <a:t>THI ĐỌC</a:t>
            </a:r>
          </a:p>
        </p:txBody>
      </p:sp>
      <p:pic>
        <p:nvPicPr>
          <p:cNvPr id="33811" name="Picture 10" descr="Thao luan nh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312988"/>
            <a:ext cx="358140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1769" fill="hold"/>
                                        <p:tgtEl>
                                          <p:spTgt spid="532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327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7" name="Text Box 3"/>
          <p:cNvSpPr txBox="1">
            <a:spLocks noChangeArrowheads="1"/>
          </p:cNvSpPr>
          <p:nvPr/>
        </p:nvSpPr>
        <p:spPr bwMode="auto">
          <a:xfrm>
            <a:off x="609600" y="1563687"/>
            <a:ext cx="1104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3600" b="1" dirty="0">
                <a:solidFill>
                  <a:srgbClr val="0000FF"/>
                </a:solidFill>
                <a:latin typeface="Times New Roman" pitchFamily="18" charset="0"/>
                <a:cs typeface="Times New Roman" pitchFamily="18" charset="0"/>
              </a:rPr>
              <a:t>     Theo em cuộc sống thiếu tiếng cười sẽ như thế nào?</a:t>
            </a:r>
            <a:endParaRPr lang="en-US" altLang="en-US" sz="3600" b="1" dirty="0">
              <a:solidFill>
                <a:srgbClr val="0000FF"/>
              </a:solidFill>
              <a:latin typeface="Times New Roman" pitchFamily="18" charset="0"/>
              <a:cs typeface="Times New Roman" pitchFamily="18" charset="0"/>
            </a:endParaRPr>
          </a:p>
        </p:txBody>
      </p:sp>
      <p:sp>
        <p:nvSpPr>
          <p:cNvPr id="4" name="Rectangle 3"/>
          <p:cNvSpPr>
            <a:spLocks noChangeArrowheads="1"/>
          </p:cNvSpPr>
          <p:nvPr/>
        </p:nvSpPr>
        <p:spPr bwMode="auto">
          <a:xfrm>
            <a:off x="701675" y="3475038"/>
            <a:ext cx="10591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3D5054"/>
                </a:solidFill>
                <a:latin typeface="Times New Roman" pitchFamily="18" charset="0"/>
                <a:cs typeface="Times New Roman" pitchFamily="18" charset="0"/>
              </a:rPr>
              <a:t>	</a:t>
            </a:r>
            <a:r>
              <a:rPr lang="vi-VN" sz="3200" b="1">
                <a:solidFill>
                  <a:srgbClr val="3D5054"/>
                </a:solidFill>
                <a:latin typeface="Times New Roman" pitchFamily="18" charset="0"/>
                <a:cs typeface="Times New Roman" pitchFamily="18" charset="0"/>
              </a:rPr>
              <a:t>Nụ cười là một món quà vô giá, đã tiếp cho con người thêm niềm tin, sức mạnh và nghị lực để vươn lên trong cuộc sống và  nó cũng là niềm hạnh phúc mỗi người.</a:t>
            </a:r>
            <a:endParaRPr lang="en-US" sz="3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0537"/>
                                        </p:tgtEl>
                                        <p:attrNameLst>
                                          <p:attrName>style.visibility</p:attrName>
                                        </p:attrNameLst>
                                      </p:cBhvr>
                                      <p:to>
                                        <p:strVal val="visible"/>
                                      </p:to>
                                    </p:set>
                                    <p:animEffect transition="in" filter="blinds(horizontal)">
                                      <p:cBhvr>
                                        <p:cTn id="7" dur="500"/>
                                        <p:tgtEl>
                                          <p:spTgt spid="150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0537"/>
                                        </p:tgtEl>
                                      </p:cBhvr>
                                    </p:animEffect>
                                    <p:set>
                                      <p:cBhvr>
                                        <p:cTn id="12" dur="1" fill="hold">
                                          <p:stCondLst>
                                            <p:cond delay="499"/>
                                          </p:stCondLst>
                                        </p:cTn>
                                        <p:tgtEl>
                                          <p:spTgt spid="15053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7" grpId="0"/>
      <p:bldP spid="150537" grpId="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7" name="Text Box 3"/>
          <p:cNvSpPr txBox="1">
            <a:spLocks noChangeArrowheads="1"/>
          </p:cNvSpPr>
          <p:nvPr/>
        </p:nvSpPr>
        <p:spPr bwMode="auto">
          <a:xfrm>
            <a:off x="4343400" y="10668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3600" b="1">
                <a:solidFill>
                  <a:srgbClr val="0000FF"/>
                </a:solidFill>
                <a:latin typeface="Times New Roman" pitchFamily="18" charset="0"/>
                <a:cs typeface="Times New Roman" pitchFamily="18" charset="0"/>
              </a:rPr>
              <a:t>     </a:t>
            </a:r>
            <a:r>
              <a:rPr lang="en-US" altLang="en-US" sz="3600" b="1">
                <a:solidFill>
                  <a:srgbClr val="0000FF"/>
                </a:solidFill>
                <a:latin typeface="Times New Roman" pitchFamily="18" charset="0"/>
                <a:cs typeface="Times New Roman" pitchFamily="18" charset="0"/>
              </a:rPr>
              <a:t>DẶN DÒ</a:t>
            </a:r>
          </a:p>
        </p:txBody>
      </p:sp>
      <p:sp>
        <p:nvSpPr>
          <p:cNvPr id="150538" name="Text Box 8"/>
          <p:cNvSpPr txBox="1">
            <a:spLocks noChangeArrowheads="1"/>
          </p:cNvSpPr>
          <p:nvPr/>
        </p:nvSpPr>
        <p:spPr bwMode="auto">
          <a:xfrm>
            <a:off x="609600" y="2057400"/>
            <a:ext cx="1066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600">
                <a:latin typeface="Times New Roman" pitchFamily="18" charset="0"/>
                <a:cs typeface="Times New Roman" pitchFamily="18" charset="0"/>
              </a:rPr>
              <a:t>  - Đọc lại bài và trả lời câu hỏi cuối bài “Vương quốc vắng nụ cười”</a:t>
            </a:r>
          </a:p>
          <a:p>
            <a:pPr algn="just" eaLnBrk="1" hangingPunct="1">
              <a:spcBef>
                <a:spcPct val="50000"/>
              </a:spcBef>
            </a:pPr>
            <a:r>
              <a:rPr lang="en-US" altLang="en-US" sz="3600">
                <a:latin typeface="Times New Roman" pitchFamily="18" charset="0"/>
                <a:cs typeface="Times New Roman" pitchFamily="18" charset="0"/>
              </a:rPr>
              <a:t>  - Chuẩn bị bài sau: Ngắm trăng – Không đề.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0537"/>
                                        </p:tgtEl>
                                        <p:attrNameLst>
                                          <p:attrName>style.visibility</p:attrName>
                                        </p:attrNameLst>
                                      </p:cBhvr>
                                      <p:to>
                                        <p:strVal val="visible"/>
                                      </p:to>
                                    </p:set>
                                    <p:animEffect transition="in" filter="blinds(horizontal)">
                                      <p:cBhvr>
                                        <p:cTn id="7" dur="500"/>
                                        <p:tgtEl>
                                          <p:spTgt spid="150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0537"/>
                                        </p:tgtEl>
                                      </p:cBhvr>
                                    </p:animEffect>
                                    <p:set>
                                      <p:cBhvr>
                                        <p:cTn id="12" dur="1" fill="hold">
                                          <p:stCondLst>
                                            <p:cond delay="499"/>
                                          </p:stCondLst>
                                        </p:cTn>
                                        <p:tgtEl>
                                          <p:spTgt spid="150537"/>
                                        </p:tgtEl>
                                        <p:attrNameLst>
                                          <p:attrName>style.visibility</p:attrName>
                                        </p:attrNameLst>
                                      </p:cBhvr>
                                      <p:to>
                                        <p:strVal val="hidden"/>
                                      </p:to>
                                    </p:set>
                                  </p:childTnLst>
                                </p:cTn>
                              </p:par>
                            </p:childTnLst>
                          </p:cTn>
                        </p:par>
                        <p:par>
                          <p:cTn id="13" fill="hold" nodeType="afterGroup">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50538"/>
                                        </p:tgtEl>
                                        <p:attrNameLst>
                                          <p:attrName>style.visibility</p:attrName>
                                        </p:attrNameLst>
                                      </p:cBhvr>
                                      <p:to>
                                        <p:strVal val="visible"/>
                                      </p:to>
                                    </p:set>
                                    <p:animEffect transition="in" filter="box(in)">
                                      <p:cBhvr>
                                        <p:cTn id="16" dur="500"/>
                                        <p:tgtEl>
                                          <p:spTgt spid="150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7" grpId="0"/>
      <p:bldP spid="150537" grpId="1"/>
      <p:bldP spid="15053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87" name="Picture 15" descr="scan0079"/>
          <p:cNvPicPr>
            <a:picLocks noChangeAspect="1" noChangeArrowheads="1"/>
          </p:cNvPicPr>
          <p:nvPr/>
        </p:nvPicPr>
        <p:blipFill>
          <a:blip r:embed="rId2">
            <a:extLst>
              <a:ext uri="{28A0092B-C50C-407E-A947-70E740481C1C}">
                <a14:useLocalDpi xmlns:a14="http://schemas.microsoft.com/office/drawing/2010/main" val="0"/>
              </a:ext>
            </a:extLst>
          </a:blip>
          <a:srcRect l="3061" t="4488" r="3061" b="3529"/>
          <a:stretch>
            <a:fillRect/>
          </a:stretch>
        </p:blipFill>
        <p:spPr bwMode="auto">
          <a:xfrm>
            <a:off x="609600" y="-7938"/>
            <a:ext cx="11049000" cy="6865938"/>
          </a:xfrm>
          <a:prstGeom prst="rect">
            <a:avLst/>
          </a:prstGeom>
          <a:noFill/>
          <a:ln w="28575">
            <a:solidFill>
              <a:srgbClr val="006600"/>
            </a:solidFill>
            <a:prstDash val="dashDot"/>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1087"/>
                                        </p:tgtEl>
                                        <p:attrNameLst>
                                          <p:attrName>style.visibility</p:attrName>
                                        </p:attrNameLst>
                                      </p:cBhvr>
                                      <p:to>
                                        <p:strVal val="visible"/>
                                      </p:to>
                                    </p:set>
                                    <p:animEffect transition="in" filter="box(in)">
                                      <p:cBhvr>
                                        <p:cTn id="7" dur="500"/>
                                        <p:tgtEl>
                                          <p:spTgt spid="13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295400" y="1143000"/>
            <a:ext cx="99456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solidFill>
                  <a:srgbClr val="333333"/>
                </a:solidFill>
                <a:latin typeface="Times New Roman" pitchFamily="18" charset="0"/>
                <a:cs typeface="Times New Roman" pitchFamily="18" charset="0"/>
              </a:rPr>
              <a:t>	</a:t>
            </a:r>
            <a:r>
              <a:rPr lang="vi-VN" sz="3600" b="1">
                <a:solidFill>
                  <a:srgbClr val="333333"/>
                </a:solidFill>
                <a:latin typeface="Times New Roman" pitchFamily="18" charset="0"/>
                <a:cs typeface="Times New Roman" pitchFamily="18" charset="0"/>
              </a:rPr>
              <a:t>Tiếng cười mang lại bao nhiêu điều kì diệu trong cuộc sống. Nó làm cho cuộc sống của chúng ta thêm vui hơn, ý nghĩa hơn và hạnh phúc hơn</a:t>
            </a:r>
            <a:r>
              <a:rPr lang="en-US" sz="3600" b="1">
                <a:solidFill>
                  <a:srgbClr val="333333"/>
                </a:solidFill>
                <a:latin typeface="Times New Roman" pitchFamily="18" charset="0"/>
                <a:cs typeface="Times New Roman" pitchFamily="18" charset="0"/>
              </a:rPr>
              <a:t>. Thế mà có một vương quốc nọ lại không ai biết cười. Điều gì đã xảy ra với vương quốc này? Chúng ta cùng tìm hiểu qua bài đọc: Vương quốc vắng nụ cười.</a:t>
            </a:r>
            <a:endParaRPr lang="en-US" sz="3600" b="1">
              <a:latin typeface="Times New Roman" pitchFamily="18" charset="0"/>
              <a:cs typeface="Times New Roman" pitchFamily="18" charset="0"/>
            </a:endParaRPr>
          </a:p>
        </p:txBody>
      </p:sp>
      <p:pic>
        <p:nvPicPr>
          <p:cNvPr id="6" name="Picture 20" descr="scan0080"/>
          <p:cNvPicPr>
            <a:picLocks noChangeAspect="1" noChangeArrowheads="1"/>
          </p:cNvPicPr>
          <p:nvPr/>
        </p:nvPicPr>
        <p:blipFill>
          <a:blip r:embed="rId2">
            <a:extLst>
              <a:ext uri="{28A0092B-C50C-407E-A947-70E740481C1C}">
                <a14:useLocalDpi xmlns:a14="http://schemas.microsoft.com/office/drawing/2010/main" val="0"/>
              </a:ext>
            </a:extLst>
          </a:blip>
          <a:srcRect l="3334" t="2997" r="5000" b="3345"/>
          <a:stretch>
            <a:fillRect/>
          </a:stretch>
        </p:blipFill>
        <p:spPr bwMode="auto">
          <a:xfrm>
            <a:off x="609600" y="228600"/>
            <a:ext cx="10896600" cy="6248400"/>
          </a:xfrm>
          <a:prstGeom prst="rect">
            <a:avLst/>
          </a:prstGeom>
          <a:noFill/>
          <a:ln w="19050">
            <a:solidFill>
              <a:srgbClr val="006600"/>
            </a:solidFill>
            <a:prstDash val="dash"/>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11"/>
          <p:cNvSpPr txBox="1">
            <a:spLocks noChangeArrowheads="1"/>
          </p:cNvSpPr>
          <p:nvPr/>
        </p:nvSpPr>
        <p:spPr bwMode="auto">
          <a:xfrm>
            <a:off x="2514600" y="0"/>
            <a:ext cx="70913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3200">
                <a:latin typeface="VNI-Ariston" pitchFamily="2" charset="0"/>
              </a:rPr>
              <a:t> </a:t>
            </a:r>
          </a:p>
          <a:p>
            <a:pPr algn="ctr"/>
            <a:endParaRPr lang="en-US" altLang="en-US" sz="3200" b="1">
              <a:latin typeface="Times New Roman" pitchFamily="18" charset="0"/>
            </a:endParaRPr>
          </a:p>
        </p:txBody>
      </p:sp>
      <p:sp>
        <p:nvSpPr>
          <p:cNvPr id="74765" name="WordArt 13"/>
          <p:cNvSpPr>
            <a:spLocks noChangeArrowheads="1" noChangeShapeType="1" noTextEdit="1"/>
          </p:cNvSpPr>
          <p:nvPr/>
        </p:nvSpPr>
        <p:spPr bwMode="auto">
          <a:xfrm>
            <a:off x="3251200" y="990600"/>
            <a:ext cx="5695950" cy="590550"/>
          </a:xfrm>
          <a:prstGeom prst="rect">
            <a:avLst/>
          </a:prstGeom>
        </p:spPr>
        <p:txBody>
          <a:bodyPr wrap="none" fromWordArt="1">
            <a:prstTxWarp prst="textPlain">
              <a:avLst>
                <a:gd name="adj" fmla="val 50000"/>
              </a:avLst>
            </a:prstTxWarp>
          </a:bodyPr>
          <a:lstStyle/>
          <a:p>
            <a:pPr algn="ctr"/>
            <a:r>
              <a:rPr lang="vi-VN" sz="40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Vương quốc vắng nụ cười</a:t>
            </a:r>
          </a:p>
        </p:txBody>
      </p:sp>
      <p:sp>
        <p:nvSpPr>
          <p:cNvPr id="15" name="Text Box 401"/>
          <p:cNvSpPr txBox="1">
            <a:spLocks noChangeArrowheads="1"/>
          </p:cNvSpPr>
          <p:nvPr/>
        </p:nvSpPr>
        <p:spPr bwMode="auto">
          <a:xfrm>
            <a:off x="7315200" y="1614488"/>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i="1">
                <a:solidFill>
                  <a:srgbClr val="008000"/>
                </a:solidFill>
              </a:rPr>
              <a:t>Theo</a:t>
            </a:r>
            <a:r>
              <a:rPr lang="en-US" altLang="en-US" sz="2000" b="1">
                <a:solidFill>
                  <a:srgbClr val="008000"/>
                </a:solidFill>
              </a:rPr>
              <a:t> Trần Đức Tiến</a:t>
            </a:r>
          </a:p>
        </p:txBody>
      </p:sp>
      <p:sp>
        <p:nvSpPr>
          <p:cNvPr id="18437" name="WordArt 8"/>
          <p:cNvSpPr>
            <a:spLocks noChangeArrowheads="1" noChangeShapeType="1" noTextEdit="1"/>
          </p:cNvSpPr>
          <p:nvPr/>
        </p:nvSpPr>
        <p:spPr bwMode="auto">
          <a:xfrm>
            <a:off x="3889375" y="190500"/>
            <a:ext cx="4419600" cy="685800"/>
          </a:xfrm>
          <a:prstGeom prst="rect">
            <a:avLst/>
          </a:prstGeom>
        </p:spPr>
        <p:txBody>
          <a:bodyPr wrap="none" fromWordArt="1">
            <a:prstTxWarp prst="textCanDown">
              <a:avLst>
                <a:gd name="adj" fmla="val 33333"/>
              </a:avLst>
            </a:prstTxWarp>
          </a:bodyPr>
          <a:lstStyle/>
          <a:p>
            <a:pPr algn="ctr"/>
            <a:r>
              <a:rPr lang="vi-VN" sz="3600" b="1" kern="10">
                <a:ln w="9525" cap="rnd">
                  <a:solidFill>
                    <a:srgbClr val="000000"/>
                  </a:solidFill>
                  <a:prstDash val="sysDot"/>
                  <a:round/>
                  <a:headEnd/>
                  <a:tailEnd/>
                </a:ln>
                <a:solidFill>
                  <a:srgbClr val="FF0000"/>
                </a:solidFill>
                <a:effectLst>
                  <a:outerShdw dist="38100" dir="2700000" algn="tl" rotWithShape="0">
                    <a:srgbClr val="000000">
                      <a:alpha val="43137"/>
                    </a:srgbClr>
                  </a:outerShdw>
                </a:effectLst>
                <a:latin typeface="Times New Roman"/>
                <a:cs typeface="Times New Roman"/>
              </a:rPr>
              <a:t>Tập đọc</a:t>
            </a:r>
          </a:p>
        </p:txBody>
      </p:sp>
      <p:sp>
        <p:nvSpPr>
          <p:cNvPr id="7" name="Text Box 6"/>
          <p:cNvSpPr txBox="1">
            <a:spLocks noChangeArrowheads="1"/>
          </p:cNvSpPr>
          <p:nvPr/>
        </p:nvSpPr>
        <p:spPr bwMode="auto">
          <a:xfrm>
            <a:off x="9448800" y="284163"/>
            <a:ext cx="1905000" cy="711200"/>
          </a:xfrm>
          <a:prstGeom prst="rect">
            <a:avLst/>
          </a:prstGeom>
          <a:solidFill>
            <a:schemeClr val="bg1"/>
          </a:solidFill>
          <a:ln w="9525">
            <a:solidFill>
              <a:srgbClr val="CC33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a:t> S/132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4765"/>
                                        </p:tgtEl>
                                        <p:attrNameLst>
                                          <p:attrName>style.visibility</p:attrName>
                                        </p:attrNameLst>
                                      </p:cBhvr>
                                      <p:to>
                                        <p:strVal val="visible"/>
                                      </p:to>
                                    </p:set>
                                    <p:animEffect transition="in" filter="box(in)">
                                      <p:cBhvr>
                                        <p:cTn id="7" dur="500"/>
                                        <p:tgtEl>
                                          <p:spTgt spid="7476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5" grpId="0" animBg="1"/>
      <p:bldP spid="1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 Box 397"/>
          <p:cNvSpPr txBox="1">
            <a:spLocks noChangeArrowheads="1"/>
          </p:cNvSpPr>
          <p:nvPr/>
        </p:nvSpPr>
        <p:spPr bwMode="auto">
          <a:xfrm>
            <a:off x="1371600" y="2178050"/>
            <a:ext cx="5559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400" b="1">
                <a:solidFill>
                  <a:srgbClr val="0000FF"/>
                </a:solidFill>
                <a:latin typeface="Times New Roman" pitchFamily="18" charset="0"/>
                <a:cs typeface="Times New Roman" pitchFamily="18" charset="0"/>
              </a:rPr>
              <a:t>Bài chia làm 3 đoạn.</a:t>
            </a:r>
          </a:p>
        </p:txBody>
      </p:sp>
      <p:sp>
        <p:nvSpPr>
          <p:cNvPr id="13" name="Text Box 399"/>
          <p:cNvSpPr txBox="1">
            <a:spLocks noChangeArrowheads="1"/>
          </p:cNvSpPr>
          <p:nvPr/>
        </p:nvSpPr>
        <p:spPr bwMode="auto">
          <a:xfrm>
            <a:off x="838200" y="2898775"/>
            <a:ext cx="10007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400" b="1">
                <a:solidFill>
                  <a:srgbClr val="FF0000"/>
                </a:solidFill>
                <a:latin typeface="Times New Roman" pitchFamily="18" charset="0"/>
                <a:cs typeface="Times New Roman" pitchFamily="18" charset="0"/>
              </a:rPr>
              <a:t>Đoạn 1</a:t>
            </a:r>
            <a:r>
              <a:rPr lang="en-US" altLang="en-US" sz="4400">
                <a:solidFill>
                  <a:srgbClr val="CC0099"/>
                </a:solidFill>
                <a:latin typeface="Times New Roman" pitchFamily="18" charset="0"/>
                <a:cs typeface="Times New Roman" pitchFamily="18" charset="0"/>
              </a:rPr>
              <a:t>:</a:t>
            </a:r>
            <a:r>
              <a:rPr lang="vi-VN" altLang="en-US" sz="4400">
                <a:solidFill>
                  <a:srgbClr val="0000FF"/>
                </a:solidFill>
                <a:latin typeface="Times New Roman" pitchFamily="18" charset="0"/>
                <a:cs typeface="Times New Roman" pitchFamily="18" charset="0"/>
              </a:rPr>
              <a:t> “Từ đầu.....chuyên về môn cười”</a:t>
            </a:r>
            <a:r>
              <a:rPr lang="en-US" altLang="en-US" sz="4400">
                <a:solidFill>
                  <a:srgbClr val="0000FF"/>
                </a:solidFill>
                <a:latin typeface="Times New Roman" pitchFamily="18" charset="0"/>
                <a:cs typeface="Times New Roman" pitchFamily="18" charset="0"/>
              </a:rPr>
              <a:t>.</a:t>
            </a:r>
            <a:endParaRPr lang="en-US" altLang="en-US" sz="4400" i="1">
              <a:solidFill>
                <a:srgbClr val="0000FF"/>
              </a:solidFill>
              <a:latin typeface="Times New Roman" pitchFamily="18" charset="0"/>
              <a:cs typeface="Times New Roman" pitchFamily="18" charset="0"/>
            </a:endParaRPr>
          </a:p>
        </p:txBody>
      </p:sp>
      <p:sp>
        <p:nvSpPr>
          <p:cNvPr id="14" name="Text Box 400"/>
          <p:cNvSpPr txBox="1">
            <a:spLocks noChangeArrowheads="1"/>
          </p:cNvSpPr>
          <p:nvPr/>
        </p:nvSpPr>
        <p:spPr bwMode="auto">
          <a:xfrm>
            <a:off x="838200" y="3621088"/>
            <a:ext cx="11353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400" b="1">
                <a:solidFill>
                  <a:srgbClr val="FF0000"/>
                </a:solidFill>
                <a:latin typeface="Times New Roman" pitchFamily="18" charset="0"/>
                <a:cs typeface="Times New Roman" pitchFamily="18" charset="0"/>
              </a:rPr>
              <a:t>Đoạn 2</a:t>
            </a:r>
            <a:r>
              <a:rPr lang="en-US" altLang="en-US" sz="4400">
                <a:solidFill>
                  <a:srgbClr val="CC0099"/>
                </a:solidFill>
                <a:latin typeface="Times New Roman" pitchFamily="18" charset="0"/>
                <a:cs typeface="Times New Roman" pitchFamily="18" charset="0"/>
              </a:rPr>
              <a:t>:</a:t>
            </a:r>
            <a:r>
              <a:rPr lang="en-US" altLang="en-US" sz="4400">
                <a:solidFill>
                  <a:srgbClr val="0000FF"/>
                </a:solidFill>
                <a:latin typeface="Times New Roman" pitchFamily="18" charset="0"/>
                <a:cs typeface="Times New Roman" pitchFamily="18" charset="0"/>
              </a:rPr>
              <a:t> </a:t>
            </a:r>
            <a:r>
              <a:rPr lang="vi-VN" altLang="en-US" sz="4400">
                <a:solidFill>
                  <a:srgbClr val="0000FF"/>
                </a:solidFill>
                <a:latin typeface="Times New Roman" pitchFamily="18" charset="0"/>
                <a:cs typeface="Times New Roman" pitchFamily="18" charset="0"/>
              </a:rPr>
              <a:t>Từ “Một năm trôi qua ....học không vào” </a:t>
            </a:r>
            <a:endParaRPr lang="en-US" altLang="en-US" sz="4400">
              <a:solidFill>
                <a:srgbClr val="0000FF"/>
              </a:solidFill>
              <a:latin typeface="Times New Roman" pitchFamily="18" charset="0"/>
              <a:cs typeface="Times New Roman" pitchFamily="18" charset="0"/>
            </a:endParaRPr>
          </a:p>
        </p:txBody>
      </p:sp>
      <p:sp>
        <p:nvSpPr>
          <p:cNvPr id="15" name="Text Box 401"/>
          <p:cNvSpPr txBox="1">
            <a:spLocks noChangeArrowheads="1"/>
          </p:cNvSpPr>
          <p:nvPr/>
        </p:nvSpPr>
        <p:spPr bwMode="auto">
          <a:xfrm>
            <a:off x="1854200" y="1193800"/>
            <a:ext cx="8051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400" b="1">
                <a:latin typeface="Times New Roman" pitchFamily="18" charset="0"/>
                <a:cs typeface="Times New Roman" pitchFamily="18" charset="0"/>
              </a:rPr>
              <a:t> Bài được chia làm mấy đoạn?</a:t>
            </a:r>
          </a:p>
        </p:txBody>
      </p:sp>
      <p:sp>
        <p:nvSpPr>
          <p:cNvPr id="19462" name="Text Box 11"/>
          <p:cNvSpPr txBox="1">
            <a:spLocks noChangeArrowheads="1"/>
          </p:cNvSpPr>
          <p:nvPr/>
        </p:nvSpPr>
        <p:spPr bwMode="auto">
          <a:xfrm>
            <a:off x="2514600" y="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3200">
                <a:latin typeface="VNI-Ariston" pitchFamily="2" charset="0"/>
              </a:rPr>
              <a:t> </a:t>
            </a:r>
          </a:p>
          <a:p>
            <a:pPr algn="ctr"/>
            <a:endParaRPr lang="en-US" altLang="en-US" sz="3200" b="1">
              <a:latin typeface="Times New Roman" pitchFamily="18" charset="0"/>
            </a:endParaRPr>
          </a:p>
        </p:txBody>
      </p:sp>
      <p:sp>
        <p:nvSpPr>
          <p:cNvPr id="19463" name="WordArt 27"/>
          <p:cNvSpPr>
            <a:spLocks noChangeArrowheads="1" noChangeShapeType="1" noTextEdit="1"/>
          </p:cNvSpPr>
          <p:nvPr/>
        </p:nvSpPr>
        <p:spPr bwMode="auto">
          <a:xfrm>
            <a:off x="1673225" y="609600"/>
            <a:ext cx="1895475" cy="523875"/>
          </a:xfrm>
          <a:prstGeom prst="rect">
            <a:avLst/>
          </a:prstGeom>
        </p:spPr>
        <p:txBody>
          <a:bodyPr wrap="none" fromWordArt="1">
            <a:prstTxWarp prst="textPlain">
              <a:avLst>
                <a:gd name="adj" fmla="val 50000"/>
              </a:avLst>
            </a:prstTxWarp>
          </a:bodyPr>
          <a:lstStyle/>
          <a:p>
            <a:pPr algn="ctr"/>
            <a:r>
              <a:rPr lang="vi-VN" sz="3600" b="1" kern="10">
                <a:ln w="9525">
                  <a:solidFill>
                    <a:srgbClr val="0033CC"/>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Luyện đọc:</a:t>
            </a:r>
          </a:p>
        </p:txBody>
      </p:sp>
      <p:sp>
        <p:nvSpPr>
          <p:cNvPr id="2" name="Text Box 400"/>
          <p:cNvSpPr txBox="1">
            <a:spLocks noChangeArrowheads="1"/>
          </p:cNvSpPr>
          <p:nvPr/>
        </p:nvSpPr>
        <p:spPr bwMode="auto">
          <a:xfrm>
            <a:off x="838200" y="4391025"/>
            <a:ext cx="861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400" b="1">
                <a:solidFill>
                  <a:srgbClr val="FF0000"/>
                </a:solidFill>
                <a:latin typeface="Times New Roman" pitchFamily="18" charset="0"/>
                <a:cs typeface="Times New Roman" pitchFamily="18" charset="0"/>
              </a:rPr>
              <a:t>Đoạn 3</a:t>
            </a:r>
            <a:r>
              <a:rPr lang="en-US" altLang="en-US" sz="4400">
                <a:solidFill>
                  <a:srgbClr val="CC0099"/>
                </a:solidFill>
                <a:latin typeface="Times New Roman" pitchFamily="18" charset="0"/>
                <a:cs typeface="Times New Roman" pitchFamily="18" charset="0"/>
              </a:rPr>
              <a:t>:</a:t>
            </a:r>
            <a:r>
              <a:rPr lang="en-US" altLang="en-US" sz="4400">
                <a:solidFill>
                  <a:srgbClr val="0000FF"/>
                </a:solidFill>
                <a:latin typeface="Times New Roman" pitchFamily="18" charset="0"/>
                <a:cs typeface="Times New Roman" pitchFamily="18" charset="0"/>
              </a:rPr>
              <a:t> Phần còn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Line 5"/>
          <p:cNvSpPr>
            <a:spLocks noChangeShapeType="1"/>
          </p:cNvSpPr>
          <p:nvPr/>
        </p:nvSpPr>
        <p:spPr bwMode="auto">
          <a:xfrm>
            <a:off x="6553200" y="685800"/>
            <a:ext cx="0" cy="472440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3445" name="Text Box 21"/>
          <p:cNvSpPr txBox="1">
            <a:spLocks noChangeArrowheads="1"/>
          </p:cNvSpPr>
          <p:nvPr/>
        </p:nvSpPr>
        <p:spPr bwMode="auto">
          <a:xfrm>
            <a:off x="263525" y="4244975"/>
            <a:ext cx="59864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600" b="1" i="1">
                <a:solidFill>
                  <a:srgbClr val="000066"/>
                </a:solidFill>
                <a:latin typeface="Times New Roman" pitchFamily="18" charset="0"/>
                <a:cs typeface="Times New Roman" pitchFamily="18" charset="0"/>
              </a:rPr>
              <a:t>    </a:t>
            </a:r>
            <a:r>
              <a:rPr lang="vi-VN" altLang="en-US" sz="3600" b="1" i="1">
                <a:latin typeface="Times New Roman" pitchFamily="18" charset="0"/>
                <a:cs typeface="Times New Roman" pitchFamily="18" charset="0"/>
              </a:rPr>
              <a:t>Ngày xửa ngày xưa, có một vương quốc buồn chán kinh khủng  chỉ vì cư dân ở đó không ai biết cười”.</a:t>
            </a:r>
            <a:endParaRPr lang="en-US" altLang="en-US" sz="3600" b="1" i="1">
              <a:latin typeface="Times New Roman" pitchFamily="18" charset="0"/>
              <a:cs typeface="Times New Roman" pitchFamily="18" charset="0"/>
            </a:endParaRPr>
          </a:p>
        </p:txBody>
      </p:sp>
      <p:sp>
        <p:nvSpPr>
          <p:cNvPr id="103446" name="Line 22"/>
          <p:cNvSpPr>
            <a:spLocks noChangeShapeType="1"/>
          </p:cNvSpPr>
          <p:nvPr/>
        </p:nvSpPr>
        <p:spPr bwMode="auto">
          <a:xfrm flipH="1">
            <a:off x="1725613" y="5586413"/>
            <a:ext cx="123825"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85" name="WordArt 29"/>
          <p:cNvSpPr>
            <a:spLocks noChangeArrowheads="1" noChangeShapeType="1" noTextEdit="1"/>
          </p:cNvSpPr>
          <p:nvPr/>
        </p:nvSpPr>
        <p:spPr bwMode="auto">
          <a:xfrm>
            <a:off x="6705600" y="228600"/>
            <a:ext cx="2286000" cy="523875"/>
          </a:xfrm>
          <a:prstGeom prst="rect">
            <a:avLst/>
          </a:prstGeom>
        </p:spPr>
        <p:txBody>
          <a:bodyPr wrap="none" fromWordArt="1">
            <a:prstTxWarp prst="textPlain">
              <a:avLst>
                <a:gd name="adj" fmla="val 50000"/>
              </a:avLst>
            </a:prstTxWarp>
          </a:bodyPr>
          <a:lstStyle/>
          <a:p>
            <a:pPr algn="ctr"/>
            <a:r>
              <a:rPr lang="vi-VN" sz="3600" b="1" kern="10">
                <a:ln w="9525">
                  <a:solidFill>
                    <a:srgbClr val="0033CC"/>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Tìm hiểu bài:</a:t>
            </a:r>
          </a:p>
        </p:txBody>
      </p:sp>
      <p:sp>
        <p:nvSpPr>
          <p:cNvPr id="20486" name="WordArt 30"/>
          <p:cNvSpPr>
            <a:spLocks noChangeArrowheads="1" noChangeShapeType="1" noTextEdit="1"/>
          </p:cNvSpPr>
          <p:nvPr/>
        </p:nvSpPr>
        <p:spPr bwMode="auto">
          <a:xfrm>
            <a:off x="1828800" y="228600"/>
            <a:ext cx="1895475" cy="523875"/>
          </a:xfrm>
          <a:prstGeom prst="rect">
            <a:avLst/>
          </a:prstGeom>
        </p:spPr>
        <p:txBody>
          <a:bodyPr wrap="none" fromWordArt="1">
            <a:prstTxWarp prst="textPlain">
              <a:avLst>
                <a:gd name="adj" fmla="val 50000"/>
              </a:avLst>
            </a:prstTxWarp>
          </a:bodyPr>
          <a:lstStyle/>
          <a:p>
            <a:pPr algn="ctr"/>
            <a:r>
              <a:rPr lang="vi-VN" sz="3600" b="1" kern="10">
                <a:ln w="9525">
                  <a:solidFill>
                    <a:srgbClr val="0033CC"/>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Luyện đọc:</a:t>
            </a:r>
          </a:p>
        </p:txBody>
      </p:sp>
      <p:cxnSp>
        <p:nvCxnSpPr>
          <p:cNvPr id="12" name="Straight Connector 11"/>
          <p:cNvCxnSpPr/>
          <p:nvPr/>
        </p:nvCxnSpPr>
        <p:spPr>
          <a:xfrm>
            <a:off x="298450" y="6424613"/>
            <a:ext cx="334327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5878513"/>
            <a:ext cx="9144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51175" y="5332413"/>
            <a:ext cx="2971800" cy="158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1139825" y="1557338"/>
            <a:ext cx="4646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a:solidFill>
                  <a:srgbClr val="0000FF"/>
                </a:solidFill>
                <a:latin typeface="Times New Roman" pitchFamily="18" charset="0"/>
                <a:cs typeface="Times New Roman" pitchFamily="18" charset="0"/>
              </a:rPr>
              <a:t>+</a:t>
            </a:r>
            <a:r>
              <a:rPr lang="en-US" altLang="en-US" sz="3600">
                <a:solidFill>
                  <a:srgbClr val="FF0000"/>
                </a:solidFill>
                <a:latin typeface="Times New Roman" pitchFamily="18" charset="0"/>
                <a:cs typeface="Times New Roman" pitchFamily="18" charset="0"/>
              </a:rPr>
              <a:t> l </a:t>
            </a:r>
            <a:r>
              <a:rPr lang="en-US" altLang="en-US" sz="3600">
                <a:solidFill>
                  <a:srgbClr val="0000FF"/>
                </a:solidFill>
                <a:latin typeface="Times New Roman" pitchFamily="18" charset="0"/>
                <a:cs typeface="Times New Roman" pitchFamily="18" charset="0"/>
              </a:rPr>
              <a:t>: </a:t>
            </a:r>
            <a:r>
              <a:rPr lang="en-US" altLang="en-US" sz="3600">
                <a:solidFill>
                  <a:srgbClr val="FF0000"/>
                </a:solidFill>
                <a:latin typeface="Times New Roman" pitchFamily="18" charset="0"/>
                <a:cs typeface="Times New Roman" pitchFamily="18" charset="0"/>
              </a:rPr>
              <a:t>l</a:t>
            </a:r>
            <a:r>
              <a:rPr lang="en-US" altLang="en-US" sz="3600">
                <a:solidFill>
                  <a:srgbClr val="0000FF"/>
                </a:solidFill>
                <a:latin typeface="Times New Roman" pitchFamily="18" charset="0"/>
                <a:cs typeface="Times New Roman" pitchFamily="18" charset="0"/>
              </a:rPr>
              <a:t>ạo xạo, tâu </a:t>
            </a:r>
            <a:r>
              <a:rPr lang="en-US" altLang="en-US" sz="3600">
                <a:solidFill>
                  <a:srgbClr val="FF0000"/>
                </a:solidFill>
                <a:latin typeface="Times New Roman" pitchFamily="18" charset="0"/>
                <a:cs typeface="Times New Roman" pitchFamily="18" charset="0"/>
              </a:rPr>
              <a:t>l</a:t>
            </a:r>
            <a:r>
              <a:rPr lang="en-US" altLang="en-US" sz="3600">
                <a:solidFill>
                  <a:srgbClr val="0000FF"/>
                </a:solidFill>
                <a:latin typeface="Times New Roman" pitchFamily="18" charset="0"/>
                <a:cs typeface="Times New Roman" pitchFamily="18" charset="0"/>
              </a:rPr>
              <a:t>ạy,…  </a:t>
            </a:r>
          </a:p>
        </p:txBody>
      </p:sp>
      <p:sp>
        <p:nvSpPr>
          <p:cNvPr id="19" name="TextBox 18"/>
          <p:cNvSpPr txBox="1">
            <a:spLocks noChangeArrowheads="1"/>
          </p:cNvSpPr>
          <p:nvPr/>
        </p:nvSpPr>
        <p:spPr bwMode="auto">
          <a:xfrm>
            <a:off x="1112838" y="947738"/>
            <a:ext cx="4762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a:solidFill>
                  <a:srgbClr val="0000FF"/>
                </a:solidFill>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n:</a:t>
            </a:r>
            <a:r>
              <a:rPr lang="en-US" altLang="en-US" sz="3600" b="1">
                <a:solidFill>
                  <a:srgbClr val="0000FF"/>
                </a:solidFill>
                <a:latin typeface="Times New Roman" pitchFamily="18" charset="0"/>
                <a:cs typeface="Times New Roman" pitchFamily="18" charset="0"/>
              </a:rPr>
              <a:t> </a:t>
            </a:r>
            <a:r>
              <a:rPr lang="en-US" altLang="en-US" sz="3600">
                <a:solidFill>
                  <a:srgbClr val="FF0000"/>
                </a:solidFill>
                <a:latin typeface="Times New Roman" pitchFamily="18" charset="0"/>
                <a:cs typeface="Times New Roman" pitchFamily="18" charset="0"/>
              </a:rPr>
              <a:t>n</a:t>
            </a:r>
            <a:r>
              <a:rPr lang="en-US" altLang="en-US" sz="3600">
                <a:solidFill>
                  <a:srgbClr val="0000FF"/>
                </a:solidFill>
                <a:latin typeface="Times New Roman" pitchFamily="18" charset="0"/>
                <a:cs typeface="Times New Roman" pitchFamily="18" charset="0"/>
              </a:rPr>
              <a:t>ở, </a:t>
            </a:r>
            <a:r>
              <a:rPr lang="en-US" altLang="en-US" sz="3600">
                <a:solidFill>
                  <a:srgbClr val="FF0000"/>
                </a:solidFill>
                <a:latin typeface="Times New Roman" pitchFamily="18" charset="0"/>
                <a:cs typeface="Times New Roman" pitchFamily="18" charset="0"/>
              </a:rPr>
              <a:t>n</a:t>
            </a:r>
            <a:r>
              <a:rPr lang="en-US" altLang="en-US" sz="3600">
                <a:solidFill>
                  <a:srgbClr val="0000FF"/>
                </a:solidFill>
                <a:latin typeface="Times New Roman" pitchFamily="18" charset="0"/>
                <a:cs typeface="Times New Roman" pitchFamily="18" charset="0"/>
              </a:rPr>
              <a:t>ụ cười, ảo </a:t>
            </a:r>
            <a:r>
              <a:rPr lang="en-US" altLang="en-US" sz="3600">
                <a:solidFill>
                  <a:srgbClr val="FF0000"/>
                </a:solidFill>
                <a:latin typeface="Times New Roman" pitchFamily="18" charset="0"/>
                <a:cs typeface="Times New Roman" pitchFamily="18" charset="0"/>
              </a:rPr>
              <a:t>n</a:t>
            </a:r>
            <a:r>
              <a:rPr lang="en-US" altLang="en-US" sz="3600">
                <a:solidFill>
                  <a:srgbClr val="0000FF"/>
                </a:solidFill>
                <a:latin typeface="Times New Roman" pitchFamily="18" charset="0"/>
                <a:cs typeface="Times New Roman" pitchFamily="18" charset="0"/>
              </a:rPr>
              <a:t>ão,</a:t>
            </a:r>
          </a:p>
        </p:txBody>
      </p:sp>
      <p:sp>
        <p:nvSpPr>
          <p:cNvPr id="20" name="TextBox 19"/>
          <p:cNvSpPr txBox="1">
            <a:spLocks noChangeArrowheads="1"/>
          </p:cNvSpPr>
          <p:nvPr/>
        </p:nvSpPr>
        <p:spPr bwMode="auto">
          <a:xfrm>
            <a:off x="396875" y="2284413"/>
            <a:ext cx="6019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3600">
                <a:solidFill>
                  <a:srgbClr val="0000FF"/>
                </a:solidFill>
                <a:latin typeface="Times New Roman" pitchFamily="18" charset="0"/>
                <a:cs typeface="Times New Roman" pitchFamily="18" charset="0"/>
              </a:rPr>
              <a:t>- kinh khủng, rầu rĩ, héo hon, ỉu xìu, sườn sượt, hớt hải, sằng sặc,…</a:t>
            </a:r>
          </a:p>
        </p:txBody>
      </p:sp>
      <p:sp>
        <p:nvSpPr>
          <p:cNvPr id="22" name="AutoShape 13"/>
          <p:cNvSpPr>
            <a:spLocks noChangeArrowheads="1"/>
          </p:cNvSpPr>
          <p:nvPr/>
        </p:nvSpPr>
        <p:spPr bwMode="auto">
          <a:xfrm>
            <a:off x="7924800" y="1219200"/>
            <a:ext cx="2743200" cy="523875"/>
          </a:xfrm>
          <a:prstGeom prst="star8">
            <a:avLst>
              <a:gd name="adj" fmla="val 40449"/>
            </a:avLst>
          </a:prstGeom>
          <a:solidFill>
            <a:srgbClr val="FFFF00"/>
          </a:solidFill>
          <a:ln>
            <a:noFill/>
          </a:ln>
          <a:effectLst>
            <a:prstShdw prst="shdw17" dist="165588" dir="263922">
              <a:srgbClr val="CC33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n-US" altLang="en-US" sz="4000">
                <a:latin typeface="Times New Roman" pitchFamily="18" charset="0"/>
                <a:cs typeface="Times New Roman" pitchFamily="18" charset="0"/>
              </a:rPr>
              <a:t>Nguy cơ</a:t>
            </a:r>
          </a:p>
        </p:txBody>
      </p:sp>
      <p:sp>
        <p:nvSpPr>
          <p:cNvPr id="23" name="AutoShape 14"/>
          <p:cNvSpPr>
            <a:spLocks noChangeArrowheads="1"/>
          </p:cNvSpPr>
          <p:nvPr/>
        </p:nvSpPr>
        <p:spPr bwMode="auto">
          <a:xfrm>
            <a:off x="7629525" y="2052638"/>
            <a:ext cx="3505200" cy="762000"/>
          </a:xfrm>
          <a:prstGeom prst="wedgeEllipseCallout">
            <a:avLst>
              <a:gd name="adj1" fmla="val -47181"/>
              <a:gd name="adj2" fmla="val 87708"/>
            </a:avLst>
          </a:prstGeom>
          <a:solidFill>
            <a:srgbClr val="66FFFF"/>
          </a:solidFill>
          <a:ln>
            <a:noFill/>
          </a:ln>
          <a:effectLst>
            <a:prstShdw prst="shdw13" dist="108509" dir="14966637">
              <a:srgbClr val="CC3300">
                <a:alpha val="50000"/>
              </a:srgbClr>
            </a:prst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r>
              <a:rPr lang="en-US" altLang="en-US" sz="4000">
                <a:latin typeface="Times New Roman" pitchFamily="18" charset="0"/>
                <a:cs typeface="Times New Roman" pitchFamily="18" charset="0"/>
              </a:rPr>
              <a:t>Thân hành</a:t>
            </a:r>
          </a:p>
        </p:txBody>
      </p:sp>
      <p:sp>
        <p:nvSpPr>
          <p:cNvPr id="24" name="AutoShape 15"/>
          <p:cNvSpPr>
            <a:spLocks noChangeArrowheads="1"/>
          </p:cNvSpPr>
          <p:nvPr/>
        </p:nvSpPr>
        <p:spPr bwMode="auto">
          <a:xfrm>
            <a:off x="7699375" y="3348038"/>
            <a:ext cx="3194050" cy="762000"/>
          </a:xfrm>
          <a:prstGeom prst="ellipseRibbon2">
            <a:avLst>
              <a:gd name="adj1" fmla="val 36014"/>
              <a:gd name="adj2" fmla="val 50852"/>
              <a:gd name="adj3" fmla="val 22222"/>
            </a:avLst>
          </a:prstGeom>
          <a:solidFill>
            <a:srgbClr val="FFFF00"/>
          </a:solidFill>
          <a:ln w="9525">
            <a:solidFill>
              <a:schemeClr val="bg1"/>
            </a:solidFill>
            <a:round/>
            <a:headEnd/>
            <a:tailEnd/>
          </a:ln>
          <a:effectLst>
            <a:outerShdw dist="107763" dir="13500000" sx="125000" sy="125000" algn="br" rotWithShape="0">
              <a:srgbClr val="FF33CC">
                <a:alpha val="50000"/>
              </a:srgbClr>
            </a:outerShdw>
          </a:effectLst>
        </p:spPr>
        <p:txBody>
          <a:bodyPr wrap="none" anchor="ctr"/>
          <a:lstStyle/>
          <a:p>
            <a:pPr algn="ctr" eaLnBrk="1" hangingPunct="1"/>
            <a:r>
              <a:rPr lang="en-US" altLang="en-US" sz="4000">
                <a:latin typeface="Times New Roman" pitchFamily="18" charset="0"/>
                <a:cs typeface="Times New Roman" pitchFamily="18" charset="0"/>
              </a:rPr>
              <a:t>Du học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3446"/>
                                        </p:tgtEl>
                                        <p:attrNameLst>
                                          <p:attrName>style.visibility</p:attrName>
                                        </p:attrNameLst>
                                      </p:cBhvr>
                                      <p:to>
                                        <p:strVal val="visible"/>
                                      </p:to>
                                    </p:set>
                                    <p:animEffect transition="in" filter="blinds(horizontal)">
                                      <p:cBhvr>
                                        <p:cTn id="27" dur="500"/>
                                        <p:tgtEl>
                                          <p:spTgt spid="103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Scale>
                                      <p:cBhvr>
                                        <p:cTn id="4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2"/>
                                        </p:tgtEl>
                                        <p:attrNameLst>
                                          <p:attrName>ppt_x</p:attrName>
                                          <p:attrName>ppt_y</p:attrName>
                                        </p:attrNameLst>
                                      </p:cBhvr>
                                    </p:animMotion>
                                    <p:animEffect transition="in" filter="fade">
                                      <p:cBhvr>
                                        <p:cTn id="47" dur="10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2"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Scale>
                                      <p:cBhvr>
                                        <p:cTn id="5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3"/>
                                        </p:tgtEl>
                                        <p:attrNameLst>
                                          <p:attrName>ppt_x</p:attrName>
                                          <p:attrName>ppt_y</p:attrName>
                                        </p:attrNameLst>
                                      </p:cBhvr>
                                    </p:animMotion>
                                    <p:animEffect transition="in" filter="fade">
                                      <p:cBhvr>
                                        <p:cTn id="54" dur="1000"/>
                                        <p:tgtEl>
                                          <p:spTgt spid="2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2"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Scale>
                                      <p:cBhvr>
                                        <p:cTn id="59"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4"/>
                                        </p:tgtEl>
                                        <p:attrNameLst>
                                          <p:attrName>ppt_x</p:attrName>
                                          <p:attrName>ppt_y</p:attrName>
                                        </p:attrNameLst>
                                      </p:cBhvr>
                                    </p:animMotion>
                                    <p:animEffect transition="in" filter="fade">
                                      <p:cBhvr>
                                        <p:cTn id="6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5" grpId="0"/>
      <p:bldP spid="103446" grpId="0" animBg="1"/>
      <p:bldP spid="18" grpId="0"/>
      <p:bldP spid="19" grpId="0"/>
      <p:bldP spid="20" grpId="0"/>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9"/>
          <p:cNvSpPr>
            <a:spLocks noChangeArrowheads="1" noChangeShapeType="1" noTextEdit="1"/>
          </p:cNvSpPr>
          <p:nvPr/>
        </p:nvSpPr>
        <p:spPr bwMode="auto">
          <a:xfrm>
            <a:off x="3733800" y="457200"/>
            <a:ext cx="41910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b="1" kern="10" dirty="0">
                <a:solidFill>
                  <a:srgbClr val="FFFF00"/>
                </a:solidFill>
                <a:effectLst>
                  <a:outerShdw dist="38100" dir="2700000" algn="tl" rotWithShape="0">
                    <a:srgbClr val="000000">
                      <a:alpha val="43137"/>
                    </a:srgbClr>
                  </a:outerShdw>
                </a:effectLst>
                <a:latin typeface="Arial" panose="020B0604020202020204" pitchFamily="34" charset="0"/>
                <a:cs typeface="Arial" panose="020B0604020202020204" pitchFamily="34" charset="0"/>
              </a:rPr>
              <a:t>  </a:t>
            </a:r>
            <a:r>
              <a:rPr lang="en-US" b="1" kern="10" dirty="0" err="1">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Tìm</a:t>
            </a:r>
            <a:r>
              <a:rPr lang="en-US" b="1" kern="10" dirty="0">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b="1" kern="10" dirty="0" err="1">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hiểu</a:t>
            </a:r>
            <a:r>
              <a:rPr lang="en-US" b="1" kern="10" dirty="0">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b="1" kern="10" dirty="0" err="1">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bài</a:t>
            </a:r>
            <a:r>
              <a:rPr lang="en-US" b="1" kern="10" dirty="0">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a:t>
            </a:r>
          </a:p>
        </p:txBody>
      </p:sp>
      <p:sp>
        <p:nvSpPr>
          <p:cNvPr id="3" name="Text Box 3"/>
          <p:cNvSpPr txBox="1">
            <a:spLocks noChangeArrowheads="1"/>
          </p:cNvSpPr>
          <p:nvPr/>
        </p:nvSpPr>
        <p:spPr bwMode="auto">
          <a:xfrm>
            <a:off x="914400" y="1524000"/>
            <a:ext cx="1028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b="1">
                <a:solidFill>
                  <a:srgbClr val="008000"/>
                </a:solidFill>
                <a:latin typeface="Times New Roman" pitchFamily="18" charset="0"/>
                <a:cs typeface="Times New Roman" pitchFamily="18" charset="0"/>
              </a:rPr>
              <a:t>+ Tìm những chi tiết cho thấy cuộc sống ở vương quốc nọ rất buồn?</a:t>
            </a:r>
          </a:p>
        </p:txBody>
      </p:sp>
      <p:sp>
        <p:nvSpPr>
          <p:cNvPr id="4" name="Text Box 3"/>
          <p:cNvSpPr txBox="1">
            <a:spLocks noChangeArrowheads="1"/>
          </p:cNvSpPr>
          <p:nvPr/>
        </p:nvSpPr>
        <p:spPr bwMode="auto">
          <a:xfrm>
            <a:off x="609600" y="3105150"/>
            <a:ext cx="10668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a:solidFill>
                  <a:srgbClr val="0000FF"/>
                </a:solidFill>
                <a:latin typeface="Times New Roman" pitchFamily="18" charset="0"/>
                <a:cs typeface="Times New Roman" pitchFamily="18" charset="0"/>
              </a:rPr>
              <a:t>    </a:t>
            </a:r>
            <a:r>
              <a:rPr lang="vi-VN" altLang="en-US" sz="4000">
                <a:solidFill>
                  <a:srgbClr val="0000FF"/>
                </a:solidFill>
                <a:latin typeface="Times New Roman" pitchFamily="18" charset="0"/>
                <a:cs typeface="Times New Roman" pitchFamily="18" charset="0"/>
              </a:rPr>
              <a:t>Mặt trời không muốn dậy, chim không muốn hót, hoa trong vườn chưa nở đã tàn, gương mặt mọi người rầu rĩ, héo hon, ngay tại kinh đô cũng chỉ nghe thấy tiếng ngựa hí, tiếng sỏi đá lạo xạo dưới bánh xe, tiếng gió thở dài trên những mái nhà.</a:t>
            </a:r>
            <a:r>
              <a:rPr lang="en-US" altLang="en-US" sz="400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3657600" y="1143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3600" b="1">
              <a:solidFill>
                <a:srgbClr val="FF0000"/>
              </a:solidFill>
            </a:endParaRPr>
          </a:p>
        </p:txBody>
      </p:sp>
      <p:sp>
        <p:nvSpPr>
          <p:cNvPr id="6" name="Text Box 3"/>
          <p:cNvSpPr txBox="1">
            <a:spLocks noChangeArrowheads="1"/>
          </p:cNvSpPr>
          <p:nvPr/>
        </p:nvSpPr>
        <p:spPr bwMode="auto">
          <a:xfrm>
            <a:off x="1514475" y="685800"/>
            <a:ext cx="982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a:solidFill>
                  <a:srgbClr val="008000"/>
                </a:solidFill>
                <a:latin typeface="Times New Roman" pitchFamily="18" charset="0"/>
                <a:cs typeface="Times New Roman" pitchFamily="18" charset="0"/>
              </a:rPr>
              <a:t>+ </a:t>
            </a:r>
            <a:r>
              <a:rPr lang="en-US" altLang="en-US" sz="4000" b="1">
                <a:solidFill>
                  <a:srgbClr val="008000"/>
                </a:solidFill>
                <a:latin typeface="Times New Roman" pitchFamily="18" charset="0"/>
                <a:cs typeface="Times New Roman" pitchFamily="18" charset="0"/>
              </a:rPr>
              <a:t>Vì sao cuộc sống ở vương quốc ấy buồn chán như vậy?</a:t>
            </a:r>
          </a:p>
        </p:txBody>
      </p:sp>
      <p:sp>
        <p:nvSpPr>
          <p:cNvPr id="7" name="Text Box 3"/>
          <p:cNvSpPr txBox="1">
            <a:spLocks noChangeArrowheads="1"/>
          </p:cNvSpPr>
          <p:nvPr/>
        </p:nvSpPr>
        <p:spPr bwMode="auto">
          <a:xfrm>
            <a:off x="1295400" y="2236788"/>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dirty="0">
                <a:solidFill>
                  <a:srgbClr val="0000FF"/>
                </a:solidFill>
                <a:latin typeface="Times New Roman" pitchFamily="18" charset="0"/>
                <a:cs typeface="Times New Roman" pitchFamily="18" charset="0"/>
              </a:rPr>
              <a:t>    </a:t>
            </a:r>
            <a:r>
              <a:rPr lang="vi-VN" altLang="en-US" sz="4000" dirty="0">
                <a:solidFill>
                  <a:srgbClr val="0000FF"/>
                </a:solidFill>
                <a:latin typeface="Times New Roman" pitchFamily="18" charset="0"/>
                <a:cs typeface="Times New Roman" pitchFamily="18" charset="0"/>
              </a:rPr>
              <a:t>Vì cư dân ở đó không ai biết cười.</a:t>
            </a:r>
            <a:r>
              <a:rPr lang="en-US" altLang="en-US" sz="4000" dirty="0">
                <a:solidFill>
                  <a:srgbClr val="0000FF"/>
                </a:solidFill>
                <a:latin typeface="Times New Roman" pitchFamily="18" charset="0"/>
                <a:cs typeface="Times New Roman" pitchFamily="18" charset="0"/>
              </a:rPr>
              <a:t> </a:t>
            </a:r>
          </a:p>
        </p:txBody>
      </p:sp>
      <p:sp>
        <p:nvSpPr>
          <p:cNvPr id="8" name="Text Box 3"/>
          <p:cNvSpPr txBox="1">
            <a:spLocks noChangeArrowheads="1"/>
          </p:cNvSpPr>
          <p:nvPr/>
        </p:nvSpPr>
        <p:spPr bwMode="auto">
          <a:xfrm>
            <a:off x="1447800" y="3470275"/>
            <a:ext cx="960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008000"/>
                </a:solidFill>
                <a:latin typeface="Times New Roman" pitchFamily="18" charset="0"/>
                <a:cs typeface="Times New Roman" pitchFamily="18" charset="0"/>
              </a:rPr>
              <a:t> </a:t>
            </a:r>
            <a:r>
              <a:rPr lang="vi-VN" altLang="en-US" sz="4000" b="1">
                <a:solidFill>
                  <a:srgbClr val="008000"/>
                </a:solidFill>
                <a:latin typeface="Times New Roman" pitchFamily="18" charset="0"/>
                <a:cs typeface="Times New Roman" pitchFamily="18" charset="0"/>
              </a:rPr>
              <a:t>+ Nhà vua đã làm gì để thay đổi tình hình?</a:t>
            </a:r>
            <a:r>
              <a:rPr lang="en-US" altLang="en-US" sz="4000" b="1">
                <a:solidFill>
                  <a:srgbClr val="008000"/>
                </a:solidFill>
                <a:latin typeface="Times New Roman" pitchFamily="18" charset="0"/>
                <a:cs typeface="Times New Roman" pitchFamily="18" charset="0"/>
              </a:rPr>
              <a:t> </a:t>
            </a:r>
          </a:p>
        </p:txBody>
      </p:sp>
      <p:sp>
        <p:nvSpPr>
          <p:cNvPr id="9" name="Text Box 3"/>
          <p:cNvSpPr txBox="1">
            <a:spLocks noChangeArrowheads="1"/>
          </p:cNvSpPr>
          <p:nvPr/>
        </p:nvSpPr>
        <p:spPr bwMode="auto">
          <a:xfrm>
            <a:off x="1447800" y="4484688"/>
            <a:ext cx="975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4000">
                <a:solidFill>
                  <a:srgbClr val="0000FF"/>
                </a:solidFill>
                <a:latin typeface="Times New Roman" pitchFamily="18" charset="0"/>
                <a:cs typeface="Times New Roman" pitchFamily="18" charset="0"/>
              </a:rPr>
              <a:t>    </a:t>
            </a:r>
            <a:r>
              <a:rPr lang="vi-VN" altLang="en-US" sz="4000">
                <a:solidFill>
                  <a:srgbClr val="0000FF"/>
                </a:solidFill>
                <a:latin typeface="Times New Roman" pitchFamily="18" charset="0"/>
                <a:cs typeface="Times New Roman" pitchFamily="18" charset="0"/>
              </a:rPr>
              <a:t>Nhà vua cử một v</a:t>
            </a:r>
            <a:r>
              <a:rPr lang="en-US" altLang="en-US" sz="4000">
                <a:solidFill>
                  <a:srgbClr val="0000FF"/>
                </a:solidFill>
                <a:latin typeface="Times New Roman" pitchFamily="18" charset="0"/>
                <a:cs typeface="Times New Roman" pitchFamily="18" charset="0"/>
              </a:rPr>
              <a:t>ị</a:t>
            </a:r>
            <a:r>
              <a:rPr lang="vi-VN" altLang="en-US" sz="4000">
                <a:solidFill>
                  <a:srgbClr val="0000FF"/>
                </a:solidFill>
                <a:latin typeface="Times New Roman" pitchFamily="18" charset="0"/>
                <a:cs typeface="Times New Roman" pitchFamily="18" charset="0"/>
              </a:rPr>
              <a:t> đại thần đi du học nước ngoài, chuyên về môn cười.</a:t>
            </a:r>
            <a:r>
              <a:rPr lang="en-US" altLang="en-US" sz="400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3866</TotalTime>
  <Words>845</Words>
  <Application>Microsoft Office PowerPoint</Application>
  <PresentationFormat>Custom</PresentationFormat>
  <Paragraphs>76</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PC_ASUS</cp:lastModifiedBy>
  <cp:revision>510</cp:revision>
  <dcterms:created xsi:type="dcterms:W3CDTF">2013-03-29T16:00:27Z</dcterms:created>
  <dcterms:modified xsi:type="dcterms:W3CDTF">2021-05-11T16:54:19Z</dcterms:modified>
</cp:coreProperties>
</file>