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64" r:id="rId4"/>
    <p:sldId id="265" r:id="rId5"/>
    <p:sldId id="266" r:id="rId6"/>
    <p:sldId id="267" r:id="rId7"/>
    <p:sldId id="268" r:id="rId8"/>
    <p:sldId id="269" r:id="rId9"/>
    <p:sldId id="259" r:id="rId10"/>
    <p:sldId id="260" r:id="rId11"/>
    <p:sldId id="270" r:id="rId12"/>
    <p:sldId id="26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Avan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33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18D1EB-E947-4F05-BE6F-8D156B385D1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F2696-56B4-4C9B-8603-A4224C70B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2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F2109-1C02-4255-A30E-E6B08357AC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43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29AD03-7FE0-4B21-B8D0-C8F72FF3EB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90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2150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15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5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151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151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2151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151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51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151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2151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151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1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1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152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2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2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152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2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2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152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2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2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152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3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3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153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3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3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153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3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3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153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3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4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154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4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4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154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4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4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154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4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4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155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5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5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155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5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5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155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5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5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155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6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6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156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6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6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156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6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6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156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6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7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157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7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7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157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7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7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157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7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2157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58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grpSp>
                <p:nvGrpSpPr>
                  <p:cNvPr id="2158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158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8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8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158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8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8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158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8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9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159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9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9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159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9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9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159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59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59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160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60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60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160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60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60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160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60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60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160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61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  <p:grpSp>
                <p:nvGrpSpPr>
                  <p:cNvPr id="2161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161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2161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</p:grpSp>
            </p:grpSp>
          </p:grpSp>
          <p:grpSp>
            <p:nvGrpSpPr>
              <p:cNvPr id="2161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161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161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1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1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1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2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2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162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162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</p:grpSp>
        <p:grpSp>
          <p:nvGrpSpPr>
            <p:cNvPr id="2162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162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2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2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2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2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63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21639" name="Rectangle 13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7213"/>
            <a:ext cx="7772400" cy="162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640" name="Rectangle 13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641" name="Rectangle 13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2" name="Rectangle 1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3" name="Rectangle 1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B8A8E871-5BFA-4260-8119-A69874842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998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69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6149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880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3647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86BCB-730F-4BE2-A9F7-A5CC842BA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65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461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389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7428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376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B2ECC-6109-4E83-89AB-99327FE62E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4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184E6-7A4F-4C0F-A019-09A4F40BB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45192-A919-4476-B895-8246A8BC0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9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233A3-2569-49A9-8F4D-22276A9D36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2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C6290-7DC3-47D2-8CDC-B2A4E76396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0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AC7ED-3F31-42A9-AF09-545E0D585F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3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49B1B-F3AA-47FC-8E16-03D3CCD83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1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2AF9853F-7A46-4D91-A856-462A8E76FC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2971800" y="0"/>
            <a:ext cx="6172200" cy="5715000"/>
            <a:chOff x="3115" y="0"/>
            <a:chExt cx="2170" cy="2486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048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8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8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049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9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9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49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049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2049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2049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49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049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49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0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050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0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0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050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0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0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050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0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0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051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1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1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051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1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051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1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1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051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2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2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052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2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2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052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2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2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052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2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3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053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3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3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053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3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3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053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3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3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054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4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4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054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4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4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054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4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4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054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5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5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055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5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5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055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5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5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055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5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056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2056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056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056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6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6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056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6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6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056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7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7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057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7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7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057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7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7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057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7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8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058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8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8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058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8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8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058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8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8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059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9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grpSp>
              <p:nvGrpSpPr>
                <p:cNvPr id="2059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059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059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</p:grpSp>
          <p:sp>
            <p:nvSpPr>
              <p:cNvPr id="2059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9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9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9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9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0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61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43000" y="2133600"/>
            <a:ext cx="670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/>
              <a:t> </a:t>
            </a:r>
            <a:r>
              <a:rPr lang="en-US" sz="3600" b="1" dirty="0" err="1"/>
              <a:t>To¸n</a:t>
            </a:r>
            <a:r>
              <a:rPr lang="en-US" sz="3600" b="1" dirty="0"/>
              <a:t> 4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04800" y="2667000"/>
            <a:ext cx="8534400" cy="19812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00">
                    <a:alpha val="62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So s¸nh vµ xÕp thø tù c¸c sè tù nhiªn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0" y="76200"/>
            <a:ext cx="7467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TRƯỜNG TIỂU HỌC GIA QUẤT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381000" y="1828800"/>
            <a:ext cx="728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Bµi 3</a:t>
            </a:r>
            <a:r>
              <a:rPr lang="en-US" sz="2400"/>
              <a:t>: </a:t>
            </a:r>
            <a:r>
              <a:rPr lang="en-US" sz="2400" b="1"/>
              <a:t>ViÕt c¸c sè sau theo thø tù tõ lín ®Õn bÐ </a:t>
            </a:r>
            <a:r>
              <a:rPr lang="en-US" sz="2400"/>
              <a:t>: 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-31750" y="2514600"/>
            <a:ext cx="4495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.VnAvant" pitchFamily="34" charset="0"/>
              </a:rPr>
              <a:t> 1942; 1978; 1952; 1984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.VnAvant" pitchFamily="34" charset="0"/>
              </a:rPr>
              <a:t> 1890; 1945; 1969; 1954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5029200" y="2514600"/>
            <a:ext cx="4267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1984; 1978; 1952; 1942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1969; 1954 ;1945; 1890</a:t>
            </a:r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4356100" y="2822575"/>
            <a:ext cx="73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4356100" y="3508375"/>
            <a:ext cx="73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3" grpId="0"/>
      <p:bldP spid="40974" grpId="0"/>
      <p:bldP spid="40976" grpId="0" animBg="1"/>
      <p:bldP spid="409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4953000"/>
            <a:ext cx="9144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>
                <a:latin typeface=".VnShelley Allegro" pitchFamily="82" charset="0"/>
              </a:rPr>
              <a:t>Xin ch©n thµnh c¶m ¬n!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743200" y="1323975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100 … 99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749675" y="12954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</a:rPr>
              <a:t>&gt;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673475" y="210185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</a:rPr>
              <a:t>&lt;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005138" y="2162175"/>
            <a:ext cx="2176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99 … 100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28600" y="3200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- Sè nµo cã nhiÒu ch÷ sè h¬n th× lín h¬n: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28600" y="449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- Sè nµo cã Ýt ch÷ sè h¬n th× bÐ h¬n: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947E-6 L -3.33333E-6 0.3376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88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23682E-6 L -3.33333E-6 0.3374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8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1.9519E-6 L 0.01077 0.4197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2097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24 -0.00647 L -0.00347 0.4088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07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/>
      <p:bldP spid="34824" grpId="1"/>
      <p:bldP spid="34825" grpId="0"/>
      <p:bldP spid="34825" grpId="1"/>
      <p:bldP spid="34826" grpId="0"/>
      <p:bldP spid="34826" grpId="1"/>
      <p:bldP spid="34828" grpId="0"/>
      <p:bldP spid="34828" grpId="1"/>
      <p:bldP spid="34829" grpId="0"/>
      <p:bldP spid="348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238375" y="1616075"/>
            <a:ext cx="365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29869 … 30005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749675" y="157162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</a:rPr>
              <a:t>&lt;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752850" y="237807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</a:rPr>
              <a:t>&gt;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228850" y="2438400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25136 … 23894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8600" y="3352800"/>
            <a:ext cx="8382000" cy="1928813"/>
          </a:xfrm>
          <a:prstGeom prst="rect">
            <a:avLst/>
          </a:prstGeom>
          <a:solidFill>
            <a:schemeClr val="tx2">
              <a:alpha val="14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NÕu hai sè cã sè ch÷ sè b»ng nhau th× so s¸nh tõng cÆp ch÷ sè ë cïng mét hµng kÓ tõ tr¸i s¸ng ph¶i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7" grpId="0"/>
      <p:bldP spid="35848" grpId="0"/>
      <p:bldP spid="35849" grpId="0"/>
      <p:bldP spid="358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238375" y="1616075"/>
            <a:ext cx="365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53724 … 53724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749675" y="157162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</a:rPr>
              <a:t>=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04800" y="2971800"/>
            <a:ext cx="8382000" cy="1928813"/>
          </a:xfrm>
          <a:prstGeom prst="rect">
            <a:avLst/>
          </a:prstGeom>
          <a:solidFill>
            <a:srgbClr val="99CCFF">
              <a:alpha val="14000"/>
            </a:srgbClr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NÕu hai sè cã tÊt c¶ c¸c cÆp ch÷ sè ë tõng hµng ®Òu b»ng nhau th× </a:t>
            </a:r>
          </a:p>
          <a:p>
            <a:pPr algn="ctr"/>
            <a:r>
              <a:rPr lang="en-US" sz="3200" b="1">
                <a:solidFill>
                  <a:srgbClr val="000099"/>
                </a:solidFill>
              </a:rPr>
              <a:t>hai sè ®ã b»ng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1" grpId="0"/>
      <p:bldP spid="368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143000" y="1752600"/>
            <a:ext cx="7086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0, 1, 2, 3, 4, 5, 6, 7, 8, 9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04800" y="2895600"/>
            <a:ext cx="8382000" cy="1749425"/>
          </a:xfrm>
          <a:prstGeom prst="rect">
            <a:avLst/>
          </a:prstGeom>
          <a:solidFill>
            <a:srgbClr val="FFCC99">
              <a:alpha val="39999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err="1">
                <a:solidFill>
                  <a:srgbClr val="CC3300"/>
                </a:solidFill>
              </a:rPr>
              <a:t>Trong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d·y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sè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tù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nhiªn</a:t>
            </a:r>
            <a:r>
              <a:rPr lang="en-US" sz="3600" dirty="0">
                <a:solidFill>
                  <a:srgbClr val="CC3300"/>
                </a:solidFill>
              </a:rPr>
              <a:t>, </a:t>
            </a:r>
            <a:r>
              <a:rPr lang="en-US" sz="3600" dirty="0" err="1">
                <a:solidFill>
                  <a:srgbClr val="CC3300"/>
                </a:solidFill>
              </a:rPr>
              <a:t>sè</a:t>
            </a:r>
            <a:r>
              <a:rPr lang="en-US" sz="3600" dirty="0">
                <a:solidFill>
                  <a:srgbClr val="CC3300"/>
                </a:solidFill>
              </a:rPr>
              <a:t> ®</a:t>
            </a:r>
            <a:r>
              <a:rPr lang="en-US" sz="3600" dirty="0" err="1">
                <a:solidFill>
                  <a:srgbClr val="CC3300"/>
                </a:solidFill>
              </a:rPr>
              <a:t>øng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 smtClean="0">
                <a:solidFill>
                  <a:srgbClr val="CC3300"/>
                </a:solidFill>
              </a:rPr>
              <a:t>trư­íc</a:t>
            </a:r>
            <a:r>
              <a:rPr lang="en-US" sz="3600" dirty="0" smtClean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bÐ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h¬n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sè</a:t>
            </a:r>
            <a:r>
              <a:rPr lang="en-US" sz="3600" dirty="0">
                <a:solidFill>
                  <a:srgbClr val="CC3300"/>
                </a:solidFill>
              </a:rPr>
              <a:t> ®</a:t>
            </a:r>
            <a:r>
              <a:rPr lang="en-US" sz="3600" dirty="0" err="1">
                <a:solidFill>
                  <a:srgbClr val="CC3300"/>
                </a:solidFill>
              </a:rPr>
              <a:t>øng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sau</a:t>
            </a:r>
            <a:r>
              <a:rPr lang="en-US" sz="3600" dirty="0">
                <a:solidFill>
                  <a:srgbClr val="CC3300"/>
                </a:solidFill>
              </a:rPr>
              <a:t>, </a:t>
            </a:r>
            <a:r>
              <a:rPr lang="en-US" sz="3600" dirty="0" err="1">
                <a:solidFill>
                  <a:srgbClr val="CC3300"/>
                </a:solidFill>
              </a:rPr>
              <a:t>sè</a:t>
            </a:r>
            <a:r>
              <a:rPr lang="en-US" sz="3600" dirty="0">
                <a:solidFill>
                  <a:srgbClr val="CC3300"/>
                </a:solidFill>
              </a:rPr>
              <a:t> ®</a:t>
            </a:r>
            <a:r>
              <a:rPr lang="en-US" sz="3600" dirty="0" err="1">
                <a:solidFill>
                  <a:srgbClr val="CC3300"/>
                </a:solidFill>
              </a:rPr>
              <a:t>øng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sau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lín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h¬n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>
                <a:solidFill>
                  <a:srgbClr val="CC3300"/>
                </a:solidFill>
              </a:rPr>
              <a:t>sè</a:t>
            </a:r>
            <a:r>
              <a:rPr lang="en-US" sz="3600" dirty="0">
                <a:solidFill>
                  <a:srgbClr val="CC3300"/>
                </a:solidFill>
              </a:rPr>
              <a:t> ®</a:t>
            </a:r>
            <a:r>
              <a:rPr lang="en-US" sz="3600" dirty="0" err="1">
                <a:solidFill>
                  <a:srgbClr val="CC3300"/>
                </a:solidFill>
              </a:rPr>
              <a:t>øng</a:t>
            </a:r>
            <a:r>
              <a:rPr lang="en-US" sz="3600" dirty="0">
                <a:solidFill>
                  <a:srgbClr val="CC3300"/>
                </a:solidFill>
              </a:rPr>
              <a:t> </a:t>
            </a:r>
            <a:r>
              <a:rPr lang="en-US" sz="3600" dirty="0" err="1" smtClean="0">
                <a:solidFill>
                  <a:srgbClr val="CC3300"/>
                </a:solidFill>
              </a:rPr>
              <a:t>trư­íc</a:t>
            </a:r>
            <a:endParaRPr lang="en-US" sz="36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378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49" name="Group 37"/>
          <p:cNvGrpSpPr>
            <a:grpSpLocks/>
          </p:cNvGrpSpPr>
          <p:nvPr/>
        </p:nvGrpSpPr>
        <p:grpSpPr bwMode="auto">
          <a:xfrm>
            <a:off x="190500" y="2590800"/>
            <a:ext cx="8115300" cy="779463"/>
            <a:chOff x="120" y="1632"/>
            <a:chExt cx="5112" cy="491"/>
          </a:xfrm>
        </p:grpSpPr>
        <p:sp>
          <p:nvSpPr>
            <p:cNvPr id="38934" name="Text Box 22"/>
            <p:cNvSpPr txBox="1">
              <a:spLocks noChangeArrowheads="1"/>
            </p:cNvSpPr>
            <p:nvPr/>
          </p:nvSpPr>
          <p:spPr bwMode="auto">
            <a:xfrm>
              <a:off x="120" y="1790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38935" name="Text Box 23"/>
            <p:cNvSpPr txBox="1">
              <a:spLocks noChangeArrowheads="1"/>
            </p:cNvSpPr>
            <p:nvPr/>
          </p:nvSpPr>
          <p:spPr bwMode="auto">
            <a:xfrm>
              <a:off x="522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38936" name="Text Box 24"/>
            <p:cNvSpPr txBox="1">
              <a:spLocks noChangeArrowheads="1"/>
            </p:cNvSpPr>
            <p:nvPr/>
          </p:nvSpPr>
          <p:spPr bwMode="auto">
            <a:xfrm>
              <a:off x="884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1632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1268" y="1794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2036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38940" name="Text Box 28"/>
            <p:cNvSpPr txBox="1">
              <a:spLocks noChangeArrowheads="1"/>
            </p:cNvSpPr>
            <p:nvPr/>
          </p:nvSpPr>
          <p:spPr bwMode="auto">
            <a:xfrm>
              <a:off x="2420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6</a:t>
              </a:r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2822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7</a:t>
              </a:r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3198" y="1795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8</a:t>
              </a:r>
            </a:p>
          </p:txBody>
        </p:sp>
        <p:sp>
          <p:nvSpPr>
            <p:cNvPr id="38943" name="Text Box 31"/>
            <p:cNvSpPr txBox="1">
              <a:spLocks noChangeArrowheads="1"/>
            </p:cNvSpPr>
            <p:nvPr/>
          </p:nvSpPr>
          <p:spPr bwMode="auto">
            <a:xfrm>
              <a:off x="3896" y="1796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38944" name="Text Box 32"/>
            <p:cNvSpPr txBox="1">
              <a:spLocks noChangeArrowheads="1"/>
            </p:cNvSpPr>
            <p:nvPr/>
          </p:nvSpPr>
          <p:spPr bwMode="auto">
            <a:xfrm>
              <a:off x="3572" y="1796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9</a:t>
              </a:r>
            </a:p>
          </p:txBody>
        </p:sp>
        <p:sp>
          <p:nvSpPr>
            <p:cNvPr id="38945" name="Text Box 33"/>
            <p:cNvSpPr txBox="1">
              <a:spLocks noChangeArrowheads="1"/>
            </p:cNvSpPr>
            <p:nvPr/>
          </p:nvSpPr>
          <p:spPr bwMode="auto">
            <a:xfrm>
              <a:off x="4320" y="1794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11</a:t>
              </a:r>
            </a:p>
          </p:txBody>
        </p:sp>
        <p:grpSp>
          <p:nvGrpSpPr>
            <p:cNvPr id="38948" name="Group 36"/>
            <p:cNvGrpSpPr>
              <a:grpSpLocks/>
            </p:cNvGrpSpPr>
            <p:nvPr/>
          </p:nvGrpSpPr>
          <p:grpSpPr bwMode="auto">
            <a:xfrm>
              <a:off x="240" y="1632"/>
              <a:ext cx="4992" cy="175"/>
              <a:chOff x="240" y="1632"/>
              <a:chExt cx="4992" cy="175"/>
            </a:xfrm>
          </p:grpSpPr>
          <p:sp>
            <p:nvSpPr>
              <p:cNvPr id="38920" name="Line 8"/>
              <p:cNvSpPr>
                <a:spLocks noChangeShapeType="1"/>
              </p:cNvSpPr>
              <p:nvPr/>
            </p:nvSpPr>
            <p:spPr bwMode="auto">
              <a:xfrm>
                <a:off x="240" y="1728"/>
                <a:ext cx="49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1" name="Line 9"/>
              <p:cNvSpPr>
                <a:spLocks noChangeShapeType="1"/>
              </p:cNvSpPr>
              <p:nvPr/>
            </p:nvSpPr>
            <p:spPr bwMode="auto">
              <a:xfrm>
                <a:off x="240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2" name="Line 10"/>
              <p:cNvSpPr>
                <a:spLocks noChangeShapeType="1"/>
              </p:cNvSpPr>
              <p:nvPr/>
            </p:nvSpPr>
            <p:spPr bwMode="auto">
              <a:xfrm>
                <a:off x="240" y="163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3" name="Line 11"/>
              <p:cNvSpPr>
                <a:spLocks noChangeShapeType="1"/>
              </p:cNvSpPr>
              <p:nvPr/>
            </p:nvSpPr>
            <p:spPr bwMode="auto">
              <a:xfrm>
                <a:off x="624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4" name="Line 12"/>
              <p:cNvSpPr>
                <a:spLocks noChangeShapeType="1"/>
              </p:cNvSpPr>
              <p:nvPr/>
            </p:nvSpPr>
            <p:spPr bwMode="auto">
              <a:xfrm>
                <a:off x="1008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5" name="Line 13"/>
              <p:cNvSpPr>
                <a:spLocks noChangeShapeType="1"/>
              </p:cNvSpPr>
              <p:nvPr/>
            </p:nvSpPr>
            <p:spPr bwMode="auto">
              <a:xfrm>
                <a:off x="1392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6" name="Line 14"/>
              <p:cNvSpPr>
                <a:spLocks noChangeShapeType="1"/>
              </p:cNvSpPr>
              <p:nvPr/>
            </p:nvSpPr>
            <p:spPr bwMode="auto">
              <a:xfrm>
                <a:off x="1776" y="1650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7" name="Line 15"/>
              <p:cNvSpPr>
                <a:spLocks noChangeShapeType="1"/>
              </p:cNvSpPr>
              <p:nvPr/>
            </p:nvSpPr>
            <p:spPr bwMode="auto">
              <a:xfrm>
                <a:off x="2160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8" name="Line 16"/>
              <p:cNvSpPr>
                <a:spLocks noChangeShapeType="1"/>
              </p:cNvSpPr>
              <p:nvPr/>
            </p:nvSpPr>
            <p:spPr bwMode="auto">
              <a:xfrm>
                <a:off x="2544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29" name="Line 17"/>
              <p:cNvSpPr>
                <a:spLocks noChangeShapeType="1"/>
              </p:cNvSpPr>
              <p:nvPr/>
            </p:nvSpPr>
            <p:spPr bwMode="auto">
              <a:xfrm>
                <a:off x="4464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30" name="Line 18"/>
              <p:cNvSpPr>
                <a:spLocks noChangeShapeType="1"/>
              </p:cNvSpPr>
              <p:nvPr/>
            </p:nvSpPr>
            <p:spPr bwMode="auto">
              <a:xfrm>
                <a:off x="2928" y="1651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31" name="Line 19"/>
              <p:cNvSpPr>
                <a:spLocks noChangeShapeType="1"/>
              </p:cNvSpPr>
              <p:nvPr/>
            </p:nvSpPr>
            <p:spPr bwMode="auto">
              <a:xfrm>
                <a:off x="3312" y="1650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>
                <a:off x="3696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33" name="Line 21"/>
              <p:cNvSpPr>
                <a:spLocks noChangeShapeType="1"/>
              </p:cNvSpPr>
              <p:nvPr/>
            </p:nvSpPr>
            <p:spPr bwMode="auto">
              <a:xfrm>
                <a:off x="4080" y="1650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946" name="Line 34"/>
              <p:cNvSpPr>
                <a:spLocks noChangeShapeType="1"/>
              </p:cNvSpPr>
              <p:nvPr/>
            </p:nvSpPr>
            <p:spPr bwMode="auto">
              <a:xfrm>
                <a:off x="4848" y="1652"/>
                <a:ext cx="0" cy="1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38947" name="Text Box 35"/>
            <p:cNvSpPr txBox="1">
              <a:spLocks noChangeArrowheads="1"/>
            </p:cNvSpPr>
            <p:nvPr/>
          </p:nvSpPr>
          <p:spPr bwMode="auto">
            <a:xfrm>
              <a:off x="4656" y="1796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1981200" y="16764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7698, 7968, 7896, 7869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981200" y="2536825"/>
            <a:ext cx="662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C3300"/>
                </a:solidFill>
              </a:rPr>
              <a:t>7698 &lt; 7869 &lt; 7896 &lt; 7968</a:t>
            </a:r>
          </a:p>
        </p:txBody>
      </p:sp>
      <p:sp>
        <p:nvSpPr>
          <p:cNvPr id="39974" name="AutoShape 38"/>
          <p:cNvSpPr>
            <a:spLocks noChangeArrowheads="1"/>
          </p:cNvSpPr>
          <p:nvPr/>
        </p:nvSpPr>
        <p:spPr bwMode="auto">
          <a:xfrm>
            <a:off x="1066800" y="1981200"/>
            <a:ext cx="838200" cy="1066800"/>
          </a:xfrm>
          <a:prstGeom prst="curvedRightArrow">
            <a:avLst>
              <a:gd name="adj1" fmla="val 11496"/>
              <a:gd name="adj2" fmla="val 3688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76200" y="35052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chemeClr val="tx2"/>
                </a:solidFill>
              </a:rPr>
              <a:t>Bao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giê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còng</a:t>
            </a:r>
            <a:r>
              <a:rPr lang="en-US" sz="3200" b="1" dirty="0">
                <a:solidFill>
                  <a:schemeClr val="tx2"/>
                </a:solidFill>
              </a:rPr>
              <a:t> so </a:t>
            </a:r>
            <a:r>
              <a:rPr lang="en-US" sz="3200" b="1" dirty="0" err="1">
                <a:solidFill>
                  <a:schemeClr val="tx2"/>
                </a:solidFill>
              </a:rPr>
              <a:t>s¸nh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</a:rPr>
              <a:t>®</a:t>
            </a:r>
            <a:r>
              <a:rPr lang="en-US" sz="3200" b="1" dirty="0" err="1" smtClean="0">
                <a:solidFill>
                  <a:schemeClr val="tx2"/>
                </a:solidFill>
              </a:rPr>
              <a:t>ư­îc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hai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sè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tù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nhiªn</a:t>
            </a:r>
            <a:r>
              <a:rPr lang="en-US" sz="3200" b="1" dirty="0">
                <a:solidFill>
                  <a:schemeClr val="tx2"/>
                </a:solidFill>
              </a:rPr>
              <a:t>, </a:t>
            </a:r>
            <a:r>
              <a:rPr lang="en-US" sz="3200" b="1" dirty="0" err="1">
                <a:solidFill>
                  <a:schemeClr val="tx2"/>
                </a:solidFill>
              </a:rPr>
              <a:t>nghÜa</a:t>
            </a:r>
            <a:r>
              <a:rPr lang="en-US" sz="3200" b="1" dirty="0">
                <a:solidFill>
                  <a:schemeClr val="tx2"/>
                </a:solidFill>
              </a:rPr>
              <a:t> lµ </a:t>
            </a:r>
            <a:r>
              <a:rPr lang="en-US" sz="3200" b="1" dirty="0" err="1">
                <a:solidFill>
                  <a:schemeClr val="tx2"/>
                </a:solidFill>
              </a:rPr>
              <a:t>x¸c</a:t>
            </a:r>
            <a:r>
              <a:rPr lang="en-US" sz="3200" b="1" dirty="0">
                <a:solidFill>
                  <a:schemeClr val="tx2"/>
                </a:solidFill>
              </a:rPr>
              <a:t> ®</a:t>
            </a:r>
            <a:r>
              <a:rPr lang="en-US" sz="3200" b="1" dirty="0" err="1">
                <a:solidFill>
                  <a:schemeClr val="tx2"/>
                </a:solidFill>
              </a:rPr>
              <a:t>Þnh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</a:rPr>
              <a:t>®­</a:t>
            </a:r>
            <a:r>
              <a:rPr lang="en-US" sz="3200" b="1" dirty="0" err="1" smtClean="0">
                <a:solidFill>
                  <a:schemeClr val="tx2"/>
                </a:solidFill>
              </a:rPr>
              <a:t>ưîc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sè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nµy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lín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h¬n</a:t>
            </a:r>
            <a:r>
              <a:rPr lang="en-US" sz="3200" b="1" dirty="0">
                <a:solidFill>
                  <a:schemeClr val="tx2"/>
                </a:solidFill>
              </a:rPr>
              <a:t>, </a:t>
            </a:r>
          </a:p>
          <a:p>
            <a:pPr algn="ctr"/>
            <a:r>
              <a:rPr lang="en-US" sz="3200" b="1" dirty="0" err="1">
                <a:solidFill>
                  <a:schemeClr val="tx2"/>
                </a:solidFill>
              </a:rPr>
              <a:t>sè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kia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bÐ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h¬n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hoÆc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hai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sè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b»ng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nhau</a:t>
            </a:r>
            <a:r>
              <a:rPr lang="en-US" sz="3200" b="1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2" grpId="0"/>
      <p:bldP spid="39973" grpId="0"/>
      <p:bldP spid="39974" grpId="0" animBg="1"/>
      <p:bldP spid="399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533400" y="1600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Bµi 1</a:t>
            </a:r>
            <a:r>
              <a:rPr lang="en-US" sz="2400"/>
              <a:t>: </a:t>
            </a:r>
            <a:r>
              <a:rPr lang="en-US" sz="2400" b="1"/>
              <a:t>&gt;, &lt;, = ?</a:t>
            </a:r>
            <a:r>
              <a:rPr lang="en-US" sz="2400"/>
              <a:t> </a:t>
            </a:r>
          </a:p>
        </p:txBody>
      </p:sp>
      <p:sp>
        <p:nvSpPr>
          <p:cNvPr id="12808" name="Text Box 520"/>
          <p:cNvSpPr txBox="1">
            <a:spLocks noChangeArrowheads="1"/>
          </p:cNvSpPr>
          <p:nvPr/>
        </p:nvSpPr>
        <p:spPr bwMode="auto">
          <a:xfrm>
            <a:off x="304800" y="2209800"/>
            <a:ext cx="3810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1234 … 999</a:t>
            </a:r>
          </a:p>
          <a:p>
            <a:pPr>
              <a:spcBef>
                <a:spcPct val="50000"/>
              </a:spcBef>
            </a:pPr>
            <a:r>
              <a:rPr lang="en-US"/>
              <a:t>   8754 … 87540</a:t>
            </a:r>
          </a:p>
          <a:p>
            <a:pPr>
              <a:spcBef>
                <a:spcPct val="50000"/>
              </a:spcBef>
            </a:pPr>
            <a:r>
              <a:rPr lang="en-US"/>
              <a:t> 39680 … 39000 + 680</a:t>
            </a:r>
          </a:p>
        </p:txBody>
      </p:sp>
      <p:sp>
        <p:nvSpPr>
          <p:cNvPr id="12809" name="Text Box 521"/>
          <p:cNvSpPr txBox="1">
            <a:spLocks noChangeArrowheads="1"/>
          </p:cNvSpPr>
          <p:nvPr/>
        </p:nvSpPr>
        <p:spPr bwMode="auto">
          <a:xfrm>
            <a:off x="4724400" y="2197100"/>
            <a:ext cx="41148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35784 … 35790</a:t>
            </a:r>
          </a:p>
          <a:p>
            <a:pPr>
              <a:spcBef>
                <a:spcPct val="50000"/>
              </a:spcBef>
            </a:pPr>
            <a:r>
              <a:rPr lang="en-US"/>
              <a:t>  92501 … 92410</a:t>
            </a:r>
          </a:p>
          <a:p>
            <a:pPr>
              <a:spcBef>
                <a:spcPct val="50000"/>
              </a:spcBef>
            </a:pPr>
            <a:r>
              <a:rPr lang="en-US"/>
              <a:t>  17600 … 17000 + 600</a:t>
            </a:r>
          </a:p>
        </p:txBody>
      </p:sp>
      <p:sp>
        <p:nvSpPr>
          <p:cNvPr id="12810" name="Text Box 522"/>
          <p:cNvSpPr txBox="1">
            <a:spLocks noChangeArrowheads="1"/>
          </p:cNvSpPr>
          <p:nvPr/>
        </p:nvSpPr>
        <p:spPr bwMode="auto">
          <a:xfrm>
            <a:off x="1543050" y="2181225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&gt;</a:t>
            </a:r>
          </a:p>
        </p:txBody>
      </p:sp>
      <p:sp>
        <p:nvSpPr>
          <p:cNvPr id="12811" name="Text Box 523"/>
          <p:cNvSpPr txBox="1">
            <a:spLocks noChangeArrowheads="1"/>
          </p:cNvSpPr>
          <p:nvPr/>
        </p:nvSpPr>
        <p:spPr bwMode="auto">
          <a:xfrm>
            <a:off x="1527175" y="2790825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&lt;</a:t>
            </a:r>
          </a:p>
        </p:txBody>
      </p:sp>
      <p:sp>
        <p:nvSpPr>
          <p:cNvPr id="12812" name="Text Box 524"/>
          <p:cNvSpPr txBox="1">
            <a:spLocks noChangeArrowheads="1"/>
          </p:cNvSpPr>
          <p:nvPr/>
        </p:nvSpPr>
        <p:spPr bwMode="auto">
          <a:xfrm>
            <a:off x="1555750" y="34163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=</a:t>
            </a:r>
          </a:p>
        </p:txBody>
      </p:sp>
      <p:sp>
        <p:nvSpPr>
          <p:cNvPr id="12813" name="Text Box 525"/>
          <p:cNvSpPr txBox="1">
            <a:spLocks noChangeArrowheads="1"/>
          </p:cNvSpPr>
          <p:nvPr/>
        </p:nvSpPr>
        <p:spPr bwMode="auto">
          <a:xfrm>
            <a:off x="6045200" y="2149475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&lt;</a:t>
            </a:r>
          </a:p>
        </p:txBody>
      </p:sp>
      <p:sp>
        <p:nvSpPr>
          <p:cNvPr id="12814" name="Text Box 526"/>
          <p:cNvSpPr txBox="1">
            <a:spLocks noChangeArrowheads="1"/>
          </p:cNvSpPr>
          <p:nvPr/>
        </p:nvSpPr>
        <p:spPr bwMode="auto">
          <a:xfrm>
            <a:off x="6061075" y="2790825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&gt;</a:t>
            </a:r>
          </a:p>
        </p:txBody>
      </p:sp>
      <p:sp>
        <p:nvSpPr>
          <p:cNvPr id="12815" name="Text Box 527"/>
          <p:cNvSpPr txBox="1">
            <a:spLocks noChangeArrowheads="1"/>
          </p:cNvSpPr>
          <p:nvPr/>
        </p:nvSpPr>
        <p:spPr bwMode="auto">
          <a:xfrm>
            <a:off x="6042025" y="34163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9" grpId="0"/>
      <p:bldP spid="12808" grpId="0"/>
      <p:bldP spid="12809" grpId="0"/>
      <p:bldP spid="12810" grpId="0"/>
      <p:bldP spid="12811" grpId="0"/>
      <p:bldP spid="12812" grpId="0"/>
      <p:bldP spid="12813" grpId="0"/>
      <p:bldP spid="12814" grpId="0"/>
      <p:bldP spid="128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2" name="Text Box 200"/>
          <p:cNvSpPr txBox="1">
            <a:spLocks noChangeArrowheads="1"/>
          </p:cNvSpPr>
          <p:nvPr/>
        </p:nvSpPr>
        <p:spPr bwMode="auto">
          <a:xfrm>
            <a:off x="152400" y="1828800"/>
            <a:ext cx="7196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Bµi 2</a:t>
            </a:r>
            <a:r>
              <a:rPr lang="en-US" sz="2400"/>
              <a:t>: </a:t>
            </a:r>
            <a:r>
              <a:rPr lang="en-US" sz="2400" b="1"/>
              <a:t>ViÕt c¸c sè sau theo thø tù tõ bÐ ®Õn lín</a:t>
            </a:r>
            <a:r>
              <a:rPr lang="en-US" sz="2400"/>
              <a:t>: </a:t>
            </a:r>
          </a:p>
        </p:txBody>
      </p:sp>
      <p:sp>
        <p:nvSpPr>
          <p:cNvPr id="13605" name="Text Box 293"/>
          <p:cNvSpPr txBox="1">
            <a:spLocks noChangeArrowheads="1"/>
          </p:cNvSpPr>
          <p:nvPr/>
        </p:nvSpPr>
        <p:spPr bwMode="auto">
          <a:xfrm>
            <a:off x="381000" y="2514600"/>
            <a:ext cx="41148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.VnAvant" pitchFamily="34" charset="0"/>
              </a:rPr>
              <a:t>  8316; 8136; 8361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.VnAvant" pitchFamily="34" charset="0"/>
              </a:rPr>
              <a:t>  5724; 5742; 5740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.VnAvant" pitchFamily="34" charset="0"/>
              </a:rPr>
              <a:t>  64831; 64813; 63841</a:t>
            </a:r>
          </a:p>
        </p:txBody>
      </p:sp>
      <p:sp>
        <p:nvSpPr>
          <p:cNvPr id="13606" name="Text Box 294"/>
          <p:cNvSpPr txBox="1">
            <a:spLocks noChangeArrowheads="1"/>
          </p:cNvSpPr>
          <p:nvPr/>
        </p:nvSpPr>
        <p:spPr bwMode="auto">
          <a:xfrm>
            <a:off x="5486400" y="2514600"/>
            <a:ext cx="3581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8136; 8316; 8361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5724; 5740; 5742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63847; 64813; 64831</a:t>
            </a:r>
          </a:p>
        </p:txBody>
      </p:sp>
      <p:sp>
        <p:nvSpPr>
          <p:cNvPr id="13607" name="Line 295"/>
          <p:cNvSpPr>
            <a:spLocks noChangeShapeType="1"/>
          </p:cNvSpPr>
          <p:nvPr/>
        </p:nvSpPr>
        <p:spPr bwMode="auto">
          <a:xfrm>
            <a:off x="44196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608" name="Line 296"/>
          <p:cNvSpPr>
            <a:spLocks noChangeShapeType="1"/>
          </p:cNvSpPr>
          <p:nvPr/>
        </p:nvSpPr>
        <p:spPr bwMode="auto">
          <a:xfrm>
            <a:off x="44196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609" name="Line 297"/>
          <p:cNvSpPr>
            <a:spLocks noChangeShapeType="1"/>
          </p:cNvSpPr>
          <p:nvPr/>
        </p:nvSpPr>
        <p:spPr bwMode="auto">
          <a:xfrm>
            <a:off x="4419600" y="40671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5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2" grpId="0"/>
      <p:bldP spid="13605" grpId="0"/>
      <p:bldP spid="13607" grpId="0" animBg="1"/>
      <p:bldP spid="13608" grpId="0" animBg="1"/>
      <p:bldP spid="13609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216</TotalTime>
  <Words>372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Crayons</vt:lpstr>
      <vt:lpstr>Fireworks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</dc:creator>
  <cp:lastModifiedBy>PC_ASUS</cp:lastModifiedBy>
  <cp:revision>12</cp:revision>
  <dcterms:created xsi:type="dcterms:W3CDTF">2006-08-23T15:16:59Z</dcterms:created>
  <dcterms:modified xsi:type="dcterms:W3CDTF">2021-05-11T17:55:12Z</dcterms:modified>
</cp:coreProperties>
</file>