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340" r:id="rId3"/>
    <p:sldId id="339" r:id="rId4"/>
    <p:sldId id="347" r:id="rId5"/>
    <p:sldId id="348" r:id="rId6"/>
    <p:sldId id="352" r:id="rId7"/>
    <p:sldId id="354" r:id="rId8"/>
    <p:sldId id="349" r:id="rId9"/>
    <p:sldId id="350" r:id="rId10"/>
    <p:sldId id="355" r:id="rId11"/>
    <p:sldId id="357" r:id="rId12"/>
    <p:sldId id="362" r:id="rId13"/>
    <p:sldId id="358" r:id="rId14"/>
    <p:sldId id="359" r:id="rId15"/>
    <p:sldId id="360" r:id="rId16"/>
    <p:sldId id="361" r:id="rId17"/>
    <p:sldId id="351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CC"/>
    <a:srgbClr val="FF6600"/>
    <a:srgbClr val="CC6600"/>
    <a:srgbClr val="33CC33"/>
    <a:srgbClr val="000099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47D2B1-8DD2-459A-9621-EDBF5F1E2030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9B33CA-A60A-4D82-9349-D6D7FA63E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48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863911-941E-4E0A-B2A1-843B25231A90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3B063F-AC8D-4BB4-80D8-49D6C427C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601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C1A3B6-63E3-4BC4-8AD4-03A857B1DFF9}" type="datetime8">
              <a:rPr lang="fr-FR" altLang="en-US" smtClean="0"/>
              <a:pPr/>
              <a:t>09/09/2019 10:25</a:t>
            </a:fld>
            <a:endParaRPr lang="en-US" altLang="en-US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25D37E-4A71-4D48-AF1D-1869C7506DD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63DF-C666-41DA-B6CF-070094BEA3AE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968DD-3B99-45A0-8E06-1A067BB59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8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7B8F-4B76-4B22-ADBC-D66B401A58D4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FA023-75F5-4E1F-BF6B-00BB917D2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76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E3BBD-6ED1-4B04-9EC1-2209D54892AB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0702DB-23E3-45FB-8821-3B3D37C52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944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3406-7352-4B2C-AE50-B79DD8AC23A3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B9031-61CA-4A47-8D2A-42B382FA2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3104-D2F9-4381-B709-CEC5B466EC1D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AB939-7F96-4FFC-9D80-38150C3E5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39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33CA4-2731-4B86-B387-A848FF4F66C9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3B265-6A9D-40B9-84E2-C2D591415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2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A79A-263E-4BED-AE62-789F2B1F67F6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1E945-C458-4956-9EF2-51943D3D4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7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96DCF-D7CE-4123-82BB-324EFCD26D8C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5265E-AE8F-4CFC-A49A-63424F22B7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1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5D679-3246-4375-8170-A46241DF4C0F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64D0C-1B11-4949-BDE5-9A3DA8DEDC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6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30F5-E278-41DD-8AF7-2822C7E75FA3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138FD-42A6-4945-8452-4BBC49B95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9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A7BC-0A95-4F1B-82C7-5327C9619FC1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ABB74-E71F-4ACB-9AF4-0E12A407A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5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7352-768F-4EE5-AFBC-9DB1BDFC20A6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19346-C1FB-467E-B9D6-455E85B4D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FEDB02-A6F3-47B7-9ED0-3492C7547670}" type="datetime8">
              <a:rPr lang="fr-FR"/>
              <a:pPr>
                <a:defRPr/>
              </a:pPr>
              <a:t>09/09/2019 10:25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CDB5F68-C28E-407F-A978-C1F7179086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39713"/>
            <a:ext cx="11430000" cy="70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>
            <a:off x="3429000" y="1440399"/>
            <a:ext cx="2133600" cy="10668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5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5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5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</a:p>
        </p:txBody>
      </p:sp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062163" y="2724150"/>
            <a:ext cx="5476875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en-US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KHÁM PHÁ MÁY TÍNH</a:t>
            </a:r>
          </a:p>
        </p:txBody>
      </p:sp>
      <p:sp>
        <p:nvSpPr>
          <p:cNvPr id="2057" name="WordArt 30"/>
          <p:cNvSpPr>
            <a:spLocks noChangeArrowheads="1" noChangeShapeType="1" noTextEdit="1"/>
          </p:cNvSpPr>
          <p:nvPr/>
        </p:nvSpPr>
        <p:spPr bwMode="auto">
          <a:xfrm>
            <a:off x="1759742" y="4800600"/>
            <a:ext cx="6376988" cy="19812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r>
              <a:rPr lang="en-US" sz="5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Times New Roman"/>
              </a:rPr>
              <a:t>KHÁM PHÁ COMPUTER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3657474"/>
            <a:ext cx="21336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Bài</a:t>
            </a:r>
            <a:r>
              <a:rPr lang="en-US" sz="5400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4912" y="341041"/>
            <a:ext cx="56617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Thứ</a:t>
            </a:r>
            <a:r>
              <a:rPr lang="en-US" sz="4000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ngày</a:t>
            </a:r>
            <a:r>
              <a:rPr lang="en-US" sz="4000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  </a:t>
            </a:r>
            <a:r>
              <a:rPr lang="en-US" sz="4000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tháng</a:t>
            </a:r>
            <a:r>
              <a:rPr lang="en-US" sz="4000" dirty="0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  </a:t>
            </a:r>
            <a:r>
              <a:rPr lang="en-US" sz="4000" dirty="0" err="1"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+mn-lt"/>
              </a:rPr>
              <a:t>năm</a:t>
            </a:r>
            <a:endParaRPr lang="en-US" sz="4000" dirty="0">
              <a:solidFill>
                <a:srgbClr val="FF000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503488"/>
            <a:ext cx="57150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Line 336"/>
          <p:cNvSpPr>
            <a:spLocks noChangeShapeType="1"/>
          </p:cNvSpPr>
          <p:nvPr/>
        </p:nvSpPr>
        <p:spPr bwMode="auto">
          <a:xfrm>
            <a:off x="0" y="696913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Rectangle 338"/>
          <p:cNvSpPr>
            <a:spLocks noChangeArrowheads="1"/>
          </p:cNvSpPr>
          <p:nvPr/>
        </p:nvSpPr>
        <p:spPr bwMode="auto">
          <a:xfrm>
            <a:off x="0" y="696913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sp>
        <p:nvSpPr>
          <p:cNvPr id="2" name="Text Box 343"/>
          <p:cNvSpPr txBox="1">
            <a:spLocks noChangeArrowheads="1"/>
          </p:cNvSpPr>
          <p:nvPr/>
        </p:nvSpPr>
        <p:spPr bwMode="auto">
          <a:xfrm>
            <a:off x="230188" y="1214438"/>
            <a:ext cx="94376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32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latin typeface="+mn-lt"/>
              </a:rPr>
              <a:t>2. </a:t>
            </a:r>
            <a:r>
              <a:rPr lang="en-US" altLang="vi-VN" b="1" i="1" dirty="0" err="1" smtClean="0">
                <a:latin typeface="+mn-lt"/>
              </a:rPr>
              <a:t>Tạo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thư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mục</a:t>
            </a:r>
            <a:endParaRPr lang="en-US" altLang="vi-VN" b="1" i="1" dirty="0" smtClean="0">
              <a:latin typeface="+mn-lt"/>
            </a:endParaRPr>
          </a:p>
          <a:p>
            <a:pPr marL="27432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 smtClean="0">
                <a:latin typeface="+mn-lt"/>
              </a:rPr>
              <a:t>- </a:t>
            </a:r>
            <a:r>
              <a:rPr lang="en-US" altLang="vi-VN" sz="2800" b="1" i="1" dirty="0" err="1" smtClean="0">
                <a:latin typeface="+mn-lt"/>
              </a:rPr>
              <a:t>Điều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khiển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sao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cho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ngăn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trái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của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cửa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sổ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giống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hình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sau</a:t>
            </a:r>
            <a:r>
              <a:rPr lang="en-US" altLang="vi-VN" sz="2800" b="1" i="1" dirty="0" smtClean="0">
                <a:latin typeface="+mn-lt"/>
              </a:rPr>
              <a:t>:</a:t>
            </a:r>
          </a:p>
        </p:txBody>
      </p:sp>
      <p:pic>
        <p:nvPicPr>
          <p:cNvPr id="14342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30163" y="112713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216025" y="85725"/>
            <a:ext cx="591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752475"/>
            <a:ext cx="6165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057400"/>
            <a:ext cx="7358062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3"/>
          <a:stretch>
            <a:fillRect/>
          </a:stretch>
        </p:blipFill>
        <p:spPr bwMode="auto">
          <a:xfrm>
            <a:off x="685800" y="4343400"/>
            <a:ext cx="49704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15366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87363" y="1498600"/>
            <a:ext cx="8229601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</a:t>
            </a:r>
            <a:r>
              <a:rPr lang="en-US" altLang="en-US" sz="280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7175"/>
            <a:ext cx="75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ultiply 1"/>
          <p:cNvSpPr/>
          <p:nvPr/>
        </p:nvSpPr>
        <p:spPr>
          <a:xfrm>
            <a:off x="820738" y="2825750"/>
            <a:ext cx="346075" cy="539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968375"/>
            <a:ext cx="616585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16388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487363" y="1498600"/>
            <a:ext cx="8229601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</a:t>
            </a:r>
            <a:r>
              <a:rPr lang="en-US" altLang="en-US" sz="2800" smtClean="0">
                <a:solidFill>
                  <a:srgbClr val="FF0000"/>
                </a:solidFill>
              </a:rPr>
              <a:t>x</a:t>
            </a:r>
            <a:r>
              <a:rPr lang="en-US" altLang="en-US" sz="2800" smtClean="0">
                <a:solidFill>
                  <a:schemeClr val="tx1"/>
                </a:solidFill>
              </a:rPr>
              <a:t> vào        đặt cuối câu đúng.</a:t>
            </a:r>
            <a:r>
              <a:rPr lang="en-US" altLang="en-US" sz="2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527175"/>
            <a:ext cx="75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688" y="1027113"/>
            <a:ext cx="61674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i="1" dirty="0">
                <a:solidFill>
                  <a:srgbClr val="FF0000"/>
                </a:solidFill>
                <a:latin typeface="+mn-lt"/>
              </a:rPr>
              <a:t>B. HOẠT ĐỘNG THỰC HÀNH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825" y="2151063"/>
            <a:ext cx="83058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b.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trái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nháy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chọn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vào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(    ) </a:t>
            </a:r>
            <a:r>
              <a:rPr lang="en-US" sz="3200" dirty="0" err="1">
                <a:latin typeface="+mn-lt"/>
              </a:rPr>
              <a:t>trước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mục</a:t>
            </a:r>
            <a:r>
              <a:rPr lang="en-US" sz="3200" dirty="0">
                <a:latin typeface="+mn-lt"/>
              </a:rPr>
              <a:t> LOP5A, </a:t>
            </a:r>
            <a:r>
              <a:rPr lang="en-US" sz="3200" dirty="0" err="1">
                <a:latin typeface="+mn-lt"/>
              </a:rPr>
              <a:t>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sẽ</a:t>
            </a:r>
            <a:r>
              <a:rPr lang="en-US" sz="3200" dirty="0">
                <a:latin typeface="+mn-lt"/>
              </a:rPr>
              <a:t>: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         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mục</a:t>
            </a:r>
            <a:r>
              <a:rPr lang="en-US" sz="3200" dirty="0">
                <a:latin typeface="+mn-lt"/>
              </a:rPr>
              <a:t> LOP5A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phải</a:t>
            </a:r>
            <a:endParaRPr lang="en-US" sz="32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          </a:t>
            </a:r>
            <a:r>
              <a:rPr lang="en-US" sz="3200" dirty="0" err="1">
                <a:latin typeface="+mn-lt"/>
              </a:rPr>
              <a:t>Chỉ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mục</a:t>
            </a:r>
            <a:r>
              <a:rPr lang="en-US" sz="3200" dirty="0">
                <a:latin typeface="+mn-lt"/>
              </a:rPr>
              <a:t> LOP5A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trái</a:t>
            </a:r>
            <a:endParaRPr lang="en-US" sz="3200" dirty="0">
              <a:latin typeface="+mn-lt"/>
            </a:endParaRPr>
          </a:p>
          <a:p>
            <a:pPr>
              <a:defRPr/>
            </a:pPr>
            <a:r>
              <a:rPr lang="en-US" sz="3200" dirty="0">
                <a:latin typeface="+mn-lt"/>
              </a:rPr>
              <a:t>          </a:t>
            </a:r>
            <a:r>
              <a:rPr lang="en-US" sz="3200" dirty="0" err="1">
                <a:latin typeface="+mn-lt"/>
              </a:rPr>
              <a:t>Chỉ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chuyển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(      ) </a:t>
            </a:r>
            <a:r>
              <a:rPr lang="en-US" sz="3200" dirty="0" err="1">
                <a:latin typeface="+mn-lt"/>
              </a:rPr>
              <a:t>thành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(      )</a:t>
            </a:r>
          </a:p>
          <a:p>
            <a:pPr>
              <a:defRPr/>
            </a:pPr>
            <a:r>
              <a:rPr lang="en-US" sz="3200" dirty="0">
                <a:latin typeface="+mn-lt"/>
              </a:rPr>
              <a:t>          </a:t>
            </a:r>
            <a:r>
              <a:rPr lang="en-US" sz="3200" dirty="0" err="1">
                <a:latin typeface="+mn-lt"/>
              </a:rPr>
              <a:t>Mở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thư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mục</a:t>
            </a:r>
            <a:r>
              <a:rPr lang="en-US" sz="3200" dirty="0">
                <a:latin typeface="+mn-lt"/>
              </a:rPr>
              <a:t> LOP5A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ngăn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trái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……..</a:t>
            </a:r>
            <a:r>
              <a:rPr lang="en-US" sz="3200" dirty="0" err="1">
                <a:latin typeface="+mn-lt"/>
              </a:rPr>
              <a:t>chuyển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(      ) </a:t>
            </a:r>
            <a:r>
              <a:rPr lang="en-US" sz="3200" dirty="0" err="1">
                <a:latin typeface="+mn-lt"/>
              </a:rPr>
              <a:t>thành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dấu</a:t>
            </a:r>
            <a:r>
              <a:rPr lang="en-US" sz="3200" dirty="0">
                <a:latin typeface="+mn-lt"/>
              </a:rPr>
              <a:t> (      )	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6915151" y="2393950"/>
            <a:ext cx="304800" cy="2254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4462463" y="4298950"/>
            <a:ext cx="304800" cy="2286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7580479">
            <a:off x="7087395" y="4333081"/>
            <a:ext cx="322262" cy="212725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7580479">
            <a:off x="6449220" y="5336381"/>
            <a:ext cx="322262" cy="212725"/>
          </a:xfrm>
          <a:prstGeom prst="triangl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3770313" y="5321300"/>
            <a:ext cx="304800" cy="22860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2663" y="3273425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973138" y="3765550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73138" y="4256088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73138" y="4748213"/>
            <a:ext cx="457200" cy="381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5" grpId="0"/>
      <p:bldP spid="7" grpId="0" animBg="1"/>
      <p:bldP spid="16" grpId="0" animBg="1"/>
      <p:bldP spid="20" grpId="0" animBg="1"/>
      <p:bldP spid="21" grpId="0" animBg="1"/>
      <p:bldP spid="22" grpId="0" animBg="1"/>
      <p:bldP spid="8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36"/>
          <p:cNvSpPr>
            <a:spLocks noChangeShapeType="1"/>
          </p:cNvSpPr>
          <p:nvPr/>
        </p:nvSpPr>
        <p:spPr bwMode="auto">
          <a:xfrm>
            <a:off x="0" y="6096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Rectangle 338"/>
          <p:cNvSpPr>
            <a:spLocks noChangeArrowheads="1"/>
          </p:cNvSpPr>
          <p:nvPr/>
        </p:nvSpPr>
        <p:spPr bwMode="auto">
          <a:xfrm>
            <a:off x="0" y="6096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17412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533400" y="1041400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3)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90625"/>
            <a:ext cx="75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0225"/>
            <a:ext cx="8996363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ultiply 2"/>
          <p:cNvSpPr/>
          <p:nvPr/>
        </p:nvSpPr>
        <p:spPr>
          <a:xfrm>
            <a:off x="838200" y="4038600"/>
            <a:ext cx="457200" cy="6651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30163" y="112713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216025" y="85725"/>
            <a:ext cx="591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18436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533400" y="1049338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0000"/>
                </a:solidFill>
              </a:rPr>
              <a:t>3)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62050"/>
            <a:ext cx="75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920875"/>
            <a:ext cx="8208962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ultiply 1"/>
          <p:cNvSpPr/>
          <p:nvPr/>
        </p:nvSpPr>
        <p:spPr>
          <a:xfrm>
            <a:off x="914400" y="3324225"/>
            <a:ext cx="304800" cy="25717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62013" y="4772025"/>
            <a:ext cx="409575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63538" y="1947863"/>
            <a:ext cx="498475" cy="381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d)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3538" y="4303713"/>
            <a:ext cx="457200" cy="381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b="1" smtClean="0">
                <a:solidFill>
                  <a:srgbClr val="FF0000"/>
                </a:solidFill>
              </a:rPr>
              <a:t>C. HOẠT ĐỘNG ỨNG DỤNG, MỞ RỘNG</a:t>
            </a:r>
            <a:br>
              <a:rPr lang="en-US" altLang="en-US" sz="3200" b="1" smtClean="0">
                <a:solidFill>
                  <a:srgbClr val="FF0000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a) Thực hiện như hình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8263"/>
            <a:ext cx="8991600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3" y="111125"/>
            <a:ext cx="9266237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C. HOẠT ĐỘNG ỨNG DỤNG, MỞ RỘNG</a:t>
            </a:r>
            <a:br>
              <a:rPr lang="en-US" altLang="en-US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b)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Dựa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vào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hoạt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động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nối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hai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cột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sao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cho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+mn-lt"/>
              </a:rPr>
              <a:t>đúng</a:t>
            </a:r>
            <a:r>
              <a:rPr lang="en-US" altLang="en-US" sz="3200" b="1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66850"/>
            <a:ext cx="9448800" cy="54673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14600" y="55626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4600" y="5715000"/>
            <a:ext cx="914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14600" y="2438400"/>
            <a:ext cx="8382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2590800"/>
            <a:ext cx="8382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14600" y="3352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14600" y="41148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1" name="Picture 40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15875"/>
            <a:ext cx="7747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43"/>
          <p:cNvSpPr txBox="1">
            <a:spLocks noChangeArrowheads="1"/>
          </p:cNvSpPr>
          <p:nvPr/>
        </p:nvSpPr>
        <p:spPr bwMode="auto">
          <a:xfrm>
            <a:off x="390525" y="1641475"/>
            <a:ext cx="8361363" cy="5019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chương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trình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quản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lí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tệp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có</a:t>
            </a:r>
            <a:r>
              <a:rPr lang="en-US" altLang="vi-VN" sz="2800" b="1" i="1" dirty="0">
                <a:solidFill>
                  <a:srgbClr val="FF6600"/>
                </a:solidFill>
              </a:rPr>
              <a:t> 2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: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phải</a:t>
            </a:r>
            <a:endParaRPr lang="en-US" altLang="vi-VN" sz="2800" b="1" i="1" dirty="0">
              <a:solidFill>
                <a:srgbClr val="FF6600"/>
              </a:solidFill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Ngoài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mở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trong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phải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đã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học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bây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giờ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biết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thêm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thở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từ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trong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computer.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trái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giúp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quản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lí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được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thuận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tiện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dể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dàng</a:t>
            </a:r>
            <a:r>
              <a:rPr lang="en-US" altLang="vi-VN" sz="2800" b="1" i="1" dirty="0">
                <a:solidFill>
                  <a:srgbClr val="FF6600"/>
                </a:solidFill>
              </a:rPr>
              <a:t>.</a:t>
            </a:r>
          </a:p>
          <a:p>
            <a:pPr marL="514350" indent="-51435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>
                <a:solidFill>
                  <a:srgbClr val="FF6600"/>
                </a:solidFill>
              </a:rPr>
              <a:t>Phối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hợp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sử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dụng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hai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ngăn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cửa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sổ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giúp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em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thực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hiện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thao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tác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tạo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mở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sao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chéo</a:t>
            </a:r>
            <a:r>
              <a:rPr lang="en-US" altLang="vi-VN" sz="2800" b="1" i="1" dirty="0">
                <a:solidFill>
                  <a:srgbClr val="FF6600"/>
                </a:solidFill>
              </a:rPr>
              <a:t>,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xóa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thư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mục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được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nhanh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chóng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và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thuận</a:t>
            </a:r>
            <a:r>
              <a:rPr lang="en-US" altLang="vi-VN" sz="2800" b="1" i="1" dirty="0">
                <a:solidFill>
                  <a:srgbClr val="FF6600"/>
                </a:solidFill>
              </a:rPr>
              <a:t> </a:t>
            </a:r>
            <a:r>
              <a:rPr lang="en-US" altLang="vi-VN" sz="2800" b="1" i="1" dirty="0" err="1">
                <a:solidFill>
                  <a:srgbClr val="FF6600"/>
                </a:solidFill>
              </a:rPr>
              <a:t>tiện</a:t>
            </a:r>
            <a:r>
              <a:rPr lang="en-US" altLang="vi-VN" sz="2800" b="1" i="1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21507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sp>
        <p:nvSpPr>
          <p:cNvPr id="21509" name="Text Box 343"/>
          <p:cNvSpPr txBox="1">
            <a:spLocks noChangeArrowheads="1"/>
          </p:cNvSpPr>
          <p:nvPr/>
        </p:nvSpPr>
        <p:spPr bwMode="auto">
          <a:xfrm>
            <a:off x="227013" y="9779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 u="sng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altLang="vi-VN" b="1" i="1" u="sng">
                <a:solidFill>
                  <a:srgbClr val="FF0000"/>
                </a:solidFill>
                <a:latin typeface="Arial" charset="0"/>
              </a:rPr>
              <a:t>Ghi nhớ</a:t>
            </a:r>
          </a:p>
        </p:txBody>
      </p:sp>
      <p:pic>
        <p:nvPicPr>
          <p:cNvPr id="2151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793" y="5585619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1613" y="5535613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555625" y="366713"/>
            <a:ext cx="122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739900" y="339725"/>
            <a:ext cx="591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pic>
        <p:nvPicPr>
          <p:cNvPr id="215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3363" y="222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 smtClean="0">
              <a:latin typeface="+mn-lt"/>
            </a:endParaRPr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76200" y="1236663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em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đã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biết</a:t>
            </a:r>
            <a:endParaRPr lang="en-US" altLang="vi-VN" b="1" i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49"/>
          <p:cNvSpPr txBox="1">
            <a:spLocks noChangeArrowheads="1"/>
          </p:cNvSpPr>
          <p:nvPr/>
        </p:nvSpPr>
        <p:spPr bwMode="auto">
          <a:xfrm>
            <a:off x="206375" y="2032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6375" y="2286000"/>
            <a:ext cx="8763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 smtClean="0">
                <a:latin typeface="+mn-lt"/>
              </a:rPr>
              <a:t>Mỗi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bài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vẽ</a:t>
            </a:r>
            <a:r>
              <a:rPr lang="en-US" altLang="vi-VN" sz="2800" b="1" i="1" dirty="0" smtClean="0">
                <a:latin typeface="+mn-lt"/>
              </a:rPr>
              <a:t>, </a:t>
            </a:r>
            <a:r>
              <a:rPr lang="en-US" altLang="vi-VN" sz="2800" b="1" i="1" dirty="0" err="1" smtClean="0">
                <a:latin typeface="+mn-lt"/>
              </a:rPr>
              <a:t>soạn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thảo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văn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bản</a:t>
            </a:r>
            <a:r>
              <a:rPr lang="en-US" altLang="vi-VN" sz="2800" b="1" i="1" dirty="0" smtClean="0">
                <a:latin typeface="+mn-lt"/>
              </a:rPr>
              <a:t>, </a:t>
            </a:r>
            <a:r>
              <a:rPr lang="en-US" altLang="vi-VN" sz="2800" b="1" i="1" dirty="0" err="1" smtClean="0">
                <a:latin typeface="+mn-lt"/>
              </a:rPr>
              <a:t>trình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chiếu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được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lưu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trên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máy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tính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gọi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là</a:t>
            </a:r>
            <a:r>
              <a:rPr lang="en-US" altLang="vi-VN" sz="2800" b="1" i="1" dirty="0" smtClean="0">
                <a:latin typeface="+mn-lt"/>
              </a:rPr>
              <a:t>…………………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 smtClean="0">
                <a:latin typeface="+mn-lt"/>
              </a:rPr>
              <a:t>Thư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mục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là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nơi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chứa</a:t>
            </a:r>
            <a:r>
              <a:rPr lang="en-US" altLang="vi-VN" sz="2800" b="1" i="1" dirty="0" smtClean="0">
                <a:latin typeface="+mn-lt"/>
              </a:rPr>
              <a:t> ……………………………..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i="1" dirty="0" err="1" smtClean="0">
                <a:latin typeface="+mn-lt"/>
              </a:rPr>
              <a:t>Để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nhìn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thấy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được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bên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trong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máy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tính</a:t>
            </a:r>
            <a:r>
              <a:rPr lang="en-US" altLang="vi-VN" sz="2800" b="1" i="1" dirty="0" smtClean="0">
                <a:latin typeface="+mn-lt"/>
              </a:rPr>
              <a:t>, </a:t>
            </a:r>
            <a:r>
              <a:rPr lang="en-US" altLang="vi-VN" sz="2800" b="1" i="1" dirty="0" err="1" smtClean="0">
                <a:latin typeface="+mn-lt"/>
              </a:rPr>
              <a:t>em</a:t>
            </a:r>
            <a:r>
              <a:rPr lang="en-US" altLang="vi-VN" sz="2800" b="1" i="1" dirty="0" smtClean="0">
                <a:latin typeface="+mn-lt"/>
              </a:rPr>
              <a:t>…………………..…   </a:t>
            </a:r>
            <a:r>
              <a:rPr lang="en-US" altLang="vi-VN" sz="2800" b="1" i="1" dirty="0" err="1" smtClean="0">
                <a:latin typeface="+mn-lt"/>
              </a:rPr>
              <a:t>vào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biểu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tượng</a:t>
            </a:r>
            <a:r>
              <a:rPr lang="en-US" altLang="vi-VN" sz="2800" b="1" i="1" dirty="0" smtClean="0">
                <a:latin typeface="+mn-lt"/>
              </a:rPr>
              <a:t>        </a:t>
            </a:r>
            <a:r>
              <a:rPr lang="en-US" altLang="vi-VN" sz="2800" b="1" i="1" dirty="0" err="1" smtClean="0">
                <a:latin typeface="+mn-lt"/>
              </a:rPr>
              <a:t>trên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màn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hình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để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mở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cửa</a:t>
            </a:r>
            <a:r>
              <a:rPr lang="en-US" altLang="vi-VN" sz="2800" b="1" i="1" dirty="0" smtClean="0">
                <a:latin typeface="+mn-lt"/>
              </a:rPr>
              <a:t> </a:t>
            </a:r>
            <a:r>
              <a:rPr lang="en-US" altLang="vi-VN" sz="2800" b="1" i="1" dirty="0" err="1" smtClean="0">
                <a:latin typeface="+mn-lt"/>
              </a:rPr>
              <a:t>sổ</a:t>
            </a:r>
            <a:r>
              <a:rPr lang="en-US" altLang="vi-VN" sz="2800" b="1" i="1" dirty="0" smtClean="0">
                <a:latin typeface="+mn-lt"/>
              </a:rPr>
              <a:t> Computer.</a:t>
            </a:r>
          </a:p>
        </p:txBody>
      </p:sp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304800" y="1825625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latin typeface="+mn-lt"/>
              </a:rPr>
              <a:t>a. </a:t>
            </a:r>
            <a:r>
              <a:rPr lang="en-US" altLang="vi-VN" b="1" i="1" dirty="0" err="1" smtClean="0">
                <a:latin typeface="+mn-lt"/>
              </a:rPr>
              <a:t>Điền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từ</a:t>
            </a:r>
            <a:r>
              <a:rPr lang="en-US" altLang="vi-VN" b="1" i="1" dirty="0" smtClean="0">
                <a:latin typeface="+mn-lt"/>
              </a:rPr>
              <a:t>: 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3919538" y="2852738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dữ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liệu</a:t>
            </a:r>
            <a:endParaRPr lang="en-US" altLang="vi-VN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343"/>
          <p:cNvSpPr txBox="1">
            <a:spLocks noChangeArrowheads="1"/>
          </p:cNvSpPr>
          <p:nvPr/>
        </p:nvSpPr>
        <p:spPr bwMode="auto">
          <a:xfrm>
            <a:off x="4267200" y="3727450"/>
            <a:ext cx="430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thư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mục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và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tệp</a:t>
            </a:r>
            <a:endParaRPr lang="en-US" altLang="vi-VN" sz="28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 Box 343"/>
          <p:cNvSpPr txBox="1">
            <a:spLocks noChangeArrowheads="1"/>
          </p:cNvSpPr>
          <p:nvPr/>
        </p:nvSpPr>
        <p:spPr bwMode="auto">
          <a:xfrm>
            <a:off x="1295400" y="5208588"/>
            <a:ext cx="3543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nháy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đúp</a:t>
            </a: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2800" b="1" i="1" dirty="0" err="1" smtClean="0">
                <a:solidFill>
                  <a:srgbClr val="FF0000"/>
                </a:solidFill>
                <a:latin typeface="+mn-lt"/>
              </a:rPr>
              <a:t>chuột</a:t>
            </a:r>
            <a:endParaRPr lang="en-US" altLang="vi-VN" sz="2800" b="1" i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97" name="Picture 25" descr="Káº¿t quáº£ hÃ¬nh áº£nh cho this p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17143" r="30695" b="16571"/>
          <a:stretch>
            <a:fillRect/>
          </a:stretch>
        </p:blipFill>
        <p:spPr bwMode="auto">
          <a:xfrm>
            <a:off x="6734175" y="54054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0650" y="176213"/>
            <a:ext cx="5919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8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614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1141413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1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 smtClean="0">
              <a:latin typeface="+mn-lt"/>
            </a:endParaRPr>
          </a:p>
        </p:txBody>
      </p:sp>
      <p:sp>
        <p:nvSpPr>
          <p:cNvPr id="6149" name="Text Box 49"/>
          <p:cNvSpPr txBox="1">
            <a:spLocks noChangeArrowheads="1"/>
          </p:cNvSpPr>
          <p:nvPr/>
        </p:nvSpPr>
        <p:spPr bwMode="auto">
          <a:xfrm>
            <a:off x="304800" y="144463"/>
            <a:ext cx="108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</a:t>
            </a:r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87575"/>
            <a:ext cx="8031163" cy="40505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em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đã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biết</a:t>
            </a:r>
            <a:endParaRPr lang="en-US" altLang="vi-VN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Text Box 343"/>
          <p:cNvSpPr txBox="1">
            <a:spLocks noChangeArrowheads="1"/>
          </p:cNvSpPr>
          <p:nvPr/>
        </p:nvSpPr>
        <p:spPr bwMode="auto">
          <a:xfrm>
            <a:off x="579438" y="1609725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latin typeface="+mn-lt"/>
              </a:rPr>
              <a:t>b. </a:t>
            </a:r>
            <a:r>
              <a:rPr lang="en-US" altLang="vi-VN" b="1" i="1" dirty="0" err="1" smtClean="0">
                <a:latin typeface="+mn-lt"/>
              </a:rPr>
              <a:t>Quan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sát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hình</a:t>
            </a:r>
            <a:r>
              <a:rPr lang="en-US" altLang="vi-VN" b="1" i="1" dirty="0" smtClean="0">
                <a:latin typeface="+mn-lt"/>
              </a:rPr>
              <a:t>, </a:t>
            </a:r>
            <a:r>
              <a:rPr lang="en-US" altLang="vi-VN" b="1" i="1" dirty="0" err="1" smtClean="0">
                <a:latin typeface="+mn-lt"/>
              </a:rPr>
              <a:t>điền</a:t>
            </a:r>
            <a:r>
              <a:rPr lang="en-US" altLang="vi-VN" b="1" i="1" dirty="0" smtClean="0">
                <a:latin typeface="+mn-lt"/>
              </a:rPr>
              <a:t> </a:t>
            </a:r>
            <a:r>
              <a:rPr lang="en-US" altLang="vi-VN" b="1" i="1" dirty="0" err="1" smtClean="0">
                <a:latin typeface="+mn-lt"/>
              </a:rPr>
              <a:t>từ</a:t>
            </a:r>
            <a:endParaRPr lang="en-US" altLang="vi-VN" b="1" i="1" dirty="0" smtClean="0">
              <a:latin typeface="+mn-lt"/>
            </a:endParaRPr>
          </a:p>
        </p:txBody>
      </p:sp>
      <p:sp>
        <p:nvSpPr>
          <p:cNvPr id="35" name="Text Box 343"/>
          <p:cNvSpPr txBox="1">
            <a:spLocks noChangeArrowheads="1"/>
          </p:cNvSpPr>
          <p:nvPr/>
        </p:nvSpPr>
        <p:spPr bwMode="auto">
          <a:xfrm>
            <a:off x="6081713" y="3200400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smtClean="0">
                <a:solidFill>
                  <a:srgbClr val="FF6600"/>
                </a:solidFill>
                <a:latin typeface="+mn-lt"/>
              </a:rPr>
              <a:t>Thư mục</a:t>
            </a:r>
          </a:p>
        </p:txBody>
      </p:sp>
      <p:sp>
        <p:nvSpPr>
          <p:cNvPr id="36" name="Text Box 343"/>
          <p:cNvSpPr txBox="1">
            <a:spLocks noChangeArrowheads="1"/>
          </p:cNvSpPr>
          <p:nvPr/>
        </p:nvSpPr>
        <p:spPr bwMode="auto">
          <a:xfrm>
            <a:off x="6305550" y="4038600"/>
            <a:ext cx="108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smtClean="0">
                <a:solidFill>
                  <a:srgbClr val="FF33CC"/>
                </a:solidFill>
                <a:latin typeface="+mn-lt"/>
              </a:rPr>
              <a:t>Tệp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458913" y="184150"/>
            <a:ext cx="591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12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vi-VN" smtClean="0">
              <a:latin typeface="+mn-lt"/>
            </a:endParaRPr>
          </a:p>
        </p:txBody>
      </p:sp>
      <p:pic>
        <p:nvPicPr>
          <p:cNvPr id="7172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3858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55625" y="161131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i="1" dirty="0" err="1" smtClean="0">
                <a:latin typeface="+mn-lt"/>
              </a:rPr>
              <a:t>Điền</a:t>
            </a:r>
            <a:r>
              <a:rPr lang="en-US" altLang="vi-VN" sz="3200" b="1" i="1" dirty="0" smtClean="0">
                <a:latin typeface="+mn-lt"/>
              </a:rPr>
              <a:t> </a:t>
            </a:r>
            <a:r>
              <a:rPr lang="en-US" altLang="vi-VN" sz="3200" b="1" i="1" dirty="0" err="1" smtClean="0">
                <a:latin typeface="+mn-lt"/>
              </a:rPr>
              <a:t>từ</a:t>
            </a:r>
            <a:r>
              <a:rPr lang="en-US" altLang="vi-VN" sz="3200" b="1" i="1" dirty="0" smtClean="0">
                <a:latin typeface="+mn-lt"/>
              </a:rPr>
              <a:t>: </a:t>
            </a:r>
          </a:p>
        </p:txBody>
      </p:sp>
      <p:sp>
        <p:nvSpPr>
          <p:cNvPr id="20" name="Text Box 343"/>
          <p:cNvSpPr txBox="1">
            <a:spLocks noChangeArrowheads="1"/>
          </p:cNvSpPr>
          <p:nvPr/>
        </p:nvSpPr>
        <p:spPr bwMode="auto">
          <a:xfrm>
            <a:off x="209550" y="105568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b="1" i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+mn-lt"/>
              </a:rPr>
              <a:t>em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+mn-lt"/>
              </a:rPr>
              <a:t>đã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+mn-lt"/>
              </a:rPr>
              <a:t>biết</a:t>
            </a:r>
            <a:endParaRPr lang="en-US" altLang="vi-VN" sz="3200" b="1" i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5" y="2297113"/>
            <a:ext cx="8135938" cy="3776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- Thư mục nào đang được mở?</a:t>
            </a:r>
          </a:p>
          <a:p>
            <a:pPr marL="0" indent="0">
              <a:buFontTx/>
              <a:buNone/>
            </a:pPr>
            <a:r>
              <a:rPr lang="en-US" altLang="en-US" smtClean="0"/>
              <a:t>…………………………………………</a:t>
            </a:r>
          </a:p>
          <a:p>
            <a:pPr marL="0" indent="0">
              <a:buFontTx/>
              <a:buNone/>
            </a:pPr>
            <a:r>
              <a:rPr lang="en-US" altLang="en-US" smtClean="0"/>
              <a:t>- Trong thư mục đang mở, em thấy những gì?</a:t>
            </a:r>
          </a:p>
          <a:p>
            <a:pPr marL="0" indent="0">
              <a:buFontTx/>
              <a:buNone/>
            </a:pPr>
            <a:r>
              <a:rPr lang="en-US" altLang="en-US" smtClean="0"/>
              <a:t>……………………………………………………………………………………………………………….………………………………...........</a:t>
            </a:r>
          </a:p>
        </p:txBody>
      </p:sp>
      <p:sp>
        <p:nvSpPr>
          <p:cNvPr id="33" name="Title 4"/>
          <p:cNvSpPr txBox="1">
            <a:spLocks/>
          </p:cNvSpPr>
          <p:nvPr/>
        </p:nvSpPr>
        <p:spPr bwMode="auto">
          <a:xfrm>
            <a:off x="-152400" y="4214813"/>
            <a:ext cx="83661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tệp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: bai2ve.bmp, bai1trchieu.pptx,   bai1soanthao.docx, bai2soanthao.docx</a:t>
            </a:r>
          </a:p>
        </p:txBody>
      </p:sp>
      <p:sp>
        <p:nvSpPr>
          <p:cNvPr id="38" name="Title 4"/>
          <p:cNvSpPr txBox="1">
            <a:spLocks/>
          </p:cNvSpPr>
          <p:nvPr/>
        </p:nvSpPr>
        <p:spPr bwMode="auto">
          <a:xfrm>
            <a:off x="2533650" y="2843213"/>
            <a:ext cx="2019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KHIEM</a:t>
            </a:r>
          </a:p>
        </p:txBody>
      </p:sp>
      <p:sp>
        <p:nvSpPr>
          <p:cNvPr id="41" name="Title 4"/>
          <p:cNvSpPr>
            <a:spLocks noGrp="1"/>
          </p:cNvSpPr>
          <p:nvPr>
            <p:ph type="title"/>
          </p:nvPr>
        </p:nvSpPr>
        <p:spPr>
          <a:xfrm>
            <a:off x="76200" y="4010025"/>
            <a:ext cx="8229600" cy="352425"/>
          </a:xfrm>
        </p:spPr>
        <p:txBody>
          <a:bodyPr/>
          <a:lstStyle/>
          <a:p>
            <a:pPr>
              <a:defRPr/>
            </a:pP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thư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mục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 con :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soanthao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trinhchieu</a:t>
            </a:r>
            <a:r>
              <a:rPr lang="en-US" altLang="en-US" sz="28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en-US" sz="2800" dirty="0" err="1" smtClean="0">
                <a:solidFill>
                  <a:srgbClr val="FF0000"/>
                </a:solidFill>
                <a:latin typeface="+mn-lt"/>
              </a:rPr>
              <a:t>ve</a:t>
            </a:r>
            <a:endParaRPr lang="en-US" altLang="en-US" sz="2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0" grpId="0"/>
      <p:bldP spid="3" grpId="0" build="p"/>
      <p:bldP spid="33" grpId="0"/>
      <p:bldP spid="38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887538"/>
            <a:ext cx="82200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8197" name="Picture 40" descr="j01953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43"/>
          <p:cNvSpPr txBox="1">
            <a:spLocks noChangeArrowheads="1"/>
          </p:cNvSpPr>
          <p:nvPr/>
        </p:nvSpPr>
        <p:spPr bwMode="auto">
          <a:xfrm>
            <a:off x="247650" y="9906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solidFill>
                  <a:srgbClr val="FF0000"/>
                </a:solidFill>
                <a:latin typeface="Arial" charset="0"/>
              </a:rPr>
              <a:t>1. Những gì em đã biết</a:t>
            </a:r>
          </a:p>
        </p:txBody>
      </p:sp>
      <p:sp>
        <p:nvSpPr>
          <p:cNvPr id="18" name="Text Box 343"/>
          <p:cNvSpPr txBox="1">
            <a:spLocks noChangeArrowheads="1"/>
          </p:cNvSpPr>
          <p:nvPr/>
        </p:nvSpPr>
        <p:spPr bwMode="auto">
          <a:xfrm>
            <a:off x="495300" y="1482725"/>
            <a:ext cx="868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i="1">
                <a:latin typeface="Arial" charset="0"/>
              </a:rPr>
              <a:t>c) Điền từ</a:t>
            </a:r>
          </a:p>
        </p:txBody>
      </p:sp>
      <p:sp>
        <p:nvSpPr>
          <p:cNvPr id="19" name="Text Box 343"/>
          <p:cNvSpPr txBox="1">
            <a:spLocks noChangeArrowheads="1"/>
          </p:cNvSpPr>
          <p:nvPr/>
        </p:nvSpPr>
        <p:spPr bwMode="auto">
          <a:xfrm>
            <a:off x="2589213" y="5410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solidFill>
                  <a:srgbClr val="FF6600"/>
                </a:solidFill>
                <a:latin typeface="Arial" charset="0"/>
              </a:rPr>
              <a:t>Các ổ đĩa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00013" y="336550"/>
            <a:ext cx="1220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284288" y="309563"/>
            <a:ext cx="591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76200" y="109855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solidFill>
                  <a:srgbClr val="FF0000"/>
                </a:solidFill>
                <a:latin typeface="Arial" charset="0"/>
              </a:rPr>
              <a:t>2. Khám phá máy tính</a:t>
            </a:r>
          </a:p>
        </p:txBody>
      </p:sp>
      <p:pic>
        <p:nvPicPr>
          <p:cNvPr id="10245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42925" y="1673225"/>
            <a:ext cx="8372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latin typeface="Arial" charset="0"/>
              </a:rPr>
              <a:t>a) Khởi động chương trình quản lý tệp và thư mục: </a:t>
            </a:r>
          </a:p>
        </p:txBody>
      </p:sp>
      <p:pic>
        <p:nvPicPr>
          <p:cNvPr id="7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"/>
          <a:stretch>
            <a:fillRect/>
          </a:stretch>
        </p:blipFill>
        <p:spPr bwMode="auto">
          <a:xfrm>
            <a:off x="304800" y="2751138"/>
            <a:ext cx="8458200" cy="354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sp>
        <p:nvSpPr>
          <p:cNvPr id="98647" name="Text Box 343"/>
          <p:cNvSpPr txBox="1">
            <a:spLocks noChangeArrowheads="1"/>
          </p:cNvSpPr>
          <p:nvPr/>
        </p:nvSpPr>
        <p:spPr bwMode="auto">
          <a:xfrm>
            <a:off x="152400" y="111125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2.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Khám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vi-VN" b="1" i="1" dirty="0" err="1" smtClean="0">
                <a:solidFill>
                  <a:srgbClr val="FF0000"/>
                </a:solidFill>
                <a:latin typeface="+mn-lt"/>
              </a:rPr>
              <a:t>phá</a:t>
            </a:r>
            <a:r>
              <a:rPr lang="en-US" altLang="vi-VN" b="1" i="1" dirty="0" smtClean="0">
                <a:solidFill>
                  <a:srgbClr val="FF0000"/>
                </a:solidFill>
                <a:latin typeface="+mn-lt"/>
              </a:rPr>
              <a:t> computer</a:t>
            </a:r>
          </a:p>
        </p:txBody>
      </p:sp>
      <p:pic>
        <p:nvPicPr>
          <p:cNvPr id="11269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57163" y="2382838"/>
            <a:ext cx="8763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latin typeface="Arial" charset="0"/>
              </a:rPr>
              <a:t>Sau khi khởi động, chương trình quản lý tệp và thư mục hiển thị trong……………………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latin typeface="Arial" charset="0"/>
              </a:rPr>
              <a:t>Ở góc trên bên trái cửa sổ có………………,  góc trên bên phải cửa sổ có các ……………........... cửa sổ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b="1" i="1">
                <a:latin typeface="Arial" charset="0"/>
              </a:rPr>
              <a:t>Cửa sổ computer có ….. Ngăn, là ngăn …… và ……………trong mỗi ngăn có các biểu tượng.</a:t>
            </a:r>
          </a:p>
        </p:txBody>
      </p:sp>
      <p:sp>
        <p:nvSpPr>
          <p:cNvPr id="24" name="Text Box 343"/>
          <p:cNvSpPr txBox="1">
            <a:spLocks noChangeArrowheads="1"/>
          </p:cNvSpPr>
          <p:nvPr/>
        </p:nvSpPr>
        <p:spPr bwMode="auto">
          <a:xfrm>
            <a:off x="512763" y="1717675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i="1">
                <a:latin typeface="Arial" charset="0"/>
              </a:rPr>
              <a:t>a)Quan sát và điền từ: </a:t>
            </a:r>
          </a:p>
        </p:txBody>
      </p:sp>
      <p:sp>
        <p:nvSpPr>
          <p:cNvPr id="25" name="Text Box 343"/>
          <p:cNvSpPr txBox="1">
            <a:spLocks noChangeArrowheads="1"/>
          </p:cNvSpPr>
          <p:nvPr/>
        </p:nvSpPr>
        <p:spPr bwMode="auto">
          <a:xfrm>
            <a:off x="5818188" y="3357563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Tên cửa sổ</a:t>
            </a:r>
          </a:p>
        </p:txBody>
      </p:sp>
      <p:sp>
        <p:nvSpPr>
          <p:cNvPr id="18" name="Text Box 343"/>
          <p:cNvSpPr txBox="1">
            <a:spLocks noChangeArrowheads="1"/>
          </p:cNvSpPr>
          <p:nvPr/>
        </p:nvSpPr>
        <p:spPr bwMode="auto">
          <a:xfrm>
            <a:off x="5514975" y="3806825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Nút lệnh điều khiển</a:t>
            </a:r>
          </a:p>
        </p:txBody>
      </p:sp>
      <p:sp>
        <p:nvSpPr>
          <p:cNvPr id="19" name="Text Box 343"/>
          <p:cNvSpPr txBox="1">
            <a:spLocks noChangeArrowheads="1"/>
          </p:cNvSpPr>
          <p:nvPr/>
        </p:nvSpPr>
        <p:spPr bwMode="auto">
          <a:xfrm>
            <a:off x="4310063" y="4876800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 2</a:t>
            </a:r>
          </a:p>
        </p:txBody>
      </p:sp>
      <p:sp>
        <p:nvSpPr>
          <p:cNvPr id="20" name="Text Box 343"/>
          <p:cNvSpPr txBox="1">
            <a:spLocks noChangeArrowheads="1"/>
          </p:cNvSpPr>
          <p:nvPr/>
        </p:nvSpPr>
        <p:spPr bwMode="auto">
          <a:xfrm>
            <a:off x="7391400" y="4876800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trái</a:t>
            </a:r>
          </a:p>
        </p:txBody>
      </p:sp>
      <p:sp>
        <p:nvSpPr>
          <p:cNvPr id="21" name="Text Box 343"/>
          <p:cNvSpPr txBox="1">
            <a:spLocks noChangeArrowheads="1"/>
          </p:cNvSpPr>
          <p:nvPr/>
        </p:nvSpPr>
        <p:spPr bwMode="auto">
          <a:xfrm>
            <a:off x="746125" y="5322888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ngăn phải</a:t>
            </a:r>
          </a:p>
        </p:txBody>
      </p:sp>
      <p:sp>
        <p:nvSpPr>
          <p:cNvPr id="29" name="Text Box 343"/>
          <p:cNvSpPr txBox="1">
            <a:spLocks noChangeArrowheads="1"/>
          </p:cNvSpPr>
          <p:nvPr/>
        </p:nvSpPr>
        <p:spPr bwMode="auto">
          <a:xfrm>
            <a:off x="4662488" y="27559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i="1">
                <a:solidFill>
                  <a:srgbClr val="FF0000"/>
                </a:solidFill>
                <a:latin typeface="Arial" charset="0"/>
              </a:rPr>
              <a:t>cửa sổ computer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26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47" grpId="0"/>
      <p:bldP spid="23" grpId="0"/>
      <p:bldP spid="24" grpId="0"/>
      <p:bldP spid="25" grpId="0"/>
      <p:bldP spid="18" grpId="0"/>
      <p:bldP spid="19" grpId="0"/>
      <p:bldP spid="20" grpId="0"/>
      <p:bldP spid="21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36"/>
          <p:cNvSpPr>
            <a:spLocks noChangeShapeType="1"/>
          </p:cNvSpPr>
          <p:nvPr/>
        </p:nvSpPr>
        <p:spPr bwMode="auto">
          <a:xfrm>
            <a:off x="0" y="549275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Rectangle 338"/>
          <p:cNvSpPr>
            <a:spLocks noChangeArrowheads="1"/>
          </p:cNvSpPr>
          <p:nvPr/>
        </p:nvSpPr>
        <p:spPr bwMode="auto">
          <a:xfrm>
            <a:off x="0" y="5492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1800">
              <a:latin typeface="Arial" charset="0"/>
            </a:endParaRPr>
          </a:p>
        </p:txBody>
      </p:sp>
      <p:pic>
        <p:nvPicPr>
          <p:cNvPr id="12292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25400"/>
            <a:ext cx="6365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73238"/>
            <a:ext cx="9112251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342900" y="520700"/>
            <a:ext cx="8229600" cy="708025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b) Đánh dấu x vào        đặt cuối câu đúng. 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625475"/>
            <a:ext cx="7524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ultiply 7"/>
          <p:cNvSpPr/>
          <p:nvPr/>
        </p:nvSpPr>
        <p:spPr>
          <a:xfrm>
            <a:off x="8124825" y="3089275"/>
            <a:ext cx="458788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8088313" y="4046538"/>
            <a:ext cx="495300" cy="304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8126413" y="5743575"/>
            <a:ext cx="4191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09550" y="-7938"/>
            <a:ext cx="122237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93825" y="-34925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427038" y="114935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charset="0"/>
              </a:rPr>
              <a:t>Nháy vào dấuu (   ) trước tên ổ đĩa (D:) trong ngăn trái và quan sát thay đổi</a:t>
            </a:r>
          </a:p>
        </p:txBody>
      </p:sp>
      <p:sp>
        <p:nvSpPr>
          <p:cNvPr id="2" name="Isosceles Triangle 1"/>
          <p:cNvSpPr/>
          <p:nvPr/>
        </p:nvSpPr>
        <p:spPr>
          <a:xfrm rot="5400000">
            <a:off x="3140075" y="1227138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36"/>
          <p:cNvSpPr>
            <a:spLocks noChangeShapeType="1"/>
          </p:cNvSpPr>
          <p:nvPr/>
        </p:nvSpPr>
        <p:spPr bwMode="auto">
          <a:xfrm>
            <a:off x="0" y="9144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3315" name="Rectangle 338"/>
          <p:cNvSpPr>
            <a:spLocks noChangeArrowheads="1"/>
          </p:cNvSpPr>
          <p:nvPr/>
        </p:nvSpPr>
        <p:spPr bwMode="auto">
          <a:xfrm>
            <a:off x="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vi-VN" sz="1800" smtClean="0">
              <a:latin typeface="+mn-lt"/>
            </a:endParaRPr>
          </a:p>
        </p:txBody>
      </p:sp>
      <p:sp>
        <p:nvSpPr>
          <p:cNvPr id="13316" name="Text Box 343"/>
          <p:cNvSpPr txBox="1">
            <a:spLocks noChangeArrowheads="1"/>
          </p:cNvSpPr>
          <p:nvPr/>
        </p:nvSpPr>
        <p:spPr bwMode="auto">
          <a:xfrm>
            <a:off x="0" y="1066800"/>
            <a:ext cx="8686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 smtClean="0">
                <a:solidFill>
                  <a:srgbClr val="FF0000"/>
                </a:solidFill>
                <a:latin typeface="+mn-lt"/>
              </a:rPr>
              <a:t>B.HOẠT ĐỘNG THỰC HÀNH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sz="3000" b="1" i="1" dirty="0" smtClean="0">
                <a:latin typeface="+mn-lt"/>
              </a:rPr>
              <a:t>1. </a:t>
            </a:r>
            <a:r>
              <a:rPr lang="en-US" altLang="vi-VN" sz="3000" b="1" i="1" dirty="0" err="1" smtClean="0">
                <a:latin typeface="+mn-lt"/>
              </a:rPr>
              <a:t>Tạo</a:t>
            </a:r>
            <a:r>
              <a:rPr lang="en-US" altLang="vi-VN" sz="3000" b="1" i="1" dirty="0" smtClean="0">
                <a:latin typeface="+mn-lt"/>
              </a:rPr>
              <a:t> </a:t>
            </a:r>
            <a:r>
              <a:rPr lang="en-US" altLang="vi-VN" sz="3000" b="1" i="1" dirty="0" err="1" smtClean="0">
                <a:latin typeface="+mn-lt"/>
              </a:rPr>
              <a:t>thư</a:t>
            </a:r>
            <a:r>
              <a:rPr lang="en-US" altLang="vi-VN" sz="3000" b="1" i="1" dirty="0" smtClean="0">
                <a:latin typeface="+mn-lt"/>
              </a:rPr>
              <a:t> </a:t>
            </a:r>
            <a:r>
              <a:rPr lang="en-US" altLang="vi-VN" sz="3000" b="1" i="1" dirty="0" err="1" smtClean="0">
                <a:latin typeface="+mn-lt"/>
              </a:rPr>
              <a:t>mục</a:t>
            </a:r>
            <a:endParaRPr lang="en-US" altLang="vi-VN" sz="3000" b="1" i="1" dirty="0" smtClean="0">
              <a:latin typeface="+mn-lt"/>
            </a:endParaRPr>
          </a:p>
        </p:txBody>
      </p:sp>
      <p:pic>
        <p:nvPicPr>
          <p:cNvPr id="13317" name="Picture 40" descr="j01953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5"/>
          <a:stretch>
            <a:fillRect/>
          </a:stretch>
        </p:blipFill>
        <p:spPr bwMode="auto">
          <a:xfrm>
            <a:off x="30163" y="2295525"/>
            <a:ext cx="90995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209550" y="355600"/>
            <a:ext cx="1222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err="1" smtClean="0">
                <a:latin typeface="+mn-lt"/>
              </a:rPr>
              <a:t>Bài</a:t>
            </a:r>
            <a:r>
              <a:rPr lang="en-US" altLang="vi-VN" b="1" dirty="0" smtClean="0">
                <a:latin typeface="+mn-lt"/>
              </a:rPr>
              <a:t> 1:</a:t>
            </a: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393825" y="330200"/>
            <a:ext cx="591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vi-VN" b="1" dirty="0" smtClean="0">
                <a:solidFill>
                  <a:srgbClr val="FF0000"/>
                </a:solidFill>
                <a:latin typeface="+mn-lt"/>
              </a:rPr>
              <a:t>KHÁM PHÁ MÁY TÍNH</a:t>
            </a:r>
          </a:p>
        </p:txBody>
      </p:sp>
      <p:pic>
        <p:nvPicPr>
          <p:cNvPr id="1332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8"/>
          <a:stretch>
            <a:fillRect/>
          </a:stretch>
        </p:blipFill>
        <p:spPr bwMode="auto">
          <a:xfrm>
            <a:off x="533400" y="3425825"/>
            <a:ext cx="84343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664662"/>
  <p:tag name="VIOLETTITLE" val="CĐ1. Bài 1. Khám phá Computer"/>
  <p:tag name="VIOLETLESSON" val="1"/>
  <p:tag name="VIOLETCATID" val="8322020"/>
  <p:tag name="VIOLETSUBJECT" val="HD học Tin học 5"/>
  <p:tag name="VIOLETAUTHORID" val="12569577"/>
  <p:tag name="VIOLETAUTHORNAME" val="Nguyễn Vĩnh Anh Đức"/>
  <p:tag name="VIOLETAUTHORAVATAR" val="no_avatar.jpg"/>
  <p:tag name="VIOLETAUTHORADDRESS" val="Trường TH Tân Đông Hiệp - Bình Dương"/>
  <p:tag name="VIOLETDATE" val="2019-09-02 22:13:02"/>
  <p:tag name="VIOLETHIT" val="104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9&quot;/&gt;&lt;/object&gt;&lt;object type=&quot;3&quot; unique_id=&quot;10005&quot;&gt;&lt;property id=&quot;20148&quot; value=&quot;5&quot;/&gt;&lt;property id=&quot;20300&quot; value=&quot;Slide 2&quot;/&gt;&lt;property id=&quot;20307&quot; value=&quot;340&quot;/&gt;&lt;/object&gt;&lt;object type=&quot;3&quot; unique_id=&quot;10006&quot;&gt;&lt;property id=&quot;20148&quot; value=&quot;5&quot;/&gt;&lt;property id=&quot;20300&quot; value=&quot;Slide 3&quot;/&gt;&lt;property id=&quot;20307&quot; value=&quot;339&quot;/&gt;&lt;/object&gt;&lt;object type=&quot;3&quot; unique_id=&quot;10007&quot;&gt;&lt;property id=&quot;20148&quot; value=&quot;5&quot;/&gt;&lt;property id=&quot;20300&quot; value=&quot;Slide 4 - &amp;quot;Các thư mục con :soanthao, trinhchieu, ve&amp;quot;&quot;/&gt;&lt;property id=&quot;20307&quot; value=&quot;347&quot;/&gt;&lt;/object&gt;&lt;object type=&quot;3&quot; unique_id=&quot;10008&quot;&gt;&lt;property id=&quot;20148&quot; value=&quot;5&quot;/&gt;&lt;property id=&quot;20300&quot; value=&quot;Slide 5&quot;/&gt;&lt;property id=&quot;20307&quot; value=&quot;348&quot;/&gt;&lt;/object&gt;&lt;object type=&quot;3&quot; unique_id=&quot;10009&quot;&gt;&lt;property id=&quot;20148&quot; value=&quot;5&quot;/&gt;&lt;property id=&quot;20300&quot; value=&quot;Slide 6&quot;/&gt;&lt;property id=&quot;20307&quot; value=&quot;352&quot;/&gt;&lt;/object&gt;&lt;object type=&quot;3&quot; unique_id=&quot;10010&quot;&gt;&lt;property id=&quot;20148&quot; value=&quot;5&quot;/&gt;&lt;property id=&quot;20300&quot; value=&quot;Slide 7&quot;/&gt;&lt;property id=&quot;20307&quot; value=&quot;354&quot;/&gt;&lt;/object&gt;&lt;object type=&quot;3&quot; unique_id=&quot;10011&quot;&gt;&lt;property id=&quot;20148&quot; value=&quot;5&quot;/&gt;&lt;property id=&quot;20300&quot; value=&quot;Slide 8 - &amp;quot;b) Đánh dấu x vào        đặt cuối câu đúng. &amp;quot;&quot;/&gt;&lt;property id=&quot;20307&quot; value=&quot;349&quot;/&gt;&lt;/object&gt;&lt;object type=&quot;3&quot; unique_id=&quot;10012&quot;&gt;&lt;property id=&quot;20148&quot; value=&quot;5&quot;/&gt;&lt;property id=&quot;20300&quot; value=&quot;Slide 9&quot;/&gt;&lt;property id=&quot;20307&quot; value=&quot;350&quot;/&gt;&lt;/object&gt;&lt;object type=&quot;3&quot; unique_id=&quot;10013&quot;&gt;&lt;property id=&quot;20148&quot; value=&quot;5&quot;/&gt;&lt;property id=&quot;20300&quot; value=&quot;Slide 10&quot;/&gt;&lt;property id=&quot;20307&quot; value=&quot;355&quot;/&gt;&lt;/object&gt;&lt;object type=&quot;3&quot; unique_id=&quot;10014&quot;&gt;&lt;property id=&quot;20148&quot; value=&quot;5&quot;/&gt;&lt;property id=&quot;20300&quot; value=&quot;Slide 11 - &amp;quot;3) Đánh dấu x vào        đặt cuối câu đúng. &amp;quot;&quot;/&gt;&lt;property id=&quot;20307&quot; value=&quot;357&quot;/&gt;&lt;/object&gt;&lt;object type=&quot;3&quot; unique_id=&quot;10015&quot;&gt;&lt;property id=&quot;20148&quot; value=&quot;5&quot;/&gt;&lt;property id=&quot;20300&quot; value=&quot;Slide 12 - &amp;quot;3) Đánh dấu x vào        đặt cuối câu đúng. &amp;quot;&quot;/&gt;&lt;property id=&quot;20307&quot; value=&quot;362&quot;/&gt;&lt;/object&gt;&lt;object type=&quot;3&quot; unique_id=&quot;10016&quot;&gt;&lt;property id=&quot;20148&quot; value=&quot;5&quot;/&gt;&lt;property id=&quot;20300&quot; value=&quot;Slide 13 - &amp;quot;3) Đánh dấu x vào        đặt cuối câu đúng. &amp;quot;&quot;/&gt;&lt;property id=&quot;20307&quot; value=&quot;358&quot;/&gt;&lt;/object&gt;&lt;object type=&quot;3&quot; unique_id=&quot;10017&quot;&gt;&lt;property id=&quot;20148&quot; value=&quot;5&quot;/&gt;&lt;property id=&quot;20300&quot; value=&quot;Slide 14 - &amp;quot;3) Đánh dấu x vào        đặt cuối câu đúng. &amp;quot;&quot;/&gt;&lt;property id=&quot;20307&quot; value=&quot;359&quot;/&gt;&lt;/object&gt;&lt;object type=&quot;3&quot; unique_id=&quot;10018&quot;&gt;&lt;property id=&quot;20148&quot; value=&quot;5&quot;/&gt;&lt;property id=&quot;20300&quot; value=&quot;Slide 15 - &amp;quot;C. HOẠT ĐỘNG ỨNG DỤNG, MỞ RỘNG&amp;#x0D;&amp;#x0A;a) Thực hiện như hình&amp;quot;&quot;/&gt;&lt;property id=&quot;20307&quot; value=&quot;360&quot;/&gt;&lt;/object&gt;&lt;object type=&quot;3&quot; unique_id=&quot;10019&quot;&gt;&lt;property id=&quot;20148&quot; value=&quot;5&quot;/&gt;&lt;property id=&quot;20300&quot; value=&quot;Slide 16 - &amp;quot;C. HOẠT ĐỘNG ỨNG DỤNG, MỞ RỘNG&amp;#x0D;&amp;#x0A;b) Dựa vào hoạt động nối hai cột sao cho đúng.&amp;quot;&quot;/&gt;&lt;property id=&quot;20307&quot; value=&quot;361&quot;/&gt;&lt;/object&gt;&lt;object type=&quot;3&quot; unique_id=&quot;10020&quot;&gt;&lt;property id=&quot;20148&quot; value=&quot;5&quot;/&gt;&lt;property id=&quot;20300&quot; value=&quot;Slide 17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1651</TotalTime>
  <Words>683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Các thư mục con :soanthao, trinhchieu, ve</vt:lpstr>
      <vt:lpstr>PowerPoint Presentation</vt:lpstr>
      <vt:lpstr>PowerPoint Presentation</vt:lpstr>
      <vt:lpstr>PowerPoint Presentation</vt:lpstr>
      <vt:lpstr>b) Đánh dấu x vào        đặt cuối câu đúng. </vt:lpstr>
      <vt:lpstr>PowerPoint Presentation</vt:lpstr>
      <vt:lpstr>PowerPoint Presentation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3) Đánh dấu x vào        đặt cuối câu đúng. </vt:lpstr>
      <vt:lpstr>C. HOẠT ĐỘNG ỨNG DỤNG, MỞ RỘNG a) Thực hiện như hình</vt:lpstr>
      <vt:lpstr>C. HOẠT ĐỘNG ỨNG DỤNG, MỞ RỘNG b) Dựa vào hoạt động nối hai cột sao cho đúng.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MTC</cp:lastModifiedBy>
  <cp:revision>175</cp:revision>
  <dcterms:created xsi:type="dcterms:W3CDTF">2009-02-23T22:49:59Z</dcterms:created>
  <dcterms:modified xsi:type="dcterms:W3CDTF">2019-09-09T03:26:48Z</dcterms:modified>
</cp:coreProperties>
</file>