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sldIdLst>
    <p:sldId id="257" r:id="rId2"/>
    <p:sldId id="309" r:id="rId3"/>
    <p:sldId id="314" r:id="rId4"/>
    <p:sldId id="316" r:id="rId5"/>
    <p:sldId id="279" r:id="rId6"/>
    <p:sldId id="282" r:id="rId7"/>
    <p:sldId id="324" r:id="rId8"/>
    <p:sldId id="278" r:id="rId9"/>
    <p:sldId id="281" r:id="rId10"/>
    <p:sldId id="283" r:id="rId11"/>
    <p:sldId id="284" r:id="rId12"/>
    <p:sldId id="286" r:id="rId13"/>
    <p:sldId id="287" r:id="rId14"/>
    <p:sldId id="288" r:id="rId15"/>
    <p:sldId id="290" r:id="rId16"/>
    <p:sldId id="291" r:id="rId17"/>
    <p:sldId id="293" r:id="rId18"/>
    <p:sldId id="292" r:id="rId19"/>
    <p:sldId id="294" r:id="rId20"/>
    <p:sldId id="307" r:id="rId21"/>
    <p:sldId id="295" r:id="rId22"/>
    <p:sldId id="299" r:id="rId23"/>
    <p:sldId id="296" r:id="rId24"/>
    <p:sldId id="325" r:id="rId25"/>
    <p:sldId id="298" r:id="rId26"/>
    <p:sldId id="318" r:id="rId27"/>
    <p:sldId id="320" r:id="rId28"/>
    <p:sldId id="322" r:id="rId29"/>
    <p:sldId id="30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3" autoAdjust="0"/>
    <p:restoredTop sz="94660"/>
  </p:normalViewPr>
  <p:slideViewPr>
    <p:cSldViewPr>
      <p:cViewPr varScale="1">
        <p:scale>
          <a:sx n="87" d="100"/>
          <a:sy n="87" d="100"/>
        </p:scale>
        <p:origin x="1092" y="7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t>15/04/2020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t>‹#›</a:t>
            </a:fld>
            <a:endParaRPr lang="vi-VN"/>
          </a:p>
        </p:txBody>
      </p:sp>
    </p:spTree>
    <p:extLst>
      <p:ext uri="{BB962C8B-B14F-4D97-AF65-F5344CB8AC3E}">
        <p14:creationId xmlns:p14="http://schemas.microsoft.com/office/powerpoint/2010/main" val="34408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a:t>
            </a:fld>
            <a:endParaRPr lang="vi-VN"/>
          </a:p>
        </p:txBody>
      </p:sp>
    </p:spTree>
    <p:extLst>
      <p:ext uri="{BB962C8B-B14F-4D97-AF65-F5344CB8AC3E}">
        <p14:creationId xmlns:p14="http://schemas.microsoft.com/office/powerpoint/2010/main" val="58809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19</a:t>
            </a:fld>
            <a:endParaRPr lang="vi-VN"/>
          </a:p>
        </p:txBody>
      </p:sp>
    </p:spTree>
    <p:extLst>
      <p:ext uri="{BB962C8B-B14F-4D97-AF65-F5344CB8AC3E}">
        <p14:creationId xmlns:p14="http://schemas.microsoft.com/office/powerpoint/2010/main" val="271710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22</a:t>
            </a:fld>
            <a:endParaRPr lang="vi-VN"/>
          </a:p>
        </p:txBody>
      </p:sp>
    </p:spTree>
    <p:extLst>
      <p:ext uri="{BB962C8B-B14F-4D97-AF65-F5344CB8AC3E}">
        <p14:creationId xmlns:p14="http://schemas.microsoft.com/office/powerpoint/2010/main" val="109681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Nếu như nhà vua tức cảnh mà ra vế đối </a:t>
            </a:r>
            <a:r>
              <a:rPr lang="nl-NL" sz="1200" i="1" kern="1200" dirty="0">
                <a:solidFill>
                  <a:schemeClr val="tx1"/>
                </a:solidFill>
                <a:effectLst/>
                <a:latin typeface="+mn-lt"/>
                <a:ea typeface="+mn-ea"/>
                <a:cs typeface="+mn-cs"/>
              </a:rPr>
              <a:t>Nước trong leo lẻo cá đớp cá, </a:t>
            </a:r>
            <a:r>
              <a:rPr lang="nl-NL" sz="1200" kern="1200" dirty="0">
                <a:solidFill>
                  <a:schemeClr val="tx1"/>
                </a:solidFill>
                <a:effectLst/>
                <a:latin typeface="+mn-lt"/>
                <a:ea typeface="+mn-ea"/>
                <a:cs typeface="+mn-cs"/>
              </a:rPr>
              <a:t>thì Cao Bá Quát cũng lấy ngay cảnh mình đang bị trói mà đối ngay lại. Trong vế đối của ông còn ngầm trách nhà vua trói người trong cảnh trời nắng chang chang chẳng khác chi cảnh cá lớn đớp cá bé. Câu đối của Cao Bá Quát đối rất chỉnh, chặt chẽ về cả ý lẫn lời. Về ý, ông lấy cảnh </a:t>
            </a:r>
            <a:r>
              <a:rPr lang="nl-NL" sz="1200" i="1" kern="1200" dirty="0">
                <a:solidFill>
                  <a:schemeClr val="tx1"/>
                </a:solidFill>
                <a:effectLst/>
                <a:latin typeface="+mn-lt"/>
                <a:ea typeface="+mn-ea"/>
                <a:cs typeface="+mn-cs"/>
              </a:rPr>
              <a:t>trời nắng </a:t>
            </a:r>
            <a:r>
              <a:rPr lang="nl-NL" sz="1200" kern="1200" dirty="0">
                <a:solidFill>
                  <a:schemeClr val="tx1"/>
                </a:solidFill>
                <a:effectLst/>
                <a:latin typeface="+mn-lt"/>
                <a:ea typeface="+mn-ea"/>
                <a:cs typeface="+mn-cs"/>
              </a:rPr>
              <a:t>đối với cảnh </a:t>
            </a:r>
            <a:r>
              <a:rPr lang="nl-NL" sz="1200" i="1" kern="1200" dirty="0">
                <a:solidFill>
                  <a:schemeClr val="tx1"/>
                </a:solidFill>
                <a:effectLst/>
                <a:latin typeface="+mn-lt"/>
                <a:ea typeface="+mn-ea"/>
                <a:cs typeface="+mn-cs"/>
              </a:rPr>
              <a:t>nước trong, </a:t>
            </a:r>
            <a:r>
              <a:rPr lang="nl-NL" sz="1200" kern="1200" dirty="0">
                <a:solidFill>
                  <a:schemeClr val="tx1"/>
                </a:solidFill>
                <a:effectLst/>
                <a:latin typeface="+mn-lt"/>
                <a:ea typeface="+mn-ea"/>
                <a:cs typeface="+mn-cs"/>
              </a:rPr>
              <a:t> lấy việc </a:t>
            </a:r>
            <a:r>
              <a:rPr lang="nl-NL" sz="1200" i="1" kern="1200" dirty="0">
                <a:solidFill>
                  <a:schemeClr val="tx1"/>
                </a:solidFill>
                <a:effectLst/>
                <a:latin typeface="+mn-lt"/>
                <a:ea typeface="+mn-ea"/>
                <a:cs typeface="+mn-cs"/>
              </a:rPr>
              <a:t>người trói người </a:t>
            </a:r>
            <a:r>
              <a:rPr lang="nl-NL" sz="1200" kern="1200" dirty="0">
                <a:solidFill>
                  <a:schemeClr val="tx1"/>
                </a:solidFill>
                <a:effectLst/>
                <a:latin typeface="+mn-lt"/>
                <a:ea typeface="+mn-ea"/>
                <a:cs typeface="+mn-cs"/>
              </a:rPr>
              <a:t>đối lại việc </a:t>
            </a:r>
            <a:r>
              <a:rPr lang="nl-NL" sz="1200" i="1" kern="1200" dirty="0">
                <a:solidFill>
                  <a:schemeClr val="tx1"/>
                </a:solidFill>
                <a:effectLst/>
                <a:latin typeface="+mn-lt"/>
                <a:ea typeface="+mn-ea"/>
                <a:cs typeface="+mn-cs"/>
              </a:rPr>
              <a:t>cá đớp cá.</a:t>
            </a:r>
            <a:r>
              <a:rPr lang="nl-NL" sz="1200" kern="1200" dirty="0">
                <a:solidFill>
                  <a:schemeClr val="tx1"/>
                </a:solidFill>
                <a:effectLst/>
                <a:latin typeface="+mn-lt"/>
                <a:ea typeface="+mn-ea"/>
                <a:cs typeface="+mn-cs"/>
              </a:rPr>
              <a:t> Về lời thì từng tiếng, từng từ, từ ngữ của hai câu đều đối chọi nhau.</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Các con đọc nhanh đoạn 4 và cho cô biết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23</a:t>
            </a:fld>
            <a:endParaRPr lang="vi-VN"/>
          </a:p>
        </p:txBody>
      </p:sp>
    </p:spTree>
    <p:extLst>
      <p:ext uri="{BB962C8B-B14F-4D97-AF65-F5344CB8AC3E}">
        <p14:creationId xmlns:p14="http://schemas.microsoft.com/office/powerpoint/2010/main" val="62663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Cả lớp hãy mở sách trang 49 lắng nghe cô đọc bài và hãy dùng bút chì gạch chân những từ khó đọc của bài nào. </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a:t>
            </a:fld>
            <a:endParaRPr lang="vi-VN"/>
          </a:p>
        </p:txBody>
      </p:sp>
    </p:spTree>
    <p:extLst>
      <p:ext uri="{BB962C8B-B14F-4D97-AF65-F5344CB8AC3E}">
        <p14:creationId xmlns:p14="http://schemas.microsoft.com/office/powerpoint/2010/main" val="286743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5</a:t>
            </a:fld>
            <a:endParaRPr lang="vi-VN"/>
          </a:p>
        </p:txBody>
      </p:sp>
    </p:spTree>
    <p:extLst>
      <p:ext uri="{BB962C8B-B14F-4D97-AF65-F5344CB8AC3E}">
        <p14:creationId xmlns:p14="http://schemas.microsoft.com/office/powerpoint/2010/main" val="319245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Trong đoạn 1 này có câu: vua Minh Mạng từ kinh đô Huế ngự giá ra Thăng Long (Hà Nội).</a:t>
            </a:r>
            <a:r>
              <a:rPr lang="vi-VN"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Em hiểu thế nào về câu này?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Nghĩa là vua ngồi xe hoặc kiệu đi từ Kinh đô Huế ra Thăng Long Hà Nội</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9</a:t>
            </a:fld>
            <a:endParaRPr lang="vi-VN"/>
          </a:p>
        </p:txBody>
      </p:sp>
    </p:spTree>
    <p:extLst>
      <p:ext uri="{BB962C8B-B14F-4D97-AF65-F5344CB8AC3E}">
        <p14:creationId xmlns:p14="http://schemas.microsoft.com/office/powerpoint/2010/main" val="18772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10</a:t>
            </a:fld>
            <a:endParaRPr lang="vi-VN"/>
          </a:p>
        </p:txBody>
      </p:sp>
    </p:spTree>
    <p:extLst>
      <p:ext uri="{BB962C8B-B14F-4D97-AF65-F5344CB8AC3E}">
        <p14:creationId xmlns:p14="http://schemas.microsoft.com/office/powerpoint/2010/main" val="413433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11</a:t>
            </a:fld>
            <a:endParaRPr lang="vi-VN"/>
          </a:p>
        </p:txBody>
      </p:sp>
    </p:spTree>
    <p:extLst>
      <p:ext uri="{BB962C8B-B14F-4D97-AF65-F5344CB8AC3E}">
        <p14:creationId xmlns:p14="http://schemas.microsoft.com/office/powerpoint/2010/main" val="7451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13</a:t>
            </a:fld>
            <a:endParaRPr lang="vi-VN"/>
          </a:p>
        </p:txBody>
      </p:sp>
    </p:spTree>
    <p:extLst>
      <p:ext uri="{BB962C8B-B14F-4D97-AF65-F5344CB8AC3E}">
        <p14:creationId xmlns:p14="http://schemas.microsoft.com/office/powerpoint/2010/main" val="412558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16</a:t>
            </a:fld>
            <a:endParaRPr lang="vi-VN"/>
          </a:p>
        </p:txBody>
      </p:sp>
    </p:spTree>
    <p:extLst>
      <p:ext uri="{BB962C8B-B14F-4D97-AF65-F5344CB8AC3E}">
        <p14:creationId xmlns:p14="http://schemas.microsoft.com/office/powerpoint/2010/main" val="408585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các con cho 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18</a:t>
            </a:fld>
            <a:endParaRPr lang="vi-VN"/>
          </a:p>
        </p:txBody>
      </p:sp>
    </p:spTree>
    <p:extLst>
      <p:ext uri="{BB962C8B-B14F-4D97-AF65-F5344CB8AC3E}">
        <p14:creationId xmlns:p14="http://schemas.microsoft.com/office/powerpoint/2010/main" val="245644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50CAE-C410-4340-983D-99B2982B74F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323507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644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4028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1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7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44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87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5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30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42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50CAE-C410-4340-983D-99B2982B74F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387295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57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4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4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86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501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522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48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455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050CAE-C410-4340-983D-99B2982B74F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4274248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5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FB1C01B-6E68-403B-95A4-A5A99F060003}" type="slidenum">
              <a:rPr lang="en-US" altLang="vi-VN"/>
              <a:pPr>
                <a:defRPr/>
              </a:pPr>
              <a:t>‹#›</a:t>
            </a:fld>
            <a:endParaRPr lang="en-US" altLang="vi-VN"/>
          </a:p>
        </p:txBody>
      </p:sp>
    </p:spTree>
    <p:extLst>
      <p:ext uri="{BB962C8B-B14F-4D97-AF65-F5344CB8AC3E}">
        <p14:creationId xmlns:p14="http://schemas.microsoft.com/office/powerpoint/2010/main" val="1381513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4/15/2020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46901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4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34038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52900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80986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4387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56990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F6CCBF-3552-47C5-AAC7-57B51D734D8F}"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05850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050CAE-C410-4340-983D-99B2982B74F8}" type="datetimeFigureOut">
              <a:rPr lang="en-US" smtClean="0"/>
              <a:t>4/15/2020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22E4934-B33C-4FFE-97D9-1D593A77413B}" type="slidenum">
              <a:rPr lang="en-US" smtClean="0"/>
              <a:t>‹#›</a:t>
            </a:fld>
            <a:endParaRPr lang="en-US"/>
          </a:p>
        </p:txBody>
      </p:sp>
    </p:spTree>
    <p:extLst>
      <p:ext uri="{BB962C8B-B14F-4D97-AF65-F5344CB8AC3E}">
        <p14:creationId xmlns:p14="http://schemas.microsoft.com/office/powerpoint/2010/main" val="29805402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6" r:id="rId30"/>
    <p:sldLayoutId id="2147483698" r:id="rId31"/>
    <p:sldLayoutId id="2147483649" r:id="rId32"/>
    <p:sldLayoutId id="2147483651" r:id="rId3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8" y="0"/>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4624" y="4299942"/>
            <a:ext cx="3960440" cy="769441"/>
          </a:xfrm>
          <a:prstGeom prst="rect">
            <a:avLst/>
          </a:prstGeom>
          <a:noFill/>
        </p:spPr>
        <p:txBody>
          <a:bodyPr wrap="square" rtlCol="0">
            <a:spAutoFit/>
          </a:bodyPr>
          <a:lstStyle/>
          <a:p>
            <a:r>
              <a:rPr lang="vi-VN" sz="4400" b="1" dirty="0">
                <a:solidFill>
                  <a:srgbClr val="7030A0"/>
                </a:solidFill>
                <a:latin typeface="+mj-lt"/>
              </a:rPr>
              <a:t>Tranh vẽ gì?</a:t>
            </a:r>
            <a:endParaRPr lang="en-US" sz="4400" b="1" dirty="0">
              <a:solidFill>
                <a:srgbClr val="7030A0"/>
              </a:solidFill>
              <a:latin typeface="+mj-lt"/>
            </a:endParaRPr>
          </a:p>
        </p:txBody>
      </p:sp>
    </p:spTree>
    <p:extLst>
      <p:ext uri="{BB962C8B-B14F-4D97-AF65-F5344CB8AC3E}">
        <p14:creationId xmlns:p14="http://schemas.microsoft.com/office/powerpoint/2010/main" val="3859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5A9CF-3238-4082-BF0E-7D457948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39952" cy="4299942"/>
          </a:xfrm>
          <a:prstGeom prst="rect">
            <a:avLst/>
          </a:prstGeom>
        </p:spPr>
      </p:pic>
      <p:sp>
        <p:nvSpPr>
          <p:cNvPr id="6" name="TextBox 5">
            <a:extLst>
              <a:ext uri="{FF2B5EF4-FFF2-40B4-BE49-F238E27FC236}">
                <a16:creationId xmlns:a16="http://schemas.microsoft.com/office/drawing/2014/main" id="{85E6A396-FDCC-4829-9549-B39F54D7FA68}"/>
              </a:ext>
            </a:extLst>
          </p:cNvPr>
          <p:cNvSpPr txBox="1"/>
          <p:nvPr/>
        </p:nvSpPr>
        <p:spPr>
          <a:xfrm>
            <a:off x="3491880" y="4458272"/>
            <a:ext cx="2376264" cy="646331"/>
          </a:xfrm>
          <a:prstGeom prst="rect">
            <a:avLst/>
          </a:prstGeom>
          <a:noFill/>
        </p:spPr>
        <p:txBody>
          <a:bodyPr wrap="square" rtlCol="0">
            <a:spAutoFit/>
          </a:bodyPr>
          <a:lstStyle/>
          <a:p>
            <a:r>
              <a:rPr lang="vi-VN" sz="3600" b="1" dirty="0">
                <a:solidFill>
                  <a:srgbClr val="FF0000"/>
                </a:solidFill>
                <a:latin typeface="+mj-lt"/>
              </a:rPr>
              <a:t>Hồ Tây</a:t>
            </a:r>
          </a:p>
        </p:txBody>
      </p:sp>
      <p:pic>
        <p:nvPicPr>
          <p:cNvPr id="7" name="Picture 6" descr="1">
            <a:hlinkClick r:id="rId4" action="ppaction://hlinksldjump"/>
            <a:extLst>
              <a:ext uri="{FF2B5EF4-FFF2-40B4-BE49-F238E27FC236}">
                <a16:creationId xmlns:a16="http://schemas.microsoft.com/office/drawing/2014/main" id="{5C3654DE-8C43-4B65-A391-61D59B77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8897"/>
            <a:ext cx="4608512" cy="422116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3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0D04AD-798F-4DAF-AB75-DDAA5AAEBB41}"/>
              </a:ext>
            </a:extLst>
          </p:cNvPr>
          <p:cNvSpPr/>
          <p:nvPr/>
        </p:nvSpPr>
        <p:spPr>
          <a:xfrm>
            <a:off x="0" y="1138417"/>
            <a:ext cx="8712968" cy="1077218"/>
          </a:xfrm>
          <a:prstGeom prst="rect">
            <a:avLst/>
          </a:prstGeom>
        </p:spPr>
        <p:txBody>
          <a:bodyPr wrap="square">
            <a:spAutoFit/>
          </a:bodyPr>
          <a:lstStyle/>
          <a:p>
            <a:pPr algn="just"/>
            <a:r>
              <a:rPr lang="vi-VN" sz="3200" b="1" smtClean="0">
                <a:latin typeface="Times New Roman" panose="02020603050405020304" pitchFamily="18" charset="0"/>
                <a:cs typeface="Times New Roman" panose="02020603050405020304" pitchFamily="18" charset="0"/>
                <a:sym typeface="Wingdings" panose="05000000000000000000" pitchFamily="2" charset="2"/>
              </a:rPr>
              <a:t>	</a:t>
            </a:r>
            <a:r>
              <a:rPr lang="vi-VN" sz="3200" b="1" smtClean="0">
                <a:latin typeface="Times New Roman" panose="02020603050405020304" pitchFamily="18" charset="0"/>
                <a:cs typeface="Times New Roman" panose="02020603050405020304" pitchFamily="18" charset="0"/>
                <a:sym typeface="Wingdings" panose="05000000000000000000" pitchFamily="2" charset="2"/>
              </a:rPr>
              <a:t>- </a:t>
            </a:r>
            <a:r>
              <a:rPr lang="vi-VN" sz="3200" b="1" smtClean="0">
                <a:latin typeface="Times New Roman" panose="02020603050405020304" pitchFamily="18" charset="0"/>
                <a:cs typeface="Times New Roman" panose="02020603050405020304" pitchFamily="18" charset="0"/>
              </a:rPr>
              <a:t>Quân </a:t>
            </a:r>
            <a:r>
              <a:rPr lang="vi-VN" sz="3200" b="1" dirty="0">
                <a:latin typeface="Times New Roman" panose="02020603050405020304" pitchFamily="18" charset="0"/>
                <a:cs typeface="Times New Roman" panose="02020603050405020304" pitchFamily="18" charset="0"/>
              </a:rPr>
              <a:t>lính thét đuổi tất cả mọi người, không cho ai đến gần.</a:t>
            </a:r>
            <a:endParaRPr lang="vi-VN"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BE0D1C0-89E0-4F28-BB28-63019864C0F4}"/>
              </a:ext>
            </a:extLst>
          </p:cNvPr>
          <p:cNvSpPr/>
          <p:nvPr/>
        </p:nvSpPr>
        <p:spPr>
          <a:xfrm>
            <a:off x="179512" y="555526"/>
            <a:ext cx="6798656" cy="584775"/>
          </a:xfrm>
          <a:prstGeom prst="rect">
            <a:avLst/>
          </a:prstGeom>
        </p:spPr>
        <p:txBody>
          <a:bodyPr wrap="none">
            <a:spAutoFit/>
          </a:bodyPr>
          <a:lstStyle/>
          <a:p>
            <a:r>
              <a:rPr lang="nl-NL" sz="3200" b="1" dirty="0">
                <a:solidFill>
                  <a:srgbClr val="FF0000"/>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556" y="-33808"/>
            <a:ext cx="2725426" cy="584775"/>
          </a:xfrm>
          <a:prstGeom prst="rect">
            <a:avLst/>
          </a:prstGeom>
        </p:spPr>
        <p:txBody>
          <a:bodyPr wrap="none">
            <a:spAutoFit/>
          </a:bodyPr>
          <a:lstStyle/>
          <a:p>
            <a:r>
              <a:rPr lang="en-US" altLang="vi-VN" sz="3200" b="1" dirty="0" smtClean="0">
                <a:solidFill>
                  <a:srgbClr val="7030A0"/>
                </a:solidFill>
                <a:latin typeface="Times New Roman" pitchFamily="18" charset="0"/>
              </a:rPr>
              <a:t>2.Tìm </a:t>
            </a:r>
            <a:r>
              <a:rPr lang="en-US" altLang="vi-VN" sz="3200" b="1" dirty="0" err="1">
                <a:solidFill>
                  <a:srgbClr val="7030A0"/>
                </a:solidFill>
                <a:latin typeface="Times New Roman" pitchFamily="18" charset="0"/>
              </a:rPr>
              <a:t>hiểu</a:t>
            </a:r>
            <a:r>
              <a:rPr lang="en-US" altLang="vi-VN" sz="3200" b="1" dirty="0">
                <a:solidFill>
                  <a:srgbClr val="7030A0"/>
                </a:solidFill>
                <a:latin typeface="Times New Roman" pitchFamily="18" charset="0"/>
              </a:rPr>
              <a:t> </a:t>
            </a:r>
            <a:r>
              <a:rPr lang="en-US" altLang="vi-VN" sz="3200" b="1" dirty="0" err="1">
                <a:solidFill>
                  <a:srgbClr val="7030A0"/>
                </a:solidFill>
                <a:latin typeface="Times New Roman" pitchFamily="18" charset="0"/>
              </a:rPr>
              <a:t>bài</a:t>
            </a:r>
            <a:endParaRPr lang="en-US" sz="3200" dirty="0">
              <a:solidFill>
                <a:srgbClr val="7030A0"/>
              </a:solidFill>
            </a:endParaRPr>
          </a:p>
        </p:txBody>
      </p:sp>
      <p:sp>
        <p:nvSpPr>
          <p:cNvPr id="4" name="Rectangle 3"/>
          <p:cNvSpPr/>
          <p:nvPr/>
        </p:nvSpPr>
        <p:spPr>
          <a:xfrm>
            <a:off x="172226" y="2283718"/>
            <a:ext cx="5767926" cy="584775"/>
          </a:xfrm>
          <a:prstGeom prst="rect">
            <a:avLst/>
          </a:prstGeom>
        </p:spPr>
        <p:txBody>
          <a:bodyPr wrap="none">
            <a:spAutoFit/>
          </a:bodyPr>
          <a:lstStyle/>
          <a:p>
            <a:pPr algn="ctr"/>
            <a:r>
              <a:rPr lang="vi-VN" sz="3200" b="1">
                <a:solidFill>
                  <a:srgbClr val="FF0000"/>
                </a:solidFill>
                <a:latin typeface="+mj-lt"/>
              </a:rPr>
              <a:t>Cao Bá Quát có mong muốn gì?</a:t>
            </a:r>
            <a:endParaRPr lang="vi-VN" sz="3200" b="1" dirty="0">
              <a:solidFill>
                <a:srgbClr val="FF0000"/>
              </a:solidFill>
              <a:latin typeface="+mj-lt"/>
            </a:endParaRPr>
          </a:p>
        </p:txBody>
      </p:sp>
      <p:sp>
        <p:nvSpPr>
          <p:cNvPr id="10" name="Rectangle 9">
            <a:extLst>
              <a:ext uri="{FF2B5EF4-FFF2-40B4-BE49-F238E27FC236}">
                <a16:creationId xmlns:a16="http://schemas.microsoft.com/office/drawing/2014/main" id="{DD490035-8696-47A3-B4BD-4FA8C2AF4B7A}"/>
              </a:ext>
            </a:extLst>
          </p:cNvPr>
          <p:cNvSpPr/>
          <p:nvPr/>
        </p:nvSpPr>
        <p:spPr>
          <a:xfrm>
            <a:off x="461728" y="3003798"/>
            <a:ext cx="8430752" cy="584775"/>
          </a:xfrm>
          <a:prstGeom prst="rect">
            <a:avLst/>
          </a:prstGeom>
        </p:spPr>
        <p:txBody>
          <a:bodyPr wrap="square">
            <a:spAutoFit/>
          </a:bodyPr>
          <a:lstStyle/>
          <a:p>
            <a:pPr algn="just"/>
            <a:r>
              <a:rPr lang="vi-VN" sz="3200" b="1" smtClean="0">
                <a:latin typeface="Times New Roman" panose="02020603050405020304" pitchFamily="18" charset="0"/>
                <a:cs typeface="Times New Roman" panose="02020603050405020304" pitchFamily="18" charset="0"/>
              </a:rPr>
              <a:t>- Cao </a:t>
            </a:r>
            <a:r>
              <a:rPr lang="vi-VN" sz="3200" b="1" dirty="0">
                <a:latin typeface="Times New Roman" panose="02020603050405020304" pitchFamily="18" charset="0"/>
                <a:cs typeface="Times New Roman" panose="02020603050405020304" pitchFamily="18" charset="0"/>
              </a:rPr>
              <a:t>Bá Quát có mong muốn nhìn rõ mặt vua</a:t>
            </a:r>
          </a:p>
        </p:txBody>
      </p:sp>
    </p:spTree>
    <p:extLst>
      <p:ext uri="{BB962C8B-B14F-4D97-AF65-F5344CB8AC3E}">
        <p14:creationId xmlns:p14="http://schemas.microsoft.com/office/powerpoint/2010/main" val="3287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lang="vi-VN"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C66E4-DFC1-4E45-8F6F-3E43FFB23E5B}"/>
              </a:ext>
            </a:extLst>
          </p:cNvPr>
          <p:cNvSpPr txBox="1"/>
          <p:nvPr/>
        </p:nvSpPr>
        <p:spPr>
          <a:xfrm>
            <a:off x="323528" y="339502"/>
            <a:ext cx="7992888"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5" name="TextBox 4">
            <a:extLst>
              <a:ext uri="{FF2B5EF4-FFF2-40B4-BE49-F238E27FC236}">
                <a16:creationId xmlns:a16="http://schemas.microsoft.com/office/drawing/2014/main" id="{DC0139FC-9043-41A8-B1EB-CD5727C921CC}"/>
              </a:ext>
            </a:extLst>
          </p:cNvPr>
          <p:cNvSpPr txBox="1"/>
          <p:nvPr/>
        </p:nvSpPr>
        <p:spPr>
          <a:xfrm>
            <a:off x="323528" y="1995686"/>
            <a:ext cx="8208912" cy="1754326"/>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Cậu bé đã thực hiện được mong muốn của mình và </a:t>
            </a:r>
            <a:r>
              <a:rPr lang="vi-VN" sz="3600" b="1" dirty="0">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13509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BD68E-AF85-4671-81EB-664F3F21B453}"/>
              </a:ext>
            </a:extLst>
          </p:cNvPr>
          <p:cNvSpPr txBox="1"/>
          <p:nvPr/>
        </p:nvSpPr>
        <p:spPr>
          <a:xfrm>
            <a:off x="0" y="1149593"/>
            <a:ext cx="8568952"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5FCD25-27F5-4619-81E3-A5537D64BC54}"/>
              </a:ext>
            </a:extLst>
          </p:cNvPr>
          <p:cNvSpPr txBox="1"/>
          <p:nvPr/>
        </p:nvSpPr>
        <p:spPr>
          <a:xfrm>
            <a:off x="243136" y="195486"/>
            <a:ext cx="8568952" cy="954107"/>
          </a:xfrm>
          <a:prstGeom prst="rect">
            <a:avLst/>
          </a:prstGeom>
          <a:noFill/>
        </p:spPr>
        <p:txBody>
          <a:bodyPr wrap="square" rtlCol="0">
            <a:spAutoFit/>
          </a:bodyPr>
          <a:lstStyle/>
          <a:p>
            <a:pPr algn="just"/>
            <a:r>
              <a:rPr lang="vi-VN" sz="2800" b="1">
                <a:solidFill>
                  <a:srgbClr val="FF0000"/>
                </a:solidFill>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5" name="Rectangle 4"/>
          <p:cNvSpPr/>
          <p:nvPr/>
        </p:nvSpPr>
        <p:spPr>
          <a:xfrm>
            <a:off x="395536" y="2139702"/>
            <a:ext cx="80648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 Nhà </a:t>
            </a:r>
            <a:r>
              <a:rPr lang="vi-VN" sz="2800" b="1">
                <a:solidFill>
                  <a:srgbClr val="FF0000"/>
                </a:solidFill>
                <a:latin typeface="Times New Roman" panose="02020603050405020304" pitchFamily="18" charset="0"/>
                <a:cs typeface="Times New Roman" panose="02020603050405020304" pitchFamily="18" charset="0"/>
              </a:rPr>
              <a:t>vua đã làm làm gì khi nghe cậu bé xưng là học trò? </a:t>
            </a:r>
            <a:endParaRPr lang="en-US" sz="2800"/>
          </a:p>
        </p:txBody>
      </p:sp>
      <p:sp>
        <p:nvSpPr>
          <p:cNvPr id="9" name="Rectangle 8">
            <a:extLst>
              <a:ext uri="{FF2B5EF4-FFF2-40B4-BE49-F238E27FC236}">
                <a16:creationId xmlns:a16="http://schemas.microsoft.com/office/drawing/2014/main" id="{CDBA59FA-0422-4649-9E7F-AC616A7F10C7}"/>
              </a:ext>
            </a:extLst>
          </p:cNvPr>
          <p:cNvSpPr/>
          <p:nvPr/>
        </p:nvSpPr>
        <p:spPr>
          <a:xfrm>
            <a:off x="64129" y="3135895"/>
            <a:ext cx="8395973" cy="954107"/>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p>
        </p:txBody>
      </p:sp>
    </p:spTree>
    <p:extLst>
      <p:ext uri="{BB962C8B-B14F-4D97-AF65-F5344CB8AC3E}">
        <p14:creationId xmlns:p14="http://schemas.microsoft.com/office/powerpoint/2010/main" val="3403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vi-VN" sz="4000" b="1" dirty="0">
                <a:solidFill>
                  <a:srgbClr val="FF0000"/>
                </a:solidFill>
                <a:latin typeface="Times New Roman" pitchFamily="18" charset="0"/>
              </a:rPr>
              <a:t>Đối</a:t>
            </a:r>
            <a:endParaRPr lang="en-US" altLang="vi-VN" sz="4000" b="1" dirty="0">
              <a:solidFill>
                <a:srgbClr val="FF0000"/>
              </a:solidFill>
              <a:latin typeface="Times New Roman" pitchFamily="18" charset="0"/>
            </a:endParaRPr>
          </a:p>
        </p:txBody>
      </p:sp>
      <p:sp>
        <p:nvSpPr>
          <p:cNvPr id="3" name="Text Box 6">
            <a:extLst>
              <a:ext uri="{FF2B5EF4-FFF2-40B4-BE49-F238E27FC236}">
                <a16:creationId xmlns:a16="http://schemas.microsoft.com/office/drawing/2014/main"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itchFamily="18" charset="0"/>
            </a:endParaRPr>
          </a:p>
        </p:txBody>
      </p:sp>
      <p:sp>
        <p:nvSpPr>
          <p:cNvPr id="4" name="Text Box 6">
            <a:extLst>
              <a:ext uri="{FF2B5EF4-FFF2-40B4-BE49-F238E27FC236}">
                <a16:creationId xmlns:a16="http://schemas.microsoft.com/office/drawing/2014/main" id="{D3CB091A-1B46-4A70-A407-2BC0029702EE}"/>
              </a:ext>
            </a:extLst>
          </p:cNvPr>
          <p:cNvSpPr txBox="1">
            <a:spLocks noChangeArrowheads="1"/>
          </p:cNvSpPr>
          <p:nvPr/>
        </p:nvSpPr>
        <p:spPr bwMode="auto">
          <a:xfrm>
            <a:off x="287524" y="2787774"/>
            <a:ext cx="6156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a:solidFill>
                  <a:schemeClr val="tx2">
                    <a:lumMod val="50000"/>
                  </a:schemeClr>
                </a:solidFill>
                <a:latin typeface="Times New Roman" pitchFamily="18" charset="0"/>
              </a:rPr>
              <a:t>+ </a:t>
            </a:r>
            <a:r>
              <a:rPr lang="vi-VN" altLang="vi-VN" sz="3600" b="1" smtClean="0">
                <a:solidFill>
                  <a:schemeClr val="tx2">
                    <a:lumMod val="50000"/>
                  </a:schemeClr>
                </a:solidFill>
                <a:latin typeface="Times New Roman" pitchFamily="18" charset="0"/>
              </a:rPr>
              <a:t>Làm </a:t>
            </a:r>
            <a:r>
              <a:rPr lang="vi-VN" altLang="vi-VN" sz="3600" b="1" dirty="0">
                <a:solidFill>
                  <a:schemeClr val="tx2">
                    <a:lumMod val="50000"/>
                  </a:schemeClr>
                </a:solidFill>
                <a:latin typeface="Times New Roman" pitchFamily="18" charset="0"/>
              </a:rPr>
              <a:t>vế đối lại.</a:t>
            </a:r>
            <a:endParaRPr lang="en-US" altLang="vi-VN" sz="3600" b="1" dirty="0">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516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8E35EF-97E6-4F84-8E2A-A0D6486B5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a:extLst>
              <a:ext uri="{FF2B5EF4-FFF2-40B4-BE49-F238E27FC236}">
                <a16:creationId xmlns:a16="http://schemas.microsoft.com/office/drawing/2014/main" id="{FF3CD7B1-4516-4CB2-9124-636F394BE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a:extLst>
              <a:ext uri="{FF2B5EF4-FFF2-40B4-BE49-F238E27FC236}">
                <a16:creationId xmlns:a16="http://schemas.microsoft.com/office/drawing/2014/main" id="{4358AF05-24BA-43BA-8029-4F535020DAC3}"/>
              </a:ext>
            </a:extLst>
          </p:cNvPr>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Tree>
    <p:extLst>
      <p:ext uri="{BB962C8B-B14F-4D97-AF65-F5344CB8AC3E}">
        <p14:creationId xmlns:p14="http://schemas.microsoft.com/office/powerpoint/2010/main" val="352363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811CA-BBEB-43A9-8CCF-C072809577B2}"/>
              </a:ext>
            </a:extLst>
          </p:cNvPr>
          <p:cNvSpPr txBox="1"/>
          <p:nvPr/>
        </p:nvSpPr>
        <p:spPr>
          <a:xfrm>
            <a:off x="0" y="843558"/>
            <a:ext cx="8352928" cy="954107"/>
          </a:xfrm>
          <a:prstGeom prst="rect">
            <a:avLst/>
          </a:prstGeom>
          <a:noFill/>
        </p:spPr>
        <p:txBody>
          <a:bodyPr wrap="square" rtlCol="0">
            <a:spAutoFit/>
          </a:bodyPr>
          <a:lstStyle/>
          <a:p>
            <a:pPr algn="just">
              <a:spcBef>
                <a:spcPct val="0"/>
              </a:spcBef>
              <a:defRPr/>
            </a:pPr>
            <a:r>
              <a:rPr lang="en-US" sz="2800" b="1" dirty="0">
                <a:latin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rPr>
              <a:t>Vì</a:t>
            </a:r>
            <a:r>
              <a:rPr lang="en-US" sz="2800" b="1" dirty="0">
                <a:latin typeface="Times New Roman" panose="02020603050405020304" pitchFamily="18" charset="0"/>
              </a:rPr>
              <a:t> </a:t>
            </a:r>
            <a:r>
              <a:rPr lang="en-US" sz="2800" b="1" dirty="0" err="1">
                <a:latin typeface="Times New Roman" panose="02020603050405020304" pitchFamily="18" charset="0"/>
              </a:rPr>
              <a:t>vua</a:t>
            </a:r>
            <a:r>
              <a:rPr lang="en-US" sz="2800" b="1" dirty="0">
                <a:latin typeface="Times New Roman" panose="02020603050405020304" pitchFamily="18" charset="0"/>
              </a:rPr>
              <a:t> </a:t>
            </a:r>
            <a:r>
              <a:rPr lang="en-US" sz="2800" b="1" dirty="0" err="1">
                <a:latin typeface="Times New Roman" panose="02020603050405020304" pitchFamily="18" charset="0"/>
              </a:rPr>
              <a:t>thấy</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bé</a:t>
            </a:r>
            <a:r>
              <a:rPr lang="en-US" sz="2800" b="1" dirty="0">
                <a:latin typeface="Times New Roman" panose="02020603050405020304" pitchFamily="18" charset="0"/>
              </a:rPr>
              <a:t> </a:t>
            </a:r>
            <a:r>
              <a:rPr lang="en-US" sz="2800" b="1" dirty="0" err="1">
                <a:latin typeface="Times New Roman" panose="02020603050405020304" pitchFamily="18" charset="0"/>
              </a:rPr>
              <a:t>tự</a:t>
            </a:r>
            <a:r>
              <a:rPr lang="en-US" sz="2800" b="1" dirty="0">
                <a:latin typeface="Times New Roman" panose="02020603050405020304" pitchFamily="18" charset="0"/>
              </a:rPr>
              <a:t> </a:t>
            </a:r>
            <a:r>
              <a:rPr lang="en-US" sz="2800" b="1" dirty="0" err="1">
                <a:latin typeface="Times New Roman" panose="02020603050405020304" pitchFamily="18" charset="0"/>
              </a:rPr>
              <a:t>xưng</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học</a:t>
            </a:r>
            <a:r>
              <a:rPr lang="en-US" sz="2800" b="1" dirty="0">
                <a:latin typeface="Times New Roman" panose="02020603050405020304" pitchFamily="18" charset="0"/>
              </a:rPr>
              <a:t> </a:t>
            </a:r>
            <a:r>
              <a:rPr lang="en-US" sz="2800" b="1" dirty="0" err="1">
                <a:latin typeface="Times New Roman" panose="02020603050405020304" pitchFamily="18" charset="0"/>
              </a:rPr>
              <a:t>trò</a:t>
            </a:r>
            <a:r>
              <a:rPr lang="en-US" sz="2800" b="1" dirty="0">
                <a:latin typeface="Times New Roman" panose="02020603050405020304" pitchFamily="18" charset="0"/>
              </a:rPr>
              <a:t> </a:t>
            </a:r>
            <a:r>
              <a:rPr lang="en-US" sz="2800" b="1" dirty="0" err="1">
                <a:latin typeface="Times New Roman" panose="02020603050405020304" pitchFamily="18" charset="0"/>
              </a:rPr>
              <a:t>nên</a:t>
            </a:r>
            <a:r>
              <a:rPr lang="en-US" sz="2800" b="1" dirty="0">
                <a:latin typeface="Times New Roman" panose="02020603050405020304" pitchFamily="18" charset="0"/>
              </a:rPr>
              <a:t> </a:t>
            </a:r>
            <a:r>
              <a:rPr lang="en-US" sz="2800" b="1" dirty="0" err="1">
                <a:latin typeface="Times New Roman" panose="02020603050405020304" pitchFamily="18" charset="0"/>
              </a:rPr>
              <a:t>muốn</a:t>
            </a:r>
            <a:r>
              <a:rPr lang="en-US" sz="2800" b="1" dirty="0">
                <a:latin typeface="Times New Roman" panose="02020603050405020304" pitchFamily="18" charset="0"/>
              </a:rPr>
              <a:t> </a:t>
            </a:r>
            <a:r>
              <a:rPr lang="en-US" sz="2800" b="1" dirty="0" err="1">
                <a:latin typeface="Times New Roman" panose="02020603050405020304" pitchFamily="18" charset="0"/>
              </a:rPr>
              <a:t>thử</a:t>
            </a:r>
            <a:r>
              <a:rPr lang="en-US" sz="2800" b="1" dirty="0">
                <a:latin typeface="Times New Roman" panose="02020603050405020304" pitchFamily="18" charset="0"/>
              </a:rPr>
              <a:t> </a:t>
            </a:r>
            <a:r>
              <a:rPr lang="en-US" sz="2800" b="1" dirty="0" err="1">
                <a:latin typeface="Times New Roman" panose="02020603050405020304" pitchFamily="18" charset="0"/>
              </a:rPr>
              <a:t>tài</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cho</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có</a:t>
            </a:r>
            <a:r>
              <a:rPr lang="en-US" sz="2800" b="1" dirty="0">
                <a:latin typeface="Times New Roman" panose="02020603050405020304" pitchFamily="18" charset="0"/>
              </a:rPr>
              <a:t> </a:t>
            </a:r>
            <a:r>
              <a:rPr lang="en-US" sz="2800" b="1" dirty="0" err="1">
                <a:latin typeface="Times New Roman" panose="02020603050405020304" pitchFamily="18" charset="0"/>
              </a:rPr>
              <a:t>cơ</a:t>
            </a:r>
            <a:r>
              <a:rPr lang="en-US" sz="2800" b="1" dirty="0">
                <a:latin typeface="Times New Roman" panose="02020603050405020304" pitchFamily="18" charset="0"/>
              </a:rPr>
              <a:t> </a:t>
            </a:r>
            <a:r>
              <a:rPr lang="en-US" sz="2800" b="1" dirty="0" err="1">
                <a:latin typeface="Times New Roman" panose="02020603050405020304" pitchFamily="18" charset="0"/>
              </a:rPr>
              <a:t>hội</a:t>
            </a:r>
            <a:r>
              <a:rPr lang="en-US" sz="2800" b="1" dirty="0">
                <a:latin typeface="Times New Roman" panose="02020603050405020304" pitchFamily="18" charset="0"/>
              </a:rPr>
              <a:t> </a:t>
            </a:r>
            <a:r>
              <a:rPr lang="en-US" sz="2800" b="1" dirty="0" err="1">
                <a:latin typeface="Times New Roman" panose="02020603050405020304" pitchFamily="18" charset="0"/>
              </a:rPr>
              <a:t>để</a:t>
            </a:r>
            <a:r>
              <a:rPr lang="en-US" sz="2800" b="1" dirty="0">
                <a:latin typeface="Times New Roman" panose="02020603050405020304" pitchFamily="18" charset="0"/>
              </a:rPr>
              <a:t> </a:t>
            </a:r>
            <a:r>
              <a:rPr lang="en-US" sz="2800" b="1" dirty="0" err="1">
                <a:latin typeface="Times New Roman" panose="02020603050405020304" pitchFamily="18" charset="0"/>
              </a:rPr>
              <a:t>chuộc</a:t>
            </a:r>
            <a:r>
              <a:rPr lang="en-US" sz="2800" b="1" dirty="0">
                <a:latin typeface="Times New Roman" panose="02020603050405020304" pitchFamily="18" charset="0"/>
              </a:rPr>
              <a:t> </a:t>
            </a:r>
            <a:r>
              <a:rPr lang="en-US" sz="2800" b="1" dirty="0" err="1">
                <a:latin typeface="Times New Roman" panose="02020603050405020304" pitchFamily="18" charset="0"/>
              </a:rPr>
              <a:t>tội</a:t>
            </a:r>
            <a:r>
              <a:rPr lang="en-US" sz="2800" b="1" dirty="0">
                <a:latin typeface="Times New Roman" panose="02020603050405020304" pitchFamily="18" charset="0"/>
              </a:rPr>
              <a:t>.</a:t>
            </a:r>
          </a:p>
        </p:txBody>
      </p:sp>
      <p:sp>
        <p:nvSpPr>
          <p:cNvPr id="4" name="Rectangle 3"/>
          <p:cNvSpPr/>
          <p:nvPr/>
        </p:nvSpPr>
        <p:spPr>
          <a:xfrm>
            <a:off x="374841" y="195486"/>
            <a:ext cx="5205271"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40E612-97D1-4243-8C79-A6EBE81681A8}"/>
              </a:ext>
            </a:extLst>
          </p:cNvPr>
          <p:cNvSpPr/>
          <p:nvPr/>
        </p:nvSpPr>
        <p:spPr>
          <a:xfrm>
            <a:off x="395536" y="1017432"/>
            <a:ext cx="748883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Vua ra vế đối</a:t>
            </a:r>
            <a:r>
              <a:rPr lang="vi-VN" sz="3600" dirty="0">
                <a:latin typeface="Times New Roman" panose="02020603050405020304" pitchFamily="18" charset="0"/>
                <a:ea typeface="Times New Roman" panose="02020603050405020304" pitchFamily="18" charset="0"/>
              </a:rPr>
              <a:t>:</a:t>
            </a:r>
          </a:p>
          <a:p>
            <a:r>
              <a:rPr lang="nl-NL"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Nước trong leo lẻo cá đớp cá.</a:t>
            </a:r>
            <a:endParaRPr lang="vi-VN" sz="3600" dirty="0"/>
          </a:p>
        </p:txBody>
      </p:sp>
      <p:sp>
        <p:nvSpPr>
          <p:cNvPr id="6" name="TextBox 5">
            <a:extLst>
              <a:ext uri="{FF2B5EF4-FFF2-40B4-BE49-F238E27FC236}">
                <a16:creationId xmlns:a16="http://schemas.microsoft.com/office/drawing/2014/main" id="{A43E542A-3956-453B-926D-3DEBDF6425A0}"/>
              </a:ext>
            </a:extLst>
          </p:cNvPr>
          <p:cNvSpPr txBox="1"/>
          <p:nvPr/>
        </p:nvSpPr>
        <p:spPr>
          <a:xfrm>
            <a:off x="395535" y="2135032"/>
            <a:ext cx="8352929"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9BE39B8-50FE-49FE-9396-A1D85A8EAE2C}"/>
              </a:ext>
            </a:extLst>
          </p:cNvPr>
          <p:cNvSpPr/>
          <p:nvPr/>
        </p:nvSpPr>
        <p:spPr>
          <a:xfrm>
            <a:off x="1475656" y="3270571"/>
            <a:ext cx="7416823" cy="1754326"/>
          </a:xfrm>
          <a:prstGeom prst="rect">
            <a:avLst/>
          </a:prstGeom>
        </p:spPr>
        <p:txBody>
          <a:bodyPr wrap="square">
            <a:spAutoFit/>
          </a:bodyPr>
          <a:lstStyle/>
          <a:p>
            <a:pPr algn="just"/>
            <a:r>
              <a:rPr lang="vi-VN" sz="3600" dirty="0">
                <a:latin typeface="Times New Roman" panose="02020603050405020304" pitchFamily="18" charset="0"/>
                <a:ea typeface="Times New Roman" panose="02020603050405020304" pitchFamily="18" charset="0"/>
                <a:cs typeface="Times New Roman" panose="02020603050405020304" pitchFamily="18" charset="0"/>
              </a:rPr>
              <a:t>Vì </a:t>
            </a:r>
            <a:r>
              <a:rPr lang="vi-VN" sz="3600" dirty="0">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8" name="Rectangle 7">
            <a:extLst>
              <a:ext uri="{FF2B5EF4-FFF2-40B4-BE49-F238E27FC236}">
                <a16:creationId xmlns:a16="http://schemas.microsoft.com/office/drawing/2014/main" id="{50AE0507-A979-4425-BF4F-1255C473E170}"/>
              </a:ext>
            </a:extLst>
          </p:cNvPr>
          <p:cNvSpPr/>
          <p:nvPr/>
        </p:nvSpPr>
        <p:spPr>
          <a:xfrm>
            <a:off x="107504" y="373900"/>
            <a:ext cx="4592219" cy="646331"/>
          </a:xfrm>
          <a:prstGeom prst="rect">
            <a:avLst/>
          </a:prstGeom>
        </p:spPr>
        <p:txBody>
          <a:bodyPr wrap="non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A29D678-4DCD-4C19-8FAD-C736AED7463A}"/>
              </a:ext>
            </a:extLst>
          </p:cNvPr>
          <p:cNvSpPr txBox="1"/>
          <p:nvPr/>
        </p:nvSpPr>
        <p:spPr>
          <a:xfrm>
            <a:off x="5801766" y="3824569"/>
            <a:ext cx="1872208" cy="646331"/>
          </a:xfrm>
          <a:prstGeom prst="rect">
            <a:avLst/>
          </a:prstGeom>
          <a:noFill/>
        </p:spPr>
        <p:txBody>
          <a:bodyPr wrap="square" rtlCol="0">
            <a:spAutoFit/>
          </a:bodyPr>
          <a:lstStyle/>
          <a:p>
            <a:r>
              <a:rPr lang="vi-VN" sz="3600" dirty="0">
                <a:solidFill>
                  <a:srgbClr val="FF0000"/>
                </a:solidFill>
                <a:latin typeface="+mj-lt"/>
              </a:rPr>
              <a:t>tức cảnh</a:t>
            </a:r>
          </a:p>
        </p:txBody>
      </p:sp>
    </p:spTree>
    <p:extLst>
      <p:ext uri="{BB962C8B-B14F-4D97-AF65-F5344CB8AC3E}">
        <p14:creationId xmlns:p14="http://schemas.microsoft.com/office/powerpoint/2010/main" val="22298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970206-9AAD-4537-B3D7-E41EC637A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a:extLst>
              <a:ext uri="{FF2B5EF4-FFF2-40B4-BE49-F238E27FC236}">
                <a16:creationId xmlns:a16="http://schemas.microsoft.com/office/drawing/2014/main" id="{98872A43-7794-4099-B4F3-E10CCCF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a:extLst>
              <a:ext uri="{FF2B5EF4-FFF2-40B4-BE49-F238E27FC236}">
                <a16:creationId xmlns:a16="http://schemas.microsoft.com/office/drawing/2014/main" id="{71FA792C-DDBA-4A9F-A0BB-BDE0443C4129}"/>
              </a:ext>
            </a:extLst>
          </p:cNvPr>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extLst>
      <p:ext uri="{BB962C8B-B14F-4D97-AF65-F5344CB8AC3E}">
        <p14:creationId xmlns:p14="http://schemas.microsoft.com/office/powerpoint/2010/main" val="296607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C0C4F-1605-45CF-B7A2-BD2704E9486F}"/>
              </a:ext>
            </a:extLst>
          </p:cNvPr>
          <p:cNvSpPr/>
          <p:nvPr/>
        </p:nvSpPr>
        <p:spPr>
          <a:xfrm>
            <a:off x="2207879" y="1563638"/>
            <a:ext cx="471635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err="1" smtClean="0">
                <a:ln w="0"/>
                <a:solidFill>
                  <a:srgbClr val="FF0000"/>
                </a:solidFill>
                <a:effectLst>
                  <a:outerShdw blurRad="38100" dist="25400" dir="5400000" algn="ctr" rotWithShape="0">
                    <a:srgbClr val="6E747A">
                      <a:alpha val="43000"/>
                    </a:srgbClr>
                  </a:outerShdw>
                </a:effectLst>
                <a:latin typeface="+mj-lt"/>
              </a:rPr>
              <a:t>Đối</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đáp</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với</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vua</a:t>
            </a:r>
            <a:endParaRPr lang="en-US" sz="5400" b="1" dirty="0">
              <a:ln w="0"/>
              <a:solidFill>
                <a:srgbClr val="FF0000"/>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600BD590-4E21-4553-889D-2B90B8A314F5}"/>
              </a:ext>
            </a:extLst>
          </p:cNvPr>
          <p:cNvSpPr txBox="1"/>
          <p:nvPr/>
        </p:nvSpPr>
        <p:spPr>
          <a:xfrm>
            <a:off x="683568" y="123478"/>
            <a:ext cx="8352928" cy="1323439"/>
          </a:xfrm>
          <a:prstGeom prst="rect">
            <a:avLst/>
          </a:prstGeom>
          <a:noFill/>
        </p:spPr>
        <p:txBody>
          <a:bodyPr wrap="square" rtlCol="0">
            <a:spAutoFit/>
          </a:bodyPr>
          <a:lstStyle/>
          <a:p>
            <a:r>
              <a:rPr lang="vi-VN" sz="4000" b="1" smtClean="0">
                <a:solidFill>
                  <a:srgbClr val="7030A0"/>
                </a:solidFill>
                <a:latin typeface="Times New Roman" pitchFamily="18" charset="0"/>
                <a:cs typeface="Times New Roman" pitchFamily="18" charset="0"/>
              </a:rPr>
              <a:t>Chủ nhật</a:t>
            </a:r>
            <a:r>
              <a:rPr lang="en-US" sz="4000" b="1" smtClean="0">
                <a:solidFill>
                  <a:srgbClr val="7030A0"/>
                </a:solidFill>
                <a:latin typeface="Times New Roman" pitchFamily="18" charset="0"/>
                <a:cs typeface="Times New Roman" pitchFamily="18" charset="0"/>
              </a:rPr>
              <a:t> </a:t>
            </a:r>
            <a:r>
              <a:rPr lang="en-US" sz="4000" b="1" err="1" smtClean="0">
                <a:solidFill>
                  <a:srgbClr val="7030A0"/>
                </a:solidFill>
                <a:latin typeface="Times New Roman" pitchFamily="18" charset="0"/>
                <a:cs typeface="Times New Roman" pitchFamily="18" charset="0"/>
              </a:rPr>
              <a:t>ngày</a:t>
            </a:r>
            <a:r>
              <a:rPr lang="en-US" sz="4000" b="1" smtClean="0">
                <a:solidFill>
                  <a:srgbClr val="7030A0"/>
                </a:solidFill>
                <a:latin typeface="Times New Roman" pitchFamily="18" charset="0"/>
                <a:cs typeface="Times New Roman" pitchFamily="18" charset="0"/>
              </a:rPr>
              <a:t> </a:t>
            </a:r>
            <a:r>
              <a:rPr lang="vi-VN" sz="4000" b="1" smtClean="0">
                <a:solidFill>
                  <a:srgbClr val="7030A0"/>
                </a:solidFill>
                <a:latin typeface="Times New Roman" pitchFamily="18" charset="0"/>
                <a:cs typeface="Times New Roman" pitchFamily="18" charset="0"/>
              </a:rPr>
              <a:t>26</a:t>
            </a:r>
            <a:r>
              <a:rPr lang="en-US" sz="4000" b="1"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tháng</a:t>
            </a:r>
            <a:r>
              <a:rPr lang="en-US" sz="4000" b="1" dirty="0" smtClean="0">
                <a:solidFill>
                  <a:srgbClr val="7030A0"/>
                </a:solidFill>
                <a:latin typeface="Times New Roman" pitchFamily="18" charset="0"/>
                <a:cs typeface="Times New Roman" pitchFamily="18" charset="0"/>
              </a:rPr>
              <a:t> 4 </a:t>
            </a:r>
            <a:r>
              <a:rPr lang="en-US" sz="4000" b="1" dirty="0" err="1" smtClean="0">
                <a:solidFill>
                  <a:srgbClr val="7030A0"/>
                </a:solidFill>
                <a:latin typeface="Times New Roman" pitchFamily="18" charset="0"/>
                <a:cs typeface="Times New Roman" pitchFamily="18" charset="0"/>
              </a:rPr>
              <a:t>năm</a:t>
            </a:r>
            <a:r>
              <a:rPr lang="en-US" sz="4000" b="1" dirty="0" smtClean="0">
                <a:solidFill>
                  <a:srgbClr val="7030A0"/>
                </a:solidFill>
                <a:latin typeface="Times New Roman" pitchFamily="18" charset="0"/>
                <a:cs typeface="Times New Roman" pitchFamily="18" charset="0"/>
              </a:rPr>
              <a:t> 2020</a:t>
            </a:r>
          </a:p>
          <a:p>
            <a:r>
              <a:rPr lang="en-US" sz="4000" b="1" dirty="0" smtClean="0">
                <a:solidFill>
                  <a:srgbClr val="7030A0"/>
                </a:solidFill>
                <a:latin typeface="Times New Roman" pitchFamily="18" charset="0"/>
                <a:cs typeface="Times New Roman" pitchFamily="18" charset="0"/>
              </a:rPr>
              <a:t>             </a:t>
            </a:r>
            <a:r>
              <a:rPr lang="vi-VN" sz="4000" b="1" smtClean="0">
                <a:solidFill>
                  <a:srgbClr val="7030A0"/>
                </a:solidFill>
                <a:latin typeface="Times New Roman" pitchFamily="18" charset="0"/>
                <a:cs typeface="Times New Roman" pitchFamily="18" charset="0"/>
              </a:rPr>
              <a:t>Tập </a:t>
            </a:r>
            <a:r>
              <a:rPr lang="vi-VN" sz="4000" b="1" smtClean="0">
                <a:solidFill>
                  <a:srgbClr val="7030A0"/>
                </a:solidFill>
                <a:latin typeface="Times New Roman" pitchFamily="18" charset="0"/>
                <a:cs typeface="Times New Roman" pitchFamily="18" charset="0"/>
              </a:rPr>
              <a:t>đọc </a:t>
            </a:r>
            <a:r>
              <a:rPr lang="en-US" sz="4000" b="1"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Kể</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chuyện</a:t>
            </a:r>
            <a:r>
              <a:rPr lang="en-US" sz="4000" b="1" dirty="0" smtClean="0">
                <a:solidFill>
                  <a:srgbClr val="7030A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6" name="Cloud Callout 1">
            <a:extLst>
              <a:ext uri="{FF2B5EF4-FFF2-40B4-BE49-F238E27FC236}">
                <a16:creationId xmlns:a16="http://schemas.microsoft.com/office/drawing/2014/main" id="{1FB6F831-57F7-4332-8BA6-39BC49689E9D}"/>
              </a:ext>
            </a:extLst>
          </p:cNvPr>
          <p:cNvSpPr/>
          <p:nvPr/>
        </p:nvSpPr>
        <p:spPr>
          <a:xfrm>
            <a:off x="6012160" y="2623509"/>
            <a:ext cx="2952328" cy="1152128"/>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SGK/49</a:t>
            </a:r>
            <a:endParaRPr lang="en-US" sz="3600" dirty="0">
              <a:latin typeface="+mj-lt"/>
            </a:endParaRPr>
          </a:p>
        </p:txBody>
      </p:sp>
    </p:spTree>
    <p:extLst>
      <p:ext uri="{BB962C8B-B14F-4D97-AF65-F5344CB8AC3E}">
        <p14:creationId xmlns:p14="http://schemas.microsoft.com/office/powerpoint/2010/main" val="1082390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b="1" dirty="0">
                <a:solidFill>
                  <a:srgbClr val="FF0000"/>
                </a:solidFill>
                <a:latin typeface="+mj-lt"/>
              </a:rPr>
              <a:t>Theo em khi nghe xong vế đối của Vua,  cậu bé có gặp khó khăn gì không?</a:t>
            </a:r>
          </a:p>
        </p:txBody>
      </p:sp>
      <p:pic>
        <p:nvPicPr>
          <p:cNvPr id="4" name="Picture 3">
            <a:extLst>
              <a:ext uri="{FF2B5EF4-FFF2-40B4-BE49-F238E27FC236}">
                <a16:creationId xmlns:a16="http://schemas.microsoft.com/office/drawing/2014/main" id="{DDFB3F89-F46F-4441-9B04-0DD6A120F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a16="http://schemas.microsoft.com/office/drawing/2014/main" id="{3BB67656-83DF-45A3-88C5-D31833CE5221}"/>
              </a:ext>
            </a:extLst>
          </p:cNvPr>
          <p:cNvSpPr/>
          <p:nvPr/>
        </p:nvSpPr>
        <p:spPr>
          <a:xfrm>
            <a:off x="251520" y="3147814"/>
            <a:ext cx="6192688" cy="1481175"/>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BA600-161B-4832-B806-6725B36D285E}"/>
              </a:ext>
            </a:extLst>
          </p:cNvPr>
          <p:cNvSpPr/>
          <p:nvPr/>
        </p:nvSpPr>
        <p:spPr>
          <a:xfrm>
            <a:off x="395536" y="915566"/>
            <a:ext cx="6784230" cy="646331"/>
          </a:xfrm>
          <a:prstGeom prst="rect">
            <a:avLst/>
          </a:prstGeom>
        </p:spPr>
        <p:txBody>
          <a:bodyPr wrap="non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816C998-BA34-4BCA-9F2E-3ED391953E79}"/>
              </a:ext>
            </a:extLst>
          </p:cNvPr>
          <p:cNvSpPr/>
          <p:nvPr/>
        </p:nvSpPr>
        <p:spPr>
          <a:xfrm>
            <a:off x="272275" y="1523760"/>
            <a:ext cx="8674682" cy="1200329"/>
          </a:xfrm>
          <a:prstGeom prst="rect">
            <a:avLst/>
          </a:prstGeom>
        </p:spPr>
        <p:txBody>
          <a:bodyPr wrap="none">
            <a:spAutoFit/>
          </a:bodyPr>
          <a:lstStyle/>
          <a:p>
            <a:pPr algn="just">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latin typeface="Times New Roman" panose="02020603050405020304" pitchFamily="18" charset="0"/>
                <a:cs typeface="Times New Roman" panose="02020603050405020304" pitchFamily="18" charset="0"/>
              </a:rPr>
              <a:t>    Trời nắng chang chang người trói người.</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C12B4B-C4E2-4994-BAEA-4BC5044C4DB7}"/>
              </a:ext>
            </a:extLst>
          </p:cNvPr>
          <p:cNvSpPr/>
          <p:nvPr/>
        </p:nvSpPr>
        <p:spPr>
          <a:xfrm>
            <a:off x="395535" y="2808392"/>
            <a:ext cx="8551421" cy="1200329"/>
          </a:xfrm>
          <a:prstGeom prst="rect">
            <a:avLst/>
          </a:prstGeom>
        </p:spPr>
        <p:txBody>
          <a:bodyPr wrap="squar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r>
              <a:rPr lang="vi-VN" sz="36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4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22BDF-39A4-44CA-8356-927DE6C7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66"/>
            <a:ext cx="9144000" cy="4278276"/>
          </a:xfrm>
          <a:prstGeom prst="rect">
            <a:avLst/>
          </a:prstGeom>
        </p:spPr>
      </p:pic>
      <p:sp>
        <p:nvSpPr>
          <p:cNvPr id="4" name="Rectangle 3">
            <a:extLst>
              <a:ext uri="{FF2B5EF4-FFF2-40B4-BE49-F238E27FC236}">
                <a16:creationId xmlns:a16="http://schemas.microsoft.com/office/drawing/2014/main" id="{85637879-12D7-4A5C-AEB0-9328C29600B0}"/>
              </a:ext>
            </a:extLst>
          </p:cNvPr>
          <p:cNvSpPr/>
          <p:nvPr/>
        </p:nvSpPr>
        <p:spPr>
          <a:xfrm>
            <a:off x="539552" y="4299942"/>
            <a:ext cx="8856984" cy="646331"/>
          </a:xfrm>
          <a:prstGeom prst="rect">
            <a:avLst/>
          </a:prstGeom>
        </p:spPr>
        <p:txBody>
          <a:bodyPr wrap="square">
            <a:spAutoFit/>
          </a:bodyPr>
          <a:lstStyle/>
          <a:p>
            <a:pPr algn="just">
              <a:spcAft>
                <a:spcPts val="0"/>
              </a:spcAft>
            </a:pP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B6A3B3-B101-43E9-9633-D8DA127354F1}"/>
              </a:ext>
            </a:extLst>
          </p:cNvPr>
          <p:cNvSpPr/>
          <p:nvPr/>
        </p:nvSpPr>
        <p:spPr>
          <a:xfrm>
            <a:off x="382295" y="489995"/>
            <a:ext cx="8379409" cy="1654171"/>
          </a:xfrm>
          <a:prstGeom prst="rect">
            <a:avLst/>
          </a:prstGeom>
        </p:spPr>
        <p:txBody>
          <a:bodyPr wrap="square">
            <a:spAutoFit/>
          </a:bodyPr>
          <a:lstStyle/>
          <a:p>
            <a:pPr>
              <a:lnSpc>
                <a:spcPct val="150000"/>
              </a:lnSpc>
            </a:pPr>
            <a:r>
              <a:rPr lang="nl-NL" sz="3600" b="1" dirty="0">
                <a:latin typeface="Times New Roman" panose="02020603050405020304" pitchFamily="18" charset="0"/>
                <a:ea typeface="Times New Roman" panose="02020603050405020304" pitchFamily="18" charset="0"/>
              </a:rPr>
              <a:t>Vua ra vế đối</a:t>
            </a:r>
            <a:r>
              <a:rPr lang="vi-VN" sz="3600" b="1" dirty="0">
                <a:latin typeface="Times New Roman" panose="02020603050405020304" pitchFamily="18" charset="0"/>
                <a:ea typeface="Times New Roman" panose="02020603050405020304" pitchFamily="18" charset="0"/>
              </a:rPr>
              <a:t>:</a:t>
            </a:r>
          </a:p>
          <a:p>
            <a:pPr>
              <a:lnSpc>
                <a:spcPct val="150000"/>
              </a:lnSpc>
            </a:pPr>
            <a:r>
              <a:rPr lang="vi-VN" sz="3600" i="1"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leo lẻo</a:t>
            </a:r>
            <a:endParaRPr lang="vi-VN" sz="3600" dirty="0"/>
          </a:p>
        </p:txBody>
      </p:sp>
      <p:sp>
        <p:nvSpPr>
          <p:cNvPr id="3" name="Rectangle 2">
            <a:extLst>
              <a:ext uri="{FF2B5EF4-FFF2-40B4-BE49-F238E27FC236}">
                <a16:creationId xmlns:a16="http://schemas.microsoft.com/office/drawing/2014/main" id="{FE48A96A-FA81-4D7B-8382-B80B1C2A3CA5}"/>
              </a:ext>
            </a:extLst>
          </p:cNvPr>
          <p:cNvSpPr/>
          <p:nvPr/>
        </p:nvSpPr>
        <p:spPr>
          <a:xfrm>
            <a:off x="382295" y="2176582"/>
            <a:ext cx="8924762" cy="1654748"/>
          </a:xfrm>
          <a:prstGeom prst="rect">
            <a:avLst/>
          </a:prstGeom>
        </p:spPr>
        <p:txBody>
          <a:bodyPr wrap="square">
            <a:spAutoFit/>
          </a:bodyPr>
          <a:lstStyle/>
          <a:p>
            <a:pPr algn="just">
              <a:lnSpc>
                <a:spcPct val="150000"/>
              </a:lnSpc>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lnSpc>
                <a:spcPct val="150000"/>
              </a:lnSpc>
              <a:spcAft>
                <a:spcPts val="0"/>
              </a:spcAft>
            </a:pPr>
            <a:r>
              <a:rPr lang="vi-VN" sz="3600" i="1" dirty="0">
                <a:latin typeface="Times New Roman" panose="02020603050405020304" pitchFamily="18" charset="0"/>
                <a:cs typeface="Times New Roman" panose="02020603050405020304" pitchFamily="18" charset="0"/>
              </a:rPr>
              <a:t>                       chang chang</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36DF4FC-387A-47EA-B5F1-84902817E58A}"/>
              </a:ext>
            </a:extLst>
          </p:cNvPr>
          <p:cNvSpPr/>
          <p:nvPr/>
        </p:nvSpPr>
        <p:spPr>
          <a:xfrm>
            <a:off x="894305" y="1510963"/>
            <a:ext cx="2410147" cy="646331"/>
          </a:xfrm>
          <a:prstGeom prst="rect">
            <a:avLst/>
          </a:prstGeom>
        </p:spPr>
        <p:txBody>
          <a:bodyPr wrap="none">
            <a:spAutoFit/>
          </a:bodyPr>
          <a:lstStyle/>
          <a:p>
            <a:r>
              <a:rPr lang="nl-NL" sz="3600" i="1" dirty="0">
                <a:solidFill>
                  <a:srgbClr val="FF0000"/>
                </a:solidFill>
                <a:latin typeface="Times New Roman" panose="02020603050405020304" pitchFamily="18" charset="0"/>
                <a:ea typeface="Times New Roman" panose="02020603050405020304" pitchFamily="18" charset="0"/>
              </a:rPr>
              <a:t>Nước trong </a:t>
            </a:r>
            <a:endParaRPr lang="vi-VN" sz="3600" dirty="0">
              <a:solidFill>
                <a:srgbClr val="FF0000"/>
              </a:solidFill>
            </a:endParaRPr>
          </a:p>
        </p:txBody>
      </p:sp>
      <p:sp>
        <p:nvSpPr>
          <p:cNvPr id="7" name="Rectangle 6">
            <a:extLst>
              <a:ext uri="{FF2B5EF4-FFF2-40B4-BE49-F238E27FC236}">
                <a16:creationId xmlns:a16="http://schemas.microsoft.com/office/drawing/2014/main" id="{8215CE50-2CC3-419E-B839-63A1349C841E}"/>
              </a:ext>
            </a:extLst>
          </p:cNvPr>
          <p:cNvSpPr/>
          <p:nvPr/>
        </p:nvSpPr>
        <p:spPr>
          <a:xfrm>
            <a:off x="1094550" y="3184999"/>
            <a:ext cx="2124492" cy="646331"/>
          </a:xfrm>
          <a:prstGeom prst="rect">
            <a:avLst/>
          </a:prstGeom>
        </p:spPr>
        <p:txBody>
          <a:bodyPr wrap="none">
            <a:spAutoFit/>
          </a:bodyPr>
          <a:lstStyle/>
          <a:p>
            <a:r>
              <a:rPr lang="vi-VN" sz="3600" i="1" dirty="0">
                <a:latin typeface="Times New Roman" panose="02020603050405020304" pitchFamily="18" charset="0"/>
                <a:cs typeface="Times New Roman" panose="02020603050405020304" pitchFamily="18" charset="0"/>
              </a:rPr>
              <a:t>Trời nắng </a:t>
            </a:r>
            <a:endParaRPr lang="vi-VN" sz="3600" dirty="0"/>
          </a:p>
        </p:txBody>
      </p:sp>
      <p:sp>
        <p:nvSpPr>
          <p:cNvPr id="8" name="Rectangle 7">
            <a:extLst>
              <a:ext uri="{FF2B5EF4-FFF2-40B4-BE49-F238E27FC236}">
                <a16:creationId xmlns:a16="http://schemas.microsoft.com/office/drawing/2014/main" id="{5C13EFFA-56C1-45C8-967B-8006814FC7BA}"/>
              </a:ext>
            </a:extLst>
          </p:cNvPr>
          <p:cNvSpPr/>
          <p:nvPr/>
        </p:nvSpPr>
        <p:spPr>
          <a:xfrm>
            <a:off x="1074287" y="3175868"/>
            <a:ext cx="1931356" cy="646331"/>
          </a:xfrm>
          <a:prstGeom prst="rect">
            <a:avLst/>
          </a:prstGeom>
        </p:spPr>
        <p:txBody>
          <a:bodyPr wrap="none">
            <a:spAutoFit/>
          </a:bodyPr>
          <a:lstStyle/>
          <a:p>
            <a:r>
              <a:rPr lang="vi-VN" sz="3600" i="1" dirty="0">
                <a:solidFill>
                  <a:srgbClr val="FF0000"/>
                </a:solidFill>
                <a:latin typeface="Times New Roman" panose="02020603050405020304" pitchFamily="18" charset="0"/>
                <a:cs typeface="Times New Roman" panose="02020603050405020304" pitchFamily="18" charset="0"/>
              </a:rPr>
              <a:t>Trời nắng </a:t>
            </a:r>
            <a:endParaRPr lang="vi-VN" sz="3600" dirty="0">
              <a:solidFill>
                <a:srgbClr val="FF0000"/>
              </a:solidFill>
            </a:endParaRPr>
          </a:p>
        </p:txBody>
      </p:sp>
      <p:sp>
        <p:nvSpPr>
          <p:cNvPr id="9" name="Rectangle 8">
            <a:extLst>
              <a:ext uri="{FF2B5EF4-FFF2-40B4-BE49-F238E27FC236}">
                <a16:creationId xmlns:a16="http://schemas.microsoft.com/office/drawing/2014/main" id="{C8D368EB-B152-436D-A01D-79029F866C28}"/>
              </a:ext>
            </a:extLst>
          </p:cNvPr>
          <p:cNvSpPr/>
          <p:nvPr/>
        </p:nvSpPr>
        <p:spPr>
          <a:xfrm>
            <a:off x="894305" y="1486737"/>
            <a:ext cx="2640979" cy="646331"/>
          </a:xfrm>
          <a:prstGeom prst="rect">
            <a:avLst/>
          </a:prstGeom>
        </p:spPr>
        <p:txBody>
          <a:bodyPr wrap="square">
            <a:spAutoFit/>
          </a:bodyPr>
          <a:lstStyle/>
          <a:p>
            <a:r>
              <a:rPr lang="nl-NL" sz="3600" i="1" dirty="0">
                <a:latin typeface="Times New Roman" panose="02020603050405020304" pitchFamily="18" charset="0"/>
                <a:ea typeface="Times New Roman" panose="02020603050405020304" pitchFamily="18" charset="0"/>
              </a:rPr>
              <a:t>Nước trong</a:t>
            </a:r>
            <a:r>
              <a:rPr lang="vi-VN" sz="3600" i="1"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 </a:t>
            </a:r>
            <a:endParaRPr lang="vi-VN" sz="3600" dirty="0"/>
          </a:p>
        </p:txBody>
      </p:sp>
      <p:sp>
        <p:nvSpPr>
          <p:cNvPr id="11" name="Rectangle 10">
            <a:extLst>
              <a:ext uri="{FF2B5EF4-FFF2-40B4-BE49-F238E27FC236}">
                <a16:creationId xmlns:a16="http://schemas.microsoft.com/office/drawing/2014/main" id="{879BA8F6-62A6-495E-A8D1-B2996110BB71}"/>
              </a:ext>
            </a:extLst>
          </p:cNvPr>
          <p:cNvSpPr/>
          <p:nvPr/>
        </p:nvSpPr>
        <p:spPr>
          <a:xfrm>
            <a:off x="4464001" y="1486736"/>
            <a:ext cx="2111475" cy="646331"/>
          </a:xfrm>
          <a:prstGeom prst="rect">
            <a:avLst/>
          </a:prstGeom>
        </p:spPr>
        <p:txBody>
          <a:bodyPr wrap="none">
            <a:spAutoFit/>
          </a:bodyPr>
          <a:lstStyle/>
          <a:p>
            <a:r>
              <a:rPr lang="nl-NL" sz="3600" i="1" dirty="0">
                <a:latin typeface="Times New Roman" panose="02020603050405020304" pitchFamily="18" charset="0"/>
                <a:ea typeface="Times New Roman" panose="02020603050405020304" pitchFamily="18" charset="0"/>
              </a:rPr>
              <a:t>cá đớp cá.</a:t>
            </a:r>
            <a:endParaRPr lang="vi-VN" sz="3600" dirty="0"/>
          </a:p>
        </p:txBody>
      </p:sp>
      <p:sp>
        <p:nvSpPr>
          <p:cNvPr id="12" name="Rectangle 11">
            <a:extLst>
              <a:ext uri="{FF2B5EF4-FFF2-40B4-BE49-F238E27FC236}">
                <a16:creationId xmlns:a16="http://schemas.microsoft.com/office/drawing/2014/main" id="{EE80254E-E0AC-4A61-A0AD-48D746F12B76}"/>
              </a:ext>
            </a:extLst>
          </p:cNvPr>
          <p:cNvSpPr/>
          <p:nvPr/>
        </p:nvSpPr>
        <p:spPr>
          <a:xfrm>
            <a:off x="5501222" y="3201852"/>
            <a:ext cx="3490058" cy="646331"/>
          </a:xfrm>
          <a:prstGeom prst="rect">
            <a:avLst/>
          </a:prstGeom>
        </p:spPr>
        <p:txBody>
          <a:bodyPr wrap="none">
            <a:spAutoFit/>
          </a:bodyPr>
          <a:lstStyle/>
          <a:p>
            <a:r>
              <a:rPr lang="vi-VN" sz="3600" i="1" dirty="0">
                <a:latin typeface="Times New Roman" panose="02020603050405020304" pitchFamily="18" charset="0"/>
                <a:cs typeface="Times New Roman" panose="02020603050405020304" pitchFamily="18" charset="0"/>
              </a:rPr>
              <a:t>người trói người.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p>
        </p:txBody>
      </p:sp>
      <p:grpSp>
        <p:nvGrpSpPr>
          <p:cNvPr id="14" name="Group 13">
            <a:extLst>
              <a:ext uri="{FF2B5EF4-FFF2-40B4-BE49-F238E27FC236}">
                <a16:creationId xmlns:a16="http://schemas.microsoft.com/office/drawing/2014/main" id="{630FAEE6-4733-4B45-AFA7-B9AC565A3946}"/>
              </a:ext>
            </a:extLst>
          </p:cNvPr>
          <p:cNvGrpSpPr/>
          <p:nvPr/>
        </p:nvGrpSpPr>
        <p:grpSpPr>
          <a:xfrm>
            <a:off x="4464001" y="1493300"/>
            <a:ext cx="4545795" cy="2370446"/>
            <a:chOff x="4464001" y="1493300"/>
            <a:chExt cx="4545795" cy="2370446"/>
          </a:xfrm>
        </p:grpSpPr>
        <p:sp>
          <p:nvSpPr>
            <p:cNvPr id="10" name="Rectangle 9">
              <a:extLst>
                <a:ext uri="{FF2B5EF4-FFF2-40B4-BE49-F238E27FC236}">
                  <a16:creationId xmlns:a16="http://schemas.microsoft.com/office/drawing/2014/main" id="{C9FE5FDE-3531-4B52-AB5F-F30BC137F038}"/>
                </a:ext>
              </a:extLst>
            </p:cNvPr>
            <p:cNvSpPr/>
            <p:nvPr/>
          </p:nvSpPr>
          <p:spPr>
            <a:xfrm>
              <a:off x="4464001" y="1493300"/>
              <a:ext cx="2111475" cy="646331"/>
            </a:xfrm>
            <a:prstGeom prst="rect">
              <a:avLst/>
            </a:prstGeom>
          </p:spPr>
          <p:txBody>
            <a:bodyPr wrap="none">
              <a:spAutoFit/>
            </a:bodyPr>
            <a:lstStyle/>
            <a:p>
              <a:r>
                <a:rPr lang="nl-NL" sz="3600" i="1" dirty="0">
                  <a:solidFill>
                    <a:srgbClr val="FF0000"/>
                  </a:solidFill>
                  <a:latin typeface="Times New Roman" panose="02020603050405020304" pitchFamily="18" charset="0"/>
                  <a:ea typeface="Times New Roman" panose="02020603050405020304" pitchFamily="18" charset="0"/>
                </a:rPr>
                <a:t>cá đớp cá.</a:t>
              </a:r>
              <a:endParaRPr lang="vi-VN" sz="3600" dirty="0">
                <a:solidFill>
                  <a:srgbClr val="FF0000"/>
                </a:solidFill>
              </a:endParaRPr>
            </a:p>
          </p:txBody>
        </p:sp>
        <p:sp>
          <p:nvSpPr>
            <p:cNvPr id="13" name="Rectangle 12">
              <a:extLst>
                <a:ext uri="{FF2B5EF4-FFF2-40B4-BE49-F238E27FC236}">
                  <a16:creationId xmlns:a16="http://schemas.microsoft.com/office/drawing/2014/main" id="{BFB9A29E-CDF2-4770-8512-5EBFD9E2E345}"/>
                </a:ext>
              </a:extLst>
            </p:cNvPr>
            <p:cNvSpPr/>
            <p:nvPr/>
          </p:nvSpPr>
          <p:spPr>
            <a:xfrm>
              <a:off x="5519738" y="3217415"/>
              <a:ext cx="3490058" cy="646331"/>
            </a:xfrm>
            <a:prstGeom prst="rect">
              <a:avLst/>
            </a:prstGeom>
          </p:spPr>
          <p:txBody>
            <a:bodyPr wrap="none">
              <a:spAutoFit/>
            </a:bodyPr>
            <a:lstStyle/>
            <a:p>
              <a:r>
                <a:rPr lang="vi-VN" sz="3600" i="1" dirty="0">
                  <a:solidFill>
                    <a:srgbClr val="FF0000"/>
                  </a:solidFill>
                  <a:latin typeface="Times New Roman" panose="02020603050405020304" pitchFamily="18" charset="0"/>
                  <a:cs typeface="Times New Roman" panose="02020603050405020304" pitchFamily="18" charset="0"/>
                </a:rPr>
                <a:t>người trói người.</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solidFill>
                  <a:srgbClr val="FF0000"/>
                </a:solidFill>
              </a:endParaRPr>
            </a:p>
          </p:txBody>
        </p:sp>
      </p:grpSp>
    </p:spTree>
    <p:extLst>
      <p:ext uri="{BB962C8B-B14F-4D97-AF65-F5344CB8AC3E}">
        <p14:creationId xmlns:p14="http://schemas.microsoft.com/office/powerpoint/2010/main" val="6987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6" presetClass="exit" presetSubtype="21" fill="hold" grpId="0" nodeType="withEffect">
                                  <p:stCondLst>
                                    <p:cond delay="0"/>
                                  </p:stCondLst>
                                  <p:childTnLst>
                                    <p:animEffect transition="out" filter="barn(inVertic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E5BAA0-C24B-4047-BC00-7D2661D293DC}"/>
              </a:ext>
            </a:extLst>
          </p:cNvPr>
          <p:cNvSpPr txBox="1"/>
          <p:nvPr/>
        </p:nvSpPr>
        <p:spPr>
          <a:xfrm>
            <a:off x="0" y="915566"/>
            <a:ext cx="8208912" cy="954107"/>
          </a:xfrm>
          <a:prstGeom prst="rect">
            <a:avLst/>
          </a:prstGeom>
          <a:noFill/>
        </p:spPr>
        <p:txBody>
          <a:bodyPr wrap="square" rtlCol="0">
            <a:spAutoFit/>
          </a:bodyPr>
          <a:lstStyle/>
          <a:p>
            <a:pPr algn="just"/>
            <a:r>
              <a:rPr lang="vi-VN" sz="2800" b="1" dirty="0">
                <a:latin typeface="Times New Roman" panose="02020603050405020304" pitchFamily="18" charset="0"/>
                <a:ea typeface="Times New Roman" panose="02020603050405020304" pitchFamily="18" charset="0"/>
                <a:sym typeface="Wingdings" panose="05000000000000000000" pitchFamily="2" charset="2"/>
              </a:rPr>
              <a:t> </a:t>
            </a:r>
            <a:r>
              <a:rPr lang="vi-VN" sz="2800" b="1" dirty="0">
                <a:latin typeface="Times New Roman" panose="02020603050405020304" pitchFamily="18" charset="0"/>
                <a:ea typeface="Times New Roman" panose="02020603050405020304" pitchFamily="18" charset="0"/>
              </a:rPr>
              <a:t>Nhà vua nguôi giận, truyền lệnh cởi trói, tha cho cậu bé.</a:t>
            </a:r>
            <a:endParaRPr lang="vi-VN" sz="2800" b="1" dirty="0"/>
          </a:p>
        </p:txBody>
      </p:sp>
      <p:sp>
        <p:nvSpPr>
          <p:cNvPr id="6" name="Rectangle 5"/>
          <p:cNvSpPr/>
          <p:nvPr/>
        </p:nvSpPr>
        <p:spPr>
          <a:xfrm>
            <a:off x="267135" y="267494"/>
            <a:ext cx="6393097" cy="523220"/>
          </a:xfrm>
          <a:prstGeom prst="rect">
            <a:avLst/>
          </a:prstGeom>
        </p:spPr>
        <p:txBody>
          <a:bodyPr wrap="none">
            <a:spAutoFit/>
          </a:bodyPr>
          <a:lstStyle/>
          <a:p>
            <a:r>
              <a:rPr lang="vi-VN" sz="2800" b="1">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2800" b="1" dirty="0">
              <a:solidFill>
                <a:srgbClr val="FF0000"/>
              </a:solidFill>
            </a:endParaRPr>
          </a:p>
        </p:txBody>
      </p:sp>
      <p:sp>
        <p:nvSpPr>
          <p:cNvPr id="7" name="Rectangle 6"/>
          <p:cNvSpPr/>
          <p:nvPr/>
        </p:nvSpPr>
        <p:spPr>
          <a:xfrm>
            <a:off x="275610" y="1851670"/>
            <a:ext cx="7032694" cy="523220"/>
          </a:xfrm>
          <a:prstGeom prst="rect">
            <a:avLst/>
          </a:prstGeom>
        </p:spPr>
        <p:txBody>
          <a:bodyPr wrap="none">
            <a:spAutoFit/>
          </a:bodyPr>
          <a:lstStyle/>
          <a:p>
            <a:pPr algn="just"/>
            <a:r>
              <a:rPr lang="nl-NL" sz="2800" b="1">
                <a:solidFill>
                  <a:srgbClr val="FF0000"/>
                </a:solidFill>
                <a:latin typeface="Times New Roman" panose="02020603050405020304" pitchFamily="18" charset="0"/>
                <a:ea typeface="Times New Roman" panose="02020603050405020304" pitchFamily="18" charset="0"/>
              </a:rPr>
              <a:t>Em thấy Cao Bá Quát là người như thế nào?</a:t>
            </a:r>
            <a:endParaRPr lang="vi-VN" sz="2800" b="1" dirty="0">
              <a:solidFill>
                <a:srgbClr val="FF0000"/>
              </a:solidFill>
            </a:endParaRPr>
          </a:p>
        </p:txBody>
      </p:sp>
      <p:sp>
        <p:nvSpPr>
          <p:cNvPr id="8" name="TextBox 7">
            <a:extLst>
              <a:ext uri="{FF2B5EF4-FFF2-40B4-BE49-F238E27FC236}">
                <a16:creationId xmlns:a16="http://schemas.microsoft.com/office/drawing/2014/main" id="{3E6B04E9-7783-4DF1-8B5F-FE1AE0A5BE16}"/>
              </a:ext>
            </a:extLst>
          </p:cNvPr>
          <p:cNvSpPr txBox="1"/>
          <p:nvPr/>
        </p:nvSpPr>
        <p:spPr>
          <a:xfrm>
            <a:off x="107504" y="2427734"/>
            <a:ext cx="8208912" cy="954107"/>
          </a:xfrm>
          <a:prstGeom prst="rect">
            <a:avLst/>
          </a:prstGeom>
          <a:noFill/>
        </p:spPr>
        <p:txBody>
          <a:bodyPr wrap="square" rtlCol="0">
            <a:spAutoFit/>
          </a:bodyPr>
          <a:lstStyle/>
          <a:p>
            <a:r>
              <a:rPr lang="vi-VN" sz="2800" b="1" dirty="0">
                <a:latin typeface="Times New Roman" panose="02020603050405020304" pitchFamily="18" charset="0"/>
                <a:ea typeface="Times New Roman" panose="02020603050405020304" pitchFamily="18" charset="0"/>
                <a:sym typeface="Wingdings" panose="05000000000000000000" pitchFamily="2" charset="2"/>
              </a:rPr>
              <a:t> </a:t>
            </a:r>
            <a:r>
              <a:rPr lang="nl-NL" sz="2800" b="1" dirty="0">
                <a:latin typeface="Times New Roman" panose="02020603050405020304" pitchFamily="18" charset="0"/>
                <a:ea typeface="Times New Roman" panose="02020603050405020304" pitchFamily="18" charset="0"/>
              </a:rPr>
              <a:t>Cao Bá Quát là người</a:t>
            </a:r>
            <a:r>
              <a:rPr lang="vi-VN" sz="2800" b="1" dirty="0">
                <a:latin typeface="Times New Roman" panose="02020603050405020304" pitchFamily="18" charset="0"/>
                <a:ea typeface="Times New Roman" panose="02020603050405020304" pitchFamily="18" charset="0"/>
              </a:rPr>
              <a:t> thông minh, tài trí và đối đáp giỏi.</a:t>
            </a:r>
            <a:endParaRPr lang="vi-VN" sz="2800" b="1" dirty="0"/>
          </a:p>
        </p:txBody>
      </p:sp>
      <p:sp>
        <p:nvSpPr>
          <p:cNvPr id="9" name="Rectangle 8"/>
          <p:cNvSpPr/>
          <p:nvPr/>
        </p:nvSpPr>
        <p:spPr>
          <a:xfrm>
            <a:off x="251805" y="3434685"/>
            <a:ext cx="6349815" cy="523220"/>
          </a:xfrm>
          <a:prstGeom prst="rect">
            <a:avLst/>
          </a:prstGeom>
        </p:spPr>
        <p:txBody>
          <a:bodyPr wrap="none">
            <a:spAutoFit/>
          </a:bodyPr>
          <a:lstStyle/>
          <a:p>
            <a:pPr algn="just"/>
            <a:r>
              <a:rPr lang="vi-VN" sz="2800" b="1">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2800" b="1" dirty="0">
              <a:solidFill>
                <a:srgbClr val="FF0000"/>
              </a:solidFill>
            </a:endParaRPr>
          </a:p>
        </p:txBody>
      </p:sp>
    </p:spTree>
    <p:extLst>
      <p:ext uri="{BB962C8B-B14F-4D97-AF65-F5344CB8AC3E}">
        <p14:creationId xmlns:p14="http://schemas.microsoft.com/office/powerpoint/2010/main" val="6979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NỘI DUNG:</a:t>
            </a:r>
            <a:endParaRPr lang="vi-VN" sz="3200" b="1" dirty="0">
              <a:solidFill>
                <a:srgbClr val="FF0000"/>
              </a:solidFill>
            </a:endParaRPr>
          </a:p>
        </p:txBody>
      </p:sp>
      <p:sp>
        <p:nvSpPr>
          <p:cNvPr id="3" name="TextBox 2">
            <a:extLst>
              <a:ext uri="{FF2B5EF4-FFF2-40B4-BE49-F238E27FC236}">
                <a16:creationId xmlns:a16="http://schemas.microsoft.com/office/drawing/2014/main" id="{A1C55B77-D030-496C-8734-89C6FBF2BBEB}"/>
              </a:ext>
            </a:extLst>
          </p:cNvPr>
          <p:cNvSpPr txBox="1"/>
          <p:nvPr/>
        </p:nvSpPr>
        <p:spPr>
          <a:xfrm>
            <a:off x="683568" y="1919988"/>
            <a:ext cx="7992888" cy="1754326"/>
          </a:xfrm>
          <a:prstGeom prst="rect">
            <a:avLst/>
          </a:prstGeom>
          <a:noFill/>
        </p:spPr>
        <p:txBody>
          <a:bodyPr wrap="square" rtlCol="0">
            <a:spAutoFit/>
          </a:bodyPr>
          <a:lstStyle/>
          <a:p>
            <a:pPr algn="just"/>
            <a:r>
              <a:rPr lang="vi-VN" sz="3600" b="1" dirty="0">
                <a:latin typeface="+mj-lt"/>
              </a:rPr>
              <a:t>Câu chuyện ca ngợi Cao Bá Quát đã thể hiện tư chất thông minh từ nhỏ, giỏi đối đáp.</a:t>
            </a:r>
          </a:p>
        </p:txBody>
      </p:sp>
      <p:sp>
        <p:nvSpPr>
          <p:cNvPr id="4" name="TextBox 3">
            <a:extLst>
              <a:ext uri="{FF2B5EF4-FFF2-40B4-BE49-F238E27FC236}">
                <a16:creationId xmlns:a16="http://schemas.microsoft.com/office/drawing/2014/main" id="{74B5DDDA-53AE-4B8A-BFFB-961EEEFE042C}"/>
              </a:ext>
            </a:extLst>
          </p:cNvPr>
          <p:cNvSpPr txBox="1"/>
          <p:nvPr/>
        </p:nvSpPr>
        <p:spPr>
          <a:xfrm>
            <a:off x="1331640" y="4083918"/>
            <a:ext cx="8158277" cy="707886"/>
          </a:xfrm>
          <a:prstGeom prst="rect">
            <a:avLst/>
          </a:prstGeom>
          <a:noFill/>
        </p:spPr>
        <p:txBody>
          <a:bodyPr wrap="square" rtlCol="0">
            <a:spAutoFit/>
          </a:bodyPr>
          <a:lstStyle/>
          <a:p>
            <a:r>
              <a:rPr lang="vi-VN" sz="4000" dirty="0">
                <a:latin typeface="+mj-lt"/>
              </a:rPr>
              <a:t>Em học được điều gì từ Cao Bá Quát?</a:t>
            </a:r>
          </a:p>
        </p:txBody>
      </p:sp>
    </p:spTree>
    <p:extLst>
      <p:ext uri="{BB962C8B-B14F-4D97-AF65-F5344CB8AC3E}">
        <p14:creationId xmlns:p14="http://schemas.microsoft.com/office/powerpoint/2010/main" val="716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457200" y="742950"/>
            <a:ext cx="8229600" cy="4388644"/>
          </a:xfrm>
        </p:spPr>
        <p:txBody>
          <a:bodyPr/>
          <a:lstStyle/>
          <a:p>
            <a:pPr eaLnBrk="1" hangingPunct="1">
              <a:buFontTx/>
              <a:buNone/>
            </a:pPr>
            <a:r>
              <a:rPr lang="en-US" altLang="vi-VN" dirty="0"/>
              <a:t> </a:t>
            </a:r>
            <a:r>
              <a:rPr lang="en-US" altLang="vi-VN" dirty="0" smtClean="0"/>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nói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trò</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ra</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lệnh</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cậu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được</a:t>
            </a:r>
            <a:r>
              <a:rPr lang="en-US" altLang="vi-VN" sz="2800" dirty="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tha</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Nhìn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hồ</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lúc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đàn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đuổi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tức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trong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leo</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lẻo</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đớp</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Chẳng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cần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nghĩ</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lâu</a:t>
            </a:r>
            <a:r>
              <a:rPr lang="en-US" altLang="vi-VN" sz="2800" dirty="0" smtClean="0">
                <a:latin typeface="Times New Roman" pitchFamily="18" charset="0"/>
                <a:cs typeface="Times New Roman" pitchFamily="18" charset="0"/>
              </a:rPr>
              <a:t> la </a:t>
            </a:r>
            <a:r>
              <a:rPr lang="en-US" altLang="vi-VN" sz="2800" dirty="0" err="1" smtClean="0">
                <a:latin typeface="Times New Roman" pitchFamily="18" charset="0"/>
                <a:cs typeface="Times New Roman" pitchFamily="18" charset="0"/>
              </a:rPr>
              <a:t>gì</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Cao </a:t>
            </a:r>
            <a:r>
              <a:rPr lang="en-US" altLang="vi-VN" sz="2800" dirty="0" err="1" smtClean="0">
                <a:latin typeface="Times New Roman" pitchFamily="18" charset="0"/>
                <a:cs typeface="Times New Roman" pitchFamily="18" charset="0"/>
              </a:rPr>
              <a:t>Bá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trói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đối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lại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luôn</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nắng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trói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endParaRPr lang="vi-VN" dirty="0" smtClean="0"/>
          </a:p>
        </p:txBody>
      </p:sp>
      <p:sp>
        <p:nvSpPr>
          <p:cNvPr id="3" name="Rounded Rectangle 2"/>
          <p:cNvSpPr/>
          <p:nvPr/>
        </p:nvSpPr>
        <p:spPr>
          <a:xfrm>
            <a:off x="107504" y="483518"/>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itchFamily="18" charset="0"/>
                <a:cs typeface="Times New Roman" pitchFamily="18" charset="0"/>
              </a:rPr>
              <a:t>3. </a:t>
            </a:r>
            <a:r>
              <a:rPr lang="en-US" sz="3200" b="1" u="sng" dirty="0" err="1">
                <a:solidFill>
                  <a:srgbClr val="7030A0"/>
                </a:solidFill>
                <a:latin typeface="Times New Roman" pitchFamily="18" charset="0"/>
                <a:cs typeface="Times New Roman" pitchFamily="18" charset="0"/>
              </a:rPr>
              <a:t>Luyện</a:t>
            </a:r>
            <a:r>
              <a:rPr lang="en-US" sz="3200" b="1" u="sng" dirty="0">
                <a:solidFill>
                  <a:srgbClr val="7030A0"/>
                </a:solidFill>
                <a:latin typeface="Times New Roman" pitchFamily="18" charset="0"/>
                <a:cs typeface="Times New Roman" pitchFamily="18" charset="0"/>
              </a:rPr>
              <a:t> đọc lại:</a:t>
            </a:r>
          </a:p>
        </p:txBody>
      </p:sp>
    </p:spTree>
    <p:extLst>
      <p:ext uri="{BB962C8B-B14F-4D97-AF65-F5344CB8AC3E}">
        <p14:creationId xmlns:p14="http://schemas.microsoft.com/office/powerpoint/2010/main" val="187655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arn(inVertical)">
                                      <p:cBhvr>
                                        <p:cTn id="12" dur="500"/>
                                        <p:tgtEl>
                                          <p:spTgt spid="26626">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barn(inVertical)">
                                      <p:cBhvr>
                                        <p:cTn id="15" dur="500"/>
                                        <p:tgtEl>
                                          <p:spTgt spid="2662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barn(inVertical)">
                                      <p:cBhvr>
                                        <p:cTn id="18" dur="500"/>
                                        <p:tgtEl>
                                          <p:spTgt spid="2662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barn(inVertical)">
                                      <p:cBhvr>
                                        <p:cTn id="21"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228600" y="123478"/>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u="sng" dirty="0">
                <a:solidFill>
                  <a:srgbClr val="7030A0"/>
                </a:solidFill>
                <a:latin typeface="Times New Roman" pitchFamily="18" charset="0"/>
                <a:cs typeface="Times New Roman" pitchFamily="18" charset="0"/>
              </a:rPr>
              <a:t>KỂ CHUYỆN</a:t>
            </a:r>
          </a:p>
        </p:txBody>
      </p:sp>
      <p:sp>
        <p:nvSpPr>
          <p:cNvPr id="7" name="TextBox 6"/>
          <p:cNvSpPr txBox="1">
            <a:spLocks noChangeArrowheads="1"/>
          </p:cNvSpPr>
          <p:nvPr/>
        </p:nvSpPr>
        <p:spPr bwMode="auto">
          <a:xfrm>
            <a:off x="93663" y="751959"/>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Sắp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1706066"/>
            <a:ext cx="2278062" cy="32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6" y="1811327"/>
            <a:ext cx="2378075" cy="310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11327"/>
            <a:ext cx="2057400" cy="310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706066"/>
            <a:ext cx="2111374" cy="32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186221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76200" y="123478"/>
            <a:ext cx="5006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dirty="0">
                <a:latin typeface="Times New Roman" pitchFamily="18" charset="0"/>
                <a:cs typeface="Times New Roman" pitchFamily="18" charset="0"/>
              </a:rPr>
              <a:t>2. </a:t>
            </a:r>
            <a:r>
              <a:rPr lang="en-US" sz="3200" b="1" i="1" dirty="0" err="1">
                <a:latin typeface="Times New Roman" pitchFamily="18" charset="0"/>
                <a:cs typeface="Times New Roman" pitchFamily="18" charset="0"/>
              </a:rPr>
              <a:t>Kể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toàn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bộ</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câu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915566"/>
            <a:ext cx="2276475" cy="39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6" y="915566"/>
            <a:ext cx="2378075" cy="39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708253"/>
            <a:ext cx="2057400" cy="43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708253"/>
            <a:ext cx="2170112" cy="414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3177102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946ABD-B13A-43CF-A297-E50ECB479C02}"/>
              </a:ext>
            </a:extLst>
          </p:cNvPr>
          <p:cNvSpPr txBox="1"/>
          <p:nvPr/>
        </p:nvSpPr>
        <p:spPr>
          <a:xfrm>
            <a:off x="107504" y="1491630"/>
            <a:ext cx="8640960" cy="1631216"/>
          </a:xfrm>
          <a:prstGeom prst="rect">
            <a:avLst/>
          </a:prstGeom>
          <a:noFill/>
        </p:spPr>
        <p:txBody>
          <a:bodyPr wrap="square" rtlCol="0">
            <a:spAutoFit/>
          </a:bodyPr>
          <a:lstStyle/>
          <a:p>
            <a:pPr algn="ctr"/>
            <a:r>
              <a:rPr lang="vi-VN" sz="5000" b="1" dirty="0">
                <a:ln w="0"/>
                <a:solidFill>
                  <a:srgbClr val="FF0000"/>
                </a:solidFill>
                <a:effectLst>
                  <a:reflection blurRad="6350" stA="53000" endA="300" endPos="35500" dir="5400000" sy="-90000" algn="bl" rotWithShape="0"/>
                </a:effectLst>
                <a:latin typeface="+mj-lt"/>
              </a:rPr>
              <a:t>CHÚC CÁC CON </a:t>
            </a:r>
          </a:p>
          <a:p>
            <a:pPr algn="ctr"/>
            <a:r>
              <a:rPr lang="vi-VN" sz="5000" b="1" dirty="0">
                <a:ln w="0"/>
                <a:solidFill>
                  <a:srgbClr val="FF0000"/>
                </a:solidFill>
                <a:effectLst>
                  <a:reflection blurRad="6350" stA="53000" endA="300" endPos="35500" dir="5400000" sy="-90000" algn="bl" rotWithShape="0"/>
                </a:effectLst>
                <a:latin typeface="+mj-lt"/>
              </a:rPr>
              <a:t>CHĂM NGOAN, HỌC GIỎI. </a:t>
            </a:r>
          </a:p>
        </p:txBody>
      </p:sp>
    </p:spTree>
    <p:extLst>
      <p:ext uri="{BB962C8B-B14F-4D97-AF65-F5344CB8AC3E}">
        <p14:creationId xmlns:p14="http://schemas.microsoft.com/office/powerpoint/2010/main" val="260940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511127" y="123478"/>
            <a:ext cx="3461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b="1" dirty="0">
                <a:solidFill>
                  <a:srgbClr val="7030A0"/>
                </a:solidFill>
                <a:latin typeface="Times New Roman" pitchFamily="18" charset="0"/>
                <a:cs typeface="Times New Roman" pitchFamily="18" charset="0"/>
              </a:rPr>
              <a:t>1. </a:t>
            </a:r>
            <a:r>
              <a:rPr lang="en-US" sz="4400" b="1" dirty="0" err="1">
                <a:solidFill>
                  <a:srgbClr val="7030A0"/>
                </a:solidFill>
                <a:latin typeface="Times New Roman" pitchFamily="18" charset="0"/>
                <a:cs typeface="Times New Roman" pitchFamily="18" charset="0"/>
              </a:rPr>
              <a:t>Luyện</a:t>
            </a:r>
            <a:r>
              <a:rPr lang="en-US" sz="4400" b="1" dirty="0">
                <a:solidFill>
                  <a:srgbClr val="7030A0"/>
                </a:solidFill>
                <a:latin typeface="Times New Roman" pitchFamily="18" charset="0"/>
                <a:cs typeface="Times New Roman" pitchFamily="18" charset="0"/>
              </a:rPr>
              <a:t> </a:t>
            </a:r>
            <a:r>
              <a:rPr lang="en-US" sz="4400" b="1" dirty="0" err="1">
                <a:solidFill>
                  <a:srgbClr val="7030A0"/>
                </a:solidFill>
                <a:latin typeface="Times New Roman" pitchFamily="18" charset="0"/>
                <a:cs typeface="Times New Roman" pitchFamily="18" charset="0"/>
              </a:rPr>
              <a:t>đọc</a:t>
            </a:r>
            <a:r>
              <a:rPr lang="en-US" sz="4400" b="1" dirty="0">
                <a:solidFill>
                  <a:srgbClr val="7030A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396247" y="894058"/>
            <a:ext cx="908526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đúng</a:t>
            </a:r>
            <a:r>
              <a:rPr lang="en-US" sz="4000" b="1" dirty="0">
                <a:solidFill>
                  <a:srgbClr val="FF0000"/>
                </a:solidFill>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s-MX" sz="4000" i="1" dirty="0" err="1">
                <a:latin typeface="Times New Roman" pitchFamily="18" charset="0"/>
                <a:cs typeface="Times New Roman" pitchFamily="18" charset="0"/>
              </a:rPr>
              <a:t>Thăng</a:t>
            </a:r>
            <a:r>
              <a:rPr lang="es-MX" sz="4000" i="1" dirty="0">
                <a:latin typeface="Times New Roman" pitchFamily="18" charset="0"/>
                <a:cs typeface="Times New Roman" pitchFamily="18" charset="0"/>
              </a:rPr>
              <a:t> Long, </a:t>
            </a:r>
            <a:r>
              <a:rPr lang="es-MX" sz="4000" i="1" dirty="0" err="1">
                <a:latin typeface="Times New Roman" pitchFamily="18" charset="0"/>
                <a:cs typeface="Times New Roman" pitchFamily="18" charset="0"/>
              </a:rPr>
              <a:t>Hà</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Nội</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biểu</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lộ</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nảy</a:t>
            </a:r>
            <a:r>
              <a:rPr lang="es-MX" sz="4000" i="1" dirty="0">
                <a:latin typeface="Times New Roman" pitchFamily="18" charset="0"/>
                <a:cs typeface="Times New Roman" pitchFamily="18" charset="0"/>
              </a:rPr>
              <a:t>, la </a:t>
            </a:r>
            <a:r>
              <a:rPr lang="es-MX" sz="4000" i="1" dirty="0" err="1">
                <a:latin typeface="Times New Roman" pitchFamily="18" charset="0"/>
                <a:cs typeface="Times New Roman" pitchFamily="18" charset="0"/>
              </a:rPr>
              <a:t>hét</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náo</a:t>
            </a:r>
            <a:r>
              <a:rPr lang="es-MX" sz="4000" i="1" dirty="0">
                <a:latin typeface="Times New Roman" pitchFamily="18" charset="0"/>
                <a:cs typeface="Times New Roman" pitchFamily="18" charset="0"/>
              </a:rPr>
              <a:t> </a:t>
            </a:r>
            <a:r>
              <a:rPr lang="es-MX" sz="4000" i="1" err="1">
                <a:latin typeface="Times New Roman" pitchFamily="18" charset="0"/>
                <a:cs typeface="Times New Roman" pitchFamily="18" charset="0"/>
              </a:rPr>
              <a:t>động</a:t>
            </a:r>
            <a:r>
              <a:rPr lang="es-MX" sz="4000" i="1" smtClean="0">
                <a:latin typeface="Times New Roman" pitchFamily="18" charset="0"/>
                <a:cs typeface="Times New Roman" pitchFamily="18" charset="0"/>
              </a:rPr>
              <a:t>,</a:t>
            </a:r>
            <a:r>
              <a:rPr lang="vi-VN" sz="4000" i="1" smtClean="0">
                <a:latin typeface="Times New Roman" pitchFamily="18" charset="0"/>
                <a:cs typeface="Times New Roman" pitchFamily="18" charset="0"/>
              </a:rPr>
              <a:t> </a:t>
            </a:r>
            <a:r>
              <a:rPr lang="es-MX" sz="4000" i="1" smtClean="0">
                <a:latin typeface="Times New Roman" pitchFamily="18" charset="0"/>
                <a:cs typeface="Times New Roman" pitchFamily="18" charset="0"/>
              </a:rPr>
              <a:t>leo </a:t>
            </a:r>
            <a:r>
              <a:rPr lang="es-MX" sz="4000" i="1" dirty="0" err="1">
                <a:latin typeface="Times New Roman" pitchFamily="18" charset="0"/>
                <a:cs typeface="Times New Roman" pitchFamily="18" charset="0"/>
              </a:rPr>
              <a:t>lẻo</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truyền</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lệnh</a:t>
            </a:r>
            <a:endParaRPr lang="en-US" sz="40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24971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869" y="667881"/>
            <a:ext cx="8755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a:t>
            </a:r>
          </a:p>
          <a:p>
            <a:pPr marL="457200" indent="-457200">
              <a:buFontTx/>
              <a:buChar char="-"/>
            </a:pPr>
            <a:r>
              <a:rPr lang="en-US" sz="3200" i="1" dirty="0" err="1" smtClean="0">
                <a:latin typeface="Times New Roman" pitchFamily="18" charset="0"/>
                <a:cs typeface="Times New Roman" pitchFamily="18" charset="0"/>
              </a:rPr>
              <a:t>Hai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đọc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cân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ngắt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nhịp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giống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nhau</a:t>
            </a:r>
            <a:r>
              <a:rPr lang="en-US" sz="3200" i="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lẻo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endParaRPr lang="vi-VN"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Trời </a:t>
            </a:r>
            <a:r>
              <a:rPr lang="en-US" sz="3600" dirty="0" err="1" smtClean="0">
                <a:latin typeface="Times New Roman" pitchFamily="18" charset="0"/>
                <a:cs typeface="Times New Roman" pitchFamily="18" charset="0"/>
              </a:rPr>
              <a:t>nắng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a:t>
            </a:r>
          </a:p>
        </p:txBody>
      </p:sp>
      <p:cxnSp>
        <p:nvCxnSpPr>
          <p:cNvPr id="20" name="Straight Connector 19"/>
          <p:cNvCxnSpPr/>
          <p:nvPr/>
        </p:nvCxnSpPr>
        <p:spPr>
          <a:xfrm flipH="1">
            <a:off x="4644008" y="243662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11960"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6176"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8184"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956376"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84368"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1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9"/>
            <a:ext cx="4427984" cy="3600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9"/>
            <a:ext cx="4097291" cy="3528392"/>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992" y="3723442"/>
            <a:ext cx="3441968" cy="461665"/>
          </a:xfrm>
          <a:prstGeom prst="rect">
            <a:avLst/>
          </a:prstGeom>
        </p:spPr>
        <p:txBody>
          <a:bodyPr wrap="none">
            <a:spAutoFit/>
          </a:bodyPr>
          <a:lstStyle/>
          <a:p>
            <a:r>
              <a:rPr lang="en-US" altLang="en-US" sz="2400" b="1" dirty="0">
                <a:solidFill>
                  <a:srgbClr val="000099"/>
                </a:solidFill>
                <a:latin typeface="Times New Roman" pitchFamily="18" charset="0"/>
              </a:rPr>
              <a:t>Minh </a:t>
            </a:r>
            <a:r>
              <a:rPr lang="en-US" altLang="en-US" sz="2400" b="1" dirty="0" err="1">
                <a:solidFill>
                  <a:srgbClr val="000099"/>
                </a:solidFill>
                <a:latin typeface="Times New Roman" pitchFamily="18" charset="0"/>
              </a:rPr>
              <a:t>Mạng</a:t>
            </a:r>
            <a:r>
              <a:rPr lang="en-US" altLang="en-US" sz="2400" b="1" dirty="0">
                <a:solidFill>
                  <a:srgbClr val="000099"/>
                </a:solidFill>
                <a:latin typeface="Times New Roman" pitchFamily="18" charset="0"/>
              </a:rPr>
              <a:t> (1791- 1840)</a:t>
            </a:r>
          </a:p>
        </p:txBody>
      </p:sp>
      <p:sp>
        <p:nvSpPr>
          <p:cNvPr id="3" name="Rectangle 2"/>
          <p:cNvSpPr/>
          <p:nvPr/>
        </p:nvSpPr>
        <p:spPr>
          <a:xfrm>
            <a:off x="5364088" y="3723878"/>
            <a:ext cx="2510624" cy="461665"/>
          </a:xfrm>
          <a:prstGeom prst="rect">
            <a:avLst/>
          </a:prstGeom>
        </p:spPr>
        <p:txBody>
          <a:bodyPr wrap="none">
            <a:spAutoFit/>
          </a:bodyPr>
          <a:lstStyle/>
          <a:p>
            <a:r>
              <a:rPr lang="en-US" altLang="en-US" sz="2400" b="1" dirty="0" err="1">
                <a:solidFill>
                  <a:srgbClr val="000099"/>
                </a:solidFill>
                <a:latin typeface="Times New Roman" pitchFamily="18" charset="0"/>
              </a:rPr>
              <a:t>Lăng</a:t>
            </a:r>
            <a:r>
              <a:rPr lang="en-US" altLang="en-US" sz="2400" b="1" dirty="0">
                <a:solidFill>
                  <a:srgbClr val="000099"/>
                </a:solidFill>
                <a:latin typeface="Times New Roman" pitchFamily="18" charset="0"/>
              </a:rPr>
              <a:t> Minh </a:t>
            </a:r>
            <a:r>
              <a:rPr lang="en-US" altLang="en-US" sz="2400" b="1" dirty="0" err="1">
                <a:solidFill>
                  <a:srgbClr val="000099"/>
                </a:solidFill>
                <a:latin typeface="Times New Roman" pitchFamily="18" charset="0"/>
              </a:rPr>
              <a:t>Mạng</a:t>
            </a:r>
            <a:endParaRPr lang="en-US" altLang="en-US" sz="2400" b="1" dirty="0">
              <a:solidFill>
                <a:srgbClr val="000099"/>
              </a:solidFill>
              <a:latin typeface="Times New Roman" pitchFamily="18" charset="0"/>
            </a:endParaRPr>
          </a:p>
        </p:txBody>
      </p:sp>
      <p:sp>
        <p:nvSpPr>
          <p:cNvPr id="6" name="TextBox 2"/>
          <p:cNvSpPr txBox="1">
            <a:spLocks noChangeArrowheads="1"/>
          </p:cNvSpPr>
          <p:nvPr/>
        </p:nvSpPr>
        <p:spPr bwMode="auto">
          <a:xfrm>
            <a:off x="304056" y="4227934"/>
            <a:ext cx="873244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Minh Mạng ( 1791 – 1840): Vua thứ hai của triều Nguyễn nước Đại Nam - V</a:t>
            </a:r>
            <a:r>
              <a:rPr lang="en-US" altLang="vi-VN" sz="2100">
                <a:latin typeface="Times New Roman" panose="02020603050405020304" pitchFamily="18" charset="0"/>
                <a:cs typeface="Times New Roman" panose="02020603050405020304" pitchFamily="18" charset="0"/>
              </a:rPr>
              <a:t>ương triều cuối cùng trong lịch sử các đời vua chúa của Việt Nam.</a:t>
            </a:r>
          </a:p>
          <a:p>
            <a:endParaRPr lang="en-US" alt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60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pic>
        <p:nvPicPr>
          <p:cNvPr id="6" name="Picture 5"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chemeClr val="tx2">
                    <a:lumMod val="50000"/>
                  </a:schemeClr>
                </a:solidFill>
                <a:latin typeface="Times New Roman" pitchFamily="18" charset="0"/>
              </a:rPr>
              <a:t>  </a:t>
            </a:r>
            <a:r>
              <a:rPr lang="vi-VN" altLang="vi-VN" b="1" dirty="0">
                <a:solidFill>
                  <a:schemeClr val="tx2">
                    <a:lumMod val="50000"/>
                  </a:schemeClr>
                </a:solidFill>
                <a:latin typeface="Times New Roman" pitchFamily="18" charset="0"/>
              </a:rPr>
              <a:t>(</a:t>
            </a:r>
            <a:r>
              <a:rPr lang="en-US" altLang="vi-VN" b="1" dirty="0" err="1">
                <a:solidFill>
                  <a:schemeClr val="tx2">
                    <a:lumMod val="50000"/>
                  </a:schemeClr>
                </a:solidFill>
                <a:latin typeface="Times New Roman" pitchFamily="18" charset="0"/>
              </a:rPr>
              <a:t>Vua</a:t>
            </a:r>
            <a:r>
              <a:rPr lang="vi-VN" altLang="vi-VN" b="1" dirty="0">
                <a:solidFill>
                  <a:schemeClr val="tx2">
                    <a:lumMod val="50000"/>
                  </a:schemeClr>
                </a:solidFill>
                <a:latin typeface="Times New Roman" pitchFamily="18" charset="0"/>
              </a:rPr>
              <a:t>)</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ngồi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trên</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xe</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hoặc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kiệu</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để</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các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nơi</a:t>
            </a:r>
            <a:r>
              <a:rPr lang="en-US" altLang="vi-VN" b="1" dirty="0">
                <a:solidFill>
                  <a:schemeClr val="tx2">
                    <a:lumMod val="50000"/>
                  </a:schemeClr>
                </a:solidFill>
                <a:latin typeface="Times New Roman"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latin typeface="Times New Roman" pitchFamily="18" charset="0"/>
              </a:rPr>
              <a:t>Xe</a:t>
            </a:r>
            <a:r>
              <a:rPr lang="en-US" altLang="vi-VN" b="1" dirty="0">
                <a:latin typeface="Times New Roman" pitchFamily="18" charset="0"/>
              </a:rPr>
              <a:t> </a:t>
            </a:r>
            <a:r>
              <a:rPr lang="en-US" altLang="vi-VN" b="1" dirty="0" err="1">
                <a:latin typeface="Times New Roman" pitchFamily="18" charset="0"/>
              </a:rPr>
              <a:t>của</a:t>
            </a:r>
            <a:r>
              <a:rPr lang="en-US" altLang="vi-VN" b="1" dirty="0">
                <a:latin typeface="Times New Roman" pitchFamily="18" charset="0"/>
              </a:rPr>
              <a:t> </a:t>
            </a:r>
            <a:r>
              <a:rPr lang="en-US" altLang="vi-VN" b="1" dirty="0" err="1">
                <a:latin typeface="Times New Roman" pitchFamily="18" charset="0"/>
              </a:rPr>
              <a:t>vua</a:t>
            </a:r>
            <a:endParaRPr lang="en-US" altLang="vi-VN" b="1" dirty="0">
              <a:latin typeface="Times New Roman" pitchFamily="18" charset="0"/>
            </a:endParaRPr>
          </a:p>
        </p:txBody>
      </p:sp>
    </p:spTree>
    <p:extLst>
      <p:ext uri="{BB962C8B-B14F-4D97-AF65-F5344CB8AC3E}">
        <p14:creationId xmlns:p14="http://schemas.microsoft.com/office/powerpoint/2010/main" val="16948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493B2F06D0CD4A8185AA736ECED04B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44"/>
            <a:ext cx="4578796" cy="5193506"/>
          </a:xfrm>
          <a:prstGeom prst="rect">
            <a:avLst/>
          </a:prstGeom>
          <a:noFill/>
          <a:ln w="38100">
            <a:solidFill>
              <a:srgbClr val="333300"/>
            </a:solidFill>
            <a:miter lim="800000"/>
            <a:headEnd/>
            <a:tailEnd/>
          </a:ln>
          <a:extLst>
            <a:ext uri="{909E8E84-426E-40DD-AFC4-6F175D3DCCD1}">
              <a14:hiddenFill xmlns:a14="http://schemas.microsoft.com/office/drawing/2010/main">
                <a:solidFill>
                  <a:srgbClr val="FFFFFF"/>
                </a:solidFill>
              </a14:hiddenFill>
            </a:ext>
          </a:extLst>
        </p:spPr>
      </p:pic>
      <p:sp>
        <p:nvSpPr>
          <p:cNvPr id="5123" name="TextBox 2"/>
          <p:cNvSpPr txBox="1">
            <a:spLocks noChangeArrowheads="1"/>
          </p:cNvSpPr>
          <p:nvPr/>
        </p:nvSpPr>
        <p:spPr bwMode="auto">
          <a:xfrm>
            <a:off x="5031432" y="123478"/>
            <a:ext cx="400506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Cao Bá Quát ( 1809 – 1855):</a:t>
            </a:r>
          </a:p>
          <a:p>
            <a:r>
              <a:rPr lang="en-US" altLang="en-US" sz="2100">
                <a:latin typeface="Times New Roman" panose="02020603050405020304" pitchFamily="18" charset="0"/>
                <a:cs typeface="Times New Roman" panose="02020603050405020304" pitchFamily="18" charset="0"/>
              </a:rPr>
              <a:t>Nhà thơ nổi tiếng văn hay chữ tốt, có tài đối đáp. </a:t>
            </a: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0316" y="1185307"/>
            <a:ext cx="4206180" cy="395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76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3044423" cy="646331"/>
          </a:xfrm>
          <a:prstGeom prst="rect">
            <a:avLst/>
          </a:prstGeom>
        </p:spPr>
        <p:txBody>
          <a:bodyPr wrap="none">
            <a:spAutoFit/>
          </a:bodyPr>
          <a:lstStyle/>
          <a:p>
            <a:r>
              <a:rPr lang="en-US" altLang="vi-VN" sz="3600" b="1" dirty="0" smtClean="0">
                <a:solidFill>
                  <a:srgbClr val="7030A0"/>
                </a:solidFill>
                <a:latin typeface="Times New Roman" pitchFamily="18" charset="0"/>
              </a:rPr>
              <a:t>2.Tìm </a:t>
            </a:r>
            <a:r>
              <a:rPr lang="en-US" altLang="vi-VN" sz="3600" b="1" dirty="0" err="1">
                <a:solidFill>
                  <a:srgbClr val="7030A0"/>
                </a:solidFill>
                <a:latin typeface="Times New Roman" pitchFamily="18" charset="0"/>
              </a:rPr>
              <a:t>hiểu</a:t>
            </a:r>
            <a:r>
              <a:rPr lang="en-US" altLang="vi-VN" sz="3600" b="1" dirty="0">
                <a:solidFill>
                  <a:srgbClr val="7030A0"/>
                </a:solidFill>
                <a:latin typeface="Times New Roman" pitchFamily="18" charset="0"/>
              </a:rPr>
              <a:t> </a:t>
            </a:r>
            <a:r>
              <a:rPr lang="en-US" altLang="vi-VN" sz="3600" b="1" dirty="0" err="1">
                <a:solidFill>
                  <a:srgbClr val="7030A0"/>
                </a:solidFill>
                <a:latin typeface="Times New Roman" pitchFamily="18" charset="0"/>
              </a:rPr>
              <a:t>bài</a:t>
            </a:r>
            <a:endParaRPr lang="en-US" sz="3600" dirty="0">
              <a:solidFill>
                <a:srgbClr val="7030A0"/>
              </a:solidFill>
            </a:endParaRPr>
          </a:p>
        </p:txBody>
      </p:sp>
      <p:sp>
        <p:nvSpPr>
          <p:cNvPr id="3" name="TextBox 2"/>
          <p:cNvSpPr txBox="1"/>
          <p:nvPr/>
        </p:nvSpPr>
        <p:spPr>
          <a:xfrm>
            <a:off x="2699792" y="1721897"/>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4" name="TextBox 3"/>
          <p:cNvSpPr txBox="1"/>
          <p:nvPr/>
        </p:nvSpPr>
        <p:spPr>
          <a:xfrm>
            <a:off x="323528" y="235572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5" name="Cloud Callout 4"/>
          <p:cNvSpPr/>
          <p:nvPr/>
        </p:nvSpPr>
        <p:spPr>
          <a:xfrm>
            <a:off x="4211960" y="123478"/>
            <a:ext cx="4644887" cy="163473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Câu chuyện nhắc đến vị vua nào?</a:t>
            </a:r>
            <a:endParaRPr lang="en-US" sz="3200" b="1" dirty="0">
              <a:solidFill>
                <a:srgbClr val="7030A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DCD03E-DCCE-4BF6-A6E9-BCCA2CC0A261}"/>
              </a:ext>
            </a:extLst>
          </p:cNvPr>
          <p:cNvCxnSpPr>
            <a:cxnSpLocks/>
          </p:cNvCxnSpPr>
          <p:nvPr/>
        </p:nvCxnSpPr>
        <p:spPr>
          <a:xfrm>
            <a:off x="3151927" y="2859782"/>
            <a:ext cx="2716217"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65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38EE8-31BF-4AC4-8E7F-EA6C43CBDE37}"/>
              </a:ext>
            </a:extLst>
          </p:cNvPr>
          <p:cNvSpPr txBox="1"/>
          <p:nvPr/>
        </p:nvSpPr>
        <p:spPr>
          <a:xfrm>
            <a:off x="3491880" y="906855"/>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5" name="Thought Bubble: Cloud 4">
            <a:extLst>
              <a:ext uri="{FF2B5EF4-FFF2-40B4-BE49-F238E27FC236}">
                <a16:creationId xmlns:a16="http://schemas.microsoft.com/office/drawing/2014/main" id="{625DDC10-1873-4A67-8144-6E2F0E865287}"/>
              </a:ext>
            </a:extLst>
          </p:cNvPr>
          <p:cNvSpPr/>
          <p:nvPr/>
        </p:nvSpPr>
        <p:spPr>
          <a:xfrm>
            <a:off x="755576" y="2835759"/>
            <a:ext cx="6696744" cy="195596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mj-lt"/>
              </a:rPr>
              <a:t>Vua Minh Mạng ngắm cảnh ở Hồ Tây</a:t>
            </a:r>
          </a:p>
          <a:p>
            <a:pPr algn="ctr"/>
            <a:endParaRPr lang="vi-VN" sz="2800" dirty="0">
              <a:latin typeface="+mj-lt"/>
            </a:endParaRPr>
          </a:p>
        </p:txBody>
      </p:sp>
      <p:sp>
        <p:nvSpPr>
          <p:cNvPr id="6" name="TextBox 5"/>
          <p:cNvSpPr txBox="1">
            <a:spLocks noChangeArrowheads="1"/>
          </p:cNvSpPr>
          <p:nvPr/>
        </p:nvSpPr>
        <p:spPr bwMode="auto">
          <a:xfrm>
            <a:off x="62979" y="2133952"/>
            <a:ext cx="628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u="sng">
                <a:latin typeface="Times New Roman" panose="02020603050405020304" pitchFamily="18" charset="0"/>
                <a:cs typeface="Times New Roman" panose="02020603050405020304" pitchFamily="18" charset="0"/>
              </a:rPr>
              <a:t>Câu 1</a:t>
            </a:r>
            <a:r>
              <a:rPr lang="en-US" altLang="en-US" sz="2800">
                <a:latin typeface="Times New Roman" panose="02020603050405020304" pitchFamily="18" charset="0"/>
                <a:cs typeface="Times New Roman" panose="02020603050405020304" pitchFamily="18" charset="0"/>
              </a:rPr>
              <a:t>: Vua Minh Mạng ngắm cảnh ở đâu?</a:t>
            </a:r>
          </a:p>
        </p:txBody>
      </p:sp>
      <p:sp>
        <p:nvSpPr>
          <p:cNvPr id="7" name="Rectangle 6"/>
          <p:cNvSpPr/>
          <p:nvPr/>
        </p:nvSpPr>
        <p:spPr>
          <a:xfrm>
            <a:off x="0" y="1563638"/>
            <a:ext cx="2725426" cy="584775"/>
          </a:xfrm>
          <a:prstGeom prst="rect">
            <a:avLst/>
          </a:prstGeom>
        </p:spPr>
        <p:txBody>
          <a:bodyPr wrap="none">
            <a:spAutoFit/>
          </a:bodyPr>
          <a:lstStyle/>
          <a:p>
            <a:r>
              <a:rPr lang="en-US" altLang="vi-VN" sz="3200" b="1" dirty="0" smtClean="0">
                <a:solidFill>
                  <a:srgbClr val="7030A0"/>
                </a:solidFill>
                <a:latin typeface="Times New Roman" pitchFamily="18" charset="0"/>
              </a:rPr>
              <a:t>2.Tìm </a:t>
            </a:r>
            <a:r>
              <a:rPr lang="en-US" altLang="vi-VN" sz="3200" b="1" dirty="0" err="1">
                <a:solidFill>
                  <a:srgbClr val="7030A0"/>
                </a:solidFill>
                <a:latin typeface="Times New Roman" pitchFamily="18" charset="0"/>
              </a:rPr>
              <a:t>hiểu</a:t>
            </a:r>
            <a:r>
              <a:rPr lang="en-US" altLang="vi-VN" sz="3200" b="1" dirty="0">
                <a:solidFill>
                  <a:srgbClr val="7030A0"/>
                </a:solidFill>
                <a:latin typeface="Times New Roman" pitchFamily="18" charset="0"/>
              </a:rPr>
              <a:t> </a:t>
            </a:r>
            <a:r>
              <a:rPr lang="en-US" altLang="vi-VN" sz="3200" b="1" dirty="0" err="1">
                <a:solidFill>
                  <a:srgbClr val="7030A0"/>
                </a:solidFill>
                <a:latin typeface="Times New Roman" pitchFamily="18" charset="0"/>
              </a:rPr>
              <a:t>bài</a:t>
            </a:r>
            <a:endParaRPr lang="en-US" sz="3200" dirty="0">
              <a:solidFill>
                <a:srgbClr val="7030A0"/>
              </a:solidFill>
            </a:endParaRPr>
          </a:p>
        </p:txBody>
      </p:sp>
      <p:sp>
        <p:nvSpPr>
          <p:cNvPr id="8" name="TextBox 7">
            <a:extLst>
              <a:ext uri="{FF2B5EF4-FFF2-40B4-BE49-F238E27FC236}">
                <a16:creationId xmlns:a16="http://schemas.microsoft.com/office/drawing/2014/main" id="{600BD590-4E21-4553-889D-2B90B8A314F5}"/>
              </a:ext>
            </a:extLst>
          </p:cNvPr>
          <p:cNvSpPr txBox="1"/>
          <p:nvPr/>
        </p:nvSpPr>
        <p:spPr>
          <a:xfrm>
            <a:off x="1835696" y="45295"/>
            <a:ext cx="5256584" cy="830997"/>
          </a:xfrm>
          <a:prstGeom prst="rect">
            <a:avLst/>
          </a:prstGeom>
          <a:noFill/>
        </p:spPr>
        <p:txBody>
          <a:bodyPr wrap="square" rtlCol="0">
            <a:spAutoFit/>
          </a:bodyPr>
          <a:lstStyle/>
          <a:p>
            <a:pPr algn="ctr"/>
            <a:r>
              <a:rPr lang="vi-VN" sz="2400" b="1" smtClean="0">
                <a:solidFill>
                  <a:srgbClr val="7030A0"/>
                </a:solidFill>
                <a:latin typeface="Times New Roman" pitchFamily="18" charset="0"/>
                <a:cs typeface="Times New Roman" pitchFamily="18" charset="0"/>
              </a:rPr>
              <a:t>Chủ nhật</a:t>
            </a:r>
            <a:r>
              <a:rPr lang="en-US" sz="2400" b="1" smtClean="0">
                <a:solidFill>
                  <a:srgbClr val="7030A0"/>
                </a:solidFill>
                <a:latin typeface="Times New Roman" pitchFamily="18" charset="0"/>
                <a:cs typeface="Times New Roman" pitchFamily="18" charset="0"/>
              </a:rPr>
              <a:t> </a:t>
            </a:r>
            <a:r>
              <a:rPr lang="en-US" sz="2400" b="1" err="1" smtClean="0">
                <a:solidFill>
                  <a:srgbClr val="7030A0"/>
                </a:solidFill>
                <a:latin typeface="Times New Roman" pitchFamily="18" charset="0"/>
                <a:cs typeface="Times New Roman" pitchFamily="18" charset="0"/>
              </a:rPr>
              <a:t>ngày</a:t>
            </a:r>
            <a:r>
              <a:rPr lang="en-US" sz="2400" b="1" smtClean="0">
                <a:solidFill>
                  <a:srgbClr val="7030A0"/>
                </a:solidFill>
                <a:latin typeface="Times New Roman" pitchFamily="18" charset="0"/>
                <a:cs typeface="Times New Roman" pitchFamily="18" charset="0"/>
              </a:rPr>
              <a:t> </a:t>
            </a:r>
            <a:r>
              <a:rPr lang="vi-VN" sz="2400" b="1" smtClean="0">
                <a:solidFill>
                  <a:srgbClr val="7030A0"/>
                </a:solidFill>
                <a:latin typeface="Times New Roman" pitchFamily="18" charset="0"/>
                <a:cs typeface="Times New Roman" pitchFamily="18" charset="0"/>
              </a:rPr>
              <a:t>26</a:t>
            </a:r>
            <a:r>
              <a:rPr lang="en-US" sz="2400" b="1"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tháng</a:t>
            </a:r>
            <a:r>
              <a:rPr lang="en-US" sz="2400" b="1" dirty="0" smtClean="0">
                <a:solidFill>
                  <a:srgbClr val="7030A0"/>
                </a:solidFill>
                <a:latin typeface="Times New Roman" pitchFamily="18" charset="0"/>
                <a:cs typeface="Times New Roman" pitchFamily="18" charset="0"/>
              </a:rPr>
              <a:t> 4 </a:t>
            </a:r>
            <a:r>
              <a:rPr lang="en-US" sz="2400" b="1" dirty="0" err="1" smtClean="0">
                <a:solidFill>
                  <a:srgbClr val="7030A0"/>
                </a:solidFill>
                <a:latin typeface="Times New Roman" pitchFamily="18" charset="0"/>
                <a:cs typeface="Times New Roman" pitchFamily="18" charset="0"/>
              </a:rPr>
              <a:t>năm</a:t>
            </a:r>
            <a:r>
              <a:rPr lang="en-US" sz="2400" b="1" dirty="0" smtClean="0">
                <a:solidFill>
                  <a:srgbClr val="7030A0"/>
                </a:solidFill>
                <a:latin typeface="Times New Roman" pitchFamily="18" charset="0"/>
                <a:cs typeface="Times New Roman" pitchFamily="18" charset="0"/>
              </a:rPr>
              <a:t> 2020</a:t>
            </a:r>
          </a:p>
          <a:p>
            <a:pPr algn="ctr"/>
            <a:r>
              <a:rPr lang="en-US" sz="2400" b="1" dirty="0" smtClean="0">
                <a:solidFill>
                  <a:srgbClr val="7030A0"/>
                </a:solidFill>
                <a:latin typeface="Times New Roman" pitchFamily="18" charset="0"/>
                <a:cs typeface="Times New Roman" pitchFamily="18" charset="0"/>
              </a:rPr>
              <a:t>             </a:t>
            </a:r>
            <a:r>
              <a:rPr lang="vi-VN" sz="2400" b="1" smtClean="0">
                <a:solidFill>
                  <a:srgbClr val="7030A0"/>
                </a:solidFill>
                <a:latin typeface="Times New Roman" pitchFamily="18" charset="0"/>
                <a:cs typeface="Times New Roman" pitchFamily="18" charset="0"/>
              </a:rPr>
              <a:t>Tập </a:t>
            </a:r>
            <a:r>
              <a:rPr lang="vi-VN" sz="2400" b="1" smtClean="0">
                <a:solidFill>
                  <a:srgbClr val="7030A0"/>
                </a:solidFill>
                <a:latin typeface="Times New Roman" pitchFamily="18" charset="0"/>
                <a:cs typeface="Times New Roman" pitchFamily="18" charset="0"/>
              </a:rPr>
              <a:t>đọc </a:t>
            </a:r>
            <a:r>
              <a:rPr lang="en-US" sz="2400" b="1"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Kể</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7030A0"/>
                </a:solidFill>
                <a:latin typeface="Times New Roman" pitchFamily="18" charset="0"/>
                <a:cs typeface="Times New Roman" pitchFamily="18" charset="0"/>
              </a:rPr>
              <a:t>chuyện</a:t>
            </a:r>
            <a:r>
              <a:rPr lang="en-US" sz="2400" b="1" dirty="0" smtClean="0">
                <a:solidFill>
                  <a:srgbClr val="7030A0"/>
                </a:solidFill>
                <a:latin typeface="Times New Roman" pitchFamily="18" charset="0"/>
                <a:cs typeface="Times New Roman" pitchFamily="18" charset="0"/>
              </a:rPr>
              <a:t> </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840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TotalTime>
  <Words>1605</Words>
  <Application>Microsoft Office PowerPoint</Application>
  <PresentationFormat>On-screen Show (16:9)</PresentationFormat>
  <Paragraphs>134</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Thanhnampc</cp:lastModifiedBy>
  <cp:revision>172</cp:revision>
  <dcterms:created xsi:type="dcterms:W3CDTF">2020-03-27T01:42:07Z</dcterms:created>
  <dcterms:modified xsi:type="dcterms:W3CDTF">2020-04-15T07:21:40Z</dcterms:modified>
</cp:coreProperties>
</file>