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75" r:id="rId2"/>
    <p:sldId id="259" r:id="rId3"/>
    <p:sldId id="277" r:id="rId4"/>
    <p:sldId id="27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0" r:id="rId19"/>
    <p:sldId id="282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9EB193"/>
    <a:srgbClr val="0000FF"/>
    <a:srgbClr val="4139E1"/>
    <a:srgbClr val="FF6600"/>
    <a:srgbClr val="00FF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1" autoAdjust="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404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04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A8FCC-9845-44BA-928B-616CEA427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D9BFB-3D76-44B1-8200-FB799A3BC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165EF-AF13-4C36-813F-32054F38E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41315-1E8F-4CF2-A188-D203942C4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AF231-2C3D-4CE8-987B-53F98CBAA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7662C-A0A7-4DE5-AE22-7C99D299A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7E6DF-8AEB-4C0B-A079-C66D70D46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5C30C-D425-4D69-A7C5-35F69140A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3D9CF-7973-4A4F-ADED-45F028D73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4093C-DB91-4270-8744-7DE0AD65D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7E431-F058-4FBF-8483-AFE6899CB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7BFC2-33D2-475F-8132-BF8045B3A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6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30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9C369DF-92A3-4F9D-B210-B903A5084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302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2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32" name="Group 16"/>
          <p:cNvGrpSpPr>
            <a:grpSpLocks/>
          </p:cNvGrpSpPr>
          <p:nvPr userDrawn="1"/>
        </p:nvGrpSpPr>
        <p:grpSpPr bwMode="auto">
          <a:xfrm>
            <a:off x="0" y="0"/>
            <a:ext cx="9144000" cy="914400"/>
            <a:chOff x="0" y="0"/>
            <a:chExt cx="5760" cy="576"/>
          </a:xfrm>
        </p:grpSpPr>
        <p:pic>
          <p:nvPicPr>
            <p:cNvPr id="1033" name="Picture 17" descr="botagtaynguyen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552" y="0"/>
              <a:ext cx="220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18" descr="botagtaynguyen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220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" name="Picture 19" descr="botagtaynguyen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016" y="0"/>
              <a:ext cx="201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386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12"/>
          <p:cNvSpPr>
            <a:spLocks noChangeArrowheads="1" noChangeShapeType="1" noTextEdit="1"/>
          </p:cNvSpPr>
          <p:nvPr/>
        </p:nvSpPr>
        <p:spPr bwMode="auto">
          <a:xfrm>
            <a:off x="1447800" y="2133600"/>
            <a:ext cx="66294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Ôn tập bài Hát Mừng,</a:t>
            </a:r>
          </a:p>
          <a:p>
            <a:pPr algn="ctr"/>
            <a:r>
              <a:rPr lang="vi-VN" sz="3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Tre Ngà Bên Lăng Bác,</a:t>
            </a:r>
          </a:p>
          <a:p>
            <a:pPr algn="ctr"/>
            <a:r>
              <a:rPr lang="vi-VN" sz="3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TĐN:Số 6</a:t>
            </a:r>
            <a:endParaRPr lang="en-US" sz="32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pic>
        <p:nvPicPr>
          <p:cNvPr id="3076" name="Picture 13" descr="nguoi3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0" y="1676400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570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066800"/>
            <a:ext cx="61722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28600" y="2209800"/>
            <a:ext cx="769620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100" b="1" u="sng">
                <a:solidFill>
                  <a:srgbClr val="FF6600"/>
                </a:solidFill>
              </a:rPr>
              <a:t>Bên</a:t>
            </a:r>
            <a:r>
              <a:rPr lang="en-US" sz="2100" b="1">
                <a:solidFill>
                  <a:srgbClr val="00AC00"/>
                </a:solidFill>
              </a:rPr>
              <a:t> Lăng Bác </a:t>
            </a:r>
            <a:r>
              <a:rPr lang="en-US" sz="2100" b="1" u="sng">
                <a:solidFill>
                  <a:srgbClr val="FF6600"/>
                </a:solidFill>
              </a:rPr>
              <a:t>Hồ</a:t>
            </a:r>
            <a:r>
              <a:rPr lang="en-US" sz="2100" b="1" u="sng">
                <a:solidFill>
                  <a:srgbClr val="00AC00"/>
                </a:solidFill>
              </a:rPr>
              <a:t> </a:t>
            </a:r>
            <a:r>
              <a:rPr lang="en-US" sz="2100" b="1">
                <a:solidFill>
                  <a:srgbClr val="00AC00"/>
                </a:solidFill>
              </a:rPr>
              <a:t>có </a:t>
            </a:r>
            <a:r>
              <a:rPr lang="en-US" sz="2100" b="1" u="sng">
                <a:solidFill>
                  <a:srgbClr val="FF6600"/>
                </a:solidFill>
              </a:rPr>
              <a:t>đôi</a:t>
            </a:r>
            <a:r>
              <a:rPr lang="en-US" sz="2100" b="1">
                <a:solidFill>
                  <a:srgbClr val="00AC00"/>
                </a:solidFill>
              </a:rPr>
              <a:t> khóm tre </a:t>
            </a:r>
            <a:r>
              <a:rPr lang="en-US" sz="2100" b="1" u="sng">
                <a:solidFill>
                  <a:srgbClr val="FF6600"/>
                </a:solidFill>
              </a:rPr>
              <a:t>ngà</a:t>
            </a:r>
            <a:r>
              <a:rPr lang="en-US" sz="2100" b="1">
                <a:solidFill>
                  <a:srgbClr val="FF6600"/>
                </a:solidFill>
              </a:rPr>
              <a:t>.</a:t>
            </a:r>
          </a:p>
          <a:p>
            <a:pPr eaLnBrk="1" hangingPunct="1"/>
            <a:endParaRPr lang="en-US" sz="2100" b="1" u="sng">
              <a:solidFill>
                <a:srgbClr val="FF6600"/>
              </a:solidFill>
            </a:endParaRPr>
          </a:p>
          <a:p>
            <a:pPr eaLnBrk="1" hangingPunct="1"/>
            <a:r>
              <a:rPr lang="en-US" sz="2100" b="1" u="sng">
                <a:solidFill>
                  <a:srgbClr val="FF6600"/>
                </a:solidFill>
              </a:rPr>
              <a:t>Đón</a:t>
            </a:r>
            <a:r>
              <a:rPr lang="en-US" sz="2100" b="1">
                <a:solidFill>
                  <a:srgbClr val="00AC00"/>
                </a:solidFill>
              </a:rPr>
              <a:t> gió đâu </a:t>
            </a:r>
            <a:r>
              <a:rPr lang="en-US" sz="2100" b="1" u="sng">
                <a:solidFill>
                  <a:srgbClr val="FF6600"/>
                </a:solidFill>
              </a:rPr>
              <a:t>về</a:t>
            </a:r>
            <a:r>
              <a:rPr lang="en-US" sz="2100" b="1">
                <a:solidFill>
                  <a:srgbClr val="FF6600"/>
                </a:solidFill>
              </a:rPr>
              <a:t> </a:t>
            </a:r>
            <a:r>
              <a:rPr lang="en-US" sz="2100" b="1">
                <a:solidFill>
                  <a:srgbClr val="00AC00"/>
                </a:solidFill>
              </a:rPr>
              <a:t>mà đu </a:t>
            </a:r>
            <a:r>
              <a:rPr lang="en-US" sz="2100" b="1" u="sng">
                <a:solidFill>
                  <a:srgbClr val="FF6600"/>
                </a:solidFill>
              </a:rPr>
              <a:t>đưa</a:t>
            </a:r>
            <a:r>
              <a:rPr lang="en-US" sz="2100" b="1">
                <a:solidFill>
                  <a:srgbClr val="FF6600"/>
                </a:solidFill>
              </a:rPr>
              <a:t>,</a:t>
            </a:r>
            <a:r>
              <a:rPr lang="en-US" sz="2100" b="1">
                <a:solidFill>
                  <a:srgbClr val="00AC00"/>
                </a:solidFill>
              </a:rPr>
              <a:t> đu </a:t>
            </a:r>
            <a:r>
              <a:rPr lang="en-US" sz="2100" b="1">
                <a:solidFill>
                  <a:srgbClr val="FF6600"/>
                </a:solidFill>
              </a:rPr>
              <a:t>đưa</a:t>
            </a:r>
            <a:r>
              <a:rPr lang="en-US" sz="2100" b="1">
                <a:solidFill>
                  <a:srgbClr val="00AC00"/>
                </a:solidFill>
              </a:rPr>
              <a:t>.</a:t>
            </a:r>
          </a:p>
          <a:p>
            <a:pPr eaLnBrk="1" hangingPunct="1"/>
            <a:r>
              <a:rPr lang="en-US" sz="2100" b="1">
                <a:solidFill>
                  <a:srgbClr val="00AC00"/>
                </a:solidFill>
              </a:rPr>
              <a:t>   </a:t>
            </a:r>
          </a:p>
          <a:p>
            <a:pPr eaLnBrk="1" hangingPunct="1"/>
            <a:r>
              <a:rPr lang="en-US" sz="2100" b="1" u="sng">
                <a:solidFill>
                  <a:srgbClr val="FF6600"/>
                </a:solidFill>
              </a:rPr>
              <a:t>Đón</a:t>
            </a:r>
            <a:r>
              <a:rPr lang="en-US" sz="2100" b="1">
                <a:solidFill>
                  <a:srgbClr val="00AC00"/>
                </a:solidFill>
              </a:rPr>
              <a:t> nắng đâu </a:t>
            </a:r>
            <a:r>
              <a:rPr lang="en-US" sz="2100" b="1" u="sng">
                <a:solidFill>
                  <a:srgbClr val="FF6600"/>
                </a:solidFill>
              </a:rPr>
              <a:t>về</a:t>
            </a:r>
            <a:r>
              <a:rPr lang="en-US" sz="2100" b="1" u="sng">
                <a:solidFill>
                  <a:srgbClr val="00AC00"/>
                </a:solidFill>
              </a:rPr>
              <a:t> </a:t>
            </a:r>
            <a:r>
              <a:rPr lang="en-US" sz="2100" b="1">
                <a:solidFill>
                  <a:srgbClr val="00AC00"/>
                </a:solidFill>
              </a:rPr>
              <a:t>mà thêu </a:t>
            </a:r>
            <a:r>
              <a:rPr lang="en-US" sz="2100" b="1" u="sng">
                <a:solidFill>
                  <a:srgbClr val="FF6600"/>
                </a:solidFill>
              </a:rPr>
              <a:t>hoa</a:t>
            </a:r>
            <a:r>
              <a:rPr lang="en-US" sz="2100" b="1">
                <a:solidFill>
                  <a:srgbClr val="00AC00"/>
                </a:solidFill>
              </a:rPr>
              <a:t>, thêu </a:t>
            </a:r>
            <a:r>
              <a:rPr lang="en-US" sz="2100" b="1">
                <a:solidFill>
                  <a:srgbClr val="FF6600"/>
                </a:solidFill>
              </a:rPr>
              <a:t>hoa</a:t>
            </a:r>
            <a:r>
              <a:rPr lang="en-US" sz="2100" b="1">
                <a:solidFill>
                  <a:srgbClr val="00AC00"/>
                </a:solidFill>
              </a:rPr>
              <a:t>.</a:t>
            </a:r>
          </a:p>
          <a:p>
            <a:pPr eaLnBrk="1" hangingPunct="1"/>
            <a:r>
              <a:rPr lang="en-US" sz="2100" b="1">
                <a:solidFill>
                  <a:srgbClr val="00AC00"/>
                </a:solidFill>
              </a:rPr>
              <a:t>   </a:t>
            </a:r>
            <a:endParaRPr lang="en-US" sz="2100" b="1">
              <a:solidFill>
                <a:srgbClr val="D7181F"/>
              </a:solidFill>
            </a:endParaRPr>
          </a:p>
          <a:p>
            <a:pPr eaLnBrk="1" hangingPunct="1"/>
            <a:r>
              <a:rPr lang="en-US" sz="2100" b="1">
                <a:solidFill>
                  <a:srgbClr val="00AC00"/>
                </a:solidFill>
              </a:rPr>
              <a:t>Rất </a:t>
            </a:r>
            <a:r>
              <a:rPr lang="en-US" sz="2100" b="1">
                <a:solidFill>
                  <a:srgbClr val="FF6600"/>
                </a:solidFill>
              </a:rPr>
              <a:t>trong</a:t>
            </a:r>
            <a:r>
              <a:rPr lang="en-US" sz="2100" b="1">
                <a:solidFill>
                  <a:srgbClr val="00AC00"/>
                </a:solidFill>
              </a:rPr>
              <a:t> là tiếng </a:t>
            </a:r>
            <a:r>
              <a:rPr lang="en-US" sz="2100" b="1" u="sng">
                <a:solidFill>
                  <a:srgbClr val="FF6600"/>
                </a:solidFill>
              </a:rPr>
              <a:t>chim</a:t>
            </a:r>
            <a:r>
              <a:rPr lang="en-US" sz="2100" b="1">
                <a:solidFill>
                  <a:srgbClr val="00AC00"/>
                </a:solidFill>
              </a:rPr>
              <a:t>, tiếng </a:t>
            </a:r>
            <a:r>
              <a:rPr lang="en-US" sz="2100" b="1" u="sng">
                <a:solidFill>
                  <a:srgbClr val="FF6600"/>
                </a:solidFill>
              </a:rPr>
              <a:t>chim</a:t>
            </a:r>
            <a:r>
              <a:rPr lang="en-US" sz="2100" b="1">
                <a:solidFill>
                  <a:srgbClr val="00AC00"/>
                </a:solidFill>
              </a:rPr>
              <a:t> chuyền ngây </a:t>
            </a:r>
            <a:r>
              <a:rPr lang="en-US" sz="2100" b="1" u="sng">
                <a:solidFill>
                  <a:srgbClr val="FF6600"/>
                </a:solidFill>
              </a:rPr>
              <a:t>thơ</a:t>
            </a:r>
            <a:r>
              <a:rPr lang="en-US" sz="2100" b="1">
                <a:solidFill>
                  <a:srgbClr val="00AC00"/>
                </a:solidFill>
              </a:rPr>
              <a:t>.</a:t>
            </a:r>
          </a:p>
          <a:p>
            <a:pPr eaLnBrk="1" hangingPunct="1"/>
            <a:r>
              <a:rPr lang="en-US" sz="2100" b="1">
                <a:solidFill>
                  <a:srgbClr val="00AC00"/>
                </a:solidFill>
              </a:rPr>
              <a:t>          </a:t>
            </a:r>
            <a:endParaRPr lang="en-US" sz="2100" b="1">
              <a:solidFill>
                <a:srgbClr val="D7181F"/>
              </a:solidFill>
            </a:endParaRPr>
          </a:p>
          <a:p>
            <a:pPr eaLnBrk="1" hangingPunct="1"/>
            <a:r>
              <a:rPr lang="en-US" sz="2100" b="1">
                <a:solidFill>
                  <a:srgbClr val="00AC00"/>
                </a:solidFill>
              </a:rPr>
              <a:t>Rất </a:t>
            </a:r>
            <a:r>
              <a:rPr lang="en-US" sz="2100" b="1">
                <a:solidFill>
                  <a:srgbClr val="FF6600"/>
                </a:solidFill>
              </a:rPr>
              <a:t>xanh</a:t>
            </a:r>
            <a:r>
              <a:rPr lang="en-US" sz="2100" b="1">
                <a:solidFill>
                  <a:srgbClr val="00AC00"/>
                </a:solidFill>
              </a:rPr>
              <a:t> tiếng sáo </a:t>
            </a:r>
            <a:r>
              <a:rPr lang="en-US" sz="2100" b="1">
                <a:solidFill>
                  <a:srgbClr val="FF6600"/>
                </a:solidFill>
              </a:rPr>
              <a:t>diều</a:t>
            </a:r>
            <a:r>
              <a:rPr lang="en-US" sz="2100" b="1">
                <a:solidFill>
                  <a:srgbClr val="00AC00"/>
                </a:solidFill>
              </a:rPr>
              <a:t>, tiếng </a:t>
            </a:r>
            <a:r>
              <a:rPr lang="en-US" sz="2100" b="1" u="sng">
                <a:solidFill>
                  <a:srgbClr val="FF6600"/>
                </a:solidFill>
              </a:rPr>
              <a:t>sáo</a:t>
            </a:r>
            <a:r>
              <a:rPr lang="en-US" sz="2100" b="1">
                <a:solidFill>
                  <a:srgbClr val="00AC00"/>
                </a:solidFill>
              </a:rPr>
              <a:t> trời ngân </a:t>
            </a:r>
            <a:r>
              <a:rPr lang="en-US" sz="2100" b="1">
                <a:solidFill>
                  <a:srgbClr val="FF6600"/>
                </a:solidFill>
              </a:rPr>
              <a:t>nga</a:t>
            </a:r>
            <a:r>
              <a:rPr lang="en-US" sz="2100" b="1">
                <a:solidFill>
                  <a:srgbClr val="00AC00"/>
                </a:solidFill>
              </a:rPr>
              <a:t>.</a:t>
            </a:r>
          </a:p>
          <a:p>
            <a:pPr eaLnBrk="1" hangingPunct="1"/>
            <a:r>
              <a:rPr lang="en-US" sz="2100" b="1">
                <a:solidFill>
                  <a:srgbClr val="00AC00"/>
                </a:solidFill>
              </a:rPr>
              <a:t>          </a:t>
            </a:r>
            <a:endParaRPr lang="en-US" sz="2100" b="1">
              <a:solidFill>
                <a:srgbClr val="D7181F"/>
              </a:solidFill>
            </a:endParaRPr>
          </a:p>
          <a:p>
            <a:pPr eaLnBrk="1" hangingPunct="1"/>
            <a:r>
              <a:rPr lang="en-US" sz="2100" b="1">
                <a:solidFill>
                  <a:srgbClr val="00AC00"/>
                </a:solidFill>
              </a:rPr>
              <a:t>Một </a:t>
            </a:r>
            <a:r>
              <a:rPr lang="en-US" sz="2100" b="1">
                <a:solidFill>
                  <a:srgbClr val="FF6600"/>
                </a:solidFill>
              </a:rPr>
              <a:t>khoảng</a:t>
            </a:r>
            <a:r>
              <a:rPr lang="en-US" sz="2100" b="1">
                <a:solidFill>
                  <a:srgbClr val="00AC00"/>
                </a:solidFill>
              </a:rPr>
              <a:t> trời quê </a:t>
            </a:r>
            <a:r>
              <a:rPr lang="en-US" sz="2100" b="1">
                <a:solidFill>
                  <a:srgbClr val="FF6600"/>
                </a:solidFill>
              </a:rPr>
              <a:t>hương</a:t>
            </a:r>
            <a:r>
              <a:rPr lang="en-US" sz="2100" b="1">
                <a:solidFill>
                  <a:srgbClr val="00AC00"/>
                </a:solidFill>
              </a:rPr>
              <a:t> thân </a:t>
            </a:r>
            <a:r>
              <a:rPr lang="en-US" sz="2100" b="1" u="sng">
                <a:solidFill>
                  <a:srgbClr val="FF6600"/>
                </a:solidFill>
              </a:rPr>
              <a:t>yêu</a:t>
            </a:r>
            <a:r>
              <a:rPr lang="en-US" sz="2100" b="1">
                <a:solidFill>
                  <a:srgbClr val="00AC00"/>
                </a:solidFill>
              </a:rPr>
              <a:t> về bên </a:t>
            </a:r>
            <a:r>
              <a:rPr lang="en-US" sz="2100" b="1">
                <a:solidFill>
                  <a:srgbClr val="FF6600"/>
                </a:solidFill>
              </a:rPr>
              <a:t>Bác</a:t>
            </a:r>
            <a:r>
              <a:rPr lang="en-US" sz="2100" b="1">
                <a:solidFill>
                  <a:srgbClr val="00AC00"/>
                </a:solidFill>
              </a:rPr>
              <a:t>.</a:t>
            </a:r>
          </a:p>
          <a:p>
            <a:pPr eaLnBrk="1" hangingPunct="1"/>
            <a:r>
              <a:rPr lang="en-US" sz="2100" b="1">
                <a:solidFill>
                  <a:srgbClr val="00AC00"/>
                </a:solidFill>
              </a:rPr>
              <a:t>            </a:t>
            </a:r>
          </a:p>
          <a:p>
            <a:pPr eaLnBrk="1" hangingPunct="1"/>
            <a:r>
              <a:rPr lang="en-US" sz="2100" b="1">
                <a:solidFill>
                  <a:srgbClr val="00AC00"/>
                </a:solidFill>
              </a:rPr>
              <a:t>Cho </a:t>
            </a:r>
            <a:r>
              <a:rPr lang="en-US" sz="2100" b="1" u="sng">
                <a:solidFill>
                  <a:srgbClr val="FF6600"/>
                </a:solidFill>
              </a:rPr>
              <a:t>em</a:t>
            </a:r>
            <a:r>
              <a:rPr lang="en-US" sz="2100" b="1">
                <a:solidFill>
                  <a:srgbClr val="00AC00"/>
                </a:solidFill>
              </a:rPr>
              <a:t> về ca </a:t>
            </a:r>
            <a:r>
              <a:rPr lang="en-US" sz="2100" b="1">
                <a:solidFill>
                  <a:srgbClr val="FF6600"/>
                </a:solidFill>
              </a:rPr>
              <a:t>hát</a:t>
            </a:r>
            <a:r>
              <a:rPr lang="en-US" sz="2100" b="1">
                <a:solidFill>
                  <a:srgbClr val="00AC00"/>
                </a:solidFill>
              </a:rPr>
              <a:t>,  </a:t>
            </a:r>
            <a:r>
              <a:rPr lang="en-US" sz="2100" b="1" u="sng">
                <a:solidFill>
                  <a:srgbClr val="FF6600"/>
                </a:solidFill>
              </a:rPr>
              <a:t>dưới</a:t>
            </a:r>
            <a:r>
              <a:rPr lang="en-US" sz="2100" b="1">
                <a:solidFill>
                  <a:srgbClr val="00AC00"/>
                </a:solidFill>
              </a:rPr>
              <a:t> mái </a:t>
            </a:r>
            <a:r>
              <a:rPr lang="en-US" sz="2100" b="1" u="sng">
                <a:solidFill>
                  <a:srgbClr val="FF6600"/>
                </a:solidFill>
              </a:rPr>
              <a:t>tóc</a:t>
            </a:r>
            <a:r>
              <a:rPr lang="en-US" sz="2100" b="1">
                <a:solidFill>
                  <a:srgbClr val="00AC00"/>
                </a:solidFill>
              </a:rPr>
              <a:t> tre </a:t>
            </a:r>
            <a:r>
              <a:rPr lang="en-US" sz="2100" b="1" u="sng">
                <a:solidFill>
                  <a:srgbClr val="FF6600"/>
                </a:solidFill>
              </a:rPr>
              <a:t>ngà</a:t>
            </a:r>
            <a:r>
              <a:rPr lang="en-US" sz="2100" b="1">
                <a:solidFill>
                  <a:srgbClr val="00AC00"/>
                </a:solidFill>
              </a:rPr>
              <a:t>.</a:t>
            </a:r>
          </a:p>
          <a:p>
            <a:pPr eaLnBrk="1" hangingPunct="1"/>
            <a:r>
              <a:rPr lang="en-US" sz="2100" b="1">
                <a:solidFill>
                  <a:srgbClr val="00AC00"/>
                </a:solidFill>
              </a:rPr>
              <a:t>          </a:t>
            </a:r>
          </a:p>
          <a:p>
            <a:pPr eaLnBrk="1" hangingPunct="1"/>
            <a:r>
              <a:rPr lang="en-US" sz="2100" b="1">
                <a:solidFill>
                  <a:srgbClr val="00AC00"/>
                </a:solidFill>
              </a:rPr>
              <a:t>             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1000" y="914400"/>
            <a:ext cx="8001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000">
                <a:solidFill>
                  <a:srgbClr val="00AC00"/>
                </a:solidFill>
              </a:rPr>
              <a:t>Hát kết hợp gõ đệm:Theo nhịp bài Tre ngà bên Lăng Bác.</a:t>
            </a:r>
          </a:p>
        </p:txBody>
      </p:sp>
      <p:pic>
        <p:nvPicPr>
          <p:cNvPr id="13316" name="Picture 5" descr="langbac_tren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438400"/>
            <a:ext cx="2338388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04800" y="990600"/>
            <a:ext cx="67056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en-US" sz="3600" b="1" dirty="0" err="1">
                <a:solidFill>
                  <a:srgbClr val="00A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Hoạt</a:t>
            </a:r>
            <a:r>
              <a:rPr lang="en-US" sz="3600" b="1" dirty="0">
                <a:solidFill>
                  <a:srgbClr val="00A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600" b="1" dirty="0" err="1">
                <a:solidFill>
                  <a:srgbClr val="00A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động</a:t>
            </a:r>
            <a:r>
              <a:rPr lang="en-US" sz="3600" b="1" dirty="0">
                <a:solidFill>
                  <a:srgbClr val="00A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3: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1143000" lvl="2" indent="-2286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en-US" sz="32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Ôn</a:t>
            </a:r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tập:TĐN</a:t>
            </a:r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số</a:t>
            </a:r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6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4000" b="1" i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	</a:t>
            </a:r>
            <a:r>
              <a:rPr lang="en-US" sz="4000" b="1" i="1" dirty="0" err="1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Chú</a:t>
            </a:r>
            <a:r>
              <a:rPr lang="en-US" sz="4000" b="1" i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i="1" dirty="0" err="1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bộ</a:t>
            </a:r>
            <a:r>
              <a:rPr lang="en-US" sz="4000" b="1" i="1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i="1" dirty="0" err="1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đội</a:t>
            </a:r>
            <a:endParaRPr lang="en-US" sz="4000" b="1" i="1" dirty="0">
              <a:solidFill>
                <a:srgbClr val="33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1143000" lvl="2" indent="-2286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endParaRPr lang="en-US" sz="3900" b="1" dirty="0">
              <a:solidFill>
                <a:srgbClr val="66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    </a:t>
            </a:r>
          </a:p>
        </p:txBody>
      </p:sp>
      <p:pic>
        <p:nvPicPr>
          <p:cNvPr id="14339" name="Picture 6" descr="1183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352800"/>
            <a:ext cx="411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3"/>
          <p:cNvSpPr>
            <a:spLocks noChangeArrowheads="1" noChangeShapeType="1" noTextEdit="1"/>
          </p:cNvSpPr>
          <p:nvPr/>
        </p:nvSpPr>
        <p:spPr bwMode="auto">
          <a:xfrm>
            <a:off x="2590800" y="1066800"/>
            <a:ext cx="3514725" cy="11287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Luyện tập cao độ</a:t>
            </a:r>
            <a:endParaRPr lang="en-US" sz="3600" kern="10" spc="-360">
              <a:ln w="12700">
                <a:solidFill>
                  <a:srgbClr val="FFFF99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5363" name="Picture 4" descr="luyencao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581400"/>
            <a:ext cx="83058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3"/>
          <p:cNvSpPr>
            <a:spLocks noChangeArrowheads="1" noChangeShapeType="1" noTextEdit="1"/>
          </p:cNvSpPr>
          <p:nvPr/>
        </p:nvSpPr>
        <p:spPr bwMode="auto">
          <a:xfrm>
            <a:off x="2590800" y="1066800"/>
            <a:ext cx="3514725" cy="11287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Luyện tập tiết tấu</a:t>
            </a:r>
          </a:p>
        </p:txBody>
      </p:sp>
      <p:pic>
        <p:nvPicPr>
          <p:cNvPr id="16387" name="Picture 7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200400"/>
            <a:ext cx="7807325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" y="4495800"/>
            <a:ext cx="7696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" descr="music_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5791200"/>
            <a:ext cx="536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 descr="music_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26682">
            <a:off x="3530600" y="5667375"/>
            <a:ext cx="3905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music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5791200"/>
            <a:ext cx="536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chubod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81200"/>
            <a:ext cx="73914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1183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981200"/>
            <a:ext cx="1371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hubodoi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389313"/>
            <a:ext cx="647700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752600" y="914400"/>
            <a:ext cx="6705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4000">
                <a:solidFill>
                  <a:srgbClr val="00AC00"/>
                </a:solidFill>
              </a:rPr>
              <a:t>Tập đọc nhạc kết hợp gõ đệm</a:t>
            </a:r>
          </a:p>
        </p:txBody>
      </p:sp>
      <p:pic>
        <p:nvPicPr>
          <p:cNvPr id="18436" name="Picture 7" descr="TT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676400"/>
            <a:ext cx="27432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1524000" y="45339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0000FF"/>
                </a:solidFill>
              </a:rPr>
              <a:t>x</a:t>
            </a:r>
            <a:r>
              <a:rPr lang="en-US" b="1">
                <a:solidFill>
                  <a:srgbClr val="D7181F"/>
                </a:solidFill>
              </a:rPr>
              <a:t>      x          </a:t>
            </a:r>
            <a:r>
              <a:rPr lang="en-US" b="1">
                <a:solidFill>
                  <a:srgbClr val="0000FF"/>
                </a:solidFill>
              </a:rPr>
              <a:t>x</a:t>
            </a:r>
            <a:r>
              <a:rPr lang="en-US" b="1">
                <a:solidFill>
                  <a:srgbClr val="D7181F"/>
                </a:solidFill>
              </a:rPr>
              <a:t>        x                    </a:t>
            </a:r>
            <a:r>
              <a:rPr lang="en-US" b="1">
                <a:solidFill>
                  <a:srgbClr val="0000FF"/>
                </a:solidFill>
              </a:rPr>
              <a:t>x </a:t>
            </a:r>
            <a:r>
              <a:rPr lang="en-US" b="1">
                <a:solidFill>
                  <a:srgbClr val="D7181F"/>
                </a:solidFill>
              </a:rPr>
              <a:t>     x            </a:t>
            </a:r>
            <a:r>
              <a:rPr lang="en-US" b="1">
                <a:solidFill>
                  <a:srgbClr val="0000FF"/>
                </a:solidFill>
              </a:rPr>
              <a:t>x </a:t>
            </a:r>
            <a:r>
              <a:rPr lang="en-US" b="1">
                <a:solidFill>
                  <a:srgbClr val="D7181F"/>
                </a:solidFill>
              </a:rPr>
              <a:t>x</a:t>
            </a: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857250" y="5740400"/>
            <a:ext cx="615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0000FF"/>
                </a:solidFill>
              </a:rPr>
              <a:t>x</a:t>
            </a:r>
            <a:r>
              <a:rPr lang="en-US" b="1">
                <a:solidFill>
                  <a:srgbClr val="D7181F"/>
                </a:solidFill>
              </a:rPr>
              <a:t>      x                  </a:t>
            </a:r>
            <a:r>
              <a:rPr lang="en-US" b="1">
                <a:solidFill>
                  <a:srgbClr val="0000FF"/>
                </a:solidFill>
              </a:rPr>
              <a:t>x</a:t>
            </a:r>
            <a:r>
              <a:rPr lang="en-US" b="1">
                <a:solidFill>
                  <a:srgbClr val="D7181F"/>
                </a:solidFill>
              </a:rPr>
              <a:t>       x                 </a:t>
            </a:r>
            <a:r>
              <a:rPr lang="en-US" b="1">
                <a:solidFill>
                  <a:srgbClr val="0000FF"/>
                </a:solidFill>
              </a:rPr>
              <a:t>x</a:t>
            </a:r>
            <a:r>
              <a:rPr lang="en-US" b="1">
                <a:solidFill>
                  <a:srgbClr val="D7181F"/>
                </a:solidFill>
              </a:rPr>
              <a:t>              x           </a:t>
            </a:r>
            <a:r>
              <a:rPr lang="en-US" b="1">
                <a:solidFill>
                  <a:srgbClr val="0000FF"/>
                </a:solidFill>
              </a:rPr>
              <a:t>x </a:t>
            </a:r>
            <a:r>
              <a:rPr lang="en-US" b="1">
                <a:solidFill>
                  <a:srgbClr val="D7181F"/>
                </a:solidFill>
              </a:rPr>
              <a:t>x</a:t>
            </a:r>
          </a:p>
        </p:txBody>
      </p:sp>
      <p:pic>
        <p:nvPicPr>
          <p:cNvPr id="18439" name="Picture 10" descr="chubodoi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876800"/>
            <a:ext cx="6858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046163" y="2133600"/>
            <a:ext cx="3802062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008000"/>
                </a:solidFill>
                <a:latin typeface="Arial"/>
              </a:rPr>
              <a:t>TĐN số 6:</a:t>
            </a:r>
            <a:r>
              <a:rPr lang="en-US" sz="2800">
                <a:solidFill>
                  <a:srgbClr val="008000"/>
                </a:solidFill>
                <a:latin typeface="Arial"/>
              </a:rPr>
              <a:t> </a:t>
            </a:r>
            <a:r>
              <a:rPr lang="en-US" sz="28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Chú bộ đội</a:t>
            </a:r>
          </a:p>
          <a:p>
            <a:pPr algn="ctr" eaLnBrk="1" hangingPunct="1">
              <a:defRPr/>
            </a:pPr>
            <a:r>
              <a:rPr lang="en-US" sz="2400" i="1">
                <a:solidFill>
                  <a:srgbClr val="008000"/>
                </a:solidFill>
                <a:latin typeface="Arial"/>
              </a:rPr>
              <a:t>(Trích)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151063" y="1447800"/>
            <a:ext cx="2878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Bài tập về nhà:</a:t>
            </a:r>
            <a:endParaRPr lang="en-US" sz="2400" i="1">
              <a:solidFill>
                <a:srgbClr val="008000"/>
              </a:solidFill>
              <a:latin typeface="Arial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52400" y="2362200"/>
            <a:ext cx="8686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Tx/>
              <a:buBlip>
                <a:blip r:embed="rId2"/>
              </a:buBlip>
            </a:pPr>
            <a:r>
              <a:rPr lang="en-US" sz="2200" b="1" i="1">
                <a:solidFill>
                  <a:srgbClr val="6600FF"/>
                </a:solidFill>
              </a:rPr>
              <a:t>Tập biểu diễn 2 bài hát: Hát mừng, Tre ngà bên</a:t>
            </a:r>
          </a:p>
          <a:p>
            <a:pPr eaLnBrk="1" hangingPunct="1">
              <a:lnSpc>
                <a:spcPct val="200000"/>
              </a:lnSpc>
            </a:pPr>
            <a:r>
              <a:rPr lang="en-US" sz="2200" b="1" i="1">
                <a:solidFill>
                  <a:srgbClr val="6600FF"/>
                </a:solidFill>
              </a:rPr>
              <a:t>Lăng Bác.</a:t>
            </a:r>
          </a:p>
          <a:p>
            <a:pPr eaLnBrk="1" hangingPunct="1">
              <a:lnSpc>
                <a:spcPct val="200000"/>
              </a:lnSpc>
              <a:buFontTx/>
              <a:buBlip>
                <a:blip r:embed="rId2"/>
              </a:buBlip>
            </a:pPr>
            <a:r>
              <a:rPr lang="en-US" sz="2200" b="1" i="1">
                <a:solidFill>
                  <a:srgbClr val="6600FF"/>
                </a:solidFill>
              </a:rPr>
              <a:t>Ôn tập TĐN số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762000"/>
            <a:ext cx="8153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0000FF"/>
                </a:solidFill>
              </a:rPr>
              <a:t>  Về nhà các em hát nhiều lầnthuộc lời bài hát và tìm vài động tác phụ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smtClean="0">
                <a:solidFill>
                  <a:srgbClr val="0000FF"/>
                </a:solidFill>
              </a:rPr>
              <a:t>  họa đơn giản .</a:t>
            </a:r>
          </a:p>
        </p:txBody>
      </p:sp>
      <p:pic>
        <p:nvPicPr>
          <p:cNvPr id="20483" name="Picture 3" descr="POINSE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15113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POINSE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2700" y="5021263"/>
            <a:ext cx="1511300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Acoustic-04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629400" y="4191000"/>
            <a:ext cx="1752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Acoustic-04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4191000"/>
            <a:ext cx="1752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WordArt 3" descr="Paper bag"/>
          <p:cNvSpPr>
            <a:spLocks noChangeArrowheads="1" noChangeShapeType="1" noTextEdit="1"/>
          </p:cNvSpPr>
          <p:nvPr/>
        </p:nvSpPr>
        <p:spPr bwMode="auto">
          <a:xfrm>
            <a:off x="533400" y="2286000"/>
            <a:ext cx="8077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"/>
                <a:cs typeface="Arial"/>
              </a:rPr>
              <a:t>Xin trân trọng cảm ơn các thầy cô!</a:t>
            </a:r>
            <a:endParaRPr lang="en-US" sz="36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1508" name="Picture 4" descr="1228823feg8tq6pvi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 rot="5400000">
            <a:off x="3771106" y="-2932906"/>
            <a:ext cx="1754188" cy="8382000"/>
          </a:xfrm>
          <a:noFill/>
        </p:spPr>
      </p:pic>
      <p:pic>
        <p:nvPicPr>
          <p:cNvPr id="21509" name="Picture 5" descr="1228823feg8tq6pv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4191000"/>
            <a:ext cx="9906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1228823feg8tq6pv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267200"/>
            <a:ext cx="990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1228823feg8tq6pv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191000"/>
            <a:ext cx="990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Acoustic-04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85800" y="4191000"/>
            <a:ext cx="1752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Acoustic-04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629400" y="4191000"/>
            <a:ext cx="1752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gray">
          <a:xfrm>
            <a:off x="1600200" y="11430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sz="6000" b="1" dirty="0" err="1">
                <a:solidFill>
                  <a:srgbClr val="00A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Khởi</a:t>
            </a:r>
            <a:r>
              <a:rPr lang="en-US" sz="6000" b="1" dirty="0">
                <a:solidFill>
                  <a:srgbClr val="00A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6000" b="1" dirty="0" err="1">
                <a:solidFill>
                  <a:srgbClr val="00A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đọng</a:t>
            </a:r>
            <a:r>
              <a:rPr lang="en-US" sz="6000" b="1" dirty="0">
                <a:solidFill>
                  <a:srgbClr val="00A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6000" b="1" dirty="0" err="1">
                <a:solidFill>
                  <a:srgbClr val="00A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giọng</a:t>
            </a:r>
            <a:endParaRPr lang="en-US" sz="6000" b="1" dirty="0">
              <a:solidFill>
                <a:srgbClr val="00A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1508125" y="2855913"/>
            <a:ext cx="3825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1965325" y="2657475"/>
            <a:ext cx="3521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0000FF"/>
                </a:solidFill>
              </a:rPr>
              <a:t>Ò    o     ó    o  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3733800" y="914400"/>
            <a:ext cx="1143000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pic>
        <p:nvPicPr>
          <p:cNvPr id="5123" name="Picture 3" descr="1228823feg8tq6pvi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2400"/>
            <a:ext cx="121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1228823feg8tq6pvi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0"/>
            <a:ext cx="2133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066800" y="1143000"/>
            <a:ext cx="3646488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 b="1">
                <a:solidFill>
                  <a:srgbClr val="4139E1"/>
                </a:solidFill>
              </a:rPr>
              <a:t>Kiểm tra bài cũ</a:t>
            </a:r>
            <a:r>
              <a:rPr lang="en-US" sz="3600" b="1">
                <a:solidFill>
                  <a:schemeClr val="folHlink"/>
                </a:solidFill>
              </a:rPr>
              <a:t>: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066800" y="2276475"/>
            <a:ext cx="7315200" cy="1939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4000" b="1" i="1">
                <a:solidFill>
                  <a:srgbClr val="0000FF"/>
                </a:solidFill>
              </a:rPr>
              <a:t>Em hãy cho biết tiết âm nhạc tuần trước các em học bài gì?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794125" y="4311650"/>
            <a:ext cx="38417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               			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451225" y="464026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479925" y="3549650"/>
            <a:ext cx="18415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822825" y="5173663"/>
            <a:ext cx="184150" cy="779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346325" y="400685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447800" y="4495800"/>
            <a:ext cx="6324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n-US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600200" y="4724400"/>
            <a:ext cx="6400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914400" y="4419600"/>
            <a:ext cx="7696200" cy="1754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0000FF"/>
                </a:solidFill>
              </a:rPr>
              <a:t>--</a:t>
            </a:r>
            <a:r>
              <a:rPr lang="en-US" sz="3600" b="1" i="1">
                <a:solidFill>
                  <a:srgbClr val="0000FF"/>
                </a:solidFill>
              </a:rPr>
              <a:t>Ôn tập bài hát:Ôn tập bài hát Tre </a:t>
            </a:r>
          </a:p>
          <a:p>
            <a:r>
              <a:rPr lang="en-US" sz="3600" b="1" i="1">
                <a:solidFill>
                  <a:srgbClr val="0000FF"/>
                </a:solidFill>
              </a:rPr>
              <a:t>Ngà bên Lăng Bác.Ôn Tập đọc nhạc số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5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90600" y="990600"/>
            <a:ext cx="74771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 smtClean="0">
                <a:solidFill>
                  <a:srgbClr val="4139E1"/>
                </a:solidFill>
                <a:latin typeface="Arial"/>
              </a:rPr>
              <a:t>-</a:t>
            </a:r>
            <a:r>
              <a:rPr lang="en-US" b="0" dirty="0" err="1" smtClean="0">
                <a:solidFill>
                  <a:srgbClr val="4139E1"/>
                </a:solidFill>
                <a:latin typeface="Arial"/>
              </a:rPr>
              <a:t>Em</a:t>
            </a:r>
            <a:r>
              <a:rPr lang="en-US" b="0" dirty="0" smtClean="0">
                <a:solidFill>
                  <a:srgbClr val="4139E1"/>
                </a:solidFill>
                <a:latin typeface="Arial"/>
              </a:rPr>
              <a:t> </a:t>
            </a:r>
            <a:r>
              <a:rPr lang="en-US" b="0" dirty="0" err="1" smtClean="0">
                <a:solidFill>
                  <a:srgbClr val="4139E1"/>
                </a:solidFill>
                <a:latin typeface="Arial"/>
              </a:rPr>
              <a:t>nào</a:t>
            </a:r>
            <a:r>
              <a:rPr lang="en-US" b="0" dirty="0" smtClean="0">
                <a:solidFill>
                  <a:srgbClr val="4139E1"/>
                </a:solidFill>
                <a:latin typeface="Arial"/>
              </a:rPr>
              <a:t>  </a:t>
            </a:r>
            <a:r>
              <a:rPr lang="en-US" b="0" dirty="0" err="1" smtClean="0">
                <a:solidFill>
                  <a:srgbClr val="4139E1"/>
                </a:solidFill>
                <a:latin typeface="Arial"/>
              </a:rPr>
              <a:t>thuộc</a:t>
            </a:r>
            <a:r>
              <a:rPr lang="en-US" b="0" dirty="0" smtClean="0">
                <a:solidFill>
                  <a:srgbClr val="4139E1"/>
                </a:solidFill>
                <a:latin typeface="Arial"/>
              </a:rPr>
              <a:t> </a:t>
            </a:r>
            <a:r>
              <a:rPr lang="en-US" b="0" dirty="0" err="1" smtClean="0">
                <a:solidFill>
                  <a:srgbClr val="4139E1"/>
                </a:solidFill>
                <a:latin typeface="Arial"/>
              </a:rPr>
              <a:t>và</a:t>
            </a:r>
            <a:r>
              <a:rPr lang="en-US" b="0" dirty="0" smtClean="0">
                <a:solidFill>
                  <a:srgbClr val="4139E1"/>
                </a:solidFill>
                <a:latin typeface="Arial"/>
              </a:rPr>
              <a:t> </a:t>
            </a:r>
            <a:r>
              <a:rPr lang="en-US" b="0" dirty="0" err="1" smtClean="0">
                <a:solidFill>
                  <a:srgbClr val="4139E1"/>
                </a:solidFill>
                <a:latin typeface="Arial"/>
              </a:rPr>
              <a:t>hát</a:t>
            </a:r>
            <a:r>
              <a:rPr lang="en-US" b="0" dirty="0" smtClean="0">
                <a:solidFill>
                  <a:srgbClr val="4139E1"/>
                </a:solidFill>
                <a:latin typeface="Arial"/>
              </a:rPr>
              <a:t> </a:t>
            </a:r>
            <a:r>
              <a:rPr lang="en-US" b="0" dirty="0" err="1" smtClean="0">
                <a:solidFill>
                  <a:srgbClr val="4139E1"/>
                </a:solidFill>
                <a:latin typeface="Arial"/>
              </a:rPr>
              <a:t>được</a:t>
            </a:r>
            <a:r>
              <a:rPr lang="en-US" b="0" dirty="0" smtClean="0">
                <a:solidFill>
                  <a:srgbClr val="4139E1"/>
                </a:solidFill>
                <a:latin typeface="Arial"/>
              </a:rPr>
              <a:t> </a:t>
            </a:r>
            <a:r>
              <a:rPr lang="en-US" b="0" dirty="0" err="1" smtClean="0">
                <a:solidFill>
                  <a:srgbClr val="4139E1"/>
                </a:solidFill>
                <a:latin typeface="Arial"/>
              </a:rPr>
              <a:t>bài</a:t>
            </a:r>
            <a:r>
              <a:rPr lang="en-US" b="0" dirty="0" smtClean="0">
                <a:solidFill>
                  <a:srgbClr val="4139E1"/>
                </a:solidFill>
                <a:latin typeface="Arial"/>
              </a:rPr>
              <a:t> </a:t>
            </a:r>
            <a:r>
              <a:rPr lang="en-US" b="0" dirty="0" err="1" smtClean="0">
                <a:solidFill>
                  <a:srgbClr val="4139E1"/>
                </a:solidFill>
                <a:latin typeface="Arial"/>
              </a:rPr>
              <a:t>này</a:t>
            </a:r>
            <a:r>
              <a:rPr lang="en-US" b="0" dirty="0" smtClean="0">
                <a:solidFill>
                  <a:srgbClr val="4139E1"/>
                </a:solidFill>
                <a:latin typeface="Arial"/>
              </a:rPr>
              <a:t>?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14400" y="2360613"/>
            <a:ext cx="7239000" cy="44973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-</a:t>
            </a:r>
            <a:r>
              <a:rPr lang="en-US" sz="4000" b="1" dirty="0" smtClean="0">
                <a:solidFill>
                  <a:srgbClr val="0000FF"/>
                </a:solidFill>
              </a:rPr>
              <a:t>2 </a:t>
            </a:r>
            <a:r>
              <a:rPr lang="en-US" sz="4000" b="1" dirty="0" err="1" smtClean="0">
                <a:solidFill>
                  <a:srgbClr val="0000FF"/>
                </a:solidFill>
              </a:rPr>
              <a:t>em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lên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trước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lớp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hát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bài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Tre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ngà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bên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Lăng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Bác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952500" y="3657600"/>
            <a:ext cx="49149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</a:rPr>
              <a:t>-Giáo viên nhận xét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-228600" y="990600"/>
            <a:ext cx="8382000" cy="1600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400" dirty="0" err="1" smtClean="0">
                <a:solidFill>
                  <a:srgbClr val="00AC00"/>
                </a:solidFill>
              </a:rPr>
              <a:t>Âm</a:t>
            </a:r>
            <a:r>
              <a:rPr lang="en-US" sz="4400" dirty="0" smtClean="0">
                <a:solidFill>
                  <a:srgbClr val="00AC00"/>
                </a:solidFill>
              </a:rPr>
              <a:t> </a:t>
            </a:r>
            <a:r>
              <a:rPr lang="en-US" sz="4400" dirty="0" err="1" smtClean="0">
                <a:solidFill>
                  <a:srgbClr val="00AC00"/>
                </a:solidFill>
              </a:rPr>
              <a:t>Nhạc</a:t>
            </a:r>
            <a:endParaRPr lang="en-US" sz="4400" dirty="0" smtClean="0">
              <a:solidFill>
                <a:srgbClr val="00AC00"/>
              </a:solidFill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762000" y="2286000"/>
            <a:ext cx="7848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ctr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3200" b="1" dirty="0" err="1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Tiết</a:t>
            </a:r>
            <a:r>
              <a:rPr lang="en-US" sz="3200" b="1" dirty="0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23:-</a:t>
            </a:r>
            <a:r>
              <a:rPr lang="en-US" sz="3200" b="1" dirty="0" err="1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Ôn</a:t>
            </a:r>
            <a:r>
              <a:rPr lang="en-US" sz="3200" b="1" dirty="0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tập</a:t>
            </a:r>
            <a:r>
              <a:rPr lang="en-US" sz="3200" b="1" dirty="0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2 </a:t>
            </a:r>
            <a:r>
              <a:rPr lang="en-US" sz="3200" b="1" dirty="0" err="1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bài</a:t>
            </a:r>
            <a:r>
              <a:rPr lang="en-US" sz="3200" b="1" dirty="0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hát</a:t>
            </a:r>
            <a:r>
              <a:rPr lang="en-US" sz="3200" b="1" dirty="0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Hát</a:t>
            </a:r>
            <a:r>
              <a:rPr lang="en-US" sz="3200" b="1" dirty="0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mừng,Tre</a:t>
            </a:r>
            <a:r>
              <a:rPr lang="en-US" sz="3200" b="1" dirty="0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ngà</a:t>
            </a:r>
            <a:r>
              <a:rPr lang="en-US" sz="3200" b="1" dirty="0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Bên</a:t>
            </a:r>
            <a:r>
              <a:rPr lang="en-US" sz="3200" b="1" dirty="0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Lăng</a:t>
            </a:r>
            <a:r>
              <a:rPr lang="en-US" sz="3200" b="1" dirty="0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Bác</a:t>
            </a:r>
            <a:r>
              <a:rPr lang="en-US" sz="3200" b="1" dirty="0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</a:t>
            </a:r>
          </a:p>
          <a:p>
            <a:pPr marL="742950" lvl="1" indent="-285750" algn="ctr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-</a:t>
            </a:r>
            <a:r>
              <a:rPr lang="en-US" sz="3200" b="1" dirty="0" err="1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Ôn</a:t>
            </a:r>
            <a:r>
              <a:rPr lang="en-US" sz="3200" b="1" dirty="0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b="1" dirty="0" err="1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Tập</a:t>
            </a:r>
            <a:r>
              <a:rPr lang="en-US" sz="3200" b="1" dirty="0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:TĐN </a:t>
            </a:r>
            <a:r>
              <a:rPr lang="en-US" sz="3200" b="1" dirty="0" err="1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số</a:t>
            </a:r>
            <a:r>
              <a:rPr lang="en-US" sz="3200" b="1" dirty="0">
                <a:solidFill>
                  <a:srgbClr val="9EB1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6</a:t>
            </a:r>
          </a:p>
        </p:txBody>
      </p:sp>
      <p:grpSp>
        <p:nvGrpSpPr>
          <p:cNvPr id="7172" name="Group 6"/>
          <p:cNvGrpSpPr>
            <a:grpSpLocks/>
          </p:cNvGrpSpPr>
          <p:nvPr/>
        </p:nvGrpSpPr>
        <p:grpSpPr bwMode="auto">
          <a:xfrm>
            <a:off x="0" y="0"/>
            <a:ext cx="9144000" cy="914400"/>
            <a:chOff x="0" y="0"/>
            <a:chExt cx="5760" cy="576"/>
          </a:xfrm>
        </p:grpSpPr>
        <p:pic>
          <p:nvPicPr>
            <p:cNvPr id="7174" name="Picture 7" descr="botagtaynguye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52" y="0"/>
              <a:ext cx="220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Picture 8" descr="botagtaynguye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20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6" name="Picture 9" descr="botagtaynguye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16" y="0"/>
              <a:ext cx="201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3" name="Text Box 41"/>
          <p:cNvSpPr txBox="1">
            <a:spLocks noChangeArrowheads="1"/>
          </p:cNvSpPr>
          <p:nvPr/>
        </p:nvSpPr>
        <p:spPr bwMode="auto">
          <a:xfrm>
            <a:off x="838200" y="4724400"/>
            <a:ext cx="8034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600">
                <a:solidFill>
                  <a:srgbClr val="0000FF"/>
                </a:solidFill>
              </a:rPr>
              <a:t>Hoạt</a:t>
            </a:r>
            <a:r>
              <a:rPr lang="en-US" sz="3600">
                <a:solidFill>
                  <a:srgbClr val="FF6600"/>
                </a:solidFill>
              </a:rPr>
              <a:t> </a:t>
            </a:r>
            <a:r>
              <a:rPr lang="en-US" sz="3600">
                <a:solidFill>
                  <a:srgbClr val="0000FF"/>
                </a:solidFill>
              </a:rPr>
              <a:t>động 1: Ôn tập bài hát Hát mừng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usic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191000"/>
            <a:ext cx="15621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music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133600"/>
            <a:ext cx="536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990600"/>
            <a:ext cx="7696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7" name="Group 7"/>
          <p:cNvGrpSpPr>
            <a:grpSpLocks/>
          </p:cNvGrpSpPr>
          <p:nvPr/>
        </p:nvGrpSpPr>
        <p:grpSpPr bwMode="auto">
          <a:xfrm>
            <a:off x="0" y="0"/>
            <a:ext cx="9144000" cy="914400"/>
            <a:chOff x="0" y="0"/>
            <a:chExt cx="5760" cy="576"/>
          </a:xfrm>
        </p:grpSpPr>
        <p:pic>
          <p:nvPicPr>
            <p:cNvPr id="8198" name="Picture 8" descr="botagtaynguye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52" y="0"/>
              <a:ext cx="220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9" descr="botagtaynguye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220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10" descr="botagtaynguye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6" y="0"/>
              <a:ext cx="201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usic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191000"/>
            <a:ext cx="15621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gray">
          <a:xfrm>
            <a:off x="304800" y="11430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sz="4800" b="1">
                <a:solidFill>
                  <a:srgbClr val="00A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Trình bày bài hát bằng hình thức đối đáp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-304800" y="2514600"/>
            <a:ext cx="838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3200" b="1">
                <a:solidFill>
                  <a:srgbClr val="00A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</a:t>
            </a:r>
            <a:r>
              <a:rPr lang="en-US" sz="3200" b="1">
                <a:solidFill>
                  <a:srgbClr val="00A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Hát mừng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6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Nhóm 1: Cùng múa hát nào, cùng cất tiếng ca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260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Nhóm 2: Mừng đất nước ta sống vui hòa bình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2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6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Nhóm 1: Mừng Tây Nguyên mình đời sống ấm no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26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Nhóm 2: Nổi tiếng trống chiêng  đó đây chào mừng.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 sz="26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32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21" name="Picture 13" descr="cong_chie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752600"/>
            <a:ext cx="14859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usic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191000"/>
            <a:ext cx="15621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gray">
          <a:xfrm>
            <a:off x="1143000" y="1066800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n-US" sz="6000" b="1">
              <a:solidFill>
                <a:srgbClr val="00A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990600" y="2209800"/>
            <a:ext cx="6934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3200" b="1">
                <a:solidFill>
                  <a:srgbClr val="00A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     Hát mừng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Cùng múa hát nào, cùng cất tiếng ca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</a:t>
            </a:r>
            <a:r>
              <a:rPr lang="en-US" sz="260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x</a:t>
            </a:r>
            <a:r>
              <a:rPr lang="en-US" sz="2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</a:t>
            </a:r>
            <a:r>
              <a:rPr lang="en-US" sz="2200">
                <a:solidFill>
                  <a:srgbClr val="4139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x </a:t>
            </a:r>
            <a:r>
              <a:rPr lang="en-US" sz="2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</a:t>
            </a:r>
            <a:r>
              <a:rPr lang="en-US" sz="2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x x                x       x      x x  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Mừng đất nước ta  sống vui hòa bình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</a:t>
            </a:r>
            <a:r>
              <a:rPr lang="en-US" sz="2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x      x        x x             x      x      x x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Mừng Tây Nguyên mình  đời sống ấm no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</a:t>
            </a:r>
            <a:r>
              <a:rPr lang="en-US" sz="26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x        x            x x                x     x      xx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Nổi tiếng trống chiêng  đó đây chào mừng.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2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</a:t>
            </a:r>
            <a:r>
              <a:rPr lang="en-US" sz="26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x        x              x x             x       x          x x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</a:t>
            </a:r>
            <a:endParaRPr lang="en-US" sz="32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grpSp>
        <p:nvGrpSpPr>
          <p:cNvPr id="10245" name="Group 8"/>
          <p:cNvGrpSpPr>
            <a:grpSpLocks/>
          </p:cNvGrpSpPr>
          <p:nvPr/>
        </p:nvGrpSpPr>
        <p:grpSpPr bwMode="auto">
          <a:xfrm>
            <a:off x="-1143000" y="0"/>
            <a:ext cx="9144000" cy="914400"/>
            <a:chOff x="0" y="0"/>
            <a:chExt cx="5760" cy="576"/>
          </a:xfrm>
        </p:grpSpPr>
        <p:pic>
          <p:nvPicPr>
            <p:cNvPr id="10248" name="Picture 9" descr="botagtaynguy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2" y="0"/>
              <a:ext cx="220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10" descr="botagtaynguy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20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botagtaynguy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16" y="0"/>
              <a:ext cx="201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6" name="Picture 12" descr="cong_chie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600200"/>
            <a:ext cx="17907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37"/>
          <p:cNvSpPr txBox="1">
            <a:spLocks noChangeArrowheads="1"/>
          </p:cNvSpPr>
          <p:nvPr/>
        </p:nvSpPr>
        <p:spPr bwMode="auto">
          <a:xfrm>
            <a:off x="2498725" y="1012825"/>
            <a:ext cx="51450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solidFill>
                  <a:srgbClr val="FF6600"/>
                </a:solidFill>
              </a:rPr>
              <a:t>Cả lớp gõ đệm theo phách: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066800"/>
            <a:ext cx="8005763" cy="1219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AC00"/>
                </a:solidFill>
              </a:rPr>
              <a:t/>
            </a:r>
            <a:br>
              <a:rPr lang="en-US" b="1" dirty="0" smtClean="0">
                <a:solidFill>
                  <a:srgbClr val="00AC00"/>
                </a:solidFill>
              </a:rPr>
            </a:br>
            <a:r>
              <a:rPr lang="en-US" sz="4400" dirty="0" err="1" smtClean="0">
                <a:solidFill>
                  <a:srgbClr val="00AC00"/>
                </a:solidFill>
              </a:rPr>
              <a:t>Âm</a:t>
            </a:r>
            <a:r>
              <a:rPr lang="en-US" sz="4400" dirty="0" smtClean="0">
                <a:solidFill>
                  <a:srgbClr val="00AC00"/>
                </a:solidFill>
              </a:rPr>
              <a:t> </a:t>
            </a:r>
            <a:r>
              <a:rPr lang="en-US" sz="4400" dirty="0" err="1" smtClean="0">
                <a:solidFill>
                  <a:srgbClr val="00AC00"/>
                </a:solidFill>
              </a:rPr>
              <a:t>Nhạc</a:t>
            </a:r>
            <a:endParaRPr lang="en-US" sz="4400" dirty="0" smtClean="0">
              <a:solidFill>
                <a:srgbClr val="00AC00"/>
              </a:solidFill>
            </a:endParaRPr>
          </a:p>
        </p:txBody>
      </p:sp>
      <p:sp>
        <p:nvSpPr>
          <p:cNvPr id="11267" name="Line 9"/>
          <p:cNvSpPr>
            <a:spLocks noChangeShapeType="1"/>
          </p:cNvSpPr>
          <p:nvPr/>
        </p:nvSpPr>
        <p:spPr bwMode="auto">
          <a:xfrm>
            <a:off x="838200" y="4114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Line 10"/>
          <p:cNvSpPr>
            <a:spLocks noChangeShapeType="1"/>
          </p:cNvSpPr>
          <p:nvPr/>
        </p:nvSpPr>
        <p:spPr bwMode="auto">
          <a:xfrm>
            <a:off x="762000" y="4191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Text Box 12"/>
          <p:cNvSpPr txBox="1">
            <a:spLocks noChangeArrowheads="1"/>
          </p:cNvSpPr>
          <p:nvPr/>
        </p:nvSpPr>
        <p:spPr bwMode="auto">
          <a:xfrm>
            <a:off x="0" y="2689225"/>
            <a:ext cx="108426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solidFill>
                  <a:srgbClr val="FF6600"/>
                </a:solidFill>
              </a:rPr>
              <a:t>Tiết 23:-Ôn tập 2 bài Hát mừng,Tre Ngà Bên Lăng Bác</a:t>
            </a:r>
          </a:p>
          <a:p>
            <a:pPr eaLnBrk="1" hangingPunct="1"/>
            <a:r>
              <a:rPr lang="en-US" sz="2800">
                <a:solidFill>
                  <a:srgbClr val="FF6600"/>
                </a:solidFill>
              </a:rPr>
              <a:t>            -Ôn tập:TĐN số 6</a:t>
            </a:r>
          </a:p>
        </p:txBody>
      </p:sp>
      <p:sp>
        <p:nvSpPr>
          <p:cNvPr id="11270" name="Text Box 13"/>
          <p:cNvSpPr txBox="1">
            <a:spLocks noChangeArrowheads="1"/>
          </p:cNvSpPr>
          <p:nvPr/>
        </p:nvSpPr>
        <p:spPr bwMode="auto">
          <a:xfrm>
            <a:off x="228600" y="4186238"/>
            <a:ext cx="9313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solidFill>
                  <a:schemeClr val="accent2"/>
                </a:solidFill>
              </a:rPr>
              <a:t>Hoạt động 2:Ôn tập bài Hát Tre Ngà Bên Lăng Bác.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199</TotalTime>
  <Words>504</Words>
  <Application>Microsoft Office PowerPoint</Application>
  <PresentationFormat>On-screen Show (4:3)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Wingdings</vt:lpstr>
      <vt:lpstr>Calibri</vt:lpstr>
      <vt:lpstr>Glass Layers</vt:lpstr>
      <vt:lpstr>Slide 1</vt:lpstr>
      <vt:lpstr>Slide 2</vt:lpstr>
      <vt:lpstr>Slide 3</vt:lpstr>
      <vt:lpstr>-Em nào  thuộc và hát được bài này?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Mobile:0988528783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Âm nhạc lớp 5 Tiết 23</dc:title>
  <dc:creator>Nfuyen Khac Chuyen</dc:creator>
  <cp:lastModifiedBy>CSTeam</cp:lastModifiedBy>
  <cp:revision>26</cp:revision>
  <dcterms:created xsi:type="dcterms:W3CDTF">2010-12-29T07:31:20Z</dcterms:created>
  <dcterms:modified xsi:type="dcterms:W3CDTF">2016-06-30T02:18:32Z</dcterms:modified>
</cp:coreProperties>
</file>