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3"/>
  </p:notesMasterIdLst>
  <p:sldIdLst>
    <p:sldId id="261" r:id="rId3"/>
    <p:sldId id="306" r:id="rId4"/>
    <p:sldId id="289" r:id="rId5"/>
    <p:sldId id="264" r:id="rId6"/>
    <p:sldId id="309" r:id="rId7"/>
    <p:sldId id="266" r:id="rId8"/>
    <p:sldId id="270" r:id="rId9"/>
    <p:sldId id="310" r:id="rId10"/>
    <p:sldId id="283" r:id="rId11"/>
    <p:sldId id="284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2">
          <p15:clr>
            <a:srgbClr val="A4A3A4"/>
          </p15:clr>
        </p15:guide>
        <p15:guide id="2" pos="2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16D"/>
    <a:srgbClr val="0000FF"/>
    <a:srgbClr val="9900FF"/>
    <a:srgbClr val="FA06BA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25" autoAdjust="0"/>
    <p:restoredTop sz="94136" autoAdjust="0"/>
  </p:normalViewPr>
  <p:slideViewPr>
    <p:cSldViewPr>
      <p:cViewPr>
        <p:scale>
          <a:sx n="54" d="100"/>
          <a:sy n="54" d="100"/>
        </p:scale>
        <p:origin x="-466" y="34"/>
      </p:cViewPr>
      <p:guideLst>
        <p:guide orient="horz" pos="2232"/>
        <p:guide pos="2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67A37-29E5-4392-BBB4-C86307925D5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E9B46-499B-48EB-941F-58A3EE9C6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6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65438"/>
            <a:ext cx="7772400" cy="147002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A4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350027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878300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4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721"/>
            <a:ext cx="8229600" cy="47744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572" y="6599586"/>
            <a:ext cx="2133600" cy="365125"/>
          </a:xfrm>
        </p:spPr>
        <p:txBody>
          <a:bodyPr/>
          <a:lstStyle/>
          <a:p>
            <a:fld id="{7255539D-7F82-D84C-95AB-595A89410E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C42A3-00DA-4411-88DE-22EB705619A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88DA8-D291-4FD4-844F-391E9AF76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255539D-7F82-D84C-95AB-595A89410E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A0576F8-4F0C-FD4F-B2E1-A427388F8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ết quả hình ảnh cho backgroud for kid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4"/>
          <a:stretch>
            <a:fillRect/>
          </a:stretch>
        </p:blipFill>
        <p:spPr bwMode="auto">
          <a:xfrm>
            <a:off x="31867" y="0"/>
            <a:ext cx="91121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-540568" y="2132856"/>
            <a:ext cx="9669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187599"/>
            <a:ext cx="8229600" cy="8783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34080" y="1600473"/>
            <a:ext cx="4398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00FF"/>
                </a:solidFill>
                <a:latin typeface="VNI-Avo" pitchFamily="2" charset="0"/>
              </a:rPr>
              <a:t>      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705" y="276781"/>
            <a:ext cx="8785225" cy="125158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Thùng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đựng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20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gói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thùng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đựng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gói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thùng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đựng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gói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57200" y="2663900"/>
            <a:ext cx="82296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vi-VN" sz="2800" b="1" dirty="0">
                <a:latin typeface="HP001 4 hàng" pitchFamily="34" charset="0"/>
                <a:cs typeface="Calibri" pitchFamily="34" charset="0"/>
              </a:rPr>
              <a:t>ǮǮǮǮǮǮǮǮǮǮǮǮǮǮ</a:t>
            </a:r>
            <a:endParaRPr lang="en-US" sz="2800" b="1" dirty="0">
              <a:latin typeface="HP001 4 hàng" pitchFamily="34" charset="0"/>
              <a:cs typeface="Calibri" pitchFamily="34" charset="0"/>
            </a:endParaRPr>
          </a:p>
          <a:p>
            <a:pPr eaLnBrk="0" hangingPunct="0"/>
            <a:r>
              <a:rPr lang="vi-VN" sz="2800" b="1" dirty="0">
                <a:latin typeface="HP001 4 hàng" pitchFamily="34" charset="0"/>
                <a:cs typeface="Calibri" pitchFamily="34" charset="0"/>
              </a:rPr>
              <a:t>ǮǮǮǮǮǮǮǮǮǮǮǮǮǮ</a:t>
            </a:r>
            <a:endParaRPr lang="vi-VN" sz="2800" dirty="0"/>
          </a:p>
          <a:p>
            <a:pPr eaLnBrk="0" hangingPunct="0"/>
            <a:r>
              <a:rPr lang="vi-VN" sz="2800" b="1" dirty="0">
                <a:latin typeface="HP001 4 hàng" pitchFamily="34" charset="0"/>
                <a:cs typeface="Calibri" pitchFamily="34" charset="0"/>
              </a:rPr>
              <a:t>ǮǮǮǮǮǮǮǮǮǮǮǮǮǮ</a:t>
            </a:r>
            <a:endParaRPr lang="vi-VN" sz="2800" dirty="0"/>
          </a:p>
          <a:p>
            <a:pPr eaLnBrk="0" hangingPunct="0"/>
            <a:r>
              <a:rPr lang="vi-VN" sz="2800" b="1" dirty="0">
                <a:latin typeface="HP001 4 hàng" pitchFamily="34" charset="0"/>
                <a:cs typeface="Calibri" pitchFamily="34" charset="0"/>
              </a:rPr>
              <a:t>ǮǮǮǮǮǮǮǮǮǮǮǮǮǮ</a:t>
            </a:r>
            <a:endParaRPr lang="vi-VN" sz="2800" dirty="0"/>
          </a:p>
          <a:p>
            <a:pPr eaLnBrk="0" hangingPunct="0"/>
            <a:r>
              <a:rPr lang="vi-VN" sz="2800" b="1" dirty="0">
                <a:latin typeface="HP001 4 hàng" pitchFamily="34" charset="0"/>
                <a:cs typeface="Calibri" pitchFamily="34" charset="0"/>
              </a:rPr>
              <a:t>ǮǮǮǮǮǮǮǮǮǮǮǮǮǮ</a:t>
            </a:r>
            <a:endParaRPr lang="en-US" sz="2800" b="1" dirty="0">
              <a:latin typeface="HP001 4 hàng" pitchFamily="34" charset="0"/>
              <a:cs typeface="Calibri" pitchFamily="34" charset="0"/>
            </a:endParaRPr>
          </a:p>
          <a:p>
            <a:pPr eaLnBrk="0" hangingPunct="0"/>
            <a:r>
              <a:rPr lang="vi-VN" sz="2800" b="1" dirty="0">
                <a:latin typeface="HP001 4 hàng" pitchFamily="34" charset="0"/>
                <a:cs typeface="Calibri" pitchFamily="34" charset="0"/>
              </a:rPr>
              <a:t>ǮǮǮǮǮǮǮǮǮǮǮǮǮǮ</a:t>
            </a:r>
            <a:endParaRPr lang="vi-VN" sz="2800" dirty="0"/>
          </a:p>
          <a:p>
            <a:pPr eaLnBrk="0" hangingPunct="0"/>
            <a:endParaRPr lang="vi-VN" sz="2800" dirty="0"/>
          </a:p>
          <a:p>
            <a:pPr eaLnBrk="0" hangingPunct="0"/>
            <a:endParaRPr lang="vi-VN" sz="2400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71800" y="3087603"/>
            <a:ext cx="4495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000" b="1" dirty="0" err="1">
                <a:solidFill>
                  <a:srgbClr val="4C216D"/>
                </a:solidFill>
                <a:latin typeface="HP001 4 hàng" pitchFamily="34" charset="0"/>
              </a:rPr>
              <a:t>Bài</a:t>
            </a:r>
            <a:r>
              <a:rPr lang="en-US" sz="3000" b="1" dirty="0">
                <a:solidFill>
                  <a:srgbClr val="4C216D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rgbClr val="4C216D"/>
                </a:solidFill>
                <a:latin typeface="HP001 4 hàng" pitchFamily="34" charset="0"/>
              </a:rPr>
              <a:t>giải</a:t>
            </a:r>
            <a:endParaRPr lang="en-US" sz="3000" b="1" dirty="0">
              <a:solidFill>
                <a:srgbClr val="4C216D"/>
              </a:solidFill>
              <a:latin typeface="HP001 4 hàng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55452" y="3542479"/>
            <a:ext cx="70540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000" b="1" dirty="0" err="1" smtClean="0">
                <a:solidFill>
                  <a:srgbClr val="4C216D"/>
                </a:solidFill>
                <a:latin typeface="HP001 4 hàng" pitchFamily="34" charset="0"/>
              </a:rPr>
              <a:t>Cả</a:t>
            </a:r>
            <a:r>
              <a:rPr lang="en-US" sz="3000" b="1" dirty="0" smtClean="0">
                <a:solidFill>
                  <a:srgbClr val="4C216D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4C216D"/>
                </a:solidFill>
                <a:latin typeface="HP001 4 hàng" pitchFamily="34" charset="0"/>
              </a:rPr>
              <a:t>hai</a:t>
            </a:r>
            <a:r>
              <a:rPr lang="en-US" sz="3000" b="1" dirty="0" smtClean="0">
                <a:solidFill>
                  <a:srgbClr val="4C216D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4C216D"/>
                </a:solidFill>
                <a:latin typeface="HP001 4 hàng" pitchFamily="34" charset="0"/>
              </a:rPr>
              <a:t>thùng</a:t>
            </a:r>
            <a:r>
              <a:rPr lang="en-US" sz="3000" b="1" dirty="0" smtClean="0">
                <a:solidFill>
                  <a:srgbClr val="4C216D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4C216D"/>
                </a:solidFill>
                <a:latin typeface="HP001 4 hàng" pitchFamily="34" charset="0"/>
              </a:rPr>
              <a:t>đựng</a:t>
            </a:r>
            <a:r>
              <a:rPr lang="en-US" sz="3000" b="1" dirty="0" smtClean="0">
                <a:solidFill>
                  <a:srgbClr val="4C216D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4C216D"/>
                </a:solidFill>
                <a:latin typeface="HP001 4 hàng" pitchFamily="34" charset="0"/>
              </a:rPr>
              <a:t>được</a:t>
            </a:r>
            <a:r>
              <a:rPr lang="en-US" sz="3000" b="1" dirty="0" smtClean="0">
                <a:solidFill>
                  <a:srgbClr val="4C216D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4C216D"/>
                </a:solidFill>
                <a:latin typeface="HP001 4 hàng" pitchFamily="34" charset="0"/>
              </a:rPr>
              <a:t>số</a:t>
            </a:r>
            <a:r>
              <a:rPr lang="en-US" sz="3000" b="1" dirty="0" smtClean="0">
                <a:solidFill>
                  <a:srgbClr val="4C216D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4C216D"/>
                </a:solidFill>
                <a:latin typeface="HP001 4 hàng" pitchFamily="34" charset="0"/>
              </a:rPr>
              <a:t>gói</a:t>
            </a:r>
            <a:r>
              <a:rPr lang="en-US" sz="3000" b="1" dirty="0" smtClean="0">
                <a:solidFill>
                  <a:srgbClr val="4C216D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4C216D"/>
                </a:solidFill>
                <a:latin typeface="HP001 4 hàng" pitchFamily="34" charset="0"/>
              </a:rPr>
              <a:t>bánh</a:t>
            </a:r>
            <a:r>
              <a:rPr lang="en-US" sz="3000" b="1" dirty="0" smtClean="0">
                <a:solidFill>
                  <a:srgbClr val="4C216D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4C216D"/>
                </a:solidFill>
                <a:latin typeface="HP001 4 hàng" pitchFamily="34" charset="0"/>
              </a:rPr>
              <a:t>là</a:t>
            </a:r>
            <a:r>
              <a:rPr lang="en-US" sz="3000" b="1" dirty="0" smtClean="0">
                <a:solidFill>
                  <a:srgbClr val="4C216D"/>
                </a:solidFill>
                <a:latin typeface="HP001 4 hàng" pitchFamily="34" charset="0"/>
              </a:rPr>
              <a:t>:</a:t>
            </a:r>
            <a:endParaRPr lang="en-US" sz="3000" b="1" dirty="0">
              <a:solidFill>
                <a:srgbClr val="4C216D"/>
              </a:solidFill>
              <a:latin typeface="HP001 4 hàng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35821" y="3951356"/>
            <a:ext cx="4495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000" b="1" dirty="0" smtClean="0">
                <a:solidFill>
                  <a:srgbClr val="4C216D"/>
                </a:solidFill>
                <a:latin typeface="HP001 4 hàng" pitchFamily="34" charset="0"/>
              </a:rPr>
              <a:t>20 </a:t>
            </a:r>
            <a:r>
              <a:rPr lang="en-US" sz="3000" b="1" dirty="0">
                <a:solidFill>
                  <a:srgbClr val="4C216D"/>
                </a:solidFill>
                <a:latin typeface="HP001 4 hàng" pitchFamily="34" charset="0"/>
              </a:rPr>
              <a:t>+ </a:t>
            </a:r>
            <a:r>
              <a:rPr lang="en-US" sz="3000" b="1" dirty="0" smtClean="0">
                <a:solidFill>
                  <a:srgbClr val="4C216D"/>
                </a:solidFill>
                <a:latin typeface="HP001 4 hàng" pitchFamily="34" charset="0"/>
              </a:rPr>
              <a:t>30 </a:t>
            </a:r>
            <a:r>
              <a:rPr lang="en-US" sz="3000" b="1" dirty="0">
                <a:solidFill>
                  <a:srgbClr val="4C216D"/>
                </a:solidFill>
                <a:latin typeface="HP001 4 hàng" pitchFamily="34" charset="0"/>
              </a:rPr>
              <a:t>= </a:t>
            </a:r>
            <a:r>
              <a:rPr lang="en-US" sz="3000" b="1" dirty="0" smtClean="0">
                <a:solidFill>
                  <a:srgbClr val="4C216D"/>
                </a:solidFill>
                <a:latin typeface="HP001 4 hàng" pitchFamily="34" charset="0"/>
              </a:rPr>
              <a:t>50 (</a:t>
            </a:r>
            <a:r>
              <a:rPr lang="en-US" sz="3000" b="1" dirty="0" err="1" smtClean="0">
                <a:solidFill>
                  <a:srgbClr val="4C216D"/>
                </a:solidFill>
                <a:latin typeface="HP001 4 hàng" pitchFamily="34" charset="0"/>
              </a:rPr>
              <a:t>gói</a:t>
            </a:r>
            <a:r>
              <a:rPr lang="en-US" sz="3000" b="1" dirty="0" smtClean="0">
                <a:solidFill>
                  <a:srgbClr val="4C216D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4C216D"/>
                </a:solidFill>
                <a:latin typeface="HP001 4 hàng" pitchFamily="34" charset="0"/>
              </a:rPr>
              <a:t>bánh</a:t>
            </a:r>
            <a:r>
              <a:rPr lang="en-US" sz="3000" b="1" dirty="0" smtClean="0">
                <a:solidFill>
                  <a:srgbClr val="4C216D"/>
                </a:solidFill>
                <a:latin typeface="HP001 4 hàng" pitchFamily="34" charset="0"/>
              </a:rPr>
              <a:t>)</a:t>
            </a:r>
            <a:endParaRPr lang="en-US" sz="3000" b="1" dirty="0">
              <a:solidFill>
                <a:srgbClr val="4C216D"/>
              </a:solidFill>
              <a:latin typeface="HP001 4 hàng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24389" y="4362724"/>
            <a:ext cx="4495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000" b="1" dirty="0" err="1">
                <a:solidFill>
                  <a:srgbClr val="4C216D"/>
                </a:solidFill>
                <a:latin typeface="HP001 4 hàng" pitchFamily="34" charset="0"/>
              </a:rPr>
              <a:t>Đáp</a:t>
            </a:r>
            <a:r>
              <a:rPr lang="en-US" sz="3000" b="1" dirty="0">
                <a:solidFill>
                  <a:srgbClr val="4C216D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rgbClr val="4C216D"/>
                </a:solidFill>
                <a:latin typeface="HP001 4 hàng" pitchFamily="34" charset="0"/>
              </a:rPr>
              <a:t>số</a:t>
            </a:r>
            <a:r>
              <a:rPr lang="en-US" sz="3000" b="1" dirty="0">
                <a:solidFill>
                  <a:srgbClr val="4C216D"/>
                </a:solidFill>
                <a:latin typeface="HP001 4 hàng" pitchFamily="34" charset="0"/>
              </a:rPr>
              <a:t>: </a:t>
            </a:r>
            <a:r>
              <a:rPr lang="en-US" sz="3000" b="1" dirty="0" smtClean="0">
                <a:solidFill>
                  <a:srgbClr val="4C216D"/>
                </a:solidFill>
                <a:latin typeface="HP001 4 hàng" pitchFamily="34" charset="0"/>
              </a:rPr>
              <a:t>50 </a:t>
            </a:r>
            <a:r>
              <a:rPr lang="en-US" sz="3000" b="1" dirty="0" err="1" smtClean="0">
                <a:solidFill>
                  <a:srgbClr val="4C216D"/>
                </a:solidFill>
                <a:latin typeface="HP001 4 hàng" pitchFamily="34" charset="0"/>
              </a:rPr>
              <a:t>gói</a:t>
            </a:r>
            <a:r>
              <a:rPr lang="en-US" sz="3000" b="1" dirty="0" smtClean="0">
                <a:solidFill>
                  <a:srgbClr val="4C216D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4C216D"/>
                </a:solidFill>
                <a:latin typeface="HP001 4 hàng" pitchFamily="34" charset="0"/>
              </a:rPr>
              <a:t>bánh</a:t>
            </a:r>
            <a:endParaRPr lang="en-US" sz="3000" b="1" dirty="0">
              <a:solidFill>
                <a:srgbClr val="4C216D"/>
              </a:solidFill>
              <a:latin typeface="HP001 4 hàng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2636912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8800" y="5340425"/>
            <a:ext cx="805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7213" y="2636912"/>
            <a:ext cx="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610600" y="2636912"/>
            <a:ext cx="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704476" y="707554"/>
            <a:ext cx="648072" cy="43204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51520" y="1124744"/>
            <a:ext cx="648072" cy="43204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15616" y="1124744"/>
            <a:ext cx="648072" cy="43204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419872" y="1124744"/>
            <a:ext cx="432048" cy="36004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99592" y="162880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3848" y="162880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plane, airplane, jet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8895"/>
            <a:ext cx="9144000" cy="6955790"/>
          </a:xfrm>
          <a:prstGeom prst="rect">
            <a:avLst/>
          </a:prstGeom>
        </p:spPr>
      </p:pic>
      <p:pic>
        <p:nvPicPr>
          <p:cNvPr id="3" name="Picture 2" descr="A close up of text on a white background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9" r="19422"/>
          <a:stretch>
            <a:fillRect/>
          </a:stretch>
        </p:blipFill>
        <p:spPr>
          <a:xfrm>
            <a:off x="265735" y="3769263"/>
            <a:ext cx="2593523" cy="1740878"/>
          </a:xfrm>
          <a:prstGeom prst="rect">
            <a:avLst/>
          </a:prstGeom>
        </p:spPr>
      </p:pic>
      <p:pic>
        <p:nvPicPr>
          <p:cNvPr id="4" name="Picture 3" descr="A close up of text on a white background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1" t="27619" r="19422"/>
          <a:stretch>
            <a:fillRect/>
          </a:stretch>
        </p:blipFill>
        <p:spPr>
          <a:xfrm>
            <a:off x="2859259" y="3769263"/>
            <a:ext cx="1528103" cy="1740878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1" t="27619" r="19422"/>
          <a:stretch>
            <a:fillRect/>
          </a:stretch>
        </p:blipFill>
        <p:spPr>
          <a:xfrm>
            <a:off x="4387362" y="3769263"/>
            <a:ext cx="1528103" cy="1740878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1" t="27619" r="19422"/>
          <a:stretch>
            <a:fillRect/>
          </a:stretch>
        </p:blipFill>
        <p:spPr>
          <a:xfrm>
            <a:off x="5914830" y="3769263"/>
            <a:ext cx="1528103" cy="17408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4185" y="4534535"/>
            <a:ext cx="645160" cy="42227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2245" y="4655820"/>
            <a:ext cx="574675" cy="3638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2655" y="4655820"/>
            <a:ext cx="666115" cy="3638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98470" y="4684395"/>
            <a:ext cx="593090" cy="3638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1260" y="4674235"/>
            <a:ext cx="640080" cy="3638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05325" y="4684395"/>
            <a:ext cx="635635" cy="3638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1460" y="4684395"/>
            <a:ext cx="582930" cy="3638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38850" y="4655820"/>
            <a:ext cx="635635" cy="3638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98310" y="4674235"/>
            <a:ext cx="644525" cy="3638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109345" y="418465"/>
            <a:ext cx="7605395" cy="257302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 TRÒN CHỤC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0" b="98506" l="160" r="97604">
                        <a14:foregroundMark x1="31470" y1="2740" x2="31470" y2="2740"/>
                        <a14:foregroundMark x1="25559" y1="4857" x2="25559" y2="4857"/>
                        <a14:foregroundMark x1="79393" y1="6102" x2="79393" y2="6102"/>
                        <a14:foregroundMark x1="88179" y1="8842" x2="88179" y2="8842"/>
                        <a14:foregroundMark x1="94728" y1="18929" x2="94728" y2="18929"/>
                        <a14:foregroundMark x1="93930" y1="42590" x2="93930" y2="42590"/>
                        <a14:foregroundMark x1="8147" y1="31756" x2="8147" y2="31756"/>
                        <a14:foregroundMark x1="3834" y1="76961" x2="3834" y2="76961"/>
                        <a14:foregroundMark x1="160" y1="62142" x2="160" y2="62142"/>
                        <a14:foregroundMark x1="5272" y1="94521" x2="5272" y2="94521"/>
                        <a14:foregroundMark x1="15495" y1="95143" x2="15495" y2="95143"/>
                        <a14:foregroundMark x1="97604" y1="41220" x2="97604" y2="41220"/>
                        <a14:foregroundMark x1="69169" y1="98506" x2="69169" y2="985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5" y="4544231"/>
            <a:ext cx="2059756" cy="2220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4380" y="2747645"/>
            <a:ext cx="1478280" cy="946150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6228184" y="2924944"/>
            <a:ext cx="58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3175" y="2681605"/>
            <a:ext cx="1478280" cy="946150"/>
          </a:xfrm>
          <a:prstGeom prst="rect">
            <a:avLst/>
          </a:prstGeom>
        </p:spPr>
      </p:pic>
      <p:sp>
        <p:nvSpPr>
          <p:cNvPr id="33" name="Text Box 32"/>
          <p:cNvSpPr txBox="1"/>
          <p:nvPr/>
        </p:nvSpPr>
        <p:spPr>
          <a:xfrm>
            <a:off x="4258310" y="2893695"/>
            <a:ext cx="58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4370" y="2837815"/>
            <a:ext cx="1478280" cy="946150"/>
          </a:xfrm>
          <a:prstGeom prst="rect">
            <a:avLst/>
          </a:prstGeom>
        </p:spPr>
      </p:pic>
      <p:sp>
        <p:nvSpPr>
          <p:cNvPr id="34" name="Text Box 33"/>
          <p:cNvSpPr txBox="1"/>
          <p:nvPr/>
        </p:nvSpPr>
        <p:spPr>
          <a:xfrm>
            <a:off x="2329180" y="3089910"/>
            <a:ext cx="58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7802" y="3763645"/>
            <a:ext cx="1478280" cy="946150"/>
          </a:xfrm>
          <a:prstGeom prst="rect">
            <a:avLst/>
          </a:prstGeom>
        </p:spPr>
      </p:pic>
      <p:sp>
        <p:nvSpPr>
          <p:cNvPr id="35" name="Text Box 34"/>
          <p:cNvSpPr txBox="1"/>
          <p:nvPr/>
        </p:nvSpPr>
        <p:spPr>
          <a:xfrm>
            <a:off x="3884295" y="4035425"/>
            <a:ext cx="58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0655" y="3763645"/>
            <a:ext cx="1478280" cy="946150"/>
          </a:xfrm>
          <a:prstGeom prst="rect">
            <a:avLst/>
          </a:prstGeom>
        </p:spPr>
      </p:pic>
      <p:sp>
        <p:nvSpPr>
          <p:cNvPr id="36" name="Text Box 35"/>
          <p:cNvSpPr txBox="1"/>
          <p:nvPr/>
        </p:nvSpPr>
        <p:spPr>
          <a:xfrm>
            <a:off x="5640174" y="4005064"/>
            <a:ext cx="58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0575" y="3693795"/>
            <a:ext cx="1478280" cy="946150"/>
          </a:xfrm>
          <a:prstGeom prst="rect">
            <a:avLst/>
          </a:prstGeom>
        </p:spPr>
      </p:pic>
      <p:sp>
        <p:nvSpPr>
          <p:cNvPr id="37" name="Text Box 36"/>
          <p:cNvSpPr txBox="1"/>
          <p:nvPr/>
        </p:nvSpPr>
        <p:spPr>
          <a:xfrm>
            <a:off x="7512685" y="3915142"/>
            <a:ext cx="58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2725" y="4810125"/>
            <a:ext cx="1478280" cy="946150"/>
          </a:xfrm>
          <a:prstGeom prst="rect">
            <a:avLst/>
          </a:prstGeom>
        </p:spPr>
      </p:pic>
      <p:sp>
        <p:nvSpPr>
          <p:cNvPr id="38" name="Text Box 37"/>
          <p:cNvSpPr txBox="1"/>
          <p:nvPr/>
        </p:nvSpPr>
        <p:spPr>
          <a:xfrm>
            <a:off x="6957695" y="4995545"/>
            <a:ext cx="58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8525" y="4799330"/>
            <a:ext cx="1478280" cy="946150"/>
          </a:xfrm>
          <a:prstGeom prst="rect">
            <a:avLst/>
          </a:prstGeom>
        </p:spPr>
      </p:pic>
      <p:sp>
        <p:nvSpPr>
          <p:cNvPr id="39" name="Text Box 38"/>
          <p:cNvSpPr txBox="1"/>
          <p:nvPr/>
        </p:nvSpPr>
        <p:spPr>
          <a:xfrm>
            <a:off x="5136118" y="4995545"/>
            <a:ext cx="58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0995" y="4789805"/>
            <a:ext cx="1478280" cy="946150"/>
          </a:xfrm>
          <a:prstGeom prst="rect">
            <a:avLst/>
          </a:prstGeom>
        </p:spPr>
      </p:pic>
      <p:sp>
        <p:nvSpPr>
          <p:cNvPr id="40" name="Text Box 39"/>
          <p:cNvSpPr txBox="1"/>
          <p:nvPr/>
        </p:nvSpPr>
        <p:spPr>
          <a:xfrm>
            <a:off x="3263910" y="4995545"/>
            <a:ext cx="58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21" name="Left Arrow 20"/>
          <p:cNvSpPr/>
          <p:nvPr/>
        </p:nvSpPr>
        <p:spPr>
          <a:xfrm rot="20926122">
            <a:off x="3210675" y="3108682"/>
            <a:ext cx="818920" cy="229430"/>
          </a:xfrm>
          <a:prstGeom prst="lef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>
            <a:off x="5136119" y="3039965"/>
            <a:ext cx="818920" cy="229430"/>
          </a:xfrm>
          <a:prstGeom prst="lef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 rot="13268493">
            <a:off x="3020351" y="3722639"/>
            <a:ext cx="818920" cy="229430"/>
          </a:xfrm>
          <a:prstGeom prst="lef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 flipH="1">
            <a:off x="4708525" y="4135220"/>
            <a:ext cx="818920" cy="229430"/>
          </a:xfrm>
          <a:prstGeom prst="lef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Arrow 43"/>
          <p:cNvSpPr/>
          <p:nvPr/>
        </p:nvSpPr>
        <p:spPr>
          <a:xfrm flipH="1">
            <a:off x="6493740" y="4078422"/>
            <a:ext cx="818920" cy="229430"/>
          </a:xfrm>
          <a:prstGeom prst="lef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Arrow 44"/>
          <p:cNvSpPr/>
          <p:nvPr/>
        </p:nvSpPr>
        <p:spPr>
          <a:xfrm rot="18116829">
            <a:off x="7204986" y="4601279"/>
            <a:ext cx="818920" cy="229430"/>
          </a:xfrm>
          <a:prstGeom prst="lef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Arrow 45"/>
          <p:cNvSpPr/>
          <p:nvPr/>
        </p:nvSpPr>
        <p:spPr>
          <a:xfrm>
            <a:off x="5964434" y="5168485"/>
            <a:ext cx="818920" cy="229430"/>
          </a:xfrm>
          <a:prstGeom prst="lef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>
            <a:off x="4062845" y="5141815"/>
            <a:ext cx="818920" cy="229430"/>
          </a:xfrm>
          <a:prstGeom prst="lef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19" b="88704" l="10000" r="90000">
                        <a14:foregroundMark x1="39400" y1="84259" x2="39400" y2="84259"/>
                        <a14:foregroundMark x1="41600" y1="84907" x2="41600" y2="84907"/>
                        <a14:foregroundMark x1="38600" y1="88148" x2="38600" y2="88148"/>
                        <a14:foregroundMark x1="36300" y1="88796" x2="36300" y2="88796"/>
                        <a14:foregroundMark x1="27300" y1="1019" x2="27300" y2="1019"/>
                        <a14:foregroundMark x1="29600" y1="4907" x2="29600" y2="4907"/>
                        <a14:foregroundMark x1="65700" y1="11944" x2="65700" y2="11944"/>
                        <a14:foregroundMark x1="61900" y1="13796" x2="61900" y2="13796"/>
                        <a14:foregroundMark x1="67200" y1="15741" x2="67200" y2="15741"/>
                        <a14:foregroundMark x1="64200" y1="24074" x2="64200" y2="24074"/>
                        <a14:foregroundMark x1="55900" y1="15093" x2="55900" y2="15093"/>
                        <a14:foregroundMark x1="58200" y1="13796" x2="58200" y2="13796"/>
                        <a14:foregroundMark x1="37900" y1="9352" x2="37900" y2="9352"/>
                        <a14:foregroundMark x1="33300" y1="10000" x2="33300" y2="10000"/>
                        <a14:foregroundMark x1="29600" y1="13241" x2="29600" y2="13241"/>
                        <a14:foregroundMark x1="29600" y1="14444" x2="29600" y2="14444"/>
                        <a14:foregroundMark x1="31800" y1="14444" x2="31800" y2="14444"/>
                        <a14:foregroundMark x1="43100" y1="14444" x2="43100" y2="12593"/>
                        <a14:foregroundMark x1="43100" y1="13241" x2="43100" y2="13241"/>
                        <a14:foregroundMark x1="43100" y1="13796" x2="43100" y2="13796"/>
                        <a14:foregroundMark x1="44600" y1="13796" x2="44600" y2="13796"/>
                        <a14:foregroundMark x1="39400" y1="7407" x2="39400" y2="7407"/>
                        <a14:foregroundMark x1="39400" y1="8056" x2="39400" y2="8056"/>
                        <a14:foregroundMark x1="36300" y1="8056" x2="36300" y2="8056"/>
                        <a14:foregroundMark x1="30300" y1="15741" x2="30300" y2="15741"/>
                        <a14:foregroundMark x1="41600" y1="22778" x2="41600" y2="22778"/>
                      </a14:backgroundRemoval>
                    </a14:imgEffect>
                  </a14:imgLayer>
                </a14:imgProps>
              </a:ext>
            </a:extLst>
          </a:blip>
          <a:srcRect b="8142"/>
          <a:stretch>
            <a:fillRect/>
          </a:stretch>
        </p:blipFill>
        <p:spPr>
          <a:xfrm>
            <a:off x="4982886" y="842926"/>
            <a:ext cx="1461321" cy="157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2 0.46389 L -0.2823 0.6296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828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8871 0.1770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8843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1 0.16667 L 0.03107 0.09537 C 0.01927 0.07986 0.00139 0.07222 -0.01719 0.07222 C -0.03854 0.07222 -0.05538 0.07986 -0.06736 0.09537 L -0.12396 0.16667 " pathEditMode="relative" rAng="0" ptsTypes="FffFF">
                                      <p:cBhvr>
                                        <p:cTn id="1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-4722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0.16667 L -0.17899 0.0257 C -0.19045 -0.00648 -0.20764 -0.02222 -0.2257 -0.02222 C -0.24601 -0.02222 -0.26233 -0.00648 -0.27396 0.0257 L -0.32865 0.16667 " pathEditMode="relative" rAng="0" ptsTypes="FffFF">
                                      <p:cBhvr>
                                        <p:cTn id="1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9444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65 0.16667 L -0.23681 0.10255 C -0.21736 0.08658 -0.1974 0.08658 -0.18177 0.09885 C -0.16476 0.11297 -0.15556 0.13519 -0.15712 0.16598 L -0.15608 0.30533 " pathEditMode="relative" rAng="1862160" ptsTypes="FffFF">
                                      <p:cBhvr>
                                        <p:cTn id="1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116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25 0.30509 L -0.10556 0.17662 C -0.09479 0.14954 -0.07882 0.13518 -0.06233 0.13518 C -0.04323 0.13518 -0.02813 0.14954 -0.01754 0.17662 L 0.03351 0.30509 " pathEditMode="relative" rAng="0" ptsTypes="FffFF">
                                      <p:cBhvr>
                                        <p:cTn id="2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8495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0.30509 L 0.08837 0.18634 C 0.09982 0.15972 0.11701 0.1456 0.13489 0.1456 C 0.15555 0.1456 0.1717 0.15972 0.18316 0.18634 L 0.23837 0.30509 " pathEditMode="relative" rAng="0" ptsTypes="FffFF">
                                      <p:cBhvr>
                                        <p:cTn id="2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798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2 0.46389 L -0.08438 0.31319 C -0.09601 0.27917 -0.1132 0.26111 -0.13108 0.26111 C -0.15156 0.26111 -0.16788 0.27917 -0.17934 0.31319 L -0.2342 0.46389 " pathEditMode="relative" rAng="0" ptsTypes="FffFF">
                                      <p:cBhvr>
                                        <p:cTn id="2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10139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71 0.46389 L 0.11493 0.35208 C 0.10382 0.32708 0.08732 0.31366 0.06979 0.31366 C 0.05035 0.31366 0.03455 0.32708 0.02344 0.35208 L -0.02952 0.46389 " pathEditMode="relative" rAng="0" ptsTypes="FffFF">
                                      <p:cBhvr>
                                        <p:cTn id="2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-7523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36 0.3051 L 0.16649 0.46158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7824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2" grpId="1"/>
      <p:bldP spid="32" grpId="2"/>
      <p:bldP spid="33" grpId="1"/>
      <p:bldP spid="33" grpId="2"/>
      <p:bldP spid="34" grpId="1"/>
      <p:bldP spid="34" grpId="2"/>
      <p:bldP spid="35" grpId="1"/>
      <p:bldP spid="35" grpId="2"/>
      <p:bldP spid="36" grpId="1"/>
      <p:bldP spid="36" grpId="2"/>
      <p:bldP spid="37" grpId="1"/>
      <p:bldP spid="37" grpId="2"/>
      <p:bldP spid="38" grpId="1"/>
      <p:bldP spid="38" grpId="2"/>
      <p:bldP spid="39" grpId="1"/>
      <p:bldP spid="39" grpId="2"/>
      <p:bldP spid="40" grpId="1"/>
      <p:bldP spid="40" grpId="2"/>
      <p:bldP spid="2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10"/>
          <p:cNvSpPr txBox="1">
            <a:spLocks noChangeArrowheads="1"/>
          </p:cNvSpPr>
          <p:nvPr/>
        </p:nvSpPr>
        <p:spPr bwMode="auto">
          <a:xfrm>
            <a:off x="1843608" y="663575"/>
            <a:ext cx="640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Cộng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các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số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tròn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chục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71855" y="5368504"/>
            <a:ext cx="5867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VNI-Avo" pitchFamily="2" charset="0"/>
                <a:cs typeface="VNI-Avo" pitchFamily="2" charset="0"/>
              </a:rPr>
              <a:t>20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2830" y="5368504"/>
            <a:ext cx="5867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VNI-Avo" pitchFamily="2" charset="0"/>
                <a:cs typeface="VNI-Avo" pitchFamily="2" charset="0"/>
              </a:rPr>
              <a:t>30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1543" y="1772816"/>
            <a:ext cx="2808287" cy="33480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" name="Group 6"/>
          <p:cNvGrpSpPr/>
          <p:nvPr/>
        </p:nvGrpSpPr>
        <p:grpSpPr bwMode="auto">
          <a:xfrm>
            <a:off x="395555" y="2204616"/>
            <a:ext cx="2160588" cy="1296988"/>
            <a:chOff x="2041" y="187"/>
            <a:chExt cx="1361" cy="817"/>
          </a:xfrm>
        </p:grpSpPr>
        <p:sp>
          <p:nvSpPr>
            <p:cNvPr id="9265" name="AutoShape 7"/>
            <p:cNvSpPr>
              <a:spLocks noChangeArrowheads="1"/>
            </p:cNvSpPr>
            <p:nvPr/>
          </p:nvSpPr>
          <p:spPr bwMode="auto">
            <a:xfrm>
              <a:off x="2041" y="187"/>
              <a:ext cx="1361" cy="8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pic>
          <p:nvPicPr>
            <p:cNvPr id="9266" name="Picture 8" descr="1chu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4" y="300"/>
              <a:ext cx="28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7" name="Picture 9" descr="1chu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300"/>
              <a:ext cx="28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8" name="Picture 10" descr="1chu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" y="300"/>
              <a:ext cx="28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1"/>
          <p:cNvGrpSpPr/>
          <p:nvPr/>
        </p:nvGrpSpPr>
        <p:grpSpPr bwMode="auto">
          <a:xfrm>
            <a:off x="360630" y="3607966"/>
            <a:ext cx="2160588" cy="1296988"/>
            <a:chOff x="295" y="1139"/>
            <a:chExt cx="1361" cy="817"/>
          </a:xfrm>
        </p:grpSpPr>
        <p:sp>
          <p:nvSpPr>
            <p:cNvPr id="9262" name="AutoShape 12"/>
            <p:cNvSpPr>
              <a:spLocks noChangeArrowheads="1"/>
            </p:cNvSpPr>
            <p:nvPr/>
          </p:nvSpPr>
          <p:spPr bwMode="auto">
            <a:xfrm>
              <a:off x="295" y="1139"/>
              <a:ext cx="1361" cy="8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pic>
          <p:nvPicPr>
            <p:cNvPr id="9263" name="Picture 13" descr="1chu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1263"/>
              <a:ext cx="28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4" name="Picture 14" descr="1chu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" y="1263"/>
              <a:ext cx="28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59093" y="5328816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.VnAvant" panose="020B7200000000000000" pitchFamily="34" charset="0"/>
              </a:rPr>
              <a:t>+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911618" y="5331991"/>
            <a:ext cx="3968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VNI-Avo" pitchFamily="2" charset="0"/>
                <a:cs typeface="VNI-Avo" pitchFamily="2" charset="0"/>
              </a:rPr>
              <a:t>=</a:t>
            </a:r>
          </a:p>
        </p:txBody>
      </p:sp>
      <p:sp>
        <p:nvSpPr>
          <p:cNvPr id="9229" name="Text Box 17"/>
          <p:cNvSpPr txBox="1">
            <a:spLocks noChangeArrowheads="1"/>
          </p:cNvSpPr>
          <p:nvPr/>
        </p:nvSpPr>
        <p:spPr bwMode="auto">
          <a:xfrm>
            <a:off x="3563888" y="2384004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002230" y="2712616"/>
            <a:ext cx="41402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latin typeface="VNI-Avo" pitchFamily="2" charset="0"/>
                <a:cs typeface="VNI-Avo" pitchFamily="2" charset="0"/>
              </a:rPr>
              <a:t>3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245435" y="2712616"/>
            <a:ext cx="44259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latin typeface="VNI-Avo" pitchFamily="2" charset="0"/>
                <a:cs typeface="VNI-Avo" pitchFamily="2" charset="0"/>
              </a:rPr>
              <a:t>0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3002230" y="3749254"/>
            <a:ext cx="41402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latin typeface="VNI-Avo" pitchFamily="2" charset="0"/>
                <a:cs typeface="VNI-Avo" pitchFamily="2" charset="0"/>
              </a:rPr>
              <a:t>2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3276868" y="3763541"/>
            <a:ext cx="41402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latin typeface="VNI-Avo" pitchFamily="2" charset="0"/>
                <a:cs typeface="VNI-Avo" pitchFamily="2" charset="0"/>
              </a:rPr>
              <a:t>0</a:t>
            </a:r>
          </a:p>
        </p:txBody>
      </p:sp>
      <p:graphicFrame>
        <p:nvGraphicFramePr>
          <p:cNvPr id="26" name="Group 216"/>
          <p:cNvGraphicFramePr/>
          <p:nvPr/>
        </p:nvGraphicFramePr>
        <p:xfrm>
          <a:off x="3834656" y="1920454"/>
          <a:ext cx="1979612" cy="3104184"/>
        </p:xfrm>
        <a:graphic>
          <a:graphicData uri="http://schemas.openxmlformats.org/drawingml/2006/table">
            <a:tbl>
              <a:tblPr/>
              <a:tblGrid>
                <a:gridCol w="990599"/>
                <a:gridCol w="989013"/>
              </a:tblGrid>
              <a:tr h="7239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18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000" b="1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0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0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 Box 214"/>
          <p:cNvSpPr txBox="1">
            <a:spLocks noChangeArrowheads="1"/>
          </p:cNvSpPr>
          <p:nvPr/>
        </p:nvSpPr>
        <p:spPr bwMode="auto">
          <a:xfrm>
            <a:off x="3970288" y="3292054"/>
            <a:ext cx="396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.VnAvant" panose="020B7200000000000000" pitchFamily="34" charset="0"/>
              </a:rPr>
              <a:t>+</a:t>
            </a:r>
          </a:p>
        </p:txBody>
      </p:sp>
      <p:sp>
        <p:nvSpPr>
          <p:cNvPr id="28" name="Text Box 217"/>
          <p:cNvSpPr txBox="1">
            <a:spLocks noChangeArrowheads="1"/>
          </p:cNvSpPr>
          <p:nvPr/>
        </p:nvSpPr>
        <p:spPr bwMode="auto">
          <a:xfrm>
            <a:off x="4157980" y="4435054"/>
            <a:ext cx="41402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VNI-Avo" pitchFamily="2" charset="0"/>
                <a:cs typeface="VNI-Avo" pitchFamily="2" charset="0"/>
              </a:rPr>
              <a:t>5</a:t>
            </a:r>
          </a:p>
        </p:txBody>
      </p:sp>
      <p:sp>
        <p:nvSpPr>
          <p:cNvPr id="29" name="Text Box 218"/>
          <p:cNvSpPr txBox="1">
            <a:spLocks noChangeArrowheads="1"/>
          </p:cNvSpPr>
          <p:nvPr/>
        </p:nvSpPr>
        <p:spPr bwMode="auto">
          <a:xfrm>
            <a:off x="5166092" y="4435054"/>
            <a:ext cx="41402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VNI-Avo" pitchFamily="2" charset="0"/>
                <a:cs typeface="VNI-Avo" pitchFamily="2" charset="0"/>
              </a:rPr>
              <a:t>0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3834478" y="4353751"/>
            <a:ext cx="19812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 Box 202"/>
          <p:cNvSpPr txBox="1">
            <a:spLocks noChangeArrowheads="1"/>
          </p:cNvSpPr>
          <p:nvPr/>
        </p:nvSpPr>
        <p:spPr bwMode="auto">
          <a:xfrm>
            <a:off x="5868144" y="3123456"/>
            <a:ext cx="396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.VnAvant" panose="020B7200000000000000" pitchFamily="34" charset="0"/>
              </a:rPr>
              <a:t>+</a:t>
            </a:r>
          </a:p>
        </p:txBody>
      </p:sp>
      <p:sp>
        <p:nvSpPr>
          <p:cNvPr id="33" name="Text Box 203"/>
          <p:cNvSpPr txBox="1">
            <a:spLocks noChangeArrowheads="1"/>
          </p:cNvSpPr>
          <p:nvPr/>
        </p:nvSpPr>
        <p:spPr bwMode="auto">
          <a:xfrm>
            <a:off x="6072705" y="4336191"/>
            <a:ext cx="4171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VNI-Avo" pitchFamily="2" charset="0"/>
              </a:rPr>
              <a:t>5</a:t>
            </a:r>
          </a:p>
        </p:txBody>
      </p:sp>
      <p:sp>
        <p:nvSpPr>
          <p:cNvPr id="36" name="Text Box 203"/>
          <p:cNvSpPr txBox="1">
            <a:spLocks noChangeArrowheads="1"/>
          </p:cNvSpPr>
          <p:nvPr/>
        </p:nvSpPr>
        <p:spPr bwMode="auto">
          <a:xfrm>
            <a:off x="6081696" y="2585911"/>
            <a:ext cx="649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VNI-Avo" pitchFamily="2" charset="0"/>
              </a:rPr>
              <a:t>30</a:t>
            </a:r>
          </a:p>
        </p:txBody>
      </p:sp>
      <p:sp>
        <p:nvSpPr>
          <p:cNvPr id="37" name="Text Box 203"/>
          <p:cNvSpPr txBox="1">
            <a:spLocks noChangeArrowheads="1"/>
          </p:cNvSpPr>
          <p:nvPr/>
        </p:nvSpPr>
        <p:spPr bwMode="auto">
          <a:xfrm>
            <a:off x="6326791" y="3546793"/>
            <a:ext cx="4171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VNI-Avo" pitchFamily="2" charset="0"/>
              </a:rPr>
              <a:t>0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947826" y="4247071"/>
            <a:ext cx="914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203"/>
          <p:cNvSpPr txBox="1">
            <a:spLocks noChangeArrowheads="1"/>
          </p:cNvSpPr>
          <p:nvPr/>
        </p:nvSpPr>
        <p:spPr bwMode="auto">
          <a:xfrm>
            <a:off x="6319412" y="4319737"/>
            <a:ext cx="4171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VNI-Avo" pitchFamily="2" charset="0"/>
              </a:rPr>
              <a:t>0</a:t>
            </a:r>
          </a:p>
        </p:txBody>
      </p:sp>
      <p:sp>
        <p:nvSpPr>
          <p:cNvPr id="40" name="Text Box 203"/>
          <p:cNvSpPr txBox="1">
            <a:spLocks noChangeArrowheads="1"/>
          </p:cNvSpPr>
          <p:nvPr/>
        </p:nvSpPr>
        <p:spPr bwMode="auto">
          <a:xfrm>
            <a:off x="6085238" y="3531086"/>
            <a:ext cx="4171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VNI-Avo" pitchFamily="2" charset="0"/>
              </a:rPr>
              <a:t>2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392630" y="5338341"/>
            <a:ext cx="685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VNI-Avo" pitchFamily="2" charset="0"/>
                <a:cs typeface="VNI-Avo" pitchFamily="2" charset="0"/>
              </a:rPr>
              <a:t>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4248" y="2780928"/>
            <a:ext cx="236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- 0 </a:t>
            </a:r>
            <a:r>
              <a:rPr lang="en-US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0 </a:t>
            </a:r>
            <a:r>
              <a:rPr lang="en-US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0, </a:t>
            </a:r>
            <a:r>
              <a:rPr lang="en-US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0</a:t>
            </a:r>
            <a:endParaRPr lang="en-US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04248" y="3673827"/>
            <a:ext cx="234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Tx/>
              <a:buChar char="-"/>
            </a:pPr>
            <a:r>
              <a:rPr lang="en-US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5,</a:t>
            </a:r>
          </a:p>
          <a:p>
            <a:pPr indent="0"/>
            <a:r>
              <a:rPr lang="en-US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5</a:t>
            </a:r>
            <a:endParaRPr lang="en-US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2.18316E-6 L 0.12934 -0.0013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3.33333E-6 L 0.21042 -0.00208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4.60685E-6 L 0.12934 0.0023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20591 0.0002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6" grpId="0"/>
      <p:bldP spid="8" grpId="0"/>
      <p:bldP spid="9" grpId="0" animBg="1"/>
      <p:bldP spid="19" grpId="0"/>
      <p:bldP spid="20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8" grpId="0"/>
      <p:bldP spid="29" grpId="0"/>
      <p:bldP spid="32" grpId="0"/>
      <p:bldP spid="33" grpId="0"/>
      <p:bldP spid="37" grpId="0"/>
      <p:bldP spid="39" grpId="0"/>
      <p:bldP spid="40" grpId="0"/>
      <p:bldP spid="41" grpId="0"/>
      <p:bldP spid="4" grpId="0" build="allAtOnce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512" y="2204864"/>
            <a:ext cx="8954695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u="sng" dirty="0" err="1" smtClean="0">
                <a:solidFill>
                  <a:srgbClr val="0000FF"/>
                </a:solidFill>
                <a:cs typeface="Arial" pitchFamily="34" charset="0"/>
              </a:rPr>
              <a:t>Ghi</a:t>
            </a:r>
            <a:r>
              <a:rPr lang="en-US" sz="3200" b="1" u="sng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cs typeface="Arial" pitchFamily="34" charset="0"/>
              </a:rPr>
              <a:t>nhớ</a:t>
            </a:r>
            <a:r>
              <a:rPr lang="en-US" sz="3200" b="1" i="1" dirty="0" smtClean="0">
                <a:solidFill>
                  <a:srgbClr val="0000FF"/>
                </a:solidFill>
                <a:cs typeface="Arial" pitchFamily="34" charset="0"/>
              </a:rPr>
              <a:t>: </a:t>
            </a: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Khi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cộng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các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số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tròn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chục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ta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cộng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số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đơn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vị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với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số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đơn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vị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số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chục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với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số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cs typeface="Arial" pitchFamily="34" charset="0"/>
              </a:rPr>
              <a:t>chục</a:t>
            </a:r>
            <a:r>
              <a:rPr lang="en-US" sz="3200" b="1" i="1" dirty="0" smtClean="0">
                <a:solidFill>
                  <a:srgbClr val="C00000"/>
                </a:solidFill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12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>
            <a:fillRect/>
          </a:stretch>
        </p:blipFill>
        <p:spPr>
          <a:xfrm>
            <a:off x="574039" y="1268761"/>
            <a:ext cx="1621451" cy="23762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4016" y="63116"/>
            <a:ext cx="1547664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VNI-Avo" pitchFamily="2" charset="0"/>
              </a:rPr>
              <a:t>1. </a:t>
            </a:r>
            <a:r>
              <a:rPr lang="en-US" sz="2800" b="1" dirty="0" err="1" smtClean="0">
                <a:solidFill>
                  <a:schemeClr val="bg1"/>
                </a:solidFill>
                <a:latin typeface="VNI-Avo" pitchFamily="2" charset="0"/>
              </a:rPr>
              <a:t>Tính</a:t>
            </a:r>
            <a:endParaRPr lang="en-US" sz="2800" b="1" dirty="0">
              <a:solidFill>
                <a:schemeClr val="bg1"/>
              </a:solidFill>
              <a:latin typeface="VNI-Avo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>
            <a:fillRect/>
          </a:stretch>
        </p:blipFill>
        <p:spPr>
          <a:xfrm>
            <a:off x="3707904" y="1268760"/>
            <a:ext cx="1621451" cy="23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>
            <a:fillRect/>
          </a:stretch>
        </p:blipFill>
        <p:spPr>
          <a:xfrm>
            <a:off x="6588224" y="1196752"/>
            <a:ext cx="1621451" cy="23762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>
            <a:fillRect/>
          </a:stretch>
        </p:blipFill>
        <p:spPr>
          <a:xfrm>
            <a:off x="467544" y="4058582"/>
            <a:ext cx="1621451" cy="2376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>
            <a:fillRect/>
          </a:stretch>
        </p:blipFill>
        <p:spPr>
          <a:xfrm>
            <a:off x="3635896" y="4058582"/>
            <a:ext cx="1621451" cy="23762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>
            <a:fillRect/>
          </a:stretch>
        </p:blipFill>
        <p:spPr>
          <a:xfrm>
            <a:off x="6576955" y="4014223"/>
            <a:ext cx="1621451" cy="23762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51583" y="1110638"/>
            <a:ext cx="2551076" cy="2773889"/>
            <a:chOff x="0" y="1054055"/>
            <a:chExt cx="2551076" cy="277388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40</a:t>
              </a:r>
            </a:p>
            <a:p>
              <a:r>
                <a:rPr lang="en-US" sz="5400" dirty="0"/>
                <a:t>30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023528" y="2830207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70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515098" y="1052736"/>
            <a:ext cx="2551076" cy="2773889"/>
            <a:chOff x="0" y="1054055"/>
            <a:chExt cx="2551076" cy="277388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50</a:t>
              </a:r>
            </a:p>
            <a:p>
              <a:r>
                <a:rPr lang="en-US" sz="5400" dirty="0"/>
                <a:t>40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4202200" y="272169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90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372200" y="980728"/>
            <a:ext cx="2551076" cy="2773889"/>
            <a:chOff x="0" y="1054055"/>
            <a:chExt cx="2551076" cy="277388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30</a:t>
              </a:r>
            </a:p>
            <a:p>
              <a:r>
                <a:rPr lang="en-US" sz="5400" dirty="0"/>
                <a:t>30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7020272" y="264968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60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51520" y="3900194"/>
            <a:ext cx="2551076" cy="2773889"/>
            <a:chOff x="0" y="1054055"/>
            <a:chExt cx="2551076" cy="277388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1</a:t>
              </a:r>
              <a:r>
                <a:rPr lang="en-US" sz="5400" dirty="0" smtClean="0"/>
                <a:t>0</a:t>
              </a:r>
              <a:endParaRPr lang="en-US" sz="5400" dirty="0"/>
            </a:p>
            <a:p>
              <a:r>
                <a:rPr lang="en-US" sz="5400" dirty="0"/>
                <a:t>7</a:t>
              </a:r>
              <a:r>
                <a:rPr lang="en-US" sz="5400" dirty="0" smtClean="0"/>
                <a:t>0</a:t>
              </a:r>
              <a:endParaRPr lang="en-US" sz="5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51520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8</a:t>
            </a:r>
            <a:r>
              <a:rPr lang="en-US" sz="5400" dirty="0" smtClean="0">
                <a:solidFill>
                  <a:srgbClr val="C00000"/>
                </a:solidFill>
              </a:rPr>
              <a:t>0</a:t>
            </a:r>
            <a:endParaRPr lang="en-US" sz="5400" dirty="0">
              <a:solidFill>
                <a:srgbClr val="C0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461084" y="3895471"/>
            <a:ext cx="2551076" cy="2773889"/>
            <a:chOff x="0" y="1054055"/>
            <a:chExt cx="2551076" cy="277388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2</a:t>
              </a:r>
              <a:r>
                <a:rPr lang="en-US" sz="5400" dirty="0" smtClean="0"/>
                <a:t>0</a:t>
              </a:r>
              <a:endParaRPr lang="en-US" sz="5400" dirty="0"/>
            </a:p>
            <a:p>
              <a:r>
                <a:rPr lang="en-US" sz="5400" dirty="0"/>
                <a:t>5</a:t>
              </a:r>
              <a:r>
                <a:rPr lang="en-US" sz="5400" dirty="0" smtClean="0"/>
                <a:t>0</a:t>
              </a:r>
              <a:endParaRPr lang="en-US" sz="5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4090635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7</a:t>
            </a:r>
            <a:r>
              <a:rPr lang="en-US" sz="5400" dirty="0" smtClean="0">
                <a:solidFill>
                  <a:srgbClr val="C00000"/>
                </a:solidFill>
              </a:rPr>
              <a:t>0</a:t>
            </a:r>
            <a:endParaRPr lang="en-US" sz="5400" dirty="0">
              <a:solidFill>
                <a:srgbClr val="C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372200" y="3861048"/>
            <a:ext cx="2551076" cy="2773889"/>
            <a:chOff x="0" y="1054055"/>
            <a:chExt cx="2551076" cy="277388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>
              <a:fillRect/>
            </a:stretch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60</a:t>
              </a:r>
            </a:p>
            <a:p>
              <a:r>
                <a:rPr lang="en-US" sz="5400" dirty="0"/>
                <a:t>2</a:t>
              </a:r>
              <a:r>
                <a:rPr lang="en-US" sz="5400" dirty="0" smtClean="0"/>
                <a:t>0</a:t>
              </a:r>
              <a:endParaRPr lang="en-US" sz="5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7059302" y="5488741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8</a:t>
            </a:r>
            <a:r>
              <a:rPr lang="en-US" sz="5400" dirty="0" smtClean="0">
                <a:solidFill>
                  <a:srgbClr val="C00000"/>
                </a:solidFill>
              </a:rPr>
              <a:t>0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44" grpId="0"/>
      <p:bldP spid="50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403648" y="1045264"/>
            <a:ext cx="5654961" cy="941544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33CC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1403648" y="1124744"/>
            <a:ext cx="6120680" cy="864096"/>
          </a:xfrm>
        </p:spPr>
        <p:txBody>
          <a:bodyPr>
            <a:normAutofit fontScale="950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6000" b="1" dirty="0" smtClean="0">
                <a:latin typeface="VNI-Avo" pitchFamily="2" charset="0"/>
              </a:rPr>
              <a:t>20  +  30=?</a:t>
            </a:r>
            <a:endParaRPr lang="en-US" sz="6000" b="1" dirty="0">
              <a:latin typeface="VNI-Avo" pitchFamily="2" charset="0"/>
            </a:endParaRPr>
          </a:p>
          <a:p>
            <a:pPr algn="ctr" eaLnBrk="1" hangingPunct="1">
              <a:buFontTx/>
              <a:buNone/>
            </a:pPr>
            <a:endParaRPr lang="en-US" sz="400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73445" y="3617389"/>
            <a:ext cx="69301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i="1" dirty="0" err="1" smtClean="0">
                <a:cs typeface="Arial" pitchFamily="34" charset="0"/>
              </a:rPr>
              <a:t>Nhẩm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>
                <a:cs typeface="Arial" pitchFamily="34" charset="0"/>
              </a:rPr>
              <a:t>: </a:t>
            </a:r>
            <a:r>
              <a:rPr lang="en-US" sz="3600" b="1" dirty="0">
                <a:cs typeface="Arial" pitchFamily="34" charset="0"/>
              </a:rPr>
              <a:t>2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 smtClean="0">
                <a:cs typeface="Arial" pitchFamily="34" charset="0"/>
              </a:rPr>
              <a:t>chục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>
                <a:cs typeface="Arial" pitchFamily="34" charset="0"/>
              </a:rPr>
              <a:t>+ </a:t>
            </a:r>
            <a:r>
              <a:rPr lang="en-US" sz="3600" b="1" dirty="0">
                <a:cs typeface="Arial" pitchFamily="34" charset="0"/>
              </a:rPr>
              <a:t>3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 smtClean="0">
                <a:cs typeface="Arial" pitchFamily="34" charset="0"/>
              </a:rPr>
              <a:t>chục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>
                <a:cs typeface="Arial" pitchFamily="34" charset="0"/>
              </a:rPr>
              <a:t>= </a:t>
            </a:r>
            <a:r>
              <a:rPr lang="en-US" sz="3600" b="1" dirty="0">
                <a:cs typeface="Arial" pitchFamily="34" charset="0"/>
              </a:rPr>
              <a:t>5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 smtClean="0">
                <a:cs typeface="Arial" pitchFamily="34" charset="0"/>
              </a:rPr>
              <a:t>chục</a:t>
            </a:r>
            <a:endParaRPr lang="en-US" sz="3600" dirty="0">
              <a:cs typeface="Arial" pitchFamily="34" charset="0"/>
            </a:endParaRPr>
          </a:p>
          <a:p>
            <a:pPr eaLnBrk="1" hangingPunct="1"/>
            <a:endParaRPr lang="en-US" sz="3600" dirty="0">
              <a:cs typeface="Arial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43826" y="5170750"/>
            <a:ext cx="65043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i="1" dirty="0" err="1" smtClean="0">
                <a:cs typeface="Arial" pitchFamily="34" charset="0"/>
              </a:rPr>
              <a:t>Vậy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>
                <a:cs typeface="Arial" pitchFamily="34" charset="0"/>
              </a:rPr>
              <a:t>: </a:t>
            </a:r>
            <a:r>
              <a:rPr lang="en-US" sz="6000" b="1" dirty="0">
                <a:solidFill>
                  <a:srgbClr val="C00000"/>
                </a:solidFill>
                <a:cs typeface="Arial" pitchFamily="34" charset="0"/>
              </a:rPr>
              <a:t>20 + 30 = 50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257709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VNI-Avo" pitchFamily="2" charset="0"/>
              </a:rPr>
              <a:t>2 </a:t>
            </a:r>
            <a:r>
              <a:rPr lang="en-US" sz="4000" b="1" dirty="0" err="1" smtClean="0">
                <a:solidFill>
                  <a:srgbClr val="00B050"/>
                </a:solidFill>
                <a:latin typeface="VNI-Avo" pitchFamily="2" charset="0"/>
              </a:rPr>
              <a:t>chục</a:t>
            </a:r>
            <a:endParaRPr lang="en-US" sz="40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257709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VNI-Avo" pitchFamily="2" charset="0"/>
              </a:rPr>
              <a:t>3 </a:t>
            </a:r>
            <a:r>
              <a:rPr lang="en-US" sz="4000" b="1" dirty="0" err="1" smtClean="0">
                <a:solidFill>
                  <a:srgbClr val="00B050"/>
                </a:solidFill>
                <a:latin typeface="VNI-Avo" pitchFamily="2" charset="0"/>
              </a:rPr>
              <a:t>chục</a:t>
            </a:r>
            <a:endParaRPr lang="en-US" sz="40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749205" y="1988840"/>
            <a:ext cx="326369" cy="685805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965711" y="2003324"/>
            <a:ext cx="326369" cy="685805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4016" y="63116"/>
            <a:ext cx="2627784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nhẩm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10" grpId="0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-176599" y="1194433"/>
            <a:ext cx="3194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VNI-Avo" pitchFamily="2" charset="0"/>
              </a:rPr>
              <a:t>  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50 + 10 =</a:t>
            </a:r>
          </a:p>
          <a:p>
            <a:r>
              <a:rPr lang="en-US" sz="3200" i="1" dirty="0" smtClean="0">
                <a:solidFill>
                  <a:srgbClr val="0000FF"/>
                </a:solidFill>
                <a:latin typeface="VNI-Avo" pitchFamily="2" charset="0"/>
              </a:rPr>
              <a:t>   </a:t>
            </a:r>
            <a:endParaRPr lang="en-US" sz="3200" b="1" dirty="0" smtClean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76600" y="1880341"/>
            <a:ext cx="3194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VNI-Avo" pitchFamily="2" charset="0"/>
              </a:rPr>
              <a:t>  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 + 20 = </a:t>
            </a:r>
          </a:p>
          <a:p>
            <a:r>
              <a:rPr lang="en-US" sz="3200" i="1" dirty="0" smtClean="0">
                <a:solidFill>
                  <a:srgbClr val="0000FF"/>
                </a:solidFill>
                <a:latin typeface="VNI-Avo" pitchFamily="2" charset="0"/>
              </a:rPr>
              <a:t>   </a:t>
            </a:r>
            <a:endParaRPr lang="en-US" sz="3200" b="1" dirty="0" smtClean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7547" y="1124744"/>
            <a:ext cx="98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60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80528" y="2492896"/>
            <a:ext cx="319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VNI-Avo" pitchFamily="2" charset="0"/>
              </a:rPr>
              <a:t>  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30 + 50 =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12504" y="1190637"/>
            <a:ext cx="3194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VNI-Avo" pitchFamily="2" charset="0"/>
              </a:rPr>
              <a:t>  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40 + 30 = </a:t>
            </a:r>
          </a:p>
          <a:p>
            <a:r>
              <a:rPr lang="en-US" sz="3200" i="1" dirty="0" smtClean="0">
                <a:solidFill>
                  <a:srgbClr val="0000FF"/>
                </a:solidFill>
                <a:latin typeface="VNI-Avo" pitchFamily="2" charset="0"/>
              </a:rPr>
              <a:t>   </a:t>
            </a:r>
            <a:endParaRPr lang="en-US" sz="3200" b="1" dirty="0" smtClean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12503" y="1866090"/>
            <a:ext cx="3194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VNI-Avo" pitchFamily="2" charset="0"/>
              </a:rPr>
              <a:t>  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 + 60 = </a:t>
            </a:r>
          </a:p>
          <a:p>
            <a:r>
              <a:rPr lang="en-US" sz="3200" i="1" dirty="0" smtClean="0">
                <a:solidFill>
                  <a:srgbClr val="0000FF"/>
                </a:solidFill>
                <a:latin typeface="VNI-Avo" pitchFamily="2" charset="0"/>
              </a:rPr>
              <a:t>   </a:t>
            </a:r>
            <a:endParaRPr lang="en-US" sz="3200" b="1" dirty="0" smtClean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3848" y="2490790"/>
            <a:ext cx="319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70 + 20 =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58706" y="1171417"/>
            <a:ext cx="319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VNI-Avo" pitchFamily="2" charset="0"/>
              </a:rPr>
              <a:t>  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50 + 40 =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58706" y="1854609"/>
            <a:ext cx="3194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VNI-Avo" pitchFamily="2" charset="0"/>
              </a:rPr>
              <a:t>  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40 + 50 = </a:t>
            </a:r>
          </a:p>
          <a:p>
            <a:r>
              <a:rPr lang="en-US" sz="3200" i="1" dirty="0" smtClean="0">
                <a:solidFill>
                  <a:srgbClr val="0000FF"/>
                </a:solidFill>
                <a:latin typeface="VNI-Avo" pitchFamily="2" charset="0"/>
              </a:rPr>
              <a:t>   </a:t>
            </a:r>
            <a:endParaRPr lang="en-US" sz="3200" b="1" dirty="0" smtClean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42069" y="2498318"/>
            <a:ext cx="319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VNI-Avo" pitchFamily="2" charset="0"/>
              </a:rPr>
              <a:t>  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 + 70 =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0105" y="1842572"/>
            <a:ext cx="98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65972" y="2462378"/>
            <a:ext cx="98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80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40959" y="1122186"/>
            <a:ext cx="98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70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43517" y="1840014"/>
            <a:ext cx="98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80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9384" y="2459820"/>
            <a:ext cx="98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90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03069" y="1129554"/>
            <a:ext cx="98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90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05627" y="1847382"/>
            <a:ext cx="98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90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91494" y="2467188"/>
            <a:ext cx="98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90</a:t>
            </a:r>
          </a:p>
        </p:txBody>
      </p:sp>
    </p:spTree>
    <p:extLst>
      <p:ext uri="{BB962C8B-B14F-4D97-AF65-F5344CB8AC3E}">
        <p14:creationId xmlns:p14="http://schemas.microsoft.com/office/powerpoint/2010/main" val="202293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705" y="881271"/>
            <a:ext cx="8785225" cy="125158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Thùng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đựng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20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gói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thùng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đựng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gói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thùng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đựng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gói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79705" y="2157095"/>
            <a:ext cx="2604770" cy="1485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3602" y="2456840"/>
            <a:ext cx="6521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Thùng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đựng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20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gói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thùng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đựng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gói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bánh</a:t>
            </a:r>
            <a:endParaRPr lang="en-US" sz="2800" b="1" dirty="0">
              <a:solidFill>
                <a:schemeClr val="accent2"/>
              </a:solidFill>
              <a:latin typeface="VNI-Avo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79705" y="3745230"/>
            <a:ext cx="2702560" cy="1146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tìm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777465"/>
            <a:ext cx="6521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thùng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đựng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gói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016" y="63116"/>
            <a:ext cx="2627784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6" grpId="1"/>
      <p:bldP spid="7" grpId="0" bldLvl="0" animBg="1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1&quot;/&gt;&lt;/object&gt;&lt;object type=&quot;3&quot; unique_id=&quot;10004&quot;&gt;&lt;property id=&quot;20148&quot; value=&quot;5&quot;/&gt;&lt;property id=&quot;20300&quot; value=&quot;Slide 2&quot;/&gt;&lt;property id=&quot;20307&quot; value=&quot;306&quot;/&gt;&lt;/object&gt;&lt;object type=&quot;3&quot; unique_id=&quot;10005&quot;&gt;&lt;property id=&quot;20148&quot; value=&quot;5&quot;/&gt;&lt;property id=&quot;20300&quot; value=&quot;Slide 3&quot;/&gt;&lt;property id=&quot;20307&quot; value=&quot;289&quot;/&gt;&lt;/object&gt;&lt;object type=&quot;3&quot; unique_id=&quot;10008&quot;&gt;&lt;property id=&quot;20148&quot; value=&quot;5&quot;/&gt;&lt;property id=&quot;20300&quot; value=&quot;Slide 4&quot;/&gt;&lt;property id=&quot;20307&quot; value=&quot;264&quot;/&gt;&lt;/object&gt;&lt;object type=&quot;3&quot; unique_id=&quot;10011&quot;&gt;&lt;property id=&quot;20148&quot; value=&quot;5&quot;/&gt;&lt;property id=&quot;20300&quot; value=&quot;Slide 6&quot;/&gt;&lt;property id=&quot;20307&quot; value=&quot;266&quot;/&gt;&lt;/object&gt;&lt;object type=&quot;3&quot; unique_id=&quot;10012&quot;&gt;&lt;property id=&quot;20148&quot; value=&quot;5&quot;/&gt;&lt;property id=&quot;20300&quot; value=&quot;Slide 7&quot;/&gt;&lt;property id=&quot;20307&quot; value=&quot;270&quot;/&gt;&lt;/object&gt;&lt;object type=&quot;3&quot; unique_id=&quot;10018&quot;&gt;&lt;property id=&quot;20148&quot; value=&quot;5&quot;/&gt;&lt;property id=&quot;20300&quot; value=&quot;Slide 9&quot;/&gt;&lt;property id=&quot;20307&quot; value=&quot;283&quot;/&gt;&lt;/object&gt;&lt;object type=&quot;3&quot; unique_id=&quot;10019&quot;&gt;&lt;property id=&quot;20148&quot; value=&quot;5&quot;/&gt;&lt;property id=&quot;20300&quot; value=&quot;Slide 10&quot;/&gt;&lt;property id=&quot;20307&quot; value=&quot;284&quot;/&gt;&lt;/object&gt;&lt;object type=&quot;3&quot; unique_id=&quot;10369&quot;&gt;&lt;property id=&quot;20148&quot; value=&quot;5&quot;/&gt;&lt;property id=&quot;20300&quot; value=&quot;Slide 5&quot;/&gt;&lt;property id=&quot;20307&quot; value=&quot;309&quot;/&gt;&lt;/object&gt;&lt;object type=&quot;3&quot; unique_id=&quot;10370&quot;&gt;&lt;property id=&quot;20148&quot; value=&quot;5&quot;/&gt;&lt;property id=&quot;20300&quot; value=&quot;Slide 8&quot;/&gt;&lt;property id=&quot;20307&quot; value=&quot;310&quot;/&gt;&lt;/object&gt;&lt;/object&gt;&lt;object type=&quot;8&quot; unique_id=&quot;1004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358</Words>
  <Application>Microsoft Office PowerPoint</Application>
  <PresentationFormat>On-screen Show (4:3)</PresentationFormat>
  <Paragraphs>121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 TIEU HOC VIET 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 DUNG</dc:creator>
  <cp:lastModifiedBy>MTC</cp:lastModifiedBy>
  <cp:revision>113</cp:revision>
  <dcterms:created xsi:type="dcterms:W3CDTF">2011-01-18T14:23:00Z</dcterms:created>
  <dcterms:modified xsi:type="dcterms:W3CDTF">2020-05-27T06:12:48Z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