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0" r:id="rId1"/>
  </p:sldMasterIdLst>
  <p:notesMasterIdLst>
    <p:notesMasterId r:id="rId20"/>
  </p:notesMasterIdLst>
  <p:sldIdLst>
    <p:sldId id="299" r:id="rId2"/>
    <p:sldId id="297" r:id="rId3"/>
    <p:sldId id="294" r:id="rId4"/>
    <p:sldId id="295" r:id="rId5"/>
    <p:sldId id="296" r:id="rId6"/>
    <p:sldId id="267" r:id="rId7"/>
    <p:sldId id="290" r:id="rId8"/>
    <p:sldId id="289" r:id="rId9"/>
    <p:sldId id="286" r:id="rId10"/>
    <p:sldId id="282" r:id="rId11"/>
    <p:sldId id="269" r:id="rId12"/>
    <p:sldId id="270" r:id="rId13"/>
    <p:sldId id="287" r:id="rId14"/>
    <p:sldId id="273" r:id="rId15"/>
    <p:sldId id="274" r:id="rId16"/>
    <p:sldId id="275" r:id="rId17"/>
    <p:sldId id="293" r:id="rId18"/>
    <p:sldId id="277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buFont typeface="Arial" charset="0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charset="0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charset="0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charset="0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charset="0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0033CC"/>
    <a:srgbClr val="D60093"/>
    <a:srgbClr val="990099"/>
    <a:srgbClr val="008000"/>
    <a:srgbClr val="006699"/>
    <a:srgbClr val="FF33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>
        <p:scale>
          <a:sx n="77" d="100"/>
          <a:sy n="77" d="100"/>
        </p:scale>
        <p:origin x="-117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D315F12-EFAF-4E1A-B852-F9AC17C0100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909568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Font typeface="Arial" charset="0"/>
      <a:defRPr sz="1200" kern="1200">
        <a:solidFill>
          <a:schemeClr val="tx1"/>
        </a:solidFill>
        <a:latin typeface="Arial" panose="020B0604020202020204" pitchFamily="34" charset="0"/>
      </a:defRPr>
    </a:lvl1pPr>
    <a:lvl2pPr marL="457200" lvl="1" algn="l" rtl="0" eaLnBrk="0" fontAlgn="base" hangingPunct="0">
      <a:spcBef>
        <a:spcPct val="30000"/>
      </a:spcBef>
      <a:spcAft>
        <a:spcPct val="0"/>
      </a:spcAft>
      <a:buFont typeface="Arial" charset="0"/>
      <a:defRPr sz="1200" kern="1200">
        <a:solidFill>
          <a:schemeClr val="tx1"/>
        </a:solidFill>
        <a:latin typeface="Arial" panose="020B0604020202020204" pitchFamily="34" charset="0"/>
      </a:defRPr>
    </a:lvl2pPr>
    <a:lvl3pPr marL="914400" lvl="2" algn="l" rtl="0" eaLnBrk="0" fontAlgn="base" hangingPunct="0">
      <a:spcBef>
        <a:spcPct val="30000"/>
      </a:spcBef>
      <a:spcAft>
        <a:spcPct val="0"/>
      </a:spcAft>
      <a:buFont typeface="Arial" charset="0"/>
      <a:defRPr sz="1200" kern="1200">
        <a:solidFill>
          <a:schemeClr val="tx1"/>
        </a:solidFill>
        <a:latin typeface="Arial" panose="020B0604020202020204" pitchFamily="34" charset="0"/>
      </a:defRPr>
    </a:lvl3pPr>
    <a:lvl4pPr marL="1371600" lvl="3" algn="l" rtl="0" eaLnBrk="0" fontAlgn="base" hangingPunct="0">
      <a:spcBef>
        <a:spcPct val="30000"/>
      </a:spcBef>
      <a:spcAft>
        <a:spcPct val="0"/>
      </a:spcAft>
      <a:buFont typeface="Arial" charset="0"/>
      <a:defRPr sz="1200" kern="1200">
        <a:solidFill>
          <a:schemeClr val="tx1"/>
        </a:solidFill>
        <a:latin typeface="Arial" panose="020B0604020202020204" pitchFamily="34" charset="0"/>
      </a:defRPr>
    </a:lvl4pPr>
    <a:lvl5pPr marL="1828800" lvl="4" algn="l" rtl="0" eaLnBrk="0" fontAlgn="base" hangingPunct="0">
      <a:spcBef>
        <a:spcPct val="30000"/>
      </a:spcBef>
      <a:spcAft>
        <a:spcPct val="0"/>
      </a:spcAft>
      <a:buFont typeface="Arial" charset="0"/>
      <a:defRPr sz="1200" kern="120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6E151-CA0A-4479-B6B3-A87C7CD2C67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F76FE-7ECB-49D7-A3D8-B3B1D188C63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ED453-DFF1-4375-9D14-8B4E46BCF6D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C24DC-BEB6-4371-A4F0-CBF5B24CB74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69CBA-14AB-4569-8A4E-E463CEAF304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5F497-CBA0-4187-85EE-49DC68847DA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81BCE-BA95-4973-92F5-FB311AC386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A3D2D-E169-41E7-80B4-F2E0BE03E42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58B4-2608-4972-B191-9DF9643CD8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E4307-2FCB-4718-A7AA-9158441AC6E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1AD91-93F6-499E-ADAA-ABFA9390B2A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86FABC7A-CFB1-4AA8-80F1-0C5AF4B65BB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charset="0"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charset="0"/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charset="0"/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charset="0"/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charset="0"/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32.gif"/><Relationship Id="rId7" Type="http://schemas.openxmlformats.org/officeDocument/2006/relationships/image" Target="../media/image36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11" Type="http://schemas.openxmlformats.org/officeDocument/2006/relationships/image" Target="../media/image39.gif"/><Relationship Id="rId5" Type="http://schemas.openxmlformats.org/officeDocument/2006/relationships/image" Target="../media/image34.gif"/><Relationship Id="rId10" Type="http://schemas.openxmlformats.org/officeDocument/2006/relationships/hyperlink" Target="../../../HONG%20ANH/anh%20thoai/phan%20bon.ppt" TargetMode="External"/><Relationship Id="rId4" Type="http://schemas.openxmlformats.org/officeDocument/2006/relationships/image" Target="../media/image33.gif"/><Relationship Id="rId9" Type="http://schemas.openxmlformats.org/officeDocument/2006/relationships/image" Target="../media/image3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_Văn_Bản 3"/>
          <p:cNvSpPr txBox="1"/>
          <p:nvPr/>
        </p:nvSpPr>
        <p:spPr>
          <a:xfrm>
            <a:off x="1101929" y="674022"/>
            <a:ext cx="6934200" cy="7863840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329067"/>
              </a:avLst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600" b="1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30480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V="1">
            <a:off x="-3200400" y="32004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V="1">
            <a:off x="5486400" y="34290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4" descr="XMASCA~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7125" y="5867400"/>
            <a:ext cx="1971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69637">
            <a:off x="-122238" y="5661025"/>
            <a:ext cx="1135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020752">
            <a:off x="8140700" y="20638"/>
            <a:ext cx="1135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619011">
            <a:off x="7891463" y="5724525"/>
            <a:ext cx="11366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164617">
            <a:off x="88106" y="-26194"/>
            <a:ext cx="1135063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Hộp_Văn_Bản 2"/>
          <p:cNvSpPr txBox="1">
            <a:spLocks noChangeArrowheads="1"/>
          </p:cNvSpPr>
          <p:nvPr/>
        </p:nvSpPr>
        <p:spPr bwMode="auto">
          <a:xfrm>
            <a:off x="0" y="2362228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Các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chất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dinh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dưỡng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trong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thức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ăn</a:t>
            </a:r>
            <a:r>
              <a:rPr lang="en-US" sz="4400" b="1" dirty="0" smtClean="0">
                <a:solidFill>
                  <a:srgbClr val="FF0000"/>
                </a:solidFill>
              </a:rPr>
              <a:t>. </a:t>
            </a:r>
          </a:p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Vai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trò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của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chất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bột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đường</a:t>
            </a:r>
            <a:r>
              <a:rPr lang="en-US" sz="4400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76" y="1219258"/>
            <a:ext cx="4724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     </a:t>
            </a:r>
            <a:r>
              <a:rPr lang="en-US" sz="5400" dirty="0" smtClean="0"/>
              <a:t>Khoa học</a:t>
            </a:r>
            <a:endParaRPr lang="en-US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6000" b="1" u="sng" smtClean="0">
                <a:solidFill>
                  <a:srgbClr val="002060"/>
                </a:solidFill>
                <a:latin typeface="Times New Roman" pitchFamily="18" charset="0"/>
              </a:rPr>
              <a:t>Hoạt động 1</a:t>
            </a:r>
            <a:r>
              <a:rPr lang="en-US" sz="6000" b="1" smtClean="0">
                <a:solidFill>
                  <a:srgbClr val="002060"/>
                </a:solidFill>
                <a:latin typeface="Times New Roman" pitchFamily="18" charset="0"/>
              </a:rPr>
              <a:t>:</a:t>
            </a:r>
          </a:p>
          <a:p>
            <a:pPr algn="ctr"/>
            <a:r>
              <a:rPr lang="en-US" sz="4000" b="1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smtClean="0">
                <a:solidFill>
                  <a:srgbClr val="990099"/>
                </a:solidFill>
                <a:latin typeface="Times New Roman" pitchFamily="18" charset="0"/>
              </a:rPr>
              <a:t>Phân loại thức ăn v</a:t>
            </a:r>
            <a:r>
              <a:rPr lang="en-US" sz="4000" b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4000" b="1" smtClean="0">
                <a:solidFill>
                  <a:srgbClr val="990099"/>
                </a:solidFill>
                <a:latin typeface="Times New Roman" pitchFamily="18" charset="0"/>
              </a:rPr>
              <a:t> đồ uống</a:t>
            </a:r>
            <a:endParaRPr lang="en-US" sz="4000" b="1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0" y="5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Gọi tên một số loại thức ăn chứa nhiều chất bột đường sau đây: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8115300" y="457200"/>
            <a:ext cx="914400" cy="1676400"/>
          </a:xfrm>
          <a:prstGeom prst="rect">
            <a:avLst/>
          </a:prstGeom>
          <a:solidFill>
            <a:schemeClr val="accent1"/>
          </a:solidFill>
          <a:ln w="76200" cmpd="tri">
            <a:pattFill prst="pct75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L</a:t>
            </a:r>
            <a:r>
              <a:rPr lang="en-US" sz="2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m </a:t>
            </a:r>
          </a:p>
          <a:p>
            <a:pPr algn="ctr"/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việc </a:t>
            </a:r>
          </a:p>
          <a:p>
            <a:pPr algn="ctr"/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cá </a:t>
            </a:r>
          </a:p>
          <a:p>
            <a:pPr algn="ctr"/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nhân</a:t>
            </a:r>
            <a:endParaRPr lang="en-US" sz="24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9" descr="bap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5588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0" descr="gao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5715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1" descr="m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5908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27" descr="ban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2603500"/>
            <a:ext cx="17526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28" descr="banh-mi-so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25908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29" descr="chuo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45720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30" descr="khoai tay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10400" y="4572000"/>
            <a:ext cx="1828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31" descr="bun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90800" y="4572000"/>
            <a:ext cx="18288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32" descr="khoai la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00600" y="4572000"/>
            <a:ext cx="18288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3" name="Text Box 33"/>
          <p:cNvSpPr txBox="1">
            <a:spLocks noChangeArrowheads="1"/>
          </p:cNvSpPr>
          <p:nvPr/>
        </p:nvSpPr>
        <p:spPr bwMode="auto">
          <a:xfrm>
            <a:off x="2286000" y="19558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20494" name="Text Box 36"/>
          <p:cNvSpPr txBox="1">
            <a:spLocks noChangeArrowheads="1"/>
          </p:cNvSpPr>
          <p:nvPr/>
        </p:nvSpPr>
        <p:spPr bwMode="auto">
          <a:xfrm>
            <a:off x="838200" y="39878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20495" name="Text Box 37"/>
          <p:cNvSpPr txBox="1">
            <a:spLocks noChangeArrowheads="1"/>
          </p:cNvSpPr>
          <p:nvPr/>
        </p:nvSpPr>
        <p:spPr bwMode="auto">
          <a:xfrm>
            <a:off x="5346700" y="20066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20496" name="Text Box 38"/>
          <p:cNvSpPr txBox="1">
            <a:spLocks noChangeArrowheads="1"/>
          </p:cNvSpPr>
          <p:nvPr/>
        </p:nvSpPr>
        <p:spPr bwMode="auto">
          <a:xfrm>
            <a:off x="3810000" y="38862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20497" name="Text Box 39"/>
          <p:cNvSpPr txBox="1">
            <a:spLocks noChangeArrowheads="1"/>
          </p:cNvSpPr>
          <p:nvPr/>
        </p:nvSpPr>
        <p:spPr bwMode="auto">
          <a:xfrm>
            <a:off x="6934200" y="39624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20498" name="Text Box 40"/>
          <p:cNvSpPr txBox="1">
            <a:spLocks noChangeArrowheads="1"/>
          </p:cNvSpPr>
          <p:nvPr/>
        </p:nvSpPr>
        <p:spPr bwMode="auto">
          <a:xfrm>
            <a:off x="431800" y="59436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0499" name="Text Box 41"/>
          <p:cNvSpPr txBox="1">
            <a:spLocks noChangeArrowheads="1"/>
          </p:cNvSpPr>
          <p:nvPr/>
        </p:nvSpPr>
        <p:spPr bwMode="auto">
          <a:xfrm>
            <a:off x="2667000" y="59436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20500" name="Text Box 42"/>
          <p:cNvSpPr txBox="1">
            <a:spLocks noChangeArrowheads="1"/>
          </p:cNvSpPr>
          <p:nvPr/>
        </p:nvSpPr>
        <p:spPr bwMode="auto">
          <a:xfrm>
            <a:off x="4940300" y="58928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20501" name="Text Box 43"/>
          <p:cNvSpPr txBox="1">
            <a:spLocks noChangeArrowheads="1"/>
          </p:cNvSpPr>
          <p:nvPr/>
        </p:nvSpPr>
        <p:spPr bwMode="auto">
          <a:xfrm>
            <a:off x="7124700" y="58674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20502" name="Text Box 44"/>
          <p:cNvSpPr txBox="1">
            <a:spLocks noChangeArrowheads="1"/>
          </p:cNvSpPr>
          <p:nvPr/>
        </p:nvSpPr>
        <p:spPr bwMode="auto">
          <a:xfrm>
            <a:off x="2273300" y="19812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Gạo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3" name="Text Box 45"/>
          <p:cNvSpPr txBox="1">
            <a:spLocks noChangeArrowheads="1"/>
          </p:cNvSpPr>
          <p:nvPr/>
        </p:nvSpPr>
        <p:spPr bwMode="auto">
          <a:xfrm>
            <a:off x="5346700" y="2006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Bắp (ngô)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4" name="Text Box 46"/>
          <p:cNvSpPr txBox="1">
            <a:spLocks noChangeArrowheads="1"/>
          </p:cNvSpPr>
          <p:nvPr/>
        </p:nvSpPr>
        <p:spPr bwMode="auto">
          <a:xfrm>
            <a:off x="838200" y="40005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Bánh quy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5" name="Text Box 47"/>
          <p:cNvSpPr txBox="1">
            <a:spLocks noChangeArrowheads="1"/>
          </p:cNvSpPr>
          <p:nvPr/>
        </p:nvSpPr>
        <p:spPr bwMode="auto">
          <a:xfrm>
            <a:off x="3822700" y="3987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Bánh mì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6" name="Text Box 48"/>
          <p:cNvSpPr txBox="1">
            <a:spLocks noChangeArrowheads="1"/>
          </p:cNvSpPr>
          <p:nvPr/>
        </p:nvSpPr>
        <p:spPr bwMode="auto">
          <a:xfrm>
            <a:off x="6921500" y="3962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Mì sợi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7" name="Text Box 49"/>
          <p:cNvSpPr txBox="1">
            <a:spLocks noChangeArrowheads="1"/>
          </p:cNvSpPr>
          <p:nvPr/>
        </p:nvSpPr>
        <p:spPr bwMode="auto">
          <a:xfrm>
            <a:off x="457200" y="6019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Chuối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8" name="Text Box 51"/>
          <p:cNvSpPr txBox="1">
            <a:spLocks noChangeArrowheads="1"/>
          </p:cNvSpPr>
          <p:nvPr/>
        </p:nvSpPr>
        <p:spPr bwMode="auto">
          <a:xfrm>
            <a:off x="2667000" y="5943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Bún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9" name="Text Box 52"/>
          <p:cNvSpPr txBox="1">
            <a:spLocks noChangeArrowheads="1"/>
          </p:cNvSpPr>
          <p:nvPr/>
        </p:nvSpPr>
        <p:spPr bwMode="auto">
          <a:xfrm>
            <a:off x="4800600" y="59436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Khoai lang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0" name="Text Box 53"/>
          <p:cNvSpPr txBox="1">
            <a:spLocks noChangeArrowheads="1"/>
          </p:cNvSpPr>
          <p:nvPr/>
        </p:nvSpPr>
        <p:spPr bwMode="auto">
          <a:xfrm>
            <a:off x="7124700" y="5943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Khoai tây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2048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1" fill="hold"/>
                                        <p:tgtEl>
                                          <p:spTgt spid="2049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2" dur="20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8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4" dur="20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6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2" dur="20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0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4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2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animBg="1"/>
      <p:bldP spid="20493" grpId="0"/>
      <p:bldP spid="20493" grpId="1"/>
      <p:bldP spid="20494" grpId="0"/>
      <p:bldP spid="20494" grpId="1"/>
      <p:bldP spid="20495" grpId="0"/>
      <p:bldP spid="20495" grpId="1"/>
      <p:bldP spid="20496" grpId="0"/>
      <p:bldP spid="20496" grpId="1"/>
      <p:bldP spid="20497" grpId="0"/>
      <p:bldP spid="20497" grpId="1"/>
      <p:bldP spid="20498" grpId="0"/>
      <p:bldP spid="20498" grpId="1"/>
      <p:bldP spid="20499" grpId="0"/>
      <p:bldP spid="20499" grpId="1"/>
      <p:bldP spid="20500" grpId="0"/>
      <p:bldP spid="20500" grpId="1"/>
      <p:bldP spid="20501" grpId="0"/>
      <p:bldP spid="20501" grpId="1"/>
      <p:bldP spid="20502" grpId="0"/>
      <p:bldP spid="20503" grpId="0"/>
      <p:bldP spid="20504" grpId="0"/>
      <p:bldP spid="20505" grpId="0"/>
      <p:bldP spid="20506" grpId="0"/>
      <p:bldP spid="20507" grpId="0"/>
      <p:bldP spid="20508" grpId="0"/>
      <p:bldP spid="20509" grpId="0"/>
      <p:bldP spid="205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685800" y="533400"/>
            <a:ext cx="7772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cs typeface="Arial" charset="0"/>
              </a:rPr>
              <a:t>Nếu chúng ta không ăn những thức ăn trên thì chúng ta sẽ như thế nào?</a:t>
            </a: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304800" y="1028700"/>
            <a:ext cx="83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40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1514" name="Text Box 13"/>
          <p:cNvSpPr txBox="1">
            <a:spLocks noChangeArrowheads="1"/>
          </p:cNvSpPr>
          <p:nvPr/>
        </p:nvSpPr>
        <p:spPr bwMode="auto">
          <a:xfrm>
            <a:off x="609600" y="2667000"/>
            <a:ext cx="807878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>
                <a:cs typeface="Arial" charset="0"/>
              </a:rPr>
              <a:t>Chất bột đường cung cấp năng lượng cho mọi hoạt động và duy trì nhiệt độ của cơ thể.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457200" y="914400"/>
            <a:ext cx="8458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u="sng">
                <a:solidFill>
                  <a:srgbClr val="002060"/>
                </a:solidFill>
                <a:cs typeface="Arial" charset="0"/>
              </a:rPr>
              <a:t>Hoạt động 2</a:t>
            </a:r>
            <a:r>
              <a:rPr lang="en-US" sz="4000" b="1">
                <a:solidFill>
                  <a:srgbClr val="002060"/>
                </a:solidFill>
                <a:cs typeface="Arial" charset="0"/>
              </a:rPr>
              <a:t>: </a:t>
            </a:r>
          </a:p>
          <a:p>
            <a:r>
              <a:rPr lang="en-US" sz="4000" b="1">
                <a:cs typeface="Arial" charset="0"/>
              </a:rPr>
              <a:t>Nhóm thức ăn chứa nhiều chất bột đường và vai trò của chúng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6553200" y="457200"/>
            <a:ext cx="238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</a:rPr>
              <a:t> </a:t>
            </a:r>
            <a:r>
              <a:rPr lang="en-US" sz="2400" b="1" i="1">
                <a:solidFill>
                  <a:srgbClr val="0066FF"/>
                </a:solidFill>
              </a:rPr>
              <a:t>nhóm đôi </a:t>
            </a:r>
          </a:p>
        </p:txBody>
      </p:sp>
      <p:sp>
        <p:nvSpPr>
          <p:cNvPr id="23559" name="Text Box 10"/>
          <p:cNvSpPr txBox="1">
            <a:spLocks noChangeArrowheads="1"/>
          </p:cNvSpPr>
          <p:nvPr/>
        </p:nvSpPr>
        <p:spPr bwMode="auto">
          <a:xfrm>
            <a:off x="457200" y="304800"/>
            <a:ext cx="5181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- Ho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n th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nh bảng sau: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560" name="Content Placeholder 23559"/>
          <p:cNvGraphicFramePr>
            <a:graphicFrameLocks noGrp="1"/>
          </p:cNvGraphicFramePr>
          <p:nvPr>
            <p:ph idx="4294967295"/>
          </p:nvPr>
        </p:nvGraphicFramePr>
        <p:xfrm>
          <a:off x="914400" y="1511300"/>
          <a:ext cx="8229600" cy="4743450"/>
        </p:xfrm>
        <a:graphic>
          <a:graphicData uri="http://schemas.openxmlformats.org/drawingml/2006/table">
            <a:tbl>
              <a:tblPr/>
              <a:tblGrid>
                <a:gridCol w="838200"/>
                <a:gridCol w="2590800"/>
                <a:gridCol w="4800600"/>
              </a:tblGrid>
              <a:tr h="457200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rgbClr val="FF0000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STT</a:t>
                      </a:r>
                      <a:endParaRPr lang="en-US" sz="2400" b="1">
                        <a:solidFill>
                          <a:srgbClr val="FF0000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rgbClr val="FF0000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Tên thức ăn</a:t>
                      </a:r>
                      <a:endParaRPr lang="en-US" sz="2400" b="1">
                        <a:solidFill>
                          <a:srgbClr val="FF0000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rgbClr val="FF0000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Nguồn gốc từ loại cây</a:t>
                      </a:r>
                      <a:endParaRPr lang="en-US" sz="2400" b="1">
                        <a:solidFill>
                          <a:srgbClr val="FF0000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0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1.</a:t>
                      </a:r>
                    </a:p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2.</a:t>
                      </a:r>
                    </a:p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3.</a:t>
                      </a:r>
                    </a:p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4.</a:t>
                      </a:r>
                    </a:p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5.</a:t>
                      </a:r>
                    </a:p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6.</a:t>
                      </a:r>
                    </a:p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7.</a:t>
                      </a:r>
                    </a:p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8.</a:t>
                      </a:r>
                    </a:p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9.</a:t>
                      </a:r>
                      <a:endParaRPr lang="en-US" sz="2400" b="1">
                        <a:solidFill>
                          <a:schemeClr val="accent2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4572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Gạo</a:t>
                      </a:r>
                    </a:p>
                    <a:p>
                      <a:pPr marL="0" lvl="0" indent="4572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Bắp (ngô)</a:t>
                      </a:r>
                    </a:p>
                    <a:p>
                      <a:pPr marL="0" lvl="0" indent="4572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Bánh quy</a:t>
                      </a:r>
                    </a:p>
                    <a:p>
                      <a:pPr marL="0" lvl="0" indent="4572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Bánh mì</a:t>
                      </a:r>
                    </a:p>
                    <a:p>
                      <a:pPr marL="0" lvl="0" indent="4572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Mì sợi</a:t>
                      </a:r>
                    </a:p>
                    <a:p>
                      <a:pPr marL="0" lvl="0" indent="4572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Chuối</a:t>
                      </a:r>
                    </a:p>
                    <a:p>
                      <a:pPr marL="0" lvl="0" indent="4572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Bún</a:t>
                      </a:r>
                    </a:p>
                    <a:p>
                      <a:pPr marL="0" lvl="0" indent="4572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Khoai lang</a:t>
                      </a:r>
                    </a:p>
                    <a:p>
                      <a:pPr marL="0" lvl="0" indent="4572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Khoai tây</a:t>
                      </a:r>
                      <a:endParaRPr lang="en-US" sz="2400" b="1">
                        <a:solidFill>
                          <a:schemeClr val="accent2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defTabSz="0" eaLnBrk="1" hangingPunct="1">
                        <a:spcBef>
                          <a:spcPct val="20000"/>
                        </a:spcBef>
                        <a:buNone/>
                        <a:tabLst>
                          <a:tab pos="1371600" algn="l"/>
                        </a:tabLst>
                      </a:pPr>
                      <a:endParaRPr lang="en-US" b="1">
                        <a:solidFill>
                          <a:schemeClr val="accent2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74" name="Text Box 48"/>
          <p:cNvSpPr txBox="1">
            <a:spLocks noChangeArrowheads="1"/>
          </p:cNvSpPr>
          <p:nvPr/>
        </p:nvSpPr>
        <p:spPr bwMode="auto">
          <a:xfrm>
            <a:off x="4356100" y="19939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Cây lúa</a:t>
            </a:r>
            <a:endParaRPr lang="en-US" sz="24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75" name="Text Box 49"/>
          <p:cNvSpPr txBox="1">
            <a:spLocks noChangeArrowheads="1"/>
          </p:cNvSpPr>
          <p:nvPr/>
        </p:nvSpPr>
        <p:spPr bwMode="auto">
          <a:xfrm>
            <a:off x="4343400" y="2413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1092200" algn="l"/>
              </a:tabLst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Cây bắp (cây ngô)</a:t>
            </a:r>
            <a:endParaRPr lang="en-US" sz="24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76" name="Text Box 50"/>
          <p:cNvSpPr txBox="1">
            <a:spLocks noChangeArrowheads="1"/>
          </p:cNvSpPr>
          <p:nvPr/>
        </p:nvSpPr>
        <p:spPr bwMode="auto">
          <a:xfrm>
            <a:off x="4368800" y="2844800"/>
            <a:ext cx="187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Cây lúa mì</a:t>
            </a:r>
            <a:endParaRPr lang="en-US" sz="24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77" name="Text Box 52"/>
          <p:cNvSpPr txBox="1">
            <a:spLocks noChangeArrowheads="1"/>
          </p:cNvSpPr>
          <p:nvPr/>
        </p:nvSpPr>
        <p:spPr bwMode="auto">
          <a:xfrm>
            <a:off x="4381500" y="3263900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Cây lúa mì</a:t>
            </a:r>
            <a:endParaRPr lang="en-US" sz="24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78" name="Text Box 53"/>
          <p:cNvSpPr txBox="1">
            <a:spLocks noChangeArrowheads="1"/>
          </p:cNvSpPr>
          <p:nvPr/>
        </p:nvSpPr>
        <p:spPr bwMode="auto">
          <a:xfrm>
            <a:off x="4368800" y="3708400"/>
            <a:ext cx="210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Cây lúa mì</a:t>
            </a:r>
            <a:endParaRPr lang="en-US" sz="24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79" name="Text Box 54"/>
          <p:cNvSpPr txBox="1">
            <a:spLocks noChangeArrowheads="1"/>
          </p:cNvSpPr>
          <p:nvPr/>
        </p:nvSpPr>
        <p:spPr bwMode="auto">
          <a:xfrm>
            <a:off x="4381500" y="5041900"/>
            <a:ext cx="2247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Cây khoai lang</a:t>
            </a:r>
            <a:endParaRPr lang="en-US" sz="24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80" name="Text Box 55"/>
          <p:cNvSpPr txBox="1">
            <a:spLocks noChangeArrowheads="1"/>
          </p:cNvSpPr>
          <p:nvPr/>
        </p:nvSpPr>
        <p:spPr bwMode="auto">
          <a:xfrm>
            <a:off x="4343400" y="4140200"/>
            <a:ext cx="162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Cây chuối</a:t>
            </a:r>
            <a:endParaRPr lang="en-US" sz="24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81" name="Text Box 56"/>
          <p:cNvSpPr txBox="1">
            <a:spLocks noChangeArrowheads="1"/>
          </p:cNvSpPr>
          <p:nvPr/>
        </p:nvSpPr>
        <p:spPr bwMode="auto">
          <a:xfrm>
            <a:off x="4368800" y="4572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Cây lúa</a:t>
            </a:r>
            <a:endParaRPr lang="en-US" sz="24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82" name="Text Box 57"/>
          <p:cNvSpPr txBox="1">
            <a:spLocks noChangeArrowheads="1"/>
          </p:cNvSpPr>
          <p:nvPr/>
        </p:nvSpPr>
        <p:spPr bwMode="auto">
          <a:xfrm>
            <a:off x="4381500" y="5486400"/>
            <a:ext cx="2247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Cây khoai tây</a:t>
            </a:r>
            <a:endParaRPr lang="en-US" sz="24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59" grpId="0"/>
      <p:bldP spid="23574" grpId="0"/>
      <p:bldP spid="23575" grpId="0"/>
      <p:bldP spid="23576" grpId="0"/>
      <p:bldP spid="23577" grpId="0"/>
      <p:bldP spid="23578" grpId="0"/>
      <p:bldP spid="23579" grpId="0"/>
      <p:bldP spid="23580" grpId="0"/>
      <p:bldP spid="23581" grpId="0"/>
      <p:bldP spid="235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lua mi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1700" y="609600"/>
            <a:ext cx="27432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 descr="l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500" y="609600"/>
            <a:ext cx="21209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2" descr="ngo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596900"/>
            <a:ext cx="22860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4" descr="khoai la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3543300"/>
            <a:ext cx="2286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5" descr="khoai ta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3352800"/>
            <a:ext cx="2438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9" descr="chuo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0400" y="3530600"/>
            <a:ext cx="23622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20"/>
          <p:cNvSpPr txBox="1">
            <a:spLocks noChangeArrowheads="1"/>
          </p:cNvSpPr>
          <p:nvPr/>
        </p:nvSpPr>
        <p:spPr bwMode="auto">
          <a:xfrm>
            <a:off x="685800" y="24765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  <a:latin typeface="Times New Roman" pitchFamily="18" charset="0"/>
              </a:rPr>
              <a:t>Cây lúa</a:t>
            </a:r>
            <a:endParaRPr lang="en-US" sz="2400" b="1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5" name="Text Box 21"/>
          <p:cNvSpPr txBox="1">
            <a:spLocks noChangeArrowheads="1"/>
          </p:cNvSpPr>
          <p:nvPr/>
        </p:nvSpPr>
        <p:spPr bwMode="auto">
          <a:xfrm>
            <a:off x="6286500" y="24511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  <a:latin typeface="Times New Roman" pitchFamily="18" charset="0"/>
              </a:rPr>
              <a:t>Cây lúa mì</a:t>
            </a:r>
            <a:endParaRPr lang="en-US" sz="2400" b="1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6" name="Text Box 22"/>
          <p:cNvSpPr txBox="1">
            <a:spLocks noChangeArrowheads="1"/>
          </p:cNvSpPr>
          <p:nvPr/>
        </p:nvSpPr>
        <p:spPr bwMode="auto">
          <a:xfrm>
            <a:off x="3594100" y="5613400"/>
            <a:ext cx="238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  <a:latin typeface="Times New Roman" pitchFamily="18" charset="0"/>
              </a:rPr>
              <a:t>Cây khoai lang</a:t>
            </a:r>
            <a:endParaRPr lang="en-US" sz="2400" b="1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7" name="Text Box 23"/>
          <p:cNvSpPr txBox="1">
            <a:spLocks noChangeArrowheads="1"/>
          </p:cNvSpPr>
          <p:nvPr/>
        </p:nvSpPr>
        <p:spPr bwMode="auto">
          <a:xfrm>
            <a:off x="3352800" y="24511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  <a:latin typeface="Times New Roman" pitchFamily="18" charset="0"/>
              </a:rPr>
              <a:t>Cây bắp ngô</a:t>
            </a:r>
            <a:endParaRPr lang="en-US" sz="2400" b="1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8" name="Text Box 25"/>
          <p:cNvSpPr txBox="1">
            <a:spLocks noChangeArrowheads="1"/>
          </p:cNvSpPr>
          <p:nvPr/>
        </p:nvSpPr>
        <p:spPr bwMode="auto">
          <a:xfrm>
            <a:off x="6286500" y="56261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  <a:latin typeface="Times New Roman" pitchFamily="18" charset="0"/>
              </a:rPr>
              <a:t>Cây khoai tây</a:t>
            </a:r>
            <a:endParaRPr lang="en-US" sz="2400" b="1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9" name="Text Box 26"/>
          <p:cNvSpPr txBox="1">
            <a:spLocks noChangeArrowheads="1"/>
          </p:cNvSpPr>
          <p:nvPr/>
        </p:nvSpPr>
        <p:spPr bwMode="auto">
          <a:xfrm>
            <a:off x="736600" y="5638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  <a:latin typeface="Times New Roman" pitchFamily="18" charset="0"/>
              </a:rPr>
              <a:t>Cây chuối</a:t>
            </a:r>
            <a:endParaRPr lang="en-US" sz="2400" b="1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  <p:bldP spid="24585" grpId="0"/>
      <p:bldP spid="24586" grpId="0"/>
      <p:bldP spid="24587" grpId="0"/>
      <p:bldP spid="24588" grpId="0"/>
      <p:bldP spid="2458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vi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93233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9"/>
          <p:cNvSpPr>
            <a:spLocks noChangeArrowheads="1"/>
          </p:cNvSpPr>
          <p:nvPr/>
        </p:nvSpPr>
        <p:spPr bwMode="auto">
          <a:xfrm>
            <a:off x="0" y="4038600"/>
            <a:ext cx="1371600" cy="1066800"/>
          </a:xfrm>
          <a:prstGeom prst="rect">
            <a:avLst/>
          </a:prstGeom>
          <a:solidFill>
            <a:srgbClr val="EDFCA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sz="3600" b="1">
                <a:solidFill>
                  <a:srgbClr val="FF0000"/>
                </a:solidFill>
                <a:cs typeface="Arial" charset="0"/>
              </a:rPr>
              <a:t>Thức</a:t>
            </a:r>
          </a:p>
          <a:p>
            <a:pPr algn="just"/>
            <a:r>
              <a:rPr lang="en-US" sz="3600" b="1">
                <a:solidFill>
                  <a:srgbClr val="FF0000"/>
                </a:solidFill>
                <a:cs typeface="Arial" charset="0"/>
              </a:rPr>
              <a:t> ăn</a:t>
            </a:r>
          </a:p>
        </p:txBody>
      </p:sp>
      <p:sp>
        <p:nvSpPr>
          <p:cNvPr id="25608" name="Line 11"/>
          <p:cNvSpPr>
            <a:spLocks noChangeShapeType="1"/>
          </p:cNvSpPr>
          <p:nvPr/>
        </p:nvSpPr>
        <p:spPr bwMode="auto">
          <a:xfrm flipV="1">
            <a:off x="1371600" y="2514600"/>
            <a:ext cx="76200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3" name="Rectangle 12"/>
          <p:cNvSpPr>
            <a:spLocks noChangeArrowheads="1"/>
          </p:cNvSpPr>
          <p:nvPr/>
        </p:nvSpPr>
        <p:spPr bwMode="auto">
          <a:xfrm>
            <a:off x="914400" y="228600"/>
            <a:ext cx="76200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sz="3600" b="1">
                <a:solidFill>
                  <a:srgbClr val="FF0000"/>
                </a:solidFill>
                <a:cs typeface="Arial" charset="0"/>
              </a:rPr>
              <a:t>Thức </a:t>
            </a:r>
            <a:r>
              <a:rPr lang="vi-VN" sz="3600" b="1">
                <a:solidFill>
                  <a:srgbClr val="FF0000"/>
                </a:solidFill>
                <a:cs typeface="Arial" charset="0"/>
              </a:rPr>
              <a:t>ă</a:t>
            </a:r>
            <a:r>
              <a:rPr lang="en-US" sz="3600" b="1">
                <a:solidFill>
                  <a:srgbClr val="FF0000"/>
                </a:solidFill>
                <a:cs typeface="Arial" charset="0"/>
              </a:rPr>
              <a:t>n gồm những nhóm nào?</a:t>
            </a:r>
          </a:p>
        </p:txBody>
      </p:sp>
      <p:sp>
        <p:nvSpPr>
          <p:cNvPr id="25610" name="Line 13"/>
          <p:cNvSpPr>
            <a:spLocks noChangeShapeType="1"/>
          </p:cNvSpPr>
          <p:nvPr/>
        </p:nvSpPr>
        <p:spPr bwMode="auto">
          <a:xfrm flipV="1">
            <a:off x="1371600" y="3657600"/>
            <a:ext cx="685800" cy="774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1" name="Rectangle 16"/>
          <p:cNvSpPr>
            <a:spLocks noChangeArrowheads="1"/>
          </p:cNvSpPr>
          <p:nvPr/>
        </p:nvSpPr>
        <p:spPr bwMode="auto">
          <a:xfrm>
            <a:off x="2133600" y="1524000"/>
            <a:ext cx="5715000" cy="990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sz="3600" b="1">
                <a:solidFill>
                  <a:schemeClr val="accent2"/>
                </a:solidFill>
                <a:cs typeface="Arial" charset="0"/>
              </a:rPr>
              <a:t>Nhóm chứa </a:t>
            </a:r>
          </a:p>
          <a:p>
            <a:pPr algn="just"/>
            <a:r>
              <a:rPr lang="en-US" sz="3600" b="1">
                <a:solidFill>
                  <a:schemeClr val="accent2"/>
                </a:solidFill>
                <a:cs typeface="Arial" charset="0"/>
              </a:rPr>
              <a:t>nhiều chất bột đường.</a:t>
            </a:r>
          </a:p>
        </p:txBody>
      </p:sp>
      <p:sp>
        <p:nvSpPr>
          <p:cNvPr id="25612" name="Rectangle 20"/>
          <p:cNvSpPr>
            <a:spLocks noChangeArrowheads="1"/>
          </p:cNvSpPr>
          <p:nvPr/>
        </p:nvSpPr>
        <p:spPr bwMode="auto">
          <a:xfrm>
            <a:off x="2057400" y="2971800"/>
            <a:ext cx="6553200" cy="711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sz="3600" b="1">
                <a:solidFill>
                  <a:schemeClr val="accent2"/>
                </a:solidFill>
                <a:cs typeface="Arial" charset="0"/>
              </a:rPr>
              <a:t>Nhóm chứa nhiều chất đạm.</a:t>
            </a:r>
          </a:p>
        </p:txBody>
      </p:sp>
      <p:sp>
        <p:nvSpPr>
          <p:cNvPr id="25613" name="Rectangle 21"/>
          <p:cNvSpPr>
            <a:spLocks noChangeArrowheads="1"/>
          </p:cNvSpPr>
          <p:nvPr/>
        </p:nvSpPr>
        <p:spPr bwMode="auto">
          <a:xfrm>
            <a:off x="2133600" y="4038600"/>
            <a:ext cx="6400800" cy="6985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sz="3600" b="1">
                <a:solidFill>
                  <a:schemeClr val="accent2"/>
                </a:solidFill>
                <a:cs typeface="Arial" charset="0"/>
              </a:rPr>
              <a:t>Nhóm chứa nhiều chất béo.</a:t>
            </a:r>
          </a:p>
        </p:txBody>
      </p:sp>
      <p:sp>
        <p:nvSpPr>
          <p:cNvPr id="25614" name="Rectangle 22"/>
          <p:cNvSpPr>
            <a:spLocks noChangeArrowheads="1"/>
          </p:cNvSpPr>
          <p:nvPr/>
        </p:nvSpPr>
        <p:spPr bwMode="auto">
          <a:xfrm>
            <a:off x="2209800" y="5334000"/>
            <a:ext cx="6477000" cy="1143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sz="3600" b="1">
                <a:solidFill>
                  <a:schemeClr val="accent2"/>
                </a:solidFill>
                <a:cs typeface="Arial" charset="0"/>
              </a:rPr>
              <a:t>Nhóm chứa nhiều vi-ta-min</a:t>
            </a:r>
          </a:p>
          <a:p>
            <a:pPr algn="just"/>
            <a:r>
              <a:rPr lang="en-US" sz="3600" b="1">
                <a:solidFill>
                  <a:schemeClr val="accent2"/>
                </a:solidFill>
                <a:cs typeface="Arial" charset="0"/>
              </a:rPr>
              <a:t>         và chất khoáng.</a:t>
            </a:r>
          </a:p>
        </p:txBody>
      </p:sp>
      <p:sp>
        <p:nvSpPr>
          <p:cNvPr id="25615" name="Line 23"/>
          <p:cNvSpPr>
            <a:spLocks noChangeShapeType="1"/>
          </p:cNvSpPr>
          <p:nvPr/>
        </p:nvSpPr>
        <p:spPr bwMode="auto">
          <a:xfrm>
            <a:off x="1371600" y="4449763"/>
            <a:ext cx="762000" cy="46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6" name="Line 24"/>
          <p:cNvSpPr>
            <a:spLocks noChangeShapeType="1"/>
          </p:cNvSpPr>
          <p:nvPr/>
        </p:nvSpPr>
        <p:spPr bwMode="auto">
          <a:xfrm>
            <a:off x="1371600" y="4419600"/>
            <a:ext cx="7620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  <p:bldP spid="25608" grpId="0" animBg="1"/>
      <p:bldP spid="25610" grpId="0" animBg="1"/>
      <p:bldP spid="25611" grpId="0" bldLvl="0" animBg="1"/>
      <p:bldP spid="25612" grpId="0" bldLvl="0" animBg="1"/>
      <p:bldP spid="25613" grpId="0" bldLvl="0" animBg="1"/>
      <p:bldP spid="25614" grpId="0" bldLvl="0" animBg="1"/>
      <p:bldP spid="25615" grpId="0" animBg="1"/>
      <p:bldP spid="256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ình Chữ nhật 17"/>
          <p:cNvSpPr>
            <a:spLocks noChangeArrowheads="1"/>
          </p:cNvSpPr>
          <p:nvPr/>
        </p:nvSpPr>
        <p:spPr bwMode="auto">
          <a:xfrm>
            <a:off x="381000" y="1905000"/>
            <a:ext cx="8382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4000" b="1">
                <a:cs typeface="Arial" charset="0"/>
              </a:rPr>
              <a:t>Vai trò của những thức ăn chứa chất bột đường là cung cấp năng lượng cho mọi hoạt động và duy trì nhiệt độ của cơ thể.</a:t>
            </a:r>
          </a:p>
        </p:txBody>
      </p:sp>
      <p:sp>
        <p:nvSpPr>
          <p:cNvPr id="18435" name="Hình Chữ nhật 15"/>
          <p:cNvSpPr>
            <a:spLocks noChangeArrowheads="1"/>
          </p:cNvSpPr>
          <p:nvPr/>
        </p:nvSpPr>
        <p:spPr bwMode="auto">
          <a:xfrm>
            <a:off x="457200" y="228600"/>
            <a:ext cx="8305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4000" b="1">
                <a:solidFill>
                  <a:srgbClr val="FF0000"/>
                </a:solidFill>
              </a:rPr>
              <a:t>Vai trò của những thức ăn chứa chất bột đường là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inh n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tho ch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0"/>
            <a:ext cx="447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zx455523a208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5562600"/>
            <a:ext cx="619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1333500"/>
            <a:ext cx="312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>
                <a:solidFill>
                  <a:srgbClr val="990000"/>
                </a:solidFill>
                <a:latin typeface="Times New Roman" pitchFamily="18" charset="0"/>
              </a:rPr>
              <a:t>Về nh</a:t>
            </a:r>
            <a:r>
              <a:rPr lang="en-US" sz="32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</a:p>
        </p:txBody>
      </p:sp>
      <p:pic>
        <p:nvPicPr>
          <p:cNvPr id="26630" name="Picture 7" descr="Natureza_0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4572000"/>
            <a:ext cx="11096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8" descr="Natureza_0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4267200"/>
            <a:ext cx="11096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9" descr="Natureza_0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4724400"/>
            <a:ext cx="11096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0" descr="Natureza_0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24400"/>
            <a:ext cx="11096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1" descr="Natureza_0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724400"/>
            <a:ext cx="11096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5" name="Text Box 13"/>
          <p:cNvSpPr txBox="1">
            <a:spLocks noChangeArrowheads="1"/>
          </p:cNvSpPr>
          <p:nvPr/>
        </p:nvSpPr>
        <p:spPr bwMode="auto">
          <a:xfrm>
            <a:off x="304800" y="2286000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</a:rPr>
              <a:t>- </a:t>
            </a:r>
            <a:r>
              <a:rPr lang="en-US" sz="3600">
                <a:solidFill>
                  <a:schemeClr val="accent2"/>
                </a:solidFill>
                <a:latin typeface="Times New Roman" pitchFamily="18" charset="0"/>
              </a:rPr>
              <a:t>Xem lại nội dung b</a:t>
            </a:r>
            <a:r>
              <a:rPr lang="en-US" sz="3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600">
                <a:solidFill>
                  <a:schemeClr val="accent2"/>
                </a:solidFill>
                <a:latin typeface="Times New Roman" pitchFamily="18" charset="0"/>
              </a:rPr>
              <a:t>i vừa học.</a:t>
            </a:r>
            <a:endParaRPr lang="en-US" sz="36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6" name="Text Box 14"/>
          <p:cNvSpPr txBox="1">
            <a:spLocks noChangeArrowheads="1"/>
          </p:cNvSpPr>
          <p:nvPr/>
        </p:nvSpPr>
        <p:spPr bwMode="auto">
          <a:xfrm>
            <a:off x="76200" y="3048000"/>
            <a:ext cx="89154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charset="0"/>
              <a:buChar char="-"/>
            </a:pPr>
            <a:r>
              <a:rPr lang="en-US" sz="3600">
                <a:solidFill>
                  <a:schemeClr val="accent2"/>
                </a:solidFill>
                <a:latin typeface="Times New Roman" pitchFamily="18" charset="0"/>
              </a:rPr>
              <a:t> Chuẩn bị b</a:t>
            </a:r>
            <a:r>
              <a:rPr lang="en-US" sz="3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600">
                <a:solidFill>
                  <a:schemeClr val="accent2"/>
                </a:solidFill>
                <a:latin typeface="Times New Roman" pitchFamily="18" charset="0"/>
              </a:rPr>
              <a:t>i sau: </a:t>
            </a:r>
          </a:p>
          <a:p>
            <a:pPr lvl="2" algn="ctr"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  <a:latin typeface="Times New Roman" pitchFamily="18" charset="0"/>
              </a:rPr>
              <a:t>“Vai trò của chất đạm v</a:t>
            </a:r>
            <a:r>
              <a:rPr lang="en-US" sz="3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600">
                <a:solidFill>
                  <a:schemeClr val="accent2"/>
                </a:solidFill>
                <a:latin typeface="Times New Roman" pitchFamily="18" charset="0"/>
              </a:rPr>
              <a:t> chất béo”.</a:t>
            </a:r>
            <a:endParaRPr lang="en-US" sz="36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9" name="Picture 15" descr="tho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886200"/>
            <a:ext cx="10953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16" descr="Tinkerbell-01-jun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1981200"/>
            <a:ext cx="781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17" descr="nha-02-jun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" y="457200"/>
            <a:ext cx="8382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Picture 18" descr="bflow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0" y="139700"/>
            <a:ext cx="39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Picture 19" descr="bflow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81600" y="406400"/>
            <a:ext cx="390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4" name="Picture 20" descr="ROSE1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flipH="1">
            <a:off x="2730500" y="13208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5" name="Picture 22" descr="ROSE1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flipH="1">
            <a:off x="38100" y="13208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6" name="Picture 23" descr="bflow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00200" y="304800"/>
            <a:ext cx="39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Hộp_Văn_Bản 1"/>
          <p:cNvSpPr txBox="1">
            <a:spLocks noChangeArrowheads="1"/>
          </p:cNvSpPr>
          <p:nvPr/>
        </p:nvSpPr>
        <p:spPr bwMode="auto">
          <a:xfrm>
            <a:off x="0" y="1524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u="sng" dirty="0" smtClean="0"/>
              <a:t>Khoa </a:t>
            </a:r>
            <a:r>
              <a:rPr lang="en-US" u="sng" dirty="0"/>
              <a:t>học</a:t>
            </a:r>
          </a:p>
        </p:txBody>
      </p:sp>
      <p:sp>
        <p:nvSpPr>
          <p:cNvPr id="3075" name="Hình Chữ nhật 3"/>
          <p:cNvSpPr>
            <a:spLocks noChangeArrowheads="1"/>
          </p:cNvSpPr>
          <p:nvPr/>
        </p:nvSpPr>
        <p:spPr bwMode="auto">
          <a:xfrm>
            <a:off x="152400" y="1143000"/>
            <a:ext cx="8991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Các chất dinh dưỡng 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</a:rPr>
              <a:t>trong thức ăn. 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</a:rPr>
              <a:t>Vai trò của chất bột đường.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228600" y="3581400"/>
            <a:ext cx="800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>
                <a:cs typeface="Arial" charset="0"/>
              </a:rPr>
              <a:t>1. Cách phân loại thức ăn.</a:t>
            </a:r>
          </a:p>
        </p:txBody>
      </p:sp>
      <p:sp>
        <p:nvSpPr>
          <p:cNvPr id="3077" name="Hình Chữ nhật 4"/>
          <p:cNvSpPr>
            <a:spLocks noChangeArrowheads="1"/>
          </p:cNvSpPr>
          <p:nvPr/>
        </p:nvSpPr>
        <p:spPr bwMode="auto">
          <a:xfrm>
            <a:off x="304800" y="4419600"/>
            <a:ext cx="853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4000" b="1">
                <a:cs typeface="Arial" charset="0"/>
              </a:rPr>
              <a:t>2. Nhóm thức ăn chứa nhiều chất bột đường và vai trò của chúng.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228600" y="304800"/>
            <a:ext cx="114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/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1676400" y="3048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/>
          </a:p>
        </p:txBody>
      </p:sp>
      <p:sp>
        <p:nvSpPr>
          <p:cNvPr id="4100" name="Rectangle 11"/>
          <p:cNvSpPr>
            <a:spLocks noChangeArrowheads="1"/>
          </p:cNvSpPr>
          <p:nvPr/>
        </p:nvSpPr>
        <p:spPr bwMode="auto">
          <a:xfrm>
            <a:off x="3124200" y="3048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/>
          </a:p>
        </p:txBody>
      </p:sp>
      <p:pic>
        <p:nvPicPr>
          <p:cNvPr id="4101" name="Picture 15" descr="rau c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304800"/>
            <a:ext cx="114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16"/>
          <p:cNvSpPr txBox="1">
            <a:spLocks noChangeArrowheads="1"/>
          </p:cNvSpPr>
          <p:nvPr/>
        </p:nvSpPr>
        <p:spPr bwMode="auto">
          <a:xfrm>
            <a:off x="203200" y="1663700"/>
            <a:ext cx="147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Rau cải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3" name="Picture 18" descr="dau co-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3200" y="317500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Text Box 19"/>
          <p:cNvSpPr txBox="1">
            <a:spLocks noChangeArrowheads="1"/>
          </p:cNvSpPr>
          <p:nvPr/>
        </p:nvSpPr>
        <p:spPr bwMode="auto">
          <a:xfrm>
            <a:off x="1447800" y="1676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Đậu cô-ve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5" name="Picture 21" descr="bi da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4419600"/>
            <a:ext cx="12954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Text Box 22"/>
          <p:cNvSpPr txBox="1">
            <a:spLocks noChangeArrowheads="1"/>
          </p:cNvSpPr>
          <p:nvPr/>
        </p:nvSpPr>
        <p:spPr bwMode="auto">
          <a:xfrm>
            <a:off x="6096000" y="59436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Bí đao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7" name="Picture 24" descr="dau phong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31100" y="304800"/>
            <a:ext cx="1447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8" name="Text Box 25"/>
          <p:cNvSpPr txBox="1">
            <a:spLocks noChangeArrowheads="1"/>
          </p:cNvSpPr>
          <p:nvPr/>
        </p:nvSpPr>
        <p:spPr bwMode="auto">
          <a:xfrm>
            <a:off x="7315200" y="1701800"/>
            <a:ext cx="1906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Đậu phộng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9" name="Picture 28" descr="thit ga quay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98800" y="342900"/>
            <a:ext cx="13843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Text Box 29"/>
          <p:cNvSpPr txBox="1">
            <a:spLocks noChangeArrowheads="1"/>
          </p:cNvSpPr>
          <p:nvPr/>
        </p:nvSpPr>
        <p:spPr bwMode="auto">
          <a:xfrm>
            <a:off x="3073400" y="17145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Thịt g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</a:p>
        </p:txBody>
      </p:sp>
      <p:pic>
        <p:nvPicPr>
          <p:cNvPr id="4111" name="Picture 30" descr="sua b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60900" y="393700"/>
            <a:ext cx="120015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2" name="Text Box 31"/>
          <p:cNvSpPr txBox="1">
            <a:spLocks noChangeArrowheads="1"/>
          </p:cNvSpPr>
          <p:nvPr/>
        </p:nvSpPr>
        <p:spPr bwMode="auto">
          <a:xfrm>
            <a:off x="4533900" y="1701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Sữa bò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13" name="Picture 32" descr="nuoc cam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0" y="4343400"/>
            <a:ext cx="13716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4" name="Text Box 33"/>
          <p:cNvSpPr txBox="1">
            <a:spLocks noChangeArrowheads="1"/>
          </p:cNvSpPr>
          <p:nvPr/>
        </p:nvSpPr>
        <p:spPr bwMode="auto">
          <a:xfrm>
            <a:off x="7404100" y="5791200"/>
            <a:ext cx="173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Nước cam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15" name="Picture 34" descr="Peixe_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0" y="4038600"/>
            <a:ext cx="2133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6" name="Text Box 36"/>
          <p:cNvSpPr txBox="1">
            <a:spLocks noChangeArrowheads="1"/>
          </p:cNvSpPr>
          <p:nvPr/>
        </p:nvSpPr>
        <p:spPr bwMode="auto">
          <a:xfrm>
            <a:off x="2514600" y="5943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Cá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17" name="Picture 37" descr="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95800" y="4343400"/>
            <a:ext cx="13716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8" name="Text Box 38"/>
          <p:cNvSpPr txBox="1">
            <a:spLocks noChangeArrowheads="1"/>
          </p:cNvSpPr>
          <p:nvPr/>
        </p:nvSpPr>
        <p:spPr bwMode="auto">
          <a:xfrm>
            <a:off x="4419600" y="6019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Cơm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19" name="Picture 39" descr="tom-su-hap-trai-du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67400" y="304800"/>
            <a:ext cx="14208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0" name="Picture 40" descr="thit lon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4800" y="4038600"/>
            <a:ext cx="19050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1" name="Text Box 42"/>
          <p:cNvSpPr txBox="1">
            <a:spLocks noChangeArrowheads="1"/>
          </p:cNvSpPr>
          <p:nvPr/>
        </p:nvSpPr>
        <p:spPr bwMode="auto">
          <a:xfrm>
            <a:off x="5892800" y="1701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Tôm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2" name="Rectangle 46"/>
          <p:cNvSpPr>
            <a:spLocks noChangeArrowheads="1"/>
          </p:cNvSpPr>
          <p:nvPr/>
        </p:nvSpPr>
        <p:spPr bwMode="auto">
          <a:xfrm>
            <a:off x="533400" y="4419600"/>
            <a:ext cx="297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/>
          </a:p>
        </p:txBody>
      </p:sp>
      <p:sp>
        <p:nvSpPr>
          <p:cNvPr id="4123" name="Text Box 52"/>
          <p:cNvSpPr txBox="1">
            <a:spLocks noChangeArrowheads="1"/>
          </p:cNvSpPr>
          <p:nvPr/>
        </p:nvSpPr>
        <p:spPr bwMode="auto">
          <a:xfrm>
            <a:off x="381000" y="6019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Thịt lợn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4" name="Text Box 16"/>
          <p:cNvSpPr txBox="1">
            <a:spLocks noChangeArrowheads="1"/>
          </p:cNvSpPr>
          <p:nvPr/>
        </p:nvSpPr>
        <p:spPr bwMode="auto">
          <a:xfrm>
            <a:off x="228600" y="1676400"/>
            <a:ext cx="1601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Rau cải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5" name="Text Box 19"/>
          <p:cNvSpPr txBox="1">
            <a:spLocks noChangeArrowheads="1"/>
          </p:cNvSpPr>
          <p:nvPr/>
        </p:nvSpPr>
        <p:spPr bwMode="auto">
          <a:xfrm>
            <a:off x="1447800" y="1689100"/>
            <a:ext cx="1601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Đậu cô-ve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6" name="Text Box 29"/>
          <p:cNvSpPr txBox="1">
            <a:spLocks noChangeArrowheads="1"/>
          </p:cNvSpPr>
          <p:nvPr/>
        </p:nvSpPr>
        <p:spPr bwMode="auto">
          <a:xfrm>
            <a:off x="2971800" y="1701800"/>
            <a:ext cx="1677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Thịt g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</a:p>
        </p:txBody>
      </p:sp>
      <p:sp>
        <p:nvSpPr>
          <p:cNvPr id="4127" name="Text Box 31"/>
          <p:cNvSpPr txBox="1">
            <a:spLocks noChangeArrowheads="1"/>
          </p:cNvSpPr>
          <p:nvPr/>
        </p:nvSpPr>
        <p:spPr bwMode="auto">
          <a:xfrm>
            <a:off x="4521200" y="16891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Sữa bò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8" name="Text Box 42"/>
          <p:cNvSpPr txBox="1">
            <a:spLocks noChangeArrowheads="1"/>
          </p:cNvSpPr>
          <p:nvPr/>
        </p:nvSpPr>
        <p:spPr bwMode="auto">
          <a:xfrm>
            <a:off x="5880100" y="16891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Tôm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28600" y="304800"/>
            <a:ext cx="114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/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1676400" y="3048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/>
          </a:p>
        </p:txBody>
      </p:sp>
      <p:sp>
        <p:nvSpPr>
          <p:cNvPr id="5124" name="Rectangle 11"/>
          <p:cNvSpPr>
            <a:spLocks noChangeArrowheads="1"/>
          </p:cNvSpPr>
          <p:nvPr/>
        </p:nvSpPr>
        <p:spPr bwMode="auto">
          <a:xfrm>
            <a:off x="3124200" y="3048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/>
          </a:p>
        </p:txBody>
      </p:sp>
      <p:pic>
        <p:nvPicPr>
          <p:cNvPr id="5125" name="Picture 28" descr="thit ga quay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114800"/>
            <a:ext cx="2971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30" descr="sua b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457200"/>
            <a:ext cx="289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34" descr="Peixe_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2133600"/>
            <a:ext cx="2895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 Box 36"/>
          <p:cNvSpPr txBox="1">
            <a:spLocks noChangeArrowheads="1"/>
          </p:cNvSpPr>
          <p:nvPr/>
        </p:nvSpPr>
        <p:spPr bwMode="auto">
          <a:xfrm>
            <a:off x="3886200" y="5943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Cá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9" name="Picture 39" descr="tom-su-hap-trai-d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33528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40" descr="thit l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1143000"/>
            <a:ext cx="2590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Text Box 42"/>
          <p:cNvSpPr txBox="1">
            <a:spLocks noChangeArrowheads="1"/>
          </p:cNvSpPr>
          <p:nvPr/>
        </p:nvSpPr>
        <p:spPr bwMode="auto">
          <a:xfrm>
            <a:off x="6934200" y="6172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Tôm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2" name="Rectangle 46"/>
          <p:cNvSpPr>
            <a:spLocks noChangeArrowheads="1"/>
          </p:cNvSpPr>
          <p:nvPr/>
        </p:nvSpPr>
        <p:spPr bwMode="auto">
          <a:xfrm>
            <a:off x="533400" y="4419600"/>
            <a:ext cx="297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/>
          </a:p>
        </p:txBody>
      </p:sp>
      <p:sp>
        <p:nvSpPr>
          <p:cNvPr id="5133" name="Text Box 52"/>
          <p:cNvSpPr txBox="1">
            <a:spLocks noChangeArrowheads="1"/>
          </p:cNvSpPr>
          <p:nvPr/>
        </p:nvSpPr>
        <p:spPr bwMode="auto">
          <a:xfrm>
            <a:off x="444500" y="36703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Thịt lợn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4" name="Text Box 53"/>
          <p:cNvSpPr txBox="1">
            <a:spLocks noChangeArrowheads="1"/>
          </p:cNvSpPr>
          <p:nvPr/>
        </p:nvSpPr>
        <p:spPr bwMode="auto">
          <a:xfrm>
            <a:off x="381000" y="228600"/>
            <a:ext cx="6096000" cy="1200150"/>
          </a:xfrm>
          <a:prstGeom prst="rect">
            <a:avLst/>
          </a:prstGeom>
          <a:noFill/>
          <a:ln w="76200" cmpd="tri">
            <a:pattFill prst="pct75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cs typeface="Arial" charset="0"/>
              </a:rPr>
              <a:t>Thức ăn, đồ uống </a:t>
            </a:r>
          </a:p>
          <a:p>
            <a:pPr algn="ctr"/>
            <a:r>
              <a:rPr lang="en-US" sz="3600" b="1">
                <a:solidFill>
                  <a:srgbClr val="0000FF"/>
                </a:solidFill>
                <a:cs typeface="Arial" charset="0"/>
              </a:rPr>
              <a:t>có nguồn gốc động vật</a:t>
            </a:r>
          </a:p>
        </p:txBody>
      </p:sp>
      <p:sp>
        <p:nvSpPr>
          <p:cNvPr id="5135" name="Text Box 29"/>
          <p:cNvSpPr txBox="1">
            <a:spLocks noChangeArrowheads="1"/>
          </p:cNvSpPr>
          <p:nvPr/>
        </p:nvSpPr>
        <p:spPr bwMode="auto">
          <a:xfrm>
            <a:off x="762000" y="6096000"/>
            <a:ext cx="1677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Thịt g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</a:p>
        </p:txBody>
      </p:sp>
      <p:sp>
        <p:nvSpPr>
          <p:cNvPr id="5136" name="Text Box 31"/>
          <p:cNvSpPr txBox="1">
            <a:spLocks noChangeArrowheads="1"/>
          </p:cNvSpPr>
          <p:nvPr/>
        </p:nvSpPr>
        <p:spPr bwMode="auto">
          <a:xfrm>
            <a:off x="6781800" y="2590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Sữa bò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228600" y="304800"/>
            <a:ext cx="114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/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1676400" y="3048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/>
          </a:p>
        </p:txBody>
      </p:sp>
      <p:sp>
        <p:nvSpPr>
          <p:cNvPr id="6148" name="Rectangle 11"/>
          <p:cNvSpPr>
            <a:spLocks noChangeArrowheads="1"/>
          </p:cNvSpPr>
          <p:nvPr/>
        </p:nvSpPr>
        <p:spPr bwMode="auto">
          <a:xfrm>
            <a:off x="3124200" y="3048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/>
          </a:p>
        </p:txBody>
      </p:sp>
      <p:pic>
        <p:nvPicPr>
          <p:cNvPr id="6149" name="Picture 15" descr="rau c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18669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8" descr="dau co-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219200"/>
            <a:ext cx="1447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21" descr="bi da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124200"/>
            <a:ext cx="2286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 Box 22"/>
          <p:cNvSpPr txBox="1">
            <a:spLocks noChangeArrowheads="1"/>
          </p:cNvSpPr>
          <p:nvPr/>
        </p:nvSpPr>
        <p:spPr bwMode="auto">
          <a:xfrm>
            <a:off x="4648200" y="5867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Bí đao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3" name="Picture 24" descr="dau phong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304800"/>
            <a:ext cx="21209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Text Box 25"/>
          <p:cNvSpPr txBox="1">
            <a:spLocks noChangeArrowheads="1"/>
          </p:cNvSpPr>
          <p:nvPr/>
        </p:nvSpPr>
        <p:spPr bwMode="auto">
          <a:xfrm>
            <a:off x="7086600" y="2514600"/>
            <a:ext cx="1906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Đậu phộng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5" name="Picture 32" descr="nuoc ca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3124200"/>
            <a:ext cx="1752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6" name="Text Box 33"/>
          <p:cNvSpPr txBox="1">
            <a:spLocks noChangeArrowheads="1"/>
          </p:cNvSpPr>
          <p:nvPr/>
        </p:nvSpPr>
        <p:spPr bwMode="auto">
          <a:xfrm>
            <a:off x="7162800" y="6096000"/>
            <a:ext cx="173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Nước cam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7" name="Picture 37" descr="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3200400"/>
            <a:ext cx="3429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8" name="Text Box 38"/>
          <p:cNvSpPr txBox="1">
            <a:spLocks noChangeArrowheads="1"/>
          </p:cNvSpPr>
          <p:nvPr/>
        </p:nvSpPr>
        <p:spPr bwMode="auto">
          <a:xfrm>
            <a:off x="838200" y="5943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Cơm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9" name="Rectangle 46"/>
          <p:cNvSpPr>
            <a:spLocks noChangeArrowheads="1"/>
          </p:cNvSpPr>
          <p:nvPr/>
        </p:nvSpPr>
        <p:spPr bwMode="auto">
          <a:xfrm>
            <a:off x="533400" y="4419600"/>
            <a:ext cx="297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/>
          </a:p>
        </p:txBody>
      </p:sp>
      <p:sp>
        <p:nvSpPr>
          <p:cNvPr id="6160" name="Text Box 50"/>
          <p:cNvSpPr txBox="1">
            <a:spLocks noChangeArrowheads="1"/>
          </p:cNvSpPr>
          <p:nvPr/>
        </p:nvSpPr>
        <p:spPr bwMode="auto">
          <a:xfrm>
            <a:off x="1828800" y="0"/>
            <a:ext cx="5029200" cy="1200150"/>
          </a:xfrm>
          <a:prstGeom prst="rect">
            <a:avLst/>
          </a:prstGeom>
          <a:noFill/>
          <a:ln w="76200" cmpd="tri">
            <a:pattFill prst="pct75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cs typeface="Arial" charset="0"/>
              </a:rPr>
              <a:t>Thức ăn, đồ uống có nguồn gốc thực vật</a:t>
            </a:r>
          </a:p>
        </p:txBody>
      </p:sp>
      <p:sp>
        <p:nvSpPr>
          <p:cNvPr id="6161" name="Text Box 16"/>
          <p:cNvSpPr txBox="1">
            <a:spLocks noChangeArrowheads="1"/>
          </p:cNvSpPr>
          <p:nvPr/>
        </p:nvSpPr>
        <p:spPr bwMode="auto">
          <a:xfrm>
            <a:off x="228600" y="2590800"/>
            <a:ext cx="1601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Rau cải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2" name="Text Box 19"/>
          <p:cNvSpPr txBox="1">
            <a:spLocks noChangeArrowheads="1"/>
          </p:cNvSpPr>
          <p:nvPr/>
        </p:nvSpPr>
        <p:spPr bwMode="auto">
          <a:xfrm>
            <a:off x="3352800" y="2514600"/>
            <a:ext cx="1601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Đậu cô-ve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8001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cs typeface="Arial" charset="0"/>
              </a:rPr>
              <a:t>Người ta phân loại thức ăn theo cách nào?</a:t>
            </a:r>
          </a:p>
        </p:txBody>
      </p:sp>
      <p:sp>
        <p:nvSpPr>
          <p:cNvPr id="17416" name="Text Box 20"/>
          <p:cNvSpPr txBox="1">
            <a:spLocks noChangeArrowheads="1"/>
          </p:cNvSpPr>
          <p:nvPr/>
        </p:nvSpPr>
        <p:spPr bwMode="auto">
          <a:xfrm>
            <a:off x="304800" y="1524000"/>
            <a:ext cx="7620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>
                <a:cs typeface="Arial" charset="0"/>
              </a:rPr>
              <a:t>Có </a:t>
            </a:r>
            <a:r>
              <a:rPr lang="en-US" sz="4000" b="1" i="1">
                <a:solidFill>
                  <a:srgbClr val="FF0000"/>
                </a:solidFill>
                <a:cs typeface="Arial" charset="0"/>
              </a:rPr>
              <a:t>hai cách</a:t>
            </a:r>
            <a:r>
              <a:rPr lang="en-US" sz="4000" b="1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4000" b="1">
                <a:cs typeface="Arial" charset="0"/>
              </a:rPr>
              <a:t>phân loại thức ăn:</a:t>
            </a:r>
          </a:p>
        </p:txBody>
      </p:sp>
      <p:sp>
        <p:nvSpPr>
          <p:cNvPr id="17417" name="Text Box 21"/>
          <p:cNvSpPr txBox="1">
            <a:spLocks noChangeArrowheads="1"/>
          </p:cNvSpPr>
          <p:nvPr/>
        </p:nvSpPr>
        <p:spPr bwMode="auto">
          <a:xfrm>
            <a:off x="381000" y="2286000"/>
            <a:ext cx="82296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>
                <a:cs typeface="Arial" charset="0"/>
              </a:rPr>
              <a:t>- Dựa vào nguồn gốc thức ăn (động vật hay thực vật).</a:t>
            </a:r>
          </a:p>
          <a:p>
            <a:pPr algn="just">
              <a:spcBef>
                <a:spcPct val="50000"/>
              </a:spcBef>
            </a:pPr>
            <a:endParaRPr lang="en-US" sz="4000" b="1">
              <a:cs typeface="Arial" charset="0"/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228600" y="3733800"/>
            <a:ext cx="80772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Arial" charset="0"/>
              <a:buChar char="-"/>
            </a:pPr>
            <a:r>
              <a:rPr lang="en-US" sz="4000" b="1">
                <a:cs typeface="Arial" charset="0"/>
              </a:rPr>
              <a:t> Dựa vào các chất dinh dưỡng có trong thức ăn. Chia thức ăn thành 4 nhóm:</a:t>
            </a:r>
          </a:p>
          <a:p>
            <a:pPr algn="just">
              <a:spcBef>
                <a:spcPct val="50000"/>
              </a:spcBef>
              <a:buFont typeface="Arial" charset="0"/>
              <a:buChar char="-"/>
            </a:pPr>
            <a:endParaRPr lang="en-US" sz="4000" b="1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/>
      <p:bldP spid="17417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Text Box 23"/>
          <p:cNvSpPr txBox="1">
            <a:spLocks noChangeArrowheads="1"/>
          </p:cNvSpPr>
          <p:nvPr/>
        </p:nvSpPr>
        <p:spPr bwMode="auto">
          <a:xfrm>
            <a:off x="152400" y="228600"/>
            <a:ext cx="86868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>
                <a:cs typeface="Arial" charset="0"/>
              </a:rPr>
              <a:t>+ Nhóm thức ăn chứa nhiều chất bột đường.</a:t>
            </a:r>
          </a:p>
          <a:p>
            <a:pPr algn="just">
              <a:spcBef>
                <a:spcPct val="50000"/>
              </a:spcBef>
            </a:pPr>
            <a:r>
              <a:rPr lang="en-US" sz="4000" b="1">
                <a:cs typeface="Arial" charset="0"/>
              </a:rPr>
              <a:t>+ Nhóm thức ăn chứa nhiều chất đạm.</a:t>
            </a:r>
          </a:p>
          <a:p>
            <a:pPr algn="just">
              <a:spcBef>
                <a:spcPct val="50000"/>
              </a:spcBef>
            </a:pPr>
            <a:r>
              <a:rPr lang="en-US" sz="4000" b="1">
                <a:cs typeface="Arial" charset="0"/>
              </a:rPr>
              <a:t>+ Nhóm thức ăn chứa nhiều chất chất béo.</a:t>
            </a:r>
          </a:p>
          <a:p>
            <a:pPr algn="just">
              <a:spcBef>
                <a:spcPct val="50000"/>
              </a:spcBef>
            </a:pPr>
            <a:r>
              <a:rPr lang="en-US" sz="4000" b="1">
                <a:cs typeface="Arial" charset="0"/>
              </a:rPr>
              <a:t>+ Nhóm thức ăn chứa nhiều vi-ta-min và chất khoáng.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0" name="Text Box 24"/>
          <p:cNvSpPr txBox="1">
            <a:spLocks noChangeArrowheads="1"/>
          </p:cNvSpPr>
          <p:nvPr/>
        </p:nvSpPr>
        <p:spPr bwMode="auto">
          <a:xfrm>
            <a:off x="304800" y="1905000"/>
            <a:ext cx="7696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>
                <a:cs typeface="Arial" charset="0"/>
              </a:rPr>
              <a:t>Ngoài ra trong nhiều loại thức ăn còn chứa chất xơ và nước.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/>
          <p:cNvSpPr>
            <a:spLocks noChangeArrowheads="1"/>
          </p:cNvSpPr>
          <p:nvPr/>
        </p:nvSpPr>
        <p:spPr bwMode="auto">
          <a:xfrm>
            <a:off x="228600" y="533400"/>
            <a:ext cx="8001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4000" b="1" u="sng">
                <a:solidFill>
                  <a:srgbClr val="002060"/>
                </a:solidFill>
                <a:cs typeface="Arial" charset="0"/>
              </a:rPr>
              <a:t>Hoạt động 1</a:t>
            </a:r>
            <a:r>
              <a:rPr lang="en-US" sz="4000" b="1">
                <a:solidFill>
                  <a:srgbClr val="002060"/>
                </a:solidFill>
                <a:cs typeface="Arial" charset="0"/>
              </a:rPr>
              <a:t>: </a:t>
            </a:r>
            <a:r>
              <a:rPr lang="en-US" sz="4000" b="1">
                <a:solidFill>
                  <a:srgbClr val="990099"/>
                </a:solidFill>
                <a:cs typeface="Arial" charset="0"/>
              </a:rPr>
              <a:t>Phân loại thức ăn và đồ uống</a:t>
            </a:r>
          </a:p>
        </p:txBody>
      </p:sp>
      <p:sp>
        <p:nvSpPr>
          <p:cNvPr id="8" name="Hình Chữ nhật 7"/>
          <p:cNvSpPr>
            <a:spLocks noChangeArrowheads="1"/>
          </p:cNvSpPr>
          <p:nvPr/>
        </p:nvSpPr>
        <p:spPr bwMode="auto">
          <a:xfrm>
            <a:off x="381000" y="2286000"/>
            <a:ext cx="8001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4000" b="1" u="sng">
                <a:solidFill>
                  <a:srgbClr val="002060"/>
                </a:solidFill>
                <a:cs typeface="Arial" charset="0"/>
              </a:rPr>
              <a:t>Hoạt động 2</a:t>
            </a:r>
            <a:r>
              <a:rPr lang="en-US" sz="4000" b="1">
                <a:solidFill>
                  <a:srgbClr val="002060"/>
                </a:solidFill>
                <a:cs typeface="Arial" charset="0"/>
              </a:rPr>
              <a:t>: </a:t>
            </a:r>
            <a:r>
              <a:rPr lang="en-US" sz="4000" b="1">
                <a:solidFill>
                  <a:srgbClr val="990099"/>
                </a:solidFill>
                <a:cs typeface="Arial" charset="0"/>
              </a:rPr>
              <a:t>Nhóm thức ăn chứa nhiều chất bột đường </a:t>
            </a:r>
          </a:p>
          <a:p>
            <a:pPr algn="just"/>
            <a:r>
              <a:rPr lang="en-US" sz="4000" b="1">
                <a:solidFill>
                  <a:srgbClr val="990099"/>
                </a:solidFill>
                <a:cs typeface="Arial" charset="0"/>
              </a:rPr>
              <a:t>và vai trò của chúng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Pages>0</Pages>
  <Words>573</Words>
  <Characters>0</Characters>
  <Application>Microsoft Office PowerPoint</Application>
  <PresentationFormat>On-screen Show (4:3)</PresentationFormat>
  <Lines>0</Lines>
  <Paragraphs>134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HOME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User</dc:creator>
  <cp:keywords/>
  <dc:description/>
  <cp:lastModifiedBy>Admin</cp:lastModifiedBy>
  <cp:revision>160</cp:revision>
  <dcterms:created xsi:type="dcterms:W3CDTF">2009-09-28T10:17:39Z</dcterms:created>
  <dcterms:modified xsi:type="dcterms:W3CDTF">2019-09-12T14:53:37Z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1033-10.2.0.5908</vt:lpwstr>
  </property>
</Properties>
</file>