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1" r:id="rId1"/>
  </p:sldMasterIdLst>
  <p:sldIdLst>
    <p:sldId id="268" r:id="rId2"/>
    <p:sldId id="257" r:id="rId3"/>
    <p:sldId id="269" r:id="rId4"/>
    <p:sldId id="258" r:id="rId5"/>
    <p:sldId id="270" r:id="rId6"/>
    <p:sldId id="271" r:id="rId7"/>
    <p:sldId id="259" r:id="rId8"/>
    <p:sldId id="272" r:id="rId9"/>
    <p:sldId id="273" r:id="rId10"/>
    <p:sldId id="266" r:id="rId11"/>
    <p:sldId id="274" r:id="rId12"/>
    <p:sldId id="261" r:id="rId13"/>
    <p:sldId id="275" r:id="rId14"/>
    <p:sldId id="263" r:id="rId15"/>
    <p:sldId id="264" r:id="rId1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3399"/>
    <a:srgbClr val="FFCC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25B3D2E4-DE3E-4BA9-BA35-3F9E4811DCDB}"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20565DE4-06EE-4C33-9848-FAF128DE8E5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02F8BCBD-5703-4794-90E3-C6F40D8BAED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5E177466-ADC6-40C2-A941-F429F689194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8FA7924-80BE-41E7-8ABD-7444CF83421C}"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A7D7DBF5-00FF-4A8F-81F4-7C5CE120EED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ABF86593-A6E7-4DDE-A386-866F05807B8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AF346970-7AB6-49BF-BC00-93856FDC847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F07BBFD1-609E-4B66-81D2-36AA0DF7726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36A53ADB-6535-4C3C-82C3-F3848FF82F8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13"/>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Right Triangle 14"/>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Freeform 15"/>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8" name="Freeform 16"/>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B330B82A-6757-4C58-AAD7-DDC7C081DE7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231C6602-7A14-40D8-8A49-448A914C11E3}"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826" r:id="rId1"/>
    <p:sldLayoutId id="2147483818" r:id="rId2"/>
    <p:sldLayoutId id="2147483827" r:id="rId3"/>
    <p:sldLayoutId id="2147483819" r:id="rId4"/>
    <p:sldLayoutId id="2147483820" r:id="rId5"/>
    <p:sldLayoutId id="2147483821" r:id="rId6"/>
    <p:sldLayoutId id="2147483822" r:id="rId7"/>
    <p:sldLayoutId id="2147483823" r:id="rId8"/>
    <p:sldLayoutId id="2147483828" r:id="rId9"/>
    <p:sldLayoutId id="2147483824" r:id="rId10"/>
    <p:sldLayoutId id="2147483825"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7.xml"/><Relationship Id="rId4" Type="http://schemas.openxmlformats.org/officeDocument/2006/relationships/image" Target="../media/image4.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Hộp_Văn_Bản 2"/>
          <p:cNvSpPr txBox="1">
            <a:spLocks noChangeArrowheads="1"/>
          </p:cNvSpPr>
          <p:nvPr/>
        </p:nvSpPr>
        <p:spPr bwMode="auto">
          <a:xfrm>
            <a:off x="0" y="3048000"/>
            <a:ext cx="9144000" cy="1184275"/>
          </a:xfrm>
          <a:prstGeom prst="rect">
            <a:avLst/>
          </a:prstGeom>
          <a:noFill/>
          <a:ln w="9525">
            <a:noFill/>
            <a:miter lim="800000"/>
            <a:headEnd/>
            <a:tailEnd/>
          </a:ln>
        </p:spPr>
        <p:txBody>
          <a:bodyPr>
            <a:spAutoFit/>
          </a:bodyPr>
          <a:lstStyle/>
          <a:p>
            <a:pPr algn="ctr">
              <a:spcBef>
                <a:spcPts val="600"/>
              </a:spcBef>
              <a:spcAft>
                <a:spcPts val="600"/>
              </a:spcAft>
            </a:pPr>
            <a:r>
              <a:rPr lang="en-US" sz="4800" b="1">
                <a:solidFill>
                  <a:srgbClr val="0033CC"/>
                </a:solidFill>
                <a:cs typeface="Times New Roman" pitchFamily="18" charset="0"/>
              </a:rPr>
              <a:t>NĂM HỌC 2019 - 2020</a:t>
            </a:r>
          </a:p>
          <a:p>
            <a:pPr algn="ctr"/>
            <a:endParaRPr lang="en-US">
              <a:cs typeface="Times New Roman" pitchFamily="18" charset="0"/>
            </a:endParaRPr>
          </a:p>
        </p:txBody>
      </p:sp>
      <p:sp>
        <p:nvSpPr>
          <p:cNvPr id="4" name="Hộp_Văn_Bản 3"/>
          <p:cNvSpPr txBox="1"/>
          <p:nvPr/>
        </p:nvSpPr>
        <p:spPr>
          <a:xfrm>
            <a:off x="640080" y="1260203"/>
            <a:ext cx="7863840" cy="7863840"/>
          </a:xfrm>
          <a:prstGeom prst="rect">
            <a:avLst/>
          </a:prstGeom>
        </p:spPr>
        <p:style>
          <a:lnRef idx="2">
            <a:schemeClr val="accent6"/>
          </a:lnRef>
          <a:fillRef idx="1">
            <a:schemeClr val="lt1"/>
          </a:fillRef>
          <a:effectRef idx="0">
            <a:schemeClr val="accent6"/>
          </a:effectRef>
          <a:fontRef idx="minor">
            <a:schemeClr val="dk1"/>
          </a:fontRef>
        </p:style>
        <p:txBody>
          <a:bodyPr spcFirstLastPara="1">
            <a:prstTxWarp prst="textArchUp">
              <a:avLst>
                <a:gd name="adj" fmla="val 11329067"/>
              </a:avLst>
            </a:prstTxWarp>
            <a:spAutoFit/>
          </a:bodyPr>
          <a:lstStyle/>
          <a:p>
            <a:pPr algn="ctr" fontAlgn="auto">
              <a:spcBef>
                <a:spcPts val="0"/>
              </a:spcBef>
              <a:spcAft>
                <a:spcPts val="0"/>
              </a:spcAft>
              <a:defRPr/>
            </a:pPr>
            <a:r>
              <a:rPr lang="en-US" sz="4600" b="1" dirty="0">
                <a:solidFill>
                  <a:srgbClr val="FF0000"/>
                </a:solidFill>
                <a:cs typeface="Times New Roman" pitchFamily="18" charset="0"/>
              </a:rPr>
              <a:t>TẬP LÀM </a:t>
            </a:r>
            <a:r>
              <a:rPr lang="en-US" sz="4600" b="1" dirty="0" smtClean="0">
                <a:solidFill>
                  <a:srgbClr val="FF0000"/>
                </a:solidFill>
                <a:cs typeface="Times New Roman" pitchFamily="18" charset="0"/>
              </a:rPr>
              <a:t>VĂN- </a:t>
            </a:r>
            <a:r>
              <a:rPr lang="en-US" sz="4600" b="1" dirty="0">
                <a:solidFill>
                  <a:srgbClr val="FF0000"/>
                </a:solidFill>
                <a:cs typeface="Times New Roman" pitchFamily="18" charset="0"/>
              </a:rPr>
              <a:t>TUẦN </a:t>
            </a:r>
            <a:r>
              <a:rPr lang="en-US" sz="4600" b="1" dirty="0" smtClean="0">
                <a:solidFill>
                  <a:srgbClr val="FF0000"/>
                </a:solidFill>
                <a:cs typeface="Times New Roman" pitchFamily="18" charset="0"/>
              </a:rPr>
              <a:t>2 </a:t>
            </a:r>
            <a:r>
              <a:rPr lang="en-US" sz="4600" b="1" dirty="0">
                <a:solidFill>
                  <a:srgbClr val="FF0000"/>
                </a:solidFill>
                <a:cs typeface="Times New Roman" pitchFamily="18" charset="0"/>
              </a:rPr>
              <a:t>- TIẾT 1</a:t>
            </a:r>
          </a:p>
        </p:txBody>
      </p:sp>
      <p:pic>
        <p:nvPicPr>
          <p:cNvPr id="7" name="Picture 4" descr="Buombay"/>
          <p:cNvPicPr>
            <a:picLocks noChangeAspect="1" noChangeArrowheads="1" noCrop="1"/>
          </p:cNvPicPr>
          <p:nvPr/>
        </p:nvPicPr>
        <p:blipFill>
          <a:blip r:embed="rId2"/>
          <a:srcRect/>
          <a:stretch>
            <a:fillRect/>
          </a:stretch>
        </p:blipFill>
        <p:spPr bwMode="auto">
          <a:xfrm flipV="1">
            <a:off x="304800" y="0"/>
            <a:ext cx="9144000" cy="838200"/>
          </a:xfrm>
          <a:prstGeom prst="rect">
            <a:avLst/>
          </a:prstGeom>
          <a:noFill/>
          <a:ln w="9525">
            <a:noFill/>
            <a:miter lim="800000"/>
            <a:headEnd/>
            <a:tailEnd/>
          </a:ln>
        </p:spPr>
      </p:pic>
      <p:pic>
        <p:nvPicPr>
          <p:cNvPr id="8" name="Picture 4" descr="Buombay"/>
          <p:cNvPicPr>
            <a:picLocks noChangeAspect="1" noChangeArrowheads="1" noCrop="1"/>
          </p:cNvPicPr>
          <p:nvPr/>
        </p:nvPicPr>
        <p:blipFill>
          <a:blip r:embed="rId2"/>
          <a:srcRect/>
          <a:stretch>
            <a:fillRect/>
          </a:stretch>
        </p:blipFill>
        <p:spPr bwMode="auto">
          <a:xfrm rot="10800000" flipV="1">
            <a:off x="0" y="6019800"/>
            <a:ext cx="9144000" cy="838200"/>
          </a:xfrm>
          <a:prstGeom prst="rect">
            <a:avLst/>
          </a:prstGeom>
          <a:noFill/>
          <a:ln w="9525">
            <a:noFill/>
            <a:miter lim="800000"/>
            <a:headEnd/>
            <a:tailEnd/>
          </a:ln>
        </p:spPr>
      </p:pic>
      <p:pic>
        <p:nvPicPr>
          <p:cNvPr id="9" name="Picture 4" descr="Buombay"/>
          <p:cNvPicPr>
            <a:picLocks noChangeAspect="1" noChangeArrowheads="1" noCrop="1"/>
          </p:cNvPicPr>
          <p:nvPr/>
        </p:nvPicPr>
        <p:blipFill>
          <a:blip r:embed="rId2"/>
          <a:srcRect/>
          <a:stretch>
            <a:fillRect/>
          </a:stretch>
        </p:blipFill>
        <p:spPr bwMode="auto">
          <a:xfrm rot="16200000" flipV="1">
            <a:off x="-3200400" y="3200400"/>
            <a:ext cx="6858000" cy="457200"/>
          </a:xfrm>
          <a:prstGeom prst="rect">
            <a:avLst/>
          </a:prstGeom>
          <a:noFill/>
          <a:ln w="9525">
            <a:noFill/>
            <a:miter lim="800000"/>
            <a:headEnd/>
            <a:tailEnd/>
          </a:ln>
        </p:spPr>
      </p:pic>
      <p:pic>
        <p:nvPicPr>
          <p:cNvPr id="10" name="Picture 4" descr="Buombay"/>
          <p:cNvPicPr>
            <a:picLocks noChangeAspect="1" noChangeArrowheads="1" noCrop="1"/>
          </p:cNvPicPr>
          <p:nvPr/>
        </p:nvPicPr>
        <p:blipFill>
          <a:blip r:embed="rId2"/>
          <a:srcRect/>
          <a:stretch>
            <a:fillRect/>
          </a:stretch>
        </p:blipFill>
        <p:spPr bwMode="auto">
          <a:xfrm rot="5400000" flipV="1">
            <a:off x="5486400" y="3429000"/>
            <a:ext cx="6858000" cy="457200"/>
          </a:xfrm>
          <a:prstGeom prst="rect">
            <a:avLst/>
          </a:prstGeom>
          <a:noFill/>
          <a:ln w="9525">
            <a:noFill/>
            <a:miter lim="800000"/>
            <a:headEnd/>
            <a:tailEnd/>
          </a:ln>
        </p:spPr>
      </p:pic>
      <p:pic>
        <p:nvPicPr>
          <p:cNvPr id="38920" name="Picture 4" descr="XMASCA~1"/>
          <p:cNvPicPr>
            <a:picLocks noChangeAspect="1" noChangeArrowheads="1" noCrop="1"/>
          </p:cNvPicPr>
          <p:nvPr/>
        </p:nvPicPr>
        <p:blipFill>
          <a:blip r:embed="rId3"/>
          <a:srcRect/>
          <a:stretch>
            <a:fillRect/>
          </a:stretch>
        </p:blipFill>
        <p:spPr bwMode="auto">
          <a:xfrm>
            <a:off x="3667125" y="5867400"/>
            <a:ext cx="1971675" cy="1143000"/>
          </a:xfrm>
          <a:prstGeom prst="rect">
            <a:avLst/>
          </a:prstGeom>
          <a:noFill/>
          <a:ln w="9525">
            <a:noFill/>
            <a:miter lim="800000"/>
            <a:headEnd/>
            <a:tailEnd/>
          </a:ln>
        </p:spPr>
      </p:pic>
      <p:pic>
        <p:nvPicPr>
          <p:cNvPr id="38921" name="Picture 6" descr="F:\HINH ANH\HinhDong\Hoa\h14.gif"/>
          <p:cNvPicPr>
            <a:picLocks noChangeAspect="1" noChangeArrowheads="1" noCrop="1"/>
          </p:cNvPicPr>
          <p:nvPr/>
        </p:nvPicPr>
        <p:blipFill>
          <a:blip r:embed="rId4"/>
          <a:srcRect/>
          <a:stretch>
            <a:fillRect/>
          </a:stretch>
        </p:blipFill>
        <p:spPr bwMode="auto">
          <a:xfrm rot="-1069637">
            <a:off x="-122238" y="5661025"/>
            <a:ext cx="1135063" cy="1371600"/>
          </a:xfrm>
          <a:prstGeom prst="rect">
            <a:avLst/>
          </a:prstGeom>
          <a:noFill/>
          <a:ln w="9525">
            <a:noFill/>
            <a:miter lim="800000"/>
            <a:headEnd/>
            <a:tailEnd/>
          </a:ln>
        </p:spPr>
      </p:pic>
      <p:pic>
        <p:nvPicPr>
          <p:cNvPr id="38922" name="Picture 6" descr="F:\HINH ANH\HinhDong\Hoa\h14.gif"/>
          <p:cNvPicPr>
            <a:picLocks noChangeAspect="1" noChangeArrowheads="1" noCrop="1"/>
          </p:cNvPicPr>
          <p:nvPr/>
        </p:nvPicPr>
        <p:blipFill>
          <a:blip r:embed="rId4"/>
          <a:srcRect/>
          <a:stretch>
            <a:fillRect/>
          </a:stretch>
        </p:blipFill>
        <p:spPr bwMode="auto">
          <a:xfrm rot="10020752">
            <a:off x="8140700" y="20638"/>
            <a:ext cx="1135063" cy="1371600"/>
          </a:xfrm>
          <a:prstGeom prst="rect">
            <a:avLst/>
          </a:prstGeom>
          <a:noFill/>
          <a:ln w="9525">
            <a:noFill/>
            <a:miter lim="800000"/>
            <a:headEnd/>
            <a:tailEnd/>
          </a:ln>
        </p:spPr>
      </p:pic>
      <p:pic>
        <p:nvPicPr>
          <p:cNvPr id="38923" name="Picture 6" descr="F:\HINH ANH\HinhDong\Hoa\h14.gif"/>
          <p:cNvPicPr>
            <a:picLocks noChangeAspect="1" noChangeArrowheads="1" noCrop="1"/>
          </p:cNvPicPr>
          <p:nvPr/>
        </p:nvPicPr>
        <p:blipFill>
          <a:blip r:embed="rId4"/>
          <a:srcRect/>
          <a:stretch>
            <a:fillRect/>
          </a:stretch>
        </p:blipFill>
        <p:spPr bwMode="auto">
          <a:xfrm rot="-6619011">
            <a:off x="7950200" y="5692775"/>
            <a:ext cx="1136650" cy="1371600"/>
          </a:xfrm>
          <a:prstGeom prst="rect">
            <a:avLst/>
          </a:prstGeom>
          <a:noFill/>
          <a:ln w="9525">
            <a:noFill/>
            <a:miter lim="800000"/>
            <a:headEnd/>
            <a:tailEnd/>
          </a:ln>
        </p:spPr>
      </p:pic>
      <p:pic>
        <p:nvPicPr>
          <p:cNvPr id="38924" name="Picture 6" descr="F:\HINH ANH\HinhDong\Hoa\h14.gif"/>
          <p:cNvPicPr>
            <a:picLocks noChangeAspect="1" noChangeArrowheads="1" noCrop="1"/>
          </p:cNvPicPr>
          <p:nvPr/>
        </p:nvPicPr>
        <p:blipFill>
          <a:blip r:embed="rId4"/>
          <a:srcRect/>
          <a:stretch>
            <a:fillRect/>
          </a:stretch>
        </p:blipFill>
        <p:spPr bwMode="auto">
          <a:xfrm rot="5164617">
            <a:off x="88106" y="-26194"/>
            <a:ext cx="1135063" cy="1371601"/>
          </a:xfrm>
          <a:prstGeom prst="rect">
            <a:avLst/>
          </a:prstGeom>
          <a:noFill/>
          <a:ln w="9525">
            <a:noFill/>
            <a:miter lim="800000"/>
            <a:headEnd/>
            <a:tailEnd/>
          </a:ln>
        </p:spPr>
      </p:pic>
      <p:sp>
        <p:nvSpPr>
          <p:cNvPr id="38925" name="Hộp_Văn_Bản 2"/>
          <p:cNvSpPr txBox="1">
            <a:spLocks noChangeArrowheads="1"/>
          </p:cNvSpPr>
          <p:nvPr/>
        </p:nvSpPr>
        <p:spPr bwMode="auto">
          <a:xfrm>
            <a:off x="0" y="3886200"/>
            <a:ext cx="9144000" cy="2215991"/>
          </a:xfrm>
          <a:prstGeom prst="rect">
            <a:avLst/>
          </a:prstGeom>
          <a:noFill/>
          <a:ln w="9525">
            <a:noFill/>
            <a:miter lim="800000"/>
            <a:headEnd/>
            <a:tailEnd/>
          </a:ln>
        </p:spPr>
        <p:txBody>
          <a:bodyPr>
            <a:spAutoFit/>
          </a:bodyPr>
          <a:lstStyle/>
          <a:p>
            <a:pPr algn="ctr"/>
            <a:r>
              <a:rPr lang="en-US" sz="6000" b="1" dirty="0" smtClean="0">
                <a:solidFill>
                  <a:srgbClr val="FF0000"/>
                </a:solidFill>
              </a:rPr>
              <a:t>Kể lại hành </a:t>
            </a:r>
            <a:r>
              <a:rPr lang="vi-VN" sz="6000" b="1" dirty="0" smtClean="0">
                <a:solidFill>
                  <a:srgbClr val="FF0000"/>
                </a:solidFill>
              </a:rPr>
              <a:t>động</a:t>
            </a:r>
            <a:r>
              <a:rPr lang="en-US" sz="6000" b="1" dirty="0" smtClean="0">
                <a:solidFill>
                  <a:srgbClr val="FF0000"/>
                </a:solidFill>
              </a:rPr>
              <a:t> </a:t>
            </a:r>
          </a:p>
          <a:p>
            <a:pPr algn="ctr"/>
            <a:r>
              <a:rPr lang="en-US" sz="6000" b="1" dirty="0" smtClean="0">
                <a:solidFill>
                  <a:srgbClr val="FF0000"/>
                </a:solidFill>
              </a:rPr>
              <a:t>của nhân vật</a:t>
            </a:r>
            <a:endParaRPr lang="en-US" sz="6000" b="1" dirty="0">
              <a:solidFill>
                <a:srgbClr val="FF0000"/>
              </a:solidFill>
            </a:endParaRPr>
          </a:p>
          <a:p>
            <a:pPr algn="ctr"/>
            <a:endParaRPr lang="en-US" dirty="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par>
                                <p:cTn id="8" presetID="5" presetClass="entr" presetSubtype="1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checkerboard(across)">
                                      <p:cBhvr>
                                        <p:cTn id="10" dur="500"/>
                                        <p:tgtEl>
                                          <p:spTgt spid="8"/>
                                        </p:tgtEl>
                                      </p:cBhvr>
                                    </p:animEffect>
                                  </p:childTnLst>
                                </p:cTn>
                              </p:par>
                              <p:par>
                                <p:cTn id="11" presetID="5" presetClass="entr" presetSubtype="1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checkerboard(across)">
                                      <p:cBhvr>
                                        <p:cTn id="13" dur="500"/>
                                        <p:tgtEl>
                                          <p:spTgt spid="9"/>
                                        </p:tgtEl>
                                      </p:cBhvr>
                                    </p:animEffect>
                                  </p:childTnLst>
                                </p:cTn>
                              </p:par>
                              <p:par>
                                <p:cTn id="14" presetID="5" presetClass="entr" presetSubtype="10" fill="hold"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checkerboard(across)">
                                      <p:cBhvr>
                                        <p:cTn id="1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Rectangle 3"/>
          <p:cNvSpPr>
            <a:spLocks noGrp="1" noChangeArrowheads="1"/>
          </p:cNvSpPr>
          <p:nvPr>
            <p:ph idx="1"/>
          </p:nvPr>
        </p:nvSpPr>
        <p:spPr>
          <a:xfrm>
            <a:off x="152400" y="-76200"/>
            <a:ext cx="8991600" cy="6705600"/>
          </a:xfrm>
        </p:spPr>
        <p:txBody>
          <a:bodyPr/>
          <a:lstStyle/>
          <a:p>
            <a:pPr eaLnBrk="1" hangingPunct="1">
              <a:buFont typeface="Wingdings" pitchFamily="2" charset="2"/>
              <a:buNone/>
            </a:pPr>
            <a:r>
              <a:rPr lang="en-US" sz="4000" smtClean="0">
                <a:latin typeface="Arial" pitchFamily="34" charset="0"/>
                <a:cs typeface="Arial" pitchFamily="34" charset="0"/>
                <a:sym typeface="Wingdings" pitchFamily="2" charset="2"/>
              </a:rPr>
              <a:t>III. Luyện tập :</a:t>
            </a:r>
          </a:p>
          <a:p>
            <a:pPr eaLnBrk="1" hangingPunct="1">
              <a:buFont typeface="Wingdings" pitchFamily="2" charset="2"/>
              <a:buNone/>
            </a:pPr>
            <a:r>
              <a:rPr lang="en-US" sz="4000" smtClean="0">
                <a:latin typeface="Arial" pitchFamily="34" charset="0"/>
                <a:cs typeface="Arial" pitchFamily="34" charset="0"/>
                <a:sym typeface="Wingdings" pitchFamily="2" charset="2"/>
              </a:rPr>
              <a:t>      Chim Sẻ và chim Chích là đôi bạn thân nhưng tính tình khác nhau. Chích sởi lởi,hay giúp bạn. Còn Sẻ thì đôi khi bụng dạ hẹp hòi. Dưới đây là một số hành động của hai nhân vật ấy trong câu chuyện </a:t>
            </a:r>
            <a:r>
              <a:rPr lang="en-US" sz="4000" b="1" i="1" smtClean="0">
                <a:solidFill>
                  <a:srgbClr val="FF0000"/>
                </a:solidFill>
                <a:latin typeface="Arial" pitchFamily="34" charset="0"/>
                <a:cs typeface="Arial" pitchFamily="34" charset="0"/>
                <a:sym typeface="Wingdings" pitchFamily="2" charset="2"/>
              </a:rPr>
              <a:t>Bài học quý</a:t>
            </a:r>
            <a:r>
              <a:rPr lang="en-US" sz="4000" smtClean="0">
                <a:latin typeface="Arial" pitchFamily="34" charset="0"/>
                <a:cs typeface="Arial" pitchFamily="34" charset="0"/>
                <a:sym typeface="Wingdings" pitchFamily="2" charset="2"/>
              </a:rPr>
              <a:t>. Em hãy điền tên nhân vật </a:t>
            </a:r>
            <a:r>
              <a:rPr lang="en-US" sz="4000" b="1" smtClean="0">
                <a:solidFill>
                  <a:srgbClr val="FF0000"/>
                </a:solidFill>
                <a:latin typeface="Arial" pitchFamily="34" charset="0"/>
                <a:cs typeface="Arial" pitchFamily="34" charset="0"/>
                <a:sym typeface="Wingdings" pitchFamily="2" charset="2"/>
              </a:rPr>
              <a:t>Chích</a:t>
            </a:r>
            <a:r>
              <a:rPr lang="en-US" sz="4000" b="1" smtClean="0">
                <a:solidFill>
                  <a:srgbClr val="FFCC00"/>
                </a:solidFill>
                <a:latin typeface="Arial" pitchFamily="34" charset="0"/>
                <a:cs typeface="Arial" pitchFamily="34" charset="0"/>
                <a:sym typeface="Wingdings" pitchFamily="2" charset="2"/>
              </a:rPr>
              <a:t> </a:t>
            </a:r>
            <a:r>
              <a:rPr lang="en-US" sz="4000" smtClean="0">
                <a:latin typeface="Arial" pitchFamily="34" charset="0"/>
                <a:cs typeface="Arial" pitchFamily="34" charset="0"/>
                <a:sym typeface="Wingdings" pitchFamily="2" charset="2"/>
              </a:rPr>
              <a:t>hoặc </a:t>
            </a:r>
            <a:r>
              <a:rPr lang="en-US" sz="4000" b="1" smtClean="0">
                <a:solidFill>
                  <a:srgbClr val="FF0000"/>
                </a:solidFill>
                <a:latin typeface="Arial" pitchFamily="34" charset="0"/>
                <a:cs typeface="Arial" pitchFamily="34" charset="0"/>
                <a:sym typeface="Wingdings" pitchFamily="2" charset="2"/>
              </a:rPr>
              <a:t>Sẻ</a:t>
            </a:r>
            <a:r>
              <a:rPr lang="en-US" sz="4000" smtClean="0">
                <a:latin typeface="Arial" pitchFamily="34" charset="0"/>
                <a:cs typeface="Arial" pitchFamily="34" charset="0"/>
                <a:sym typeface="Wingdings" pitchFamily="2" charset="2"/>
              </a:rPr>
              <a:t> vào trước hành động hợp và sắp xếp các hành động ấy thành một câu chuyện : </a:t>
            </a:r>
          </a:p>
          <a:p>
            <a:pPr eaLnBrk="1" hangingPunct="1">
              <a:buFont typeface="Wingdings" pitchFamily="2" charset="2"/>
              <a:buNone/>
            </a:pPr>
            <a:endParaRPr lang="en-US" sz="400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4"/>
          <p:cNvSpPr>
            <a:spLocks noGrp="1" noRot="1" noChangeArrowheads="1"/>
          </p:cNvSpPr>
          <p:nvPr>
            <p:ph idx="1"/>
          </p:nvPr>
        </p:nvSpPr>
        <p:spPr>
          <a:xfrm>
            <a:off x="152400" y="609600"/>
            <a:ext cx="8991600" cy="6858000"/>
          </a:xfrm>
        </p:spPr>
        <p:txBody>
          <a:bodyPr/>
          <a:lstStyle/>
          <a:p>
            <a:pPr eaLnBrk="1" hangingPunct="1">
              <a:lnSpc>
                <a:spcPct val="90000"/>
              </a:lnSpc>
              <a:buFont typeface="Arial" charset="0"/>
              <a:buNone/>
            </a:pPr>
            <a:r>
              <a:rPr lang="en-US" sz="4000" smtClean="0">
                <a:latin typeface="Arial" pitchFamily="34" charset="0"/>
                <a:cs typeface="Arial" pitchFamily="34" charset="0"/>
              </a:rPr>
              <a:t>      1.Một hôm,….. được bà gửi cho một hộp hạt kê.</a:t>
            </a:r>
          </a:p>
          <a:p>
            <a:pPr eaLnBrk="1" hangingPunct="1">
              <a:lnSpc>
                <a:spcPct val="90000"/>
              </a:lnSpc>
              <a:buFont typeface="Arial" charset="0"/>
              <a:buNone/>
            </a:pPr>
            <a:r>
              <a:rPr lang="en-US" sz="4000" smtClean="0">
                <a:latin typeface="Arial" pitchFamily="34" charset="0"/>
                <a:cs typeface="Arial" pitchFamily="34" charset="0"/>
              </a:rPr>
              <a:t>      2.Thế là hằng ngày…….nằm trong tổ ăn hạt kê một mình.</a:t>
            </a:r>
          </a:p>
          <a:p>
            <a:pPr eaLnBrk="1" hangingPunct="1">
              <a:lnSpc>
                <a:spcPct val="90000"/>
              </a:lnSpc>
              <a:buFont typeface="Arial" charset="0"/>
              <a:buNone/>
            </a:pPr>
            <a:r>
              <a:rPr lang="en-US" sz="4000" smtClean="0">
                <a:latin typeface="Arial" pitchFamily="34" charset="0"/>
                <a:cs typeface="Arial" pitchFamily="34" charset="0"/>
              </a:rPr>
              <a:t>      3. ……. đi kiếm mồi, tìm được những hạt kê ngon lành ấy.</a:t>
            </a:r>
          </a:p>
          <a:p>
            <a:pPr eaLnBrk="1" hangingPunct="1">
              <a:lnSpc>
                <a:spcPct val="90000"/>
              </a:lnSpc>
              <a:buFont typeface="Arial" charset="0"/>
              <a:buNone/>
            </a:pPr>
            <a:r>
              <a:rPr lang="en-US" sz="4000" smtClean="0">
                <a:latin typeface="Arial" pitchFamily="34" charset="0"/>
                <a:cs typeface="Arial" pitchFamily="34" charset="0"/>
              </a:rPr>
              <a:t>      4.Khi ăn hết, ……bèn quẳng chiếc hộp đi.</a:t>
            </a:r>
          </a:p>
          <a:p>
            <a:pPr eaLnBrk="1" hangingPunct="1">
              <a:lnSpc>
                <a:spcPct val="90000"/>
              </a:lnSpc>
              <a:buFont typeface="Arial" charset="0"/>
              <a:buNone/>
            </a:pPr>
            <a:r>
              <a:rPr lang="en-US" sz="4000" smtClean="0">
                <a:latin typeface="Arial" pitchFamily="34" charset="0"/>
                <a:cs typeface="Arial" pitchFamily="34" charset="0"/>
              </a:rPr>
              <a:t>      5……….không muốn chia cho ……….cùng ăn.</a:t>
            </a:r>
          </a:p>
          <a:p>
            <a:pPr eaLnBrk="1" hangingPunct="1">
              <a:lnSpc>
                <a:spcPct val="90000"/>
              </a:lnSpc>
              <a:buFont typeface="Arial" charset="0"/>
              <a:buNone/>
            </a:pPr>
            <a:r>
              <a:rPr lang="en-US" sz="4000" smtClean="0">
                <a:latin typeface="Arial" pitchFamily="34" charset="0"/>
                <a:cs typeface="Arial" pitchFamily="34" charset="0"/>
              </a:rPr>
              <a:t>      </a:t>
            </a:r>
          </a:p>
        </p:txBody>
      </p:sp>
      <p:sp>
        <p:nvSpPr>
          <p:cNvPr id="44037" name="Text Box 5"/>
          <p:cNvSpPr txBox="1">
            <a:spLocks noChangeArrowheads="1"/>
          </p:cNvSpPr>
          <p:nvPr/>
        </p:nvSpPr>
        <p:spPr bwMode="auto">
          <a:xfrm>
            <a:off x="3581400" y="533400"/>
            <a:ext cx="1295400" cy="707886"/>
          </a:xfrm>
          <a:prstGeom prst="rect">
            <a:avLst/>
          </a:prstGeom>
          <a:noFill/>
          <a:ln w="9525">
            <a:noFill/>
            <a:miter lim="800000"/>
            <a:headEnd/>
            <a:tailEnd/>
          </a:ln>
        </p:spPr>
        <p:txBody>
          <a:bodyPr wrap="square">
            <a:spAutoFit/>
          </a:bodyPr>
          <a:lstStyle/>
          <a:p>
            <a:pPr>
              <a:spcBef>
                <a:spcPct val="50000"/>
              </a:spcBef>
            </a:pPr>
            <a:r>
              <a:rPr lang="en-US" sz="4000" dirty="0">
                <a:solidFill>
                  <a:srgbClr val="FF0000"/>
                </a:solidFill>
                <a:latin typeface="Arial" pitchFamily="34" charset="0"/>
                <a:cs typeface="Arial" pitchFamily="34" charset="0"/>
              </a:rPr>
              <a:t>Sẻ</a:t>
            </a:r>
          </a:p>
        </p:txBody>
      </p:sp>
      <p:sp>
        <p:nvSpPr>
          <p:cNvPr id="44038" name="Text Box 6"/>
          <p:cNvSpPr txBox="1">
            <a:spLocks noChangeArrowheads="1"/>
          </p:cNvSpPr>
          <p:nvPr/>
        </p:nvSpPr>
        <p:spPr bwMode="auto">
          <a:xfrm>
            <a:off x="5562600" y="1730514"/>
            <a:ext cx="1524000" cy="707886"/>
          </a:xfrm>
          <a:prstGeom prst="rect">
            <a:avLst/>
          </a:prstGeom>
          <a:noFill/>
          <a:ln w="9525">
            <a:noFill/>
            <a:miter lim="800000"/>
            <a:headEnd/>
            <a:tailEnd/>
          </a:ln>
        </p:spPr>
        <p:txBody>
          <a:bodyPr wrap="square">
            <a:spAutoFit/>
          </a:bodyPr>
          <a:lstStyle/>
          <a:p>
            <a:pPr>
              <a:spcBef>
                <a:spcPct val="50000"/>
              </a:spcBef>
            </a:pPr>
            <a:r>
              <a:rPr lang="en-US" sz="4000" dirty="0">
                <a:solidFill>
                  <a:srgbClr val="FF0000"/>
                </a:solidFill>
                <a:latin typeface="Arial" pitchFamily="34" charset="0"/>
                <a:cs typeface="Arial" pitchFamily="34" charset="0"/>
              </a:rPr>
              <a:t>Sẻ</a:t>
            </a:r>
          </a:p>
        </p:txBody>
      </p:sp>
      <p:sp>
        <p:nvSpPr>
          <p:cNvPr id="44039" name="Text Box 7"/>
          <p:cNvSpPr txBox="1">
            <a:spLocks noChangeArrowheads="1"/>
          </p:cNvSpPr>
          <p:nvPr/>
        </p:nvSpPr>
        <p:spPr bwMode="auto">
          <a:xfrm>
            <a:off x="1331913" y="2971800"/>
            <a:ext cx="2097087" cy="707886"/>
          </a:xfrm>
          <a:prstGeom prst="rect">
            <a:avLst/>
          </a:prstGeom>
          <a:noFill/>
          <a:ln w="9525">
            <a:noFill/>
            <a:miter lim="800000"/>
            <a:headEnd/>
            <a:tailEnd/>
          </a:ln>
        </p:spPr>
        <p:txBody>
          <a:bodyPr wrap="square">
            <a:spAutoFit/>
          </a:bodyPr>
          <a:lstStyle/>
          <a:p>
            <a:pPr>
              <a:spcBef>
                <a:spcPct val="50000"/>
              </a:spcBef>
            </a:pPr>
            <a:r>
              <a:rPr lang="en-US" sz="4000">
                <a:solidFill>
                  <a:srgbClr val="FF0000"/>
                </a:solidFill>
                <a:latin typeface="Arial" pitchFamily="34" charset="0"/>
                <a:cs typeface="Arial" pitchFamily="34" charset="0"/>
              </a:rPr>
              <a:t>Chích</a:t>
            </a:r>
          </a:p>
        </p:txBody>
      </p:sp>
      <p:sp>
        <p:nvSpPr>
          <p:cNvPr id="44040" name="Text Box 8"/>
          <p:cNvSpPr txBox="1">
            <a:spLocks noChangeArrowheads="1"/>
          </p:cNvSpPr>
          <p:nvPr/>
        </p:nvSpPr>
        <p:spPr bwMode="auto">
          <a:xfrm>
            <a:off x="3962400" y="4191000"/>
            <a:ext cx="1447800" cy="707886"/>
          </a:xfrm>
          <a:prstGeom prst="rect">
            <a:avLst/>
          </a:prstGeom>
          <a:noFill/>
          <a:ln w="9525">
            <a:noFill/>
            <a:miter lim="800000"/>
            <a:headEnd/>
            <a:tailEnd/>
          </a:ln>
        </p:spPr>
        <p:txBody>
          <a:bodyPr>
            <a:spAutoFit/>
          </a:bodyPr>
          <a:lstStyle/>
          <a:p>
            <a:pPr>
              <a:spcBef>
                <a:spcPct val="50000"/>
              </a:spcBef>
            </a:pPr>
            <a:r>
              <a:rPr lang="en-US" sz="4000">
                <a:solidFill>
                  <a:srgbClr val="FF0000"/>
                </a:solidFill>
                <a:latin typeface="Arial" pitchFamily="34" charset="0"/>
                <a:cs typeface="Arial" pitchFamily="34" charset="0"/>
              </a:rPr>
              <a:t>Sẻ</a:t>
            </a:r>
          </a:p>
        </p:txBody>
      </p:sp>
      <p:sp>
        <p:nvSpPr>
          <p:cNvPr id="44041" name="Text Box 9"/>
          <p:cNvSpPr txBox="1">
            <a:spLocks noChangeArrowheads="1"/>
          </p:cNvSpPr>
          <p:nvPr/>
        </p:nvSpPr>
        <p:spPr bwMode="auto">
          <a:xfrm>
            <a:off x="1752600" y="5388114"/>
            <a:ext cx="1447800" cy="707886"/>
          </a:xfrm>
          <a:prstGeom prst="rect">
            <a:avLst/>
          </a:prstGeom>
          <a:noFill/>
          <a:ln w="9525">
            <a:noFill/>
            <a:miter lim="800000"/>
            <a:headEnd/>
            <a:tailEnd/>
          </a:ln>
        </p:spPr>
        <p:txBody>
          <a:bodyPr>
            <a:spAutoFit/>
          </a:bodyPr>
          <a:lstStyle/>
          <a:p>
            <a:pPr>
              <a:spcBef>
                <a:spcPct val="50000"/>
              </a:spcBef>
            </a:pPr>
            <a:r>
              <a:rPr lang="en-US" sz="4000" dirty="0">
                <a:solidFill>
                  <a:srgbClr val="FF0000"/>
                </a:solidFill>
                <a:latin typeface="Arial" pitchFamily="34" charset="0"/>
                <a:cs typeface="Arial" pitchFamily="34" charset="0"/>
              </a:rPr>
              <a:t>Sẻ</a:t>
            </a:r>
          </a:p>
        </p:txBody>
      </p:sp>
      <p:sp>
        <p:nvSpPr>
          <p:cNvPr id="44042" name="Text Box 10"/>
          <p:cNvSpPr txBox="1">
            <a:spLocks noChangeArrowheads="1"/>
          </p:cNvSpPr>
          <p:nvPr/>
        </p:nvSpPr>
        <p:spPr bwMode="auto">
          <a:xfrm>
            <a:off x="584200" y="5943600"/>
            <a:ext cx="2616200" cy="707886"/>
          </a:xfrm>
          <a:prstGeom prst="rect">
            <a:avLst/>
          </a:prstGeom>
          <a:noFill/>
          <a:ln w="9525">
            <a:noFill/>
            <a:miter lim="800000"/>
            <a:headEnd/>
            <a:tailEnd/>
          </a:ln>
        </p:spPr>
        <p:txBody>
          <a:bodyPr wrap="square">
            <a:spAutoFit/>
          </a:bodyPr>
          <a:lstStyle/>
          <a:p>
            <a:pPr>
              <a:spcBef>
                <a:spcPct val="50000"/>
              </a:spcBef>
            </a:pPr>
            <a:r>
              <a:rPr lang="en-US" sz="4000" dirty="0">
                <a:solidFill>
                  <a:srgbClr val="FF0000"/>
                </a:solidFill>
                <a:latin typeface="Arial" pitchFamily="34" charset="0"/>
                <a:cs typeface="Arial" pitchFamily="34" charset="0"/>
              </a:rPr>
              <a:t>Chích</a:t>
            </a:r>
          </a:p>
        </p:txBody>
      </p:sp>
      <p:sp>
        <p:nvSpPr>
          <p:cNvPr id="44049" name="AutoShape 17"/>
          <p:cNvSpPr>
            <a:spLocks noChangeArrowheads="1"/>
          </p:cNvSpPr>
          <p:nvPr/>
        </p:nvSpPr>
        <p:spPr bwMode="auto">
          <a:xfrm>
            <a:off x="0" y="533400"/>
            <a:ext cx="762000" cy="609600"/>
          </a:xfrm>
          <a:prstGeom prst="irregularSeal1">
            <a:avLst/>
          </a:prstGeom>
          <a:solidFill>
            <a:srgbClr val="FFCC00"/>
          </a:solidFill>
          <a:ln w="9525">
            <a:solidFill>
              <a:schemeClr val="tx1"/>
            </a:solidFill>
            <a:miter lim="800000"/>
            <a:headEnd/>
            <a:tailEnd/>
          </a:ln>
        </p:spPr>
        <p:txBody>
          <a:bodyPr wrap="none" anchor="ctr"/>
          <a:lstStyle/>
          <a:p>
            <a:pPr algn="ctr"/>
            <a:r>
              <a:rPr lang="en-US" sz="4000" b="1">
                <a:solidFill>
                  <a:srgbClr val="FF0000"/>
                </a:solidFill>
                <a:latin typeface="Arial" pitchFamily="34" charset="0"/>
                <a:cs typeface="Arial" pitchFamily="34" charset="0"/>
              </a:rPr>
              <a:t>1</a:t>
            </a:r>
          </a:p>
        </p:txBody>
      </p:sp>
      <p:sp>
        <p:nvSpPr>
          <p:cNvPr id="44050" name="AutoShape 18"/>
          <p:cNvSpPr>
            <a:spLocks noChangeArrowheads="1"/>
          </p:cNvSpPr>
          <p:nvPr/>
        </p:nvSpPr>
        <p:spPr bwMode="auto">
          <a:xfrm>
            <a:off x="0" y="5486400"/>
            <a:ext cx="762000" cy="609600"/>
          </a:xfrm>
          <a:prstGeom prst="irregularSeal1">
            <a:avLst/>
          </a:prstGeom>
          <a:solidFill>
            <a:srgbClr val="FFCC00"/>
          </a:solidFill>
          <a:ln w="9525">
            <a:solidFill>
              <a:schemeClr val="tx1"/>
            </a:solidFill>
            <a:miter lim="800000"/>
            <a:headEnd/>
            <a:tailEnd/>
          </a:ln>
        </p:spPr>
        <p:txBody>
          <a:bodyPr wrap="none" anchor="ctr"/>
          <a:lstStyle/>
          <a:p>
            <a:pPr algn="ctr"/>
            <a:r>
              <a:rPr lang="en-US" sz="4000" b="1">
                <a:solidFill>
                  <a:srgbClr val="FF0000"/>
                </a:solidFill>
                <a:latin typeface="Arial" pitchFamily="34" charset="0"/>
                <a:cs typeface="Arial" pitchFamily="34" charset="0"/>
              </a:rPr>
              <a:t>2</a:t>
            </a:r>
          </a:p>
        </p:txBody>
      </p:sp>
      <p:sp>
        <p:nvSpPr>
          <p:cNvPr id="44051" name="AutoShape 19"/>
          <p:cNvSpPr>
            <a:spLocks noChangeArrowheads="1"/>
          </p:cNvSpPr>
          <p:nvPr/>
        </p:nvSpPr>
        <p:spPr bwMode="auto">
          <a:xfrm>
            <a:off x="0" y="1828800"/>
            <a:ext cx="762000" cy="609600"/>
          </a:xfrm>
          <a:prstGeom prst="irregularSeal1">
            <a:avLst/>
          </a:prstGeom>
          <a:solidFill>
            <a:srgbClr val="FFCC00"/>
          </a:solidFill>
          <a:ln w="9525">
            <a:solidFill>
              <a:schemeClr val="tx1"/>
            </a:solidFill>
            <a:miter lim="800000"/>
            <a:headEnd/>
            <a:tailEnd/>
          </a:ln>
        </p:spPr>
        <p:txBody>
          <a:bodyPr wrap="none" anchor="ctr"/>
          <a:lstStyle/>
          <a:p>
            <a:pPr algn="ctr"/>
            <a:r>
              <a:rPr lang="en-US" sz="4000" b="1">
                <a:solidFill>
                  <a:srgbClr val="FF0000"/>
                </a:solidFill>
                <a:latin typeface="Arial" pitchFamily="34" charset="0"/>
                <a:cs typeface="Arial" pitchFamily="34" charset="0"/>
              </a:rPr>
              <a:t>3</a:t>
            </a:r>
          </a:p>
        </p:txBody>
      </p:sp>
      <p:sp>
        <p:nvSpPr>
          <p:cNvPr id="44052" name="AutoShape 20"/>
          <p:cNvSpPr>
            <a:spLocks noChangeArrowheads="1"/>
          </p:cNvSpPr>
          <p:nvPr/>
        </p:nvSpPr>
        <p:spPr bwMode="auto">
          <a:xfrm>
            <a:off x="0" y="4267200"/>
            <a:ext cx="762000" cy="609600"/>
          </a:xfrm>
          <a:prstGeom prst="irregularSeal1">
            <a:avLst/>
          </a:prstGeom>
          <a:solidFill>
            <a:srgbClr val="FFCC00"/>
          </a:solidFill>
          <a:ln w="9525">
            <a:solidFill>
              <a:schemeClr val="tx1"/>
            </a:solidFill>
            <a:miter lim="800000"/>
            <a:headEnd/>
            <a:tailEnd/>
          </a:ln>
        </p:spPr>
        <p:txBody>
          <a:bodyPr wrap="none" anchor="ctr"/>
          <a:lstStyle/>
          <a:p>
            <a:pPr algn="ctr"/>
            <a:r>
              <a:rPr lang="en-US" sz="4000" b="1">
                <a:solidFill>
                  <a:srgbClr val="FF0000"/>
                </a:solidFill>
                <a:latin typeface="Arial" pitchFamily="34" charset="0"/>
                <a:cs typeface="Arial" pitchFamily="34" charset="0"/>
              </a:rPr>
              <a:t>4</a:t>
            </a:r>
          </a:p>
        </p:txBody>
      </p:sp>
      <p:sp>
        <p:nvSpPr>
          <p:cNvPr id="44054" name="AutoShape 22"/>
          <p:cNvSpPr>
            <a:spLocks noChangeArrowheads="1"/>
          </p:cNvSpPr>
          <p:nvPr/>
        </p:nvSpPr>
        <p:spPr bwMode="auto">
          <a:xfrm>
            <a:off x="0" y="3048000"/>
            <a:ext cx="762000" cy="609600"/>
          </a:xfrm>
          <a:prstGeom prst="irregularSeal1">
            <a:avLst/>
          </a:prstGeom>
          <a:solidFill>
            <a:srgbClr val="FFCC00"/>
          </a:solidFill>
          <a:ln w="9525">
            <a:solidFill>
              <a:schemeClr val="tx1"/>
            </a:solidFill>
            <a:miter lim="800000"/>
            <a:headEnd/>
            <a:tailEnd/>
          </a:ln>
        </p:spPr>
        <p:txBody>
          <a:bodyPr wrap="none" anchor="ctr"/>
          <a:lstStyle/>
          <a:p>
            <a:pPr algn="ctr"/>
            <a:r>
              <a:rPr lang="en-US" sz="4000" b="1">
                <a:solidFill>
                  <a:srgbClr val="FF0000"/>
                </a:solidFill>
                <a:latin typeface="Arial" pitchFamily="34" charset="0"/>
                <a:cs typeface="Arial" pitchFamily="34" charset="0"/>
              </a:rPr>
              <a:t>6</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4037"/>
                                        </p:tgtEl>
                                        <p:attrNameLst>
                                          <p:attrName>style.visibility</p:attrName>
                                        </p:attrNameLst>
                                      </p:cBhvr>
                                      <p:to>
                                        <p:strVal val="visible"/>
                                      </p:to>
                                    </p:set>
                                    <p:animEffect transition="in" filter="dissolve">
                                      <p:cBhvr>
                                        <p:cTn id="7" dur="1000"/>
                                        <p:tgtEl>
                                          <p:spTgt spid="4403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4038"/>
                                        </p:tgtEl>
                                        <p:attrNameLst>
                                          <p:attrName>style.visibility</p:attrName>
                                        </p:attrNameLst>
                                      </p:cBhvr>
                                      <p:to>
                                        <p:strVal val="visible"/>
                                      </p:to>
                                    </p:set>
                                    <p:animEffect transition="in" filter="dissolve">
                                      <p:cBhvr>
                                        <p:cTn id="12" dur="1000"/>
                                        <p:tgtEl>
                                          <p:spTgt spid="4403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4039"/>
                                        </p:tgtEl>
                                        <p:attrNameLst>
                                          <p:attrName>style.visibility</p:attrName>
                                        </p:attrNameLst>
                                      </p:cBhvr>
                                      <p:to>
                                        <p:strVal val="visible"/>
                                      </p:to>
                                    </p:set>
                                    <p:animEffect transition="in" filter="dissolve">
                                      <p:cBhvr>
                                        <p:cTn id="17" dur="1000"/>
                                        <p:tgtEl>
                                          <p:spTgt spid="4403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4040"/>
                                        </p:tgtEl>
                                        <p:attrNameLst>
                                          <p:attrName>style.visibility</p:attrName>
                                        </p:attrNameLst>
                                      </p:cBhvr>
                                      <p:to>
                                        <p:strVal val="visible"/>
                                      </p:to>
                                    </p:set>
                                    <p:animEffect transition="in" filter="dissolve">
                                      <p:cBhvr>
                                        <p:cTn id="22" dur="1000"/>
                                        <p:tgtEl>
                                          <p:spTgt spid="4404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4041"/>
                                        </p:tgtEl>
                                        <p:attrNameLst>
                                          <p:attrName>style.visibility</p:attrName>
                                        </p:attrNameLst>
                                      </p:cBhvr>
                                      <p:to>
                                        <p:strVal val="visible"/>
                                      </p:to>
                                    </p:set>
                                    <p:animEffect transition="in" filter="dissolve">
                                      <p:cBhvr>
                                        <p:cTn id="27" dur="1000"/>
                                        <p:tgtEl>
                                          <p:spTgt spid="4404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4042"/>
                                        </p:tgtEl>
                                        <p:attrNameLst>
                                          <p:attrName>style.visibility</p:attrName>
                                        </p:attrNameLst>
                                      </p:cBhvr>
                                      <p:to>
                                        <p:strVal val="visible"/>
                                      </p:to>
                                    </p:set>
                                    <p:animEffect transition="in" filter="dissolve">
                                      <p:cBhvr>
                                        <p:cTn id="32" dur="1000"/>
                                        <p:tgtEl>
                                          <p:spTgt spid="4404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4049"/>
                                        </p:tgtEl>
                                        <p:attrNameLst>
                                          <p:attrName>style.visibility</p:attrName>
                                        </p:attrNameLst>
                                      </p:cBhvr>
                                      <p:to>
                                        <p:strVal val="visible"/>
                                      </p:to>
                                    </p:set>
                                    <p:animEffect transition="in" filter="dissolve">
                                      <p:cBhvr>
                                        <p:cTn id="37" dur="1000"/>
                                        <p:tgtEl>
                                          <p:spTgt spid="44049"/>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44050"/>
                                        </p:tgtEl>
                                        <p:attrNameLst>
                                          <p:attrName>style.visibility</p:attrName>
                                        </p:attrNameLst>
                                      </p:cBhvr>
                                      <p:to>
                                        <p:strVal val="visible"/>
                                      </p:to>
                                    </p:set>
                                    <p:animEffect transition="in" filter="dissolve">
                                      <p:cBhvr>
                                        <p:cTn id="42" dur="1000"/>
                                        <p:tgtEl>
                                          <p:spTgt spid="44050"/>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44051"/>
                                        </p:tgtEl>
                                        <p:attrNameLst>
                                          <p:attrName>style.visibility</p:attrName>
                                        </p:attrNameLst>
                                      </p:cBhvr>
                                      <p:to>
                                        <p:strVal val="visible"/>
                                      </p:to>
                                    </p:set>
                                    <p:animEffect transition="in" filter="dissolve">
                                      <p:cBhvr>
                                        <p:cTn id="47" dur="1000"/>
                                        <p:tgtEl>
                                          <p:spTgt spid="44051"/>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44052"/>
                                        </p:tgtEl>
                                        <p:attrNameLst>
                                          <p:attrName>style.visibility</p:attrName>
                                        </p:attrNameLst>
                                      </p:cBhvr>
                                      <p:to>
                                        <p:strVal val="visible"/>
                                      </p:to>
                                    </p:set>
                                    <p:animEffect transition="in" filter="dissolve">
                                      <p:cBhvr>
                                        <p:cTn id="52" dur="1000"/>
                                        <p:tgtEl>
                                          <p:spTgt spid="44052"/>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44054"/>
                                        </p:tgtEl>
                                        <p:attrNameLst>
                                          <p:attrName>style.visibility</p:attrName>
                                        </p:attrNameLst>
                                      </p:cBhvr>
                                      <p:to>
                                        <p:strVal val="visible"/>
                                      </p:to>
                                    </p:set>
                                    <p:animEffect transition="in" filter="dissolve">
                                      <p:cBhvr>
                                        <p:cTn id="57" dur="1000"/>
                                        <p:tgtEl>
                                          <p:spTgt spid="440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7" grpId="0"/>
      <p:bldP spid="44038" grpId="0"/>
      <p:bldP spid="44039" grpId="0"/>
      <p:bldP spid="44040" grpId="0"/>
      <p:bldP spid="44041" grpId="0"/>
      <p:bldP spid="44042" grpId="0"/>
      <p:bldP spid="44049" grpId="0" animBg="1"/>
      <p:bldP spid="44050" grpId="0" animBg="1"/>
      <p:bldP spid="44051" grpId="0" animBg="1"/>
      <p:bldP spid="44052" grpId="0" animBg="1"/>
      <p:bldP spid="44054"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4"/>
          <p:cNvSpPr>
            <a:spLocks noGrp="1" noRot="1" noChangeArrowheads="1"/>
          </p:cNvSpPr>
          <p:nvPr>
            <p:ph idx="1"/>
          </p:nvPr>
        </p:nvSpPr>
        <p:spPr>
          <a:xfrm>
            <a:off x="152400" y="152400"/>
            <a:ext cx="8991600" cy="6858000"/>
          </a:xfrm>
        </p:spPr>
        <p:txBody>
          <a:bodyPr/>
          <a:lstStyle/>
          <a:p>
            <a:pPr eaLnBrk="1" hangingPunct="1">
              <a:lnSpc>
                <a:spcPct val="90000"/>
              </a:lnSpc>
              <a:buFont typeface="Arial" charset="0"/>
              <a:buNone/>
            </a:pPr>
            <a:r>
              <a:rPr lang="en-US" sz="4000" smtClean="0">
                <a:latin typeface="Arial" pitchFamily="34" charset="0"/>
                <a:cs typeface="Arial" pitchFamily="34" charset="0"/>
              </a:rPr>
              <a:t>     6……….bèn gói cẩn thận những hạt kê còn sót lại vào một chiếc lá, rồi đi tìm người bạn thân của mình.</a:t>
            </a:r>
          </a:p>
          <a:p>
            <a:pPr eaLnBrk="1" hangingPunct="1">
              <a:lnSpc>
                <a:spcPct val="90000"/>
              </a:lnSpc>
              <a:buFont typeface="Arial" charset="0"/>
              <a:buNone/>
            </a:pPr>
            <a:r>
              <a:rPr lang="en-US" sz="4000" smtClean="0">
                <a:latin typeface="Arial" pitchFamily="34" charset="0"/>
                <a:cs typeface="Arial" pitchFamily="34" charset="0"/>
              </a:rPr>
              <a:t>     7.Gió đưa những hạt kê còn sót lại trong hộp bay xa.</a:t>
            </a:r>
          </a:p>
          <a:p>
            <a:pPr eaLnBrk="1" hangingPunct="1">
              <a:lnSpc>
                <a:spcPct val="90000"/>
              </a:lnSpc>
              <a:buFont typeface="Arial" charset="0"/>
              <a:buNone/>
            </a:pPr>
            <a:r>
              <a:rPr lang="en-US" sz="4000" smtClean="0">
                <a:latin typeface="Arial" pitchFamily="34" charset="0"/>
                <a:cs typeface="Arial" pitchFamily="34" charset="0"/>
              </a:rPr>
              <a:t>     8…………vui vẻ đưa cho … .một nửa.</a:t>
            </a:r>
          </a:p>
          <a:p>
            <a:pPr eaLnBrk="1" hangingPunct="1">
              <a:lnSpc>
                <a:spcPct val="90000"/>
              </a:lnSpc>
              <a:buFont typeface="Arial" charset="0"/>
              <a:buNone/>
            </a:pPr>
            <a:r>
              <a:rPr lang="en-US" sz="4000" smtClean="0">
                <a:latin typeface="Arial" pitchFamily="34" charset="0"/>
                <a:cs typeface="Arial" pitchFamily="34" charset="0"/>
              </a:rPr>
              <a:t>     9……….ngượng nghịu nhận quà của ………..và tự nhủ:”………..đã cho mình một bài học quý về tình bạn.”</a:t>
            </a:r>
          </a:p>
        </p:txBody>
      </p:sp>
      <p:sp>
        <p:nvSpPr>
          <p:cNvPr id="44043" name="Text Box 11"/>
          <p:cNvSpPr txBox="1">
            <a:spLocks noChangeArrowheads="1"/>
          </p:cNvSpPr>
          <p:nvPr/>
        </p:nvSpPr>
        <p:spPr bwMode="auto">
          <a:xfrm>
            <a:off x="1295400" y="0"/>
            <a:ext cx="2362200" cy="707886"/>
          </a:xfrm>
          <a:prstGeom prst="rect">
            <a:avLst/>
          </a:prstGeom>
          <a:noFill/>
          <a:ln w="9525">
            <a:noFill/>
            <a:miter lim="800000"/>
            <a:headEnd/>
            <a:tailEnd/>
          </a:ln>
        </p:spPr>
        <p:txBody>
          <a:bodyPr wrap="square">
            <a:spAutoFit/>
          </a:bodyPr>
          <a:lstStyle/>
          <a:p>
            <a:pPr>
              <a:spcBef>
                <a:spcPct val="50000"/>
              </a:spcBef>
            </a:pPr>
            <a:r>
              <a:rPr lang="en-US" sz="4000">
                <a:solidFill>
                  <a:srgbClr val="FF0000"/>
                </a:solidFill>
                <a:latin typeface="Arial" pitchFamily="34" charset="0"/>
                <a:cs typeface="Arial" pitchFamily="34" charset="0"/>
              </a:rPr>
              <a:t>Chích</a:t>
            </a:r>
          </a:p>
        </p:txBody>
      </p:sp>
      <p:sp>
        <p:nvSpPr>
          <p:cNvPr id="44044" name="Text Box 12"/>
          <p:cNvSpPr txBox="1">
            <a:spLocks noChangeArrowheads="1"/>
          </p:cNvSpPr>
          <p:nvPr/>
        </p:nvSpPr>
        <p:spPr bwMode="auto">
          <a:xfrm>
            <a:off x="1447800" y="3048000"/>
            <a:ext cx="2438400" cy="707886"/>
          </a:xfrm>
          <a:prstGeom prst="rect">
            <a:avLst/>
          </a:prstGeom>
          <a:noFill/>
          <a:ln w="9525">
            <a:noFill/>
            <a:miter lim="800000"/>
            <a:headEnd/>
            <a:tailEnd/>
          </a:ln>
        </p:spPr>
        <p:txBody>
          <a:bodyPr wrap="square">
            <a:spAutoFit/>
          </a:bodyPr>
          <a:lstStyle/>
          <a:p>
            <a:pPr>
              <a:spcBef>
                <a:spcPct val="50000"/>
              </a:spcBef>
            </a:pPr>
            <a:r>
              <a:rPr lang="en-US" sz="4000">
                <a:solidFill>
                  <a:srgbClr val="FF0000"/>
                </a:solidFill>
                <a:latin typeface="Arial" pitchFamily="34" charset="0"/>
                <a:cs typeface="Arial" pitchFamily="34" charset="0"/>
              </a:rPr>
              <a:t>Chích</a:t>
            </a:r>
          </a:p>
        </p:txBody>
      </p:sp>
      <p:sp>
        <p:nvSpPr>
          <p:cNvPr id="44045" name="Text Box 13"/>
          <p:cNvSpPr txBox="1">
            <a:spLocks noChangeArrowheads="1"/>
          </p:cNvSpPr>
          <p:nvPr/>
        </p:nvSpPr>
        <p:spPr bwMode="auto">
          <a:xfrm>
            <a:off x="6553200" y="3124200"/>
            <a:ext cx="1447800" cy="707886"/>
          </a:xfrm>
          <a:prstGeom prst="rect">
            <a:avLst/>
          </a:prstGeom>
          <a:noFill/>
          <a:ln w="9525">
            <a:noFill/>
            <a:miter lim="800000"/>
            <a:headEnd/>
            <a:tailEnd/>
          </a:ln>
        </p:spPr>
        <p:txBody>
          <a:bodyPr>
            <a:spAutoFit/>
          </a:bodyPr>
          <a:lstStyle/>
          <a:p>
            <a:pPr>
              <a:spcBef>
                <a:spcPct val="50000"/>
              </a:spcBef>
            </a:pPr>
            <a:r>
              <a:rPr lang="en-US" sz="4000">
                <a:solidFill>
                  <a:srgbClr val="FF0000"/>
                </a:solidFill>
                <a:latin typeface="Arial" pitchFamily="34" charset="0"/>
                <a:cs typeface="Arial" pitchFamily="34" charset="0"/>
              </a:rPr>
              <a:t>Sẻ</a:t>
            </a:r>
          </a:p>
        </p:txBody>
      </p:sp>
      <p:sp>
        <p:nvSpPr>
          <p:cNvPr id="44046" name="Text Box 14"/>
          <p:cNvSpPr txBox="1">
            <a:spLocks noChangeArrowheads="1"/>
          </p:cNvSpPr>
          <p:nvPr/>
        </p:nvSpPr>
        <p:spPr bwMode="auto">
          <a:xfrm>
            <a:off x="1524000" y="4267200"/>
            <a:ext cx="838200" cy="707886"/>
          </a:xfrm>
          <a:prstGeom prst="rect">
            <a:avLst/>
          </a:prstGeom>
          <a:noFill/>
          <a:ln w="9525">
            <a:noFill/>
            <a:miter lim="800000"/>
            <a:headEnd/>
            <a:tailEnd/>
          </a:ln>
        </p:spPr>
        <p:txBody>
          <a:bodyPr>
            <a:spAutoFit/>
          </a:bodyPr>
          <a:lstStyle/>
          <a:p>
            <a:pPr>
              <a:spcBef>
                <a:spcPct val="50000"/>
              </a:spcBef>
            </a:pPr>
            <a:r>
              <a:rPr lang="en-US" sz="4000">
                <a:solidFill>
                  <a:srgbClr val="FF0000"/>
                </a:solidFill>
                <a:latin typeface="Arial" pitchFamily="34" charset="0"/>
                <a:cs typeface="Arial" pitchFamily="34" charset="0"/>
              </a:rPr>
              <a:t>Sẻ</a:t>
            </a:r>
          </a:p>
        </p:txBody>
      </p:sp>
      <p:sp>
        <p:nvSpPr>
          <p:cNvPr id="44047" name="Text Box 15"/>
          <p:cNvSpPr txBox="1">
            <a:spLocks noChangeArrowheads="1"/>
          </p:cNvSpPr>
          <p:nvPr/>
        </p:nvSpPr>
        <p:spPr bwMode="auto">
          <a:xfrm>
            <a:off x="1371600" y="4800600"/>
            <a:ext cx="2159000" cy="707886"/>
          </a:xfrm>
          <a:prstGeom prst="rect">
            <a:avLst/>
          </a:prstGeom>
          <a:noFill/>
          <a:ln w="9525">
            <a:noFill/>
            <a:miter lim="800000"/>
            <a:headEnd/>
            <a:tailEnd/>
          </a:ln>
        </p:spPr>
        <p:txBody>
          <a:bodyPr wrap="square">
            <a:spAutoFit/>
          </a:bodyPr>
          <a:lstStyle/>
          <a:p>
            <a:pPr>
              <a:spcBef>
                <a:spcPct val="50000"/>
              </a:spcBef>
            </a:pPr>
            <a:r>
              <a:rPr lang="en-US" sz="4000">
                <a:solidFill>
                  <a:srgbClr val="FF0000"/>
                </a:solidFill>
                <a:latin typeface="Arial" pitchFamily="34" charset="0"/>
                <a:cs typeface="Arial" pitchFamily="34" charset="0"/>
              </a:rPr>
              <a:t>Chích</a:t>
            </a:r>
          </a:p>
        </p:txBody>
      </p:sp>
      <p:sp>
        <p:nvSpPr>
          <p:cNvPr id="44048" name="Text Box 16"/>
          <p:cNvSpPr txBox="1">
            <a:spLocks noChangeArrowheads="1"/>
          </p:cNvSpPr>
          <p:nvPr/>
        </p:nvSpPr>
        <p:spPr bwMode="auto">
          <a:xfrm>
            <a:off x="5715000" y="4800600"/>
            <a:ext cx="2133600" cy="707886"/>
          </a:xfrm>
          <a:prstGeom prst="rect">
            <a:avLst/>
          </a:prstGeom>
          <a:noFill/>
          <a:ln w="9525">
            <a:noFill/>
            <a:miter lim="800000"/>
            <a:headEnd/>
            <a:tailEnd/>
          </a:ln>
        </p:spPr>
        <p:txBody>
          <a:bodyPr wrap="square">
            <a:spAutoFit/>
          </a:bodyPr>
          <a:lstStyle/>
          <a:p>
            <a:pPr>
              <a:spcBef>
                <a:spcPct val="50000"/>
              </a:spcBef>
            </a:pPr>
            <a:r>
              <a:rPr lang="en-US" sz="4000">
                <a:solidFill>
                  <a:srgbClr val="FF0000"/>
                </a:solidFill>
                <a:latin typeface="Arial" pitchFamily="34" charset="0"/>
                <a:cs typeface="Arial" pitchFamily="34" charset="0"/>
              </a:rPr>
              <a:t>Chích</a:t>
            </a:r>
          </a:p>
        </p:txBody>
      </p:sp>
      <p:sp>
        <p:nvSpPr>
          <p:cNvPr id="44053" name="AutoShape 21"/>
          <p:cNvSpPr>
            <a:spLocks noChangeArrowheads="1"/>
          </p:cNvSpPr>
          <p:nvPr/>
        </p:nvSpPr>
        <p:spPr bwMode="auto">
          <a:xfrm>
            <a:off x="0" y="1981200"/>
            <a:ext cx="762000" cy="609600"/>
          </a:xfrm>
          <a:prstGeom prst="irregularSeal1">
            <a:avLst/>
          </a:prstGeom>
          <a:solidFill>
            <a:srgbClr val="FFCC00"/>
          </a:solidFill>
          <a:ln w="9525">
            <a:solidFill>
              <a:schemeClr val="tx1"/>
            </a:solidFill>
            <a:miter lim="800000"/>
            <a:headEnd/>
            <a:tailEnd/>
          </a:ln>
        </p:spPr>
        <p:txBody>
          <a:bodyPr wrap="none" anchor="ctr"/>
          <a:lstStyle/>
          <a:p>
            <a:pPr algn="ctr"/>
            <a:r>
              <a:rPr lang="en-US" sz="4000" b="1">
                <a:solidFill>
                  <a:srgbClr val="FF0000"/>
                </a:solidFill>
                <a:latin typeface="Arial" pitchFamily="34" charset="0"/>
                <a:cs typeface="Arial" pitchFamily="34" charset="0"/>
              </a:rPr>
              <a:t>5</a:t>
            </a:r>
          </a:p>
        </p:txBody>
      </p:sp>
      <p:sp>
        <p:nvSpPr>
          <p:cNvPr id="44055" name="AutoShape 23"/>
          <p:cNvSpPr>
            <a:spLocks noChangeArrowheads="1"/>
          </p:cNvSpPr>
          <p:nvPr/>
        </p:nvSpPr>
        <p:spPr bwMode="auto">
          <a:xfrm>
            <a:off x="0" y="0"/>
            <a:ext cx="762000" cy="609600"/>
          </a:xfrm>
          <a:prstGeom prst="irregularSeal1">
            <a:avLst/>
          </a:prstGeom>
          <a:solidFill>
            <a:srgbClr val="FFCC00"/>
          </a:solidFill>
          <a:ln w="9525">
            <a:solidFill>
              <a:schemeClr val="tx1"/>
            </a:solidFill>
            <a:miter lim="800000"/>
            <a:headEnd/>
            <a:tailEnd/>
          </a:ln>
        </p:spPr>
        <p:txBody>
          <a:bodyPr wrap="none" anchor="ctr"/>
          <a:lstStyle/>
          <a:p>
            <a:pPr algn="ctr"/>
            <a:r>
              <a:rPr lang="en-US" sz="4000" b="1">
                <a:solidFill>
                  <a:srgbClr val="FF0000"/>
                </a:solidFill>
                <a:latin typeface="Arial" pitchFamily="34" charset="0"/>
                <a:cs typeface="Arial" pitchFamily="34" charset="0"/>
              </a:rPr>
              <a:t>7</a:t>
            </a:r>
          </a:p>
        </p:txBody>
      </p:sp>
      <p:sp>
        <p:nvSpPr>
          <p:cNvPr id="44056" name="AutoShape 24"/>
          <p:cNvSpPr>
            <a:spLocks noChangeArrowheads="1"/>
          </p:cNvSpPr>
          <p:nvPr/>
        </p:nvSpPr>
        <p:spPr bwMode="auto">
          <a:xfrm>
            <a:off x="0" y="3200400"/>
            <a:ext cx="762000" cy="609600"/>
          </a:xfrm>
          <a:prstGeom prst="irregularSeal1">
            <a:avLst/>
          </a:prstGeom>
          <a:solidFill>
            <a:srgbClr val="FFCC00"/>
          </a:solidFill>
          <a:ln w="9525">
            <a:solidFill>
              <a:schemeClr val="tx1"/>
            </a:solidFill>
            <a:miter lim="800000"/>
            <a:headEnd/>
            <a:tailEnd/>
          </a:ln>
        </p:spPr>
        <p:txBody>
          <a:bodyPr wrap="none" anchor="ctr"/>
          <a:lstStyle/>
          <a:p>
            <a:pPr algn="ctr"/>
            <a:r>
              <a:rPr lang="en-US" sz="4000" b="1">
                <a:solidFill>
                  <a:srgbClr val="FF0000"/>
                </a:solidFill>
                <a:latin typeface="Arial" pitchFamily="34" charset="0"/>
                <a:cs typeface="Arial" pitchFamily="34" charset="0"/>
              </a:rPr>
              <a:t>8</a:t>
            </a:r>
          </a:p>
        </p:txBody>
      </p:sp>
      <p:sp>
        <p:nvSpPr>
          <p:cNvPr id="44057" name="AutoShape 25"/>
          <p:cNvSpPr>
            <a:spLocks noChangeArrowheads="1"/>
          </p:cNvSpPr>
          <p:nvPr/>
        </p:nvSpPr>
        <p:spPr bwMode="auto">
          <a:xfrm>
            <a:off x="0" y="4343400"/>
            <a:ext cx="762000" cy="609600"/>
          </a:xfrm>
          <a:prstGeom prst="irregularSeal1">
            <a:avLst/>
          </a:prstGeom>
          <a:solidFill>
            <a:srgbClr val="FFCC00"/>
          </a:solidFill>
          <a:ln w="9525">
            <a:solidFill>
              <a:schemeClr val="tx1"/>
            </a:solidFill>
            <a:miter lim="800000"/>
            <a:headEnd/>
            <a:tailEnd/>
          </a:ln>
        </p:spPr>
        <p:txBody>
          <a:bodyPr wrap="none" anchor="ctr"/>
          <a:lstStyle/>
          <a:p>
            <a:pPr algn="ctr"/>
            <a:r>
              <a:rPr lang="en-US" sz="4000" b="1">
                <a:solidFill>
                  <a:srgbClr val="FF0000"/>
                </a:solidFill>
                <a:latin typeface="Arial" pitchFamily="34" charset="0"/>
                <a:cs typeface="Arial" pitchFamily="34" charset="0"/>
              </a:rPr>
              <a:t>9</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4043"/>
                                        </p:tgtEl>
                                        <p:attrNameLst>
                                          <p:attrName>style.visibility</p:attrName>
                                        </p:attrNameLst>
                                      </p:cBhvr>
                                      <p:to>
                                        <p:strVal val="visible"/>
                                      </p:to>
                                    </p:set>
                                    <p:animEffect transition="in" filter="blinds(horizontal)">
                                      <p:cBhvr>
                                        <p:cTn id="7" dur="1000"/>
                                        <p:tgtEl>
                                          <p:spTgt spid="4404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4044"/>
                                        </p:tgtEl>
                                        <p:attrNameLst>
                                          <p:attrName>style.visibility</p:attrName>
                                        </p:attrNameLst>
                                      </p:cBhvr>
                                      <p:to>
                                        <p:strVal val="visible"/>
                                      </p:to>
                                    </p:set>
                                    <p:animEffect transition="in" filter="blinds(horizontal)">
                                      <p:cBhvr>
                                        <p:cTn id="12" dur="1000"/>
                                        <p:tgtEl>
                                          <p:spTgt spid="4404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4045"/>
                                        </p:tgtEl>
                                        <p:attrNameLst>
                                          <p:attrName>style.visibility</p:attrName>
                                        </p:attrNameLst>
                                      </p:cBhvr>
                                      <p:to>
                                        <p:strVal val="visible"/>
                                      </p:to>
                                    </p:set>
                                    <p:animEffect transition="in" filter="blinds(horizontal)">
                                      <p:cBhvr>
                                        <p:cTn id="17" dur="1000"/>
                                        <p:tgtEl>
                                          <p:spTgt spid="4404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4046"/>
                                        </p:tgtEl>
                                        <p:attrNameLst>
                                          <p:attrName>style.visibility</p:attrName>
                                        </p:attrNameLst>
                                      </p:cBhvr>
                                      <p:to>
                                        <p:strVal val="visible"/>
                                      </p:to>
                                    </p:set>
                                    <p:animEffect transition="in" filter="blinds(horizontal)">
                                      <p:cBhvr>
                                        <p:cTn id="22" dur="1000"/>
                                        <p:tgtEl>
                                          <p:spTgt spid="4404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4047"/>
                                        </p:tgtEl>
                                        <p:attrNameLst>
                                          <p:attrName>style.visibility</p:attrName>
                                        </p:attrNameLst>
                                      </p:cBhvr>
                                      <p:to>
                                        <p:strVal val="visible"/>
                                      </p:to>
                                    </p:set>
                                    <p:animEffect transition="in" filter="blinds(horizontal)">
                                      <p:cBhvr>
                                        <p:cTn id="27" dur="1000"/>
                                        <p:tgtEl>
                                          <p:spTgt spid="4404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4048"/>
                                        </p:tgtEl>
                                        <p:attrNameLst>
                                          <p:attrName>style.visibility</p:attrName>
                                        </p:attrNameLst>
                                      </p:cBhvr>
                                      <p:to>
                                        <p:strVal val="visible"/>
                                      </p:to>
                                    </p:set>
                                    <p:animEffect transition="in" filter="blinds(horizontal)">
                                      <p:cBhvr>
                                        <p:cTn id="32" dur="1000"/>
                                        <p:tgtEl>
                                          <p:spTgt spid="44048"/>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44053"/>
                                        </p:tgtEl>
                                        <p:attrNameLst>
                                          <p:attrName>style.visibility</p:attrName>
                                        </p:attrNameLst>
                                      </p:cBhvr>
                                      <p:to>
                                        <p:strVal val="visible"/>
                                      </p:to>
                                    </p:set>
                                    <p:animEffect transition="in" filter="blinds(horizontal)">
                                      <p:cBhvr>
                                        <p:cTn id="37" dur="1000"/>
                                        <p:tgtEl>
                                          <p:spTgt spid="4405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44055"/>
                                        </p:tgtEl>
                                        <p:attrNameLst>
                                          <p:attrName>style.visibility</p:attrName>
                                        </p:attrNameLst>
                                      </p:cBhvr>
                                      <p:to>
                                        <p:strVal val="visible"/>
                                      </p:to>
                                    </p:set>
                                    <p:animEffect transition="in" filter="blinds(horizontal)">
                                      <p:cBhvr>
                                        <p:cTn id="42" dur="1000"/>
                                        <p:tgtEl>
                                          <p:spTgt spid="44055"/>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44056"/>
                                        </p:tgtEl>
                                        <p:attrNameLst>
                                          <p:attrName>style.visibility</p:attrName>
                                        </p:attrNameLst>
                                      </p:cBhvr>
                                      <p:to>
                                        <p:strVal val="visible"/>
                                      </p:to>
                                    </p:set>
                                    <p:animEffect transition="in" filter="blinds(horizontal)">
                                      <p:cBhvr>
                                        <p:cTn id="47" dur="1000"/>
                                        <p:tgtEl>
                                          <p:spTgt spid="44056"/>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44057"/>
                                        </p:tgtEl>
                                        <p:attrNameLst>
                                          <p:attrName>style.visibility</p:attrName>
                                        </p:attrNameLst>
                                      </p:cBhvr>
                                      <p:to>
                                        <p:strVal val="visible"/>
                                      </p:to>
                                    </p:set>
                                    <p:animEffect transition="in" filter="blinds(horizontal)">
                                      <p:cBhvr>
                                        <p:cTn id="52" dur="1000"/>
                                        <p:tgtEl>
                                          <p:spTgt spid="440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43" grpId="0"/>
      <p:bldP spid="44044" grpId="0"/>
      <p:bldP spid="44045" grpId="0"/>
      <p:bldP spid="44046" grpId="0"/>
      <p:bldP spid="44047" grpId="0"/>
      <p:bldP spid="44048" grpId="0"/>
      <p:bldP spid="44053" grpId="0" animBg="1"/>
      <p:bldP spid="44055" grpId="0" animBg="1"/>
      <p:bldP spid="44056" grpId="0" animBg="1"/>
      <p:bldP spid="44057"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4"/>
          <p:cNvSpPr>
            <a:spLocks noGrp="1" noRot="1" noChangeArrowheads="1"/>
          </p:cNvSpPr>
          <p:nvPr>
            <p:ph idx="1"/>
          </p:nvPr>
        </p:nvSpPr>
        <p:spPr>
          <a:xfrm>
            <a:off x="152400" y="609600"/>
            <a:ext cx="8991600" cy="6858000"/>
          </a:xfrm>
        </p:spPr>
        <p:txBody>
          <a:bodyPr/>
          <a:lstStyle/>
          <a:p>
            <a:pPr eaLnBrk="1" hangingPunct="1">
              <a:lnSpc>
                <a:spcPct val="90000"/>
              </a:lnSpc>
              <a:buFont typeface="Arial" charset="0"/>
              <a:buNone/>
            </a:pPr>
            <a:r>
              <a:rPr lang="en-US" sz="2800" smtClean="0"/>
              <a:t>      1.Một hôm,….. được bà gửi cho một hộp hạt kê.</a:t>
            </a:r>
          </a:p>
          <a:p>
            <a:pPr eaLnBrk="1" hangingPunct="1">
              <a:lnSpc>
                <a:spcPct val="90000"/>
              </a:lnSpc>
              <a:buFont typeface="Arial" charset="0"/>
              <a:buNone/>
            </a:pPr>
            <a:r>
              <a:rPr lang="en-US" sz="2800" smtClean="0"/>
              <a:t>      2.Thế là hằng ngày…….nằm trong tổ ăn hạt kê một mình.</a:t>
            </a:r>
          </a:p>
          <a:p>
            <a:pPr eaLnBrk="1" hangingPunct="1">
              <a:lnSpc>
                <a:spcPct val="90000"/>
              </a:lnSpc>
              <a:buFont typeface="Arial" charset="0"/>
              <a:buNone/>
            </a:pPr>
            <a:r>
              <a:rPr lang="en-US" sz="2800" smtClean="0"/>
              <a:t>      3. ……. đi kiếm mồi, tìm được những hạt kê </a:t>
            </a:r>
          </a:p>
          <a:p>
            <a:pPr eaLnBrk="1" hangingPunct="1">
              <a:lnSpc>
                <a:spcPct val="90000"/>
              </a:lnSpc>
              <a:buFont typeface="Arial" charset="0"/>
              <a:buNone/>
            </a:pPr>
            <a:r>
              <a:rPr lang="en-US" sz="2800" smtClean="0"/>
              <a:t>        ngon lành ấy.</a:t>
            </a:r>
          </a:p>
          <a:p>
            <a:pPr eaLnBrk="1" hangingPunct="1">
              <a:lnSpc>
                <a:spcPct val="90000"/>
              </a:lnSpc>
              <a:buFont typeface="Arial" charset="0"/>
              <a:buNone/>
            </a:pPr>
            <a:r>
              <a:rPr lang="en-US" sz="2800" smtClean="0"/>
              <a:t>      4.Khi ăn hết, ……bèn quẳng chiếc hộp đi.</a:t>
            </a:r>
          </a:p>
          <a:p>
            <a:pPr eaLnBrk="1" hangingPunct="1">
              <a:lnSpc>
                <a:spcPct val="90000"/>
              </a:lnSpc>
              <a:buFont typeface="Arial" charset="0"/>
              <a:buNone/>
            </a:pPr>
            <a:r>
              <a:rPr lang="en-US" sz="2800" smtClean="0"/>
              <a:t>      5……….không muốn chia cho ……….cùng ăn.</a:t>
            </a:r>
          </a:p>
          <a:p>
            <a:pPr eaLnBrk="1" hangingPunct="1">
              <a:lnSpc>
                <a:spcPct val="90000"/>
              </a:lnSpc>
              <a:buFont typeface="Arial" charset="0"/>
              <a:buNone/>
            </a:pPr>
            <a:r>
              <a:rPr lang="en-US" sz="2800" smtClean="0"/>
              <a:t>      6……….bèn gói cẩn thận những hạt kê còn sót lại vào một chiếc lá, rồi đi tìm người bạn thân của mình.</a:t>
            </a:r>
          </a:p>
          <a:p>
            <a:pPr eaLnBrk="1" hangingPunct="1">
              <a:lnSpc>
                <a:spcPct val="90000"/>
              </a:lnSpc>
              <a:buFont typeface="Arial" charset="0"/>
              <a:buNone/>
            </a:pPr>
            <a:r>
              <a:rPr lang="en-US" sz="2800" smtClean="0"/>
              <a:t>     7.Gió đưa những hạt kê còn sót lại trong hộp bay xa.</a:t>
            </a:r>
          </a:p>
          <a:p>
            <a:pPr eaLnBrk="1" hangingPunct="1">
              <a:lnSpc>
                <a:spcPct val="90000"/>
              </a:lnSpc>
              <a:buFont typeface="Arial" charset="0"/>
              <a:buNone/>
            </a:pPr>
            <a:r>
              <a:rPr lang="en-US" sz="2800" smtClean="0"/>
              <a:t>     8…………vui vẻ đưa cho ………….một nửa.</a:t>
            </a:r>
          </a:p>
          <a:p>
            <a:pPr eaLnBrk="1" hangingPunct="1">
              <a:lnSpc>
                <a:spcPct val="90000"/>
              </a:lnSpc>
              <a:buFont typeface="Arial" charset="0"/>
              <a:buNone/>
            </a:pPr>
            <a:r>
              <a:rPr lang="en-US" sz="2800" smtClean="0"/>
              <a:t>     9……….ngượng nghịu nhận quà của ………..và tự nhủ:”………..đã cho mình một bài học quý về tình bạn.”</a:t>
            </a:r>
          </a:p>
        </p:txBody>
      </p:sp>
      <p:sp>
        <p:nvSpPr>
          <p:cNvPr id="44037" name="Text Box 5"/>
          <p:cNvSpPr txBox="1">
            <a:spLocks noChangeArrowheads="1"/>
          </p:cNvSpPr>
          <p:nvPr/>
        </p:nvSpPr>
        <p:spPr bwMode="auto">
          <a:xfrm>
            <a:off x="2438400" y="609600"/>
            <a:ext cx="7239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Sẻ</a:t>
            </a:r>
          </a:p>
        </p:txBody>
      </p:sp>
      <p:sp>
        <p:nvSpPr>
          <p:cNvPr id="44038" name="Text Box 6"/>
          <p:cNvSpPr txBox="1">
            <a:spLocks noChangeArrowheads="1"/>
          </p:cNvSpPr>
          <p:nvPr/>
        </p:nvSpPr>
        <p:spPr bwMode="auto">
          <a:xfrm>
            <a:off x="3657600" y="1066800"/>
            <a:ext cx="7239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Sẻ</a:t>
            </a:r>
          </a:p>
        </p:txBody>
      </p:sp>
      <p:sp>
        <p:nvSpPr>
          <p:cNvPr id="44039" name="Text Box 7"/>
          <p:cNvSpPr txBox="1">
            <a:spLocks noChangeArrowheads="1"/>
          </p:cNvSpPr>
          <p:nvPr/>
        </p:nvSpPr>
        <p:spPr bwMode="auto">
          <a:xfrm>
            <a:off x="874713" y="1917700"/>
            <a:ext cx="11811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Chích</a:t>
            </a:r>
          </a:p>
        </p:txBody>
      </p:sp>
      <p:sp>
        <p:nvSpPr>
          <p:cNvPr id="44040" name="Text Box 8"/>
          <p:cNvSpPr txBox="1">
            <a:spLocks noChangeArrowheads="1"/>
          </p:cNvSpPr>
          <p:nvPr/>
        </p:nvSpPr>
        <p:spPr bwMode="auto">
          <a:xfrm>
            <a:off x="2768600" y="2841625"/>
            <a:ext cx="14478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Sẻ</a:t>
            </a:r>
          </a:p>
        </p:txBody>
      </p:sp>
      <p:sp>
        <p:nvSpPr>
          <p:cNvPr id="44041" name="Text Box 9"/>
          <p:cNvSpPr txBox="1">
            <a:spLocks noChangeArrowheads="1"/>
          </p:cNvSpPr>
          <p:nvPr/>
        </p:nvSpPr>
        <p:spPr bwMode="auto">
          <a:xfrm>
            <a:off x="1066800" y="3303588"/>
            <a:ext cx="14478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Sẻ</a:t>
            </a:r>
          </a:p>
        </p:txBody>
      </p:sp>
      <p:sp>
        <p:nvSpPr>
          <p:cNvPr id="44042" name="Text Box 10"/>
          <p:cNvSpPr txBox="1">
            <a:spLocks noChangeArrowheads="1"/>
          </p:cNvSpPr>
          <p:nvPr/>
        </p:nvSpPr>
        <p:spPr bwMode="auto">
          <a:xfrm>
            <a:off x="5080000" y="3302000"/>
            <a:ext cx="14478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Chích</a:t>
            </a:r>
          </a:p>
        </p:txBody>
      </p:sp>
      <p:sp>
        <p:nvSpPr>
          <p:cNvPr id="44043" name="Text Box 11"/>
          <p:cNvSpPr txBox="1">
            <a:spLocks noChangeArrowheads="1"/>
          </p:cNvSpPr>
          <p:nvPr/>
        </p:nvSpPr>
        <p:spPr bwMode="auto">
          <a:xfrm>
            <a:off x="914400" y="3746500"/>
            <a:ext cx="14478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Chích</a:t>
            </a:r>
          </a:p>
        </p:txBody>
      </p:sp>
      <p:sp>
        <p:nvSpPr>
          <p:cNvPr id="44044" name="Text Box 12"/>
          <p:cNvSpPr txBox="1">
            <a:spLocks noChangeArrowheads="1"/>
          </p:cNvSpPr>
          <p:nvPr/>
        </p:nvSpPr>
        <p:spPr bwMode="auto">
          <a:xfrm>
            <a:off x="914400" y="5078413"/>
            <a:ext cx="14478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Chích</a:t>
            </a:r>
          </a:p>
        </p:txBody>
      </p:sp>
      <p:sp>
        <p:nvSpPr>
          <p:cNvPr id="44045" name="Text Box 13"/>
          <p:cNvSpPr txBox="1">
            <a:spLocks noChangeArrowheads="1"/>
          </p:cNvSpPr>
          <p:nvPr/>
        </p:nvSpPr>
        <p:spPr bwMode="auto">
          <a:xfrm>
            <a:off x="4419600" y="5078413"/>
            <a:ext cx="14478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Sẻ</a:t>
            </a:r>
          </a:p>
        </p:txBody>
      </p:sp>
      <p:sp>
        <p:nvSpPr>
          <p:cNvPr id="44046" name="Text Box 14"/>
          <p:cNvSpPr txBox="1">
            <a:spLocks noChangeArrowheads="1"/>
          </p:cNvSpPr>
          <p:nvPr/>
        </p:nvSpPr>
        <p:spPr bwMode="auto">
          <a:xfrm>
            <a:off x="990600" y="5486400"/>
            <a:ext cx="8382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Sẻ</a:t>
            </a:r>
          </a:p>
        </p:txBody>
      </p:sp>
      <p:sp>
        <p:nvSpPr>
          <p:cNvPr id="44047" name="Text Box 15"/>
          <p:cNvSpPr txBox="1">
            <a:spLocks noChangeArrowheads="1"/>
          </p:cNvSpPr>
          <p:nvPr/>
        </p:nvSpPr>
        <p:spPr bwMode="auto">
          <a:xfrm>
            <a:off x="6146800" y="5572125"/>
            <a:ext cx="14478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Chích</a:t>
            </a:r>
          </a:p>
        </p:txBody>
      </p:sp>
      <p:sp>
        <p:nvSpPr>
          <p:cNvPr id="44048" name="Text Box 16"/>
          <p:cNvSpPr txBox="1">
            <a:spLocks noChangeArrowheads="1"/>
          </p:cNvSpPr>
          <p:nvPr/>
        </p:nvSpPr>
        <p:spPr bwMode="auto">
          <a:xfrm>
            <a:off x="1295400" y="5965825"/>
            <a:ext cx="14478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Chích</a:t>
            </a:r>
          </a:p>
        </p:txBody>
      </p:sp>
      <p:sp>
        <p:nvSpPr>
          <p:cNvPr id="44049" name="AutoShape 17"/>
          <p:cNvSpPr>
            <a:spLocks noChangeArrowheads="1"/>
          </p:cNvSpPr>
          <p:nvPr/>
        </p:nvSpPr>
        <p:spPr bwMode="auto">
          <a:xfrm>
            <a:off x="0" y="533400"/>
            <a:ext cx="762000" cy="609600"/>
          </a:xfrm>
          <a:prstGeom prst="irregularSeal1">
            <a:avLst/>
          </a:prstGeom>
          <a:solidFill>
            <a:srgbClr val="FFCC00"/>
          </a:solidFill>
          <a:ln w="9525">
            <a:solidFill>
              <a:schemeClr val="tx1"/>
            </a:solidFill>
            <a:miter lim="800000"/>
            <a:headEnd/>
            <a:tailEnd/>
          </a:ln>
        </p:spPr>
        <p:txBody>
          <a:bodyPr wrap="none" anchor="ctr"/>
          <a:lstStyle/>
          <a:p>
            <a:pPr algn="ctr"/>
            <a:r>
              <a:rPr lang="en-US" b="1">
                <a:solidFill>
                  <a:srgbClr val="FF0000"/>
                </a:solidFill>
              </a:rPr>
              <a:t>1</a:t>
            </a:r>
          </a:p>
        </p:txBody>
      </p:sp>
      <p:sp>
        <p:nvSpPr>
          <p:cNvPr id="44050" name="AutoShape 18"/>
          <p:cNvSpPr>
            <a:spLocks noChangeArrowheads="1"/>
          </p:cNvSpPr>
          <p:nvPr/>
        </p:nvSpPr>
        <p:spPr bwMode="auto">
          <a:xfrm>
            <a:off x="0" y="3276600"/>
            <a:ext cx="762000" cy="609600"/>
          </a:xfrm>
          <a:prstGeom prst="irregularSeal1">
            <a:avLst/>
          </a:prstGeom>
          <a:solidFill>
            <a:srgbClr val="FFCC00"/>
          </a:solidFill>
          <a:ln w="9525">
            <a:solidFill>
              <a:schemeClr val="tx1"/>
            </a:solidFill>
            <a:miter lim="800000"/>
            <a:headEnd/>
            <a:tailEnd/>
          </a:ln>
        </p:spPr>
        <p:txBody>
          <a:bodyPr wrap="none" anchor="ctr"/>
          <a:lstStyle/>
          <a:p>
            <a:pPr algn="ctr"/>
            <a:r>
              <a:rPr lang="en-US" b="1">
                <a:solidFill>
                  <a:srgbClr val="FF0000"/>
                </a:solidFill>
              </a:rPr>
              <a:t>2</a:t>
            </a:r>
          </a:p>
        </p:txBody>
      </p:sp>
      <p:sp>
        <p:nvSpPr>
          <p:cNvPr id="44051" name="AutoShape 19"/>
          <p:cNvSpPr>
            <a:spLocks noChangeArrowheads="1"/>
          </p:cNvSpPr>
          <p:nvPr/>
        </p:nvSpPr>
        <p:spPr bwMode="auto">
          <a:xfrm>
            <a:off x="0" y="1219200"/>
            <a:ext cx="762000" cy="609600"/>
          </a:xfrm>
          <a:prstGeom prst="irregularSeal1">
            <a:avLst/>
          </a:prstGeom>
          <a:solidFill>
            <a:srgbClr val="FFCC00"/>
          </a:solidFill>
          <a:ln w="9525">
            <a:solidFill>
              <a:schemeClr val="tx1"/>
            </a:solidFill>
            <a:miter lim="800000"/>
            <a:headEnd/>
            <a:tailEnd/>
          </a:ln>
        </p:spPr>
        <p:txBody>
          <a:bodyPr wrap="none" anchor="ctr"/>
          <a:lstStyle/>
          <a:p>
            <a:pPr algn="ctr"/>
            <a:r>
              <a:rPr lang="en-US" b="1">
                <a:solidFill>
                  <a:srgbClr val="FF0000"/>
                </a:solidFill>
              </a:rPr>
              <a:t>3</a:t>
            </a:r>
          </a:p>
        </p:txBody>
      </p:sp>
      <p:sp>
        <p:nvSpPr>
          <p:cNvPr id="44052" name="AutoShape 20"/>
          <p:cNvSpPr>
            <a:spLocks noChangeArrowheads="1"/>
          </p:cNvSpPr>
          <p:nvPr/>
        </p:nvSpPr>
        <p:spPr bwMode="auto">
          <a:xfrm>
            <a:off x="0" y="2819400"/>
            <a:ext cx="762000" cy="609600"/>
          </a:xfrm>
          <a:prstGeom prst="irregularSeal1">
            <a:avLst/>
          </a:prstGeom>
          <a:solidFill>
            <a:srgbClr val="FFCC00"/>
          </a:solidFill>
          <a:ln w="9525">
            <a:solidFill>
              <a:schemeClr val="tx1"/>
            </a:solidFill>
            <a:miter lim="800000"/>
            <a:headEnd/>
            <a:tailEnd/>
          </a:ln>
        </p:spPr>
        <p:txBody>
          <a:bodyPr wrap="none" anchor="ctr"/>
          <a:lstStyle/>
          <a:p>
            <a:pPr algn="ctr"/>
            <a:r>
              <a:rPr lang="en-US" b="1">
                <a:solidFill>
                  <a:srgbClr val="FF0000"/>
                </a:solidFill>
              </a:rPr>
              <a:t>4</a:t>
            </a:r>
          </a:p>
        </p:txBody>
      </p:sp>
      <p:sp>
        <p:nvSpPr>
          <p:cNvPr id="44053" name="AutoShape 21"/>
          <p:cNvSpPr>
            <a:spLocks noChangeArrowheads="1"/>
          </p:cNvSpPr>
          <p:nvPr/>
        </p:nvSpPr>
        <p:spPr bwMode="auto">
          <a:xfrm>
            <a:off x="0" y="4572000"/>
            <a:ext cx="762000" cy="609600"/>
          </a:xfrm>
          <a:prstGeom prst="irregularSeal1">
            <a:avLst/>
          </a:prstGeom>
          <a:solidFill>
            <a:srgbClr val="FFCC00"/>
          </a:solidFill>
          <a:ln w="9525">
            <a:solidFill>
              <a:schemeClr val="tx1"/>
            </a:solidFill>
            <a:miter lim="800000"/>
            <a:headEnd/>
            <a:tailEnd/>
          </a:ln>
        </p:spPr>
        <p:txBody>
          <a:bodyPr wrap="none" anchor="ctr"/>
          <a:lstStyle/>
          <a:p>
            <a:pPr algn="ctr"/>
            <a:r>
              <a:rPr lang="en-US" b="1">
                <a:solidFill>
                  <a:srgbClr val="FF0000"/>
                </a:solidFill>
              </a:rPr>
              <a:t>5</a:t>
            </a:r>
          </a:p>
        </p:txBody>
      </p:sp>
      <p:sp>
        <p:nvSpPr>
          <p:cNvPr id="44054" name="AutoShape 22"/>
          <p:cNvSpPr>
            <a:spLocks noChangeArrowheads="1"/>
          </p:cNvSpPr>
          <p:nvPr/>
        </p:nvSpPr>
        <p:spPr bwMode="auto">
          <a:xfrm>
            <a:off x="0" y="1905000"/>
            <a:ext cx="762000" cy="609600"/>
          </a:xfrm>
          <a:prstGeom prst="irregularSeal1">
            <a:avLst/>
          </a:prstGeom>
          <a:solidFill>
            <a:srgbClr val="FFCC00"/>
          </a:solidFill>
          <a:ln w="9525">
            <a:solidFill>
              <a:schemeClr val="tx1"/>
            </a:solidFill>
            <a:miter lim="800000"/>
            <a:headEnd/>
            <a:tailEnd/>
          </a:ln>
        </p:spPr>
        <p:txBody>
          <a:bodyPr wrap="none" anchor="ctr"/>
          <a:lstStyle/>
          <a:p>
            <a:pPr algn="ctr"/>
            <a:r>
              <a:rPr lang="en-US" b="1">
                <a:solidFill>
                  <a:srgbClr val="FF0000"/>
                </a:solidFill>
              </a:rPr>
              <a:t>6</a:t>
            </a:r>
          </a:p>
        </p:txBody>
      </p:sp>
      <p:sp>
        <p:nvSpPr>
          <p:cNvPr id="44055" name="AutoShape 23"/>
          <p:cNvSpPr>
            <a:spLocks noChangeArrowheads="1"/>
          </p:cNvSpPr>
          <p:nvPr/>
        </p:nvSpPr>
        <p:spPr bwMode="auto">
          <a:xfrm>
            <a:off x="0" y="3810000"/>
            <a:ext cx="762000" cy="609600"/>
          </a:xfrm>
          <a:prstGeom prst="irregularSeal1">
            <a:avLst/>
          </a:prstGeom>
          <a:solidFill>
            <a:srgbClr val="FFCC00"/>
          </a:solidFill>
          <a:ln w="9525">
            <a:solidFill>
              <a:schemeClr val="tx1"/>
            </a:solidFill>
            <a:miter lim="800000"/>
            <a:headEnd/>
            <a:tailEnd/>
          </a:ln>
        </p:spPr>
        <p:txBody>
          <a:bodyPr wrap="none" anchor="ctr"/>
          <a:lstStyle/>
          <a:p>
            <a:pPr algn="ctr"/>
            <a:r>
              <a:rPr lang="en-US" b="1">
                <a:solidFill>
                  <a:srgbClr val="FF0000"/>
                </a:solidFill>
              </a:rPr>
              <a:t>7</a:t>
            </a:r>
          </a:p>
        </p:txBody>
      </p:sp>
      <p:sp>
        <p:nvSpPr>
          <p:cNvPr id="44056" name="AutoShape 24"/>
          <p:cNvSpPr>
            <a:spLocks noChangeArrowheads="1"/>
          </p:cNvSpPr>
          <p:nvPr/>
        </p:nvSpPr>
        <p:spPr bwMode="auto">
          <a:xfrm>
            <a:off x="0" y="5105400"/>
            <a:ext cx="762000" cy="609600"/>
          </a:xfrm>
          <a:prstGeom prst="irregularSeal1">
            <a:avLst/>
          </a:prstGeom>
          <a:solidFill>
            <a:srgbClr val="FFCC00"/>
          </a:solidFill>
          <a:ln w="9525">
            <a:solidFill>
              <a:schemeClr val="tx1"/>
            </a:solidFill>
            <a:miter lim="800000"/>
            <a:headEnd/>
            <a:tailEnd/>
          </a:ln>
        </p:spPr>
        <p:txBody>
          <a:bodyPr wrap="none" anchor="ctr"/>
          <a:lstStyle/>
          <a:p>
            <a:pPr algn="ctr"/>
            <a:r>
              <a:rPr lang="en-US" b="1">
                <a:solidFill>
                  <a:srgbClr val="FF0000"/>
                </a:solidFill>
              </a:rPr>
              <a:t>8</a:t>
            </a:r>
          </a:p>
        </p:txBody>
      </p:sp>
      <p:sp>
        <p:nvSpPr>
          <p:cNvPr id="44057" name="AutoShape 25"/>
          <p:cNvSpPr>
            <a:spLocks noChangeArrowheads="1"/>
          </p:cNvSpPr>
          <p:nvPr/>
        </p:nvSpPr>
        <p:spPr bwMode="auto">
          <a:xfrm>
            <a:off x="0" y="5638800"/>
            <a:ext cx="762000" cy="609600"/>
          </a:xfrm>
          <a:prstGeom prst="irregularSeal1">
            <a:avLst/>
          </a:prstGeom>
          <a:solidFill>
            <a:srgbClr val="FFCC00"/>
          </a:solidFill>
          <a:ln w="9525">
            <a:solidFill>
              <a:schemeClr val="tx1"/>
            </a:solidFill>
            <a:miter lim="800000"/>
            <a:headEnd/>
            <a:tailEnd/>
          </a:ln>
        </p:spPr>
        <p:txBody>
          <a:bodyPr wrap="none" anchor="ctr"/>
          <a:lstStyle/>
          <a:p>
            <a:pPr algn="ctr"/>
            <a:r>
              <a:rPr lang="en-US" b="1">
                <a:solidFill>
                  <a:srgbClr val="FF0000"/>
                </a:solidFill>
              </a:rPr>
              <a:t>9</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4037"/>
                                        </p:tgtEl>
                                        <p:attrNameLst>
                                          <p:attrName>style.visibility</p:attrName>
                                        </p:attrNameLst>
                                      </p:cBhvr>
                                      <p:to>
                                        <p:strVal val="visible"/>
                                      </p:to>
                                    </p:set>
                                    <p:animEffect transition="in" filter="box(in)">
                                      <p:cBhvr>
                                        <p:cTn id="7" dur="1000"/>
                                        <p:tgtEl>
                                          <p:spTgt spid="4403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4038"/>
                                        </p:tgtEl>
                                        <p:attrNameLst>
                                          <p:attrName>style.visibility</p:attrName>
                                        </p:attrNameLst>
                                      </p:cBhvr>
                                      <p:to>
                                        <p:strVal val="visible"/>
                                      </p:to>
                                    </p:set>
                                    <p:animEffect transition="in" filter="box(in)">
                                      <p:cBhvr>
                                        <p:cTn id="12" dur="1000"/>
                                        <p:tgtEl>
                                          <p:spTgt spid="4403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4039"/>
                                        </p:tgtEl>
                                        <p:attrNameLst>
                                          <p:attrName>style.visibility</p:attrName>
                                        </p:attrNameLst>
                                      </p:cBhvr>
                                      <p:to>
                                        <p:strVal val="visible"/>
                                      </p:to>
                                    </p:set>
                                    <p:animEffect transition="in" filter="box(in)">
                                      <p:cBhvr>
                                        <p:cTn id="17" dur="1000"/>
                                        <p:tgtEl>
                                          <p:spTgt spid="4403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4040"/>
                                        </p:tgtEl>
                                        <p:attrNameLst>
                                          <p:attrName>style.visibility</p:attrName>
                                        </p:attrNameLst>
                                      </p:cBhvr>
                                      <p:to>
                                        <p:strVal val="visible"/>
                                      </p:to>
                                    </p:set>
                                    <p:animEffect transition="in" filter="box(in)">
                                      <p:cBhvr>
                                        <p:cTn id="22" dur="1000"/>
                                        <p:tgtEl>
                                          <p:spTgt spid="4404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44041"/>
                                        </p:tgtEl>
                                        <p:attrNameLst>
                                          <p:attrName>style.visibility</p:attrName>
                                        </p:attrNameLst>
                                      </p:cBhvr>
                                      <p:to>
                                        <p:strVal val="visible"/>
                                      </p:to>
                                    </p:set>
                                    <p:animEffect transition="in" filter="box(in)">
                                      <p:cBhvr>
                                        <p:cTn id="27" dur="1000"/>
                                        <p:tgtEl>
                                          <p:spTgt spid="4404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44042"/>
                                        </p:tgtEl>
                                        <p:attrNameLst>
                                          <p:attrName>style.visibility</p:attrName>
                                        </p:attrNameLst>
                                      </p:cBhvr>
                                      <p:to>
                                        <p:strVal val="visible"/>
                                      </p:to>
                                    </p:set>
                                    <p:animEffect transition="in" filter="box(in)">
                                      <p:cBhvr>
                                        <p:cTn id="32" dur="1000"/>
                                        <p:tgtEl>
                                          <p:spTgt spid="4404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44043"/>
                                        </p:tgtEl>
                                        <p:attrNameLst>
                                          <p:attrName>style.visibility</p:attrName>
                                        </p:attrNameLst>
                                      </p:cBhvr>
                                      <p:to>
                                        <p:strVal val="visible"/>
                                      </p:to>
                                    </p:set>
                                    <p:animEffect transition="in" filter="box(in)">
                                      <p:cBhvr>
                                        <p:cTn id="37" dur="1000"/>
                                        <p:tgtEl>
                                          <p:spTgt spid="4404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44044"/>
                                        </p:tgtEl>
                                        <p:attrNameLst>
                                          <p:attrName>style.visibility</p:attrName>
                                        </p:attrNameLst>
                                      </p:cBhvr>
                                      <p:to>
                                        <p:strVal val="visible"/>
                                      </p:to>
                                    </p:set>
                                    <p:animEffect transition="in" filter="box(in)">
                                      <p:cBhvr>
                                        <p:cTn id="42" dur="1000"/>
                                        <p:tgtEl>
                                          <p:spTgt spid="44044"/>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44045"/>
                                        </p:tgtEl>
                                        <p:attrNameLst>
                                          <p:attrName>style.visibility</p:attrName>
                                        </p:attrNameLst>
                                      </p:cBhvr>
                                      <p:to>
                                        <p:strVal val="visible"/>
                                      </p:to>
                                    </p:set>
                                    <p:animEffect transition="in" filter="box(in)">
                                      <p:cBhvr>
                                        <p:cTn id="47" dur="1000"/>
                                        <p:tgtEl>
                                          <p:spTgt spid="44045"/>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44046"/>
                                        </p:tgtEl>
                                        <p:attrNameLst>
                                          <p:attrName>style.visibility</p:attrName>
                                        </p:attrNameLst>
                                      </p:cBhvr>
                                      <p:to>
                                        <p:strVal val="visible"/>
                                      </p:to>
                                    </p:set>
                                    <p:animEffect transition="in" filter="box(in)">
                                      <p:cBhvr>
                                        <p:cTn id="52" dur="1000"/>
                                        <p:tgtEl>
                                          <p:spTgt spid="44046"/>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44047"/>
                                        </p:tgtEl>
                                        <p:attrNameLst>
                                          <p:attrName>style.visibility</p:attrName>
                                        </p:attrNameLst>
                                      </p:cBhvr>
                                      <p:to>
                                        <p:strVal val="visible"/>
                                      </p:to>
                                    </p:set>
                                    <p:animEffect transition="in" filter="box(in)">
                                      <p:cBhvr>
                                        <p:cTn id="57" dur="1000"/>
                                        <p:tgtEl>
                                          <p:spTgt spid="44047"/>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4" presetClass="entr" presetSubtype="16" fill="hold" grpId="0" nodeType="clickEffect">
                                  <p:stCondLst>
                                    <p:cond delay="0"/>
                                  </p:stCondLst>
                                  <p:childTnLst>
                                    <p:set>
                                      <p:cBhvr>
                                        <p:cTn id="61" dur="1" fill="hold">
                                          <p:stCondLst>
                                            <p:cond delay="0"/>
                                          </p:stCondLst>
                                        </p:cTn>
                                        <p:tgtEl>
                                          <p:spTgt spid="44048"/>
                                        </p:tgtEl>
                                        <p:attrNameLst>
                                          <p:attrName>style.visibility</p:attrName>
                                        </p:attrNameLst>
                                      </p:cBhvr>
                                      <p:to>
                                        <p:strVal val="visible"/>
                                      </p:to>
                                    </p:set>
                                    <p:animEffect transition="in" filter="box(in)">
                                      <p:cBhvr>
                                        <p:cTn id="62" dur="1000"/>
                                        <p:tgtEl>
                                          <p:spTgt spid="44048"/>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4" presetClass="entr" presetSubtype="16" fill="hold" grpId="0" nodeType="clickEffect">
                                  <p:stCondLst>
                                    <p:cond delay="0"/>
                                  </p:stCondLst>
                                  <p:childTnLst>
                                    <p:set>
                                      <p:cBhvr>
                                        <p:cTn id="66" dur="1" fill="hold">
                                          <p:stCondLst>
                                            <p:cond delay="0"/>
                                          </p:stCondLst>
                                        </p:cTn>
                                        <p:tgtEl>
                                          <p:spTgt spid="44049"/>
                                        </p:tgtEl>
                                        <p:attrNameLst>
                                          <p:attrName>style.visibility</p:attrName>
                                        </p:attrNameLst>
                                      </p:cBhvr>
                                      <p:to>
                                        <p:strVal val="visible"/>
                                      </p:to>
                                    </p:set>
                                    <p:animEffect transition="in" filter="box(in)">
                                      <p:cBhvr>
                                        <p:cTn id="67" dur="1000"/>
                                        <p:tgtEl>
                                          <p:spTgt spid="44049"/>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4" presetClass="entr" presetSubtype="16" fill="hold" grpId="0" nodeType="clickEffect">
                                  <p:stCondLst>
                                    <p:cond delay="0"/>
                                  </p:stCondLst>
                                  <p:childTnLst>
                                    <p:set>
                                      <p:cBhvr>
                                        <p:cTn id="71" dur="1" fill="hold">
                                          <p:stCondLst>
                                            <p:cond delay="0"/>
                                          </p:stCondLst>
                                        </p:cTn>
                                        <p:tgtEl>
                                          <p:spTgt spid="44050"/>
                                        </p:tgtEl>
                                        <p:attrNameLst>
                                          <p:attrName>style.visibility</p:attrName>
                                        </p:attrNameLst>
                                      </p:cBhvr>
                                      <p:to>
                                        <p:strVal val="visible"/>
                                      </p:to>
                                    </p:set>
                                    <p:animEffect transition="in" filter="box(in)">
                                      <p:cBhvr>
                                        <p:cTn id="72" dur="1000"/>
                                        <p:tgtEl>
                                          <p:spTgt spid="44050"/>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4" presetClass="entr" presetSubtype="16" fill="hold" grpId="0" nodeType="clickEffect">
                                  <p:stCondLst>
                                    <p:cond delay="0"/>
                                  </p:stCondLst>
                                  <p:childTnLst>
                                    <p:set>
                                      <p:cBhvr>
                                        <p:cTn id="76" dur="1" fill="hold">
                                          <p:stCondLst>
                                            <p:cond delay="0"/>
                                          </p:stCondLst>
                                        </p:cTn>
                                        <p:tgtEl>
                                          <p:spTgt spid="44051"/>
                                        </p:tgtEl>
                                        <p:attrNameLst>
                                          <p:attrName>style.visibility</p:attrName>
                                        </p:attrNameLst>
                                      </p:cBhvr>
                                      <p:to>
                                        <p:strVal val="visible"/>
                                      </p:to>
                                    </p:set>
                                    <p:animEffect transition="in" filter="box(in)">
                                      <p:cBhvr>
                                        <p:cTn id="77" dur="1000"/>
                                        <p:tgtEl>
                                          <p:spTgt spid="44051"/>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4" presetClass="entr" presetSubtype="16" fill="hold" grpId="0" nodeType="clickEffect">
                                  <p:stCondLst>
                                    <p:cond delay="0"/>
                                  </p:stCondLst>
                                  <p:childTnLst>
                                    <p:set>
                                      <p:cBhvr>
                                        <p:cTn id="81" dur="1" fill="hold">
                                          <p:stCondLst>
                                            <p:cond delay="0"/>
                                          </p:stCondLst>
                                        </p:cTn>
                                        <p:tgtEl>
                                          <p:spTgt spid="44052"/>
                                        </p:tgtEl>
                                        <p:attrNameLst>
                                          <p:attrName>style.visibility</p:attrName>
                                        </p:attrNameLst>
                                      </p:cBhvr>
                                      <p:to>
                                        <p:strVal val="visible"/>
                                      </p:to>
                                    </p:set>
                                    <p:animEffect transition="in" filter="box(in)">
                                      <p:cBhvr>
                                        <p:cTn id="82" dur="1000"/>
                                        <p:tgtEl>
                                          <p:spTgt spid="44052"/>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4" presetClass="entr" presetSubtype="16" fill="hold" grpId="0" nodeType="clickEffect">
                                  <p:stCondLst>
                                    <p:cond delay="0"/>
                                  </p:stCondLst>
                                  <p:childTnLst>
                                    <p:set>
                                      <p:cBhvr>
                                        <p:cTn id="86" dur="1" fill="hold">
                                          <p:stCondLst>
                                            <p:cond delay="0"/>
                                          </p:stCondLst>
                                        </p:cTn>
                                        <p:tgtEl>
                                          <p:spTgt spid="44053"/>
                                        </p:tgtEl>
                                        <p:attrNameLst>
                                          <p:attrName>style.visibility</p:attrName>
                                        </p:attrNameLst>
                                      </p:cBhvr>
                                      <p:to>
                                        <p:strVal val="visible"/>
                                      </p:to>
                                    </p:set>
                                    <p:animEffect transition="in" filter="box(in)">
                                      <p:cBhvr>
                                        <p:cTn id="87" dur="1000"/>
                                        <p:tgtEl>
                                          <p:spTgt spid="44053"/>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4" presetClass="entr" presetSubtype="16" fill="hold" grpId="0" nodeType="clickEffect">
                                  <p:stCondLst>
                                    <p:cond delay="0"/>
                                  </p:stCondLst>
                                  <p:childTnLst>
                                    <p:set>
                                      <p:cBhvr>
                                        <p:cTn id="91" dur="1" fill="hold">
                                          <p:stCondLst>
                                            <p:cond delay="0"/>
                                          </p:stCondLst>
                                        </p:cTn>
                                        <p:tgtEl>
                                          <p:spTgt spid="44054"/>
                                        </p:tgtEl>
                                        <p:attrNameLst>
                                          <p:attrName>style.visibility</p:attrName>
                                        </p:attrNameLst>
                                      </p:cBhvr>
                                      <p:to>
                                        <p:strVal val="visible"/>
                                      </p:to>
                                    </p:set>
                                    <p:animEffect transition="in" filter="box(in)">
                                      <p:cBhvr>
                                        <p:cTn id="92" dur="1000"/>
                                        <p:tgtEl>
                                          <p:spTgt spid="44054"/>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4" presetClass="entr" presetSubtype="16" fill="hold" grpId="0" nodeType="clickEffect">
                                  <p:stCondLst>
                                    <p:cond delay="0"/>
                                  </p:stCondLst>
                                  <p:childTnLst>
                                    <p:set>
                                      <p:cBhvr>
                                        <p:cTn id="96" dur="1" fill="hold">
                                          <p:stCondLst>
                                            <p:cond delay="0"/>
                                          </p:stCondLst>
                                        </p:cTn>
                                        <p:tgtEl>
                                          <p:spTgt spid="44055"/>
                                        </p:tgtEl>
                                        <p:attrNameLst>
                                          <p:attrName>style.visibility</p:attrName>
                                        </p:attrNameLst>
                                      </p:cBhvr>
                                      <p:to>
                                        <p:strVal val="visible"/>
                                      </p:to>
                                    </p:set>
                                    <p:animEffect transition="in" filter="box(in)">
                                      <p:cBhvr>
                                        <p:cTn id="97" dur="1000"/>
                                        <p:tgtEl>
                                          <p:spTgt spid="44055"/>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4" presetClass="entr" presetSubtype="16" fill="hold" grpId="0" nodeType="clickEffect">
                                  <p:stCondLst>
                                    <p:cond delay="0"/>
                                  </p:stCondLst>
                                  <p:childTnLst>
                                    <p:set>
                                      <p:cBhvr>
                                        <p:cTn id="101" dur="1" fill="hold">
                                          <p:stCondLst>
                                            <p:cond delay="0"/>
                                          </p:stCondLst>
                                        </p:cTn>
                                        <p:tgtEl>
                                          <p:spTgt spid="44056"/>
                                        </p:tgtEl>
                                        <p:attrNameLst>
                                          <p:attrName>style.visibility</p:attrName>
                                        </p:attrNameLst>
                                      </p:cBhvr>
                                      <p:to>
                                        <p:strVal val="visible"/>
                                      </p:to>
                                    </p:set>
                                    <p:animEffect transition="in" filter="box(in)">
                                      <p:cBhvr>
                                        <p:cTn id="102" dur="1000"/>
                                        <p:tgtEl>
                                          <p:spTgt spid="44056"/>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4" presetClass="entr" presetSubtype="16" fill="hold" grpId="0" nodeType="clickEffect">
                                  <p:stCondLst>
                                    <p:cond delay="0"/>
                                  </p:stCondLst>
                                  <p:childTnLst>
                                    <p:set>
                                      <p:cBhvr>
                                        <p:cTn id="106" dur="1" fill="hold">
                                          <p:stCondLst>
                                            <p:cond delay="0"/>
                                          </p:stCondLst>
                                        </p:cTn>
                                        <p:tgtEl>
                                          <p:spTgt spid="44057"/>
                                        </p:tgtEl>
                                        <p:attrNameLst>
                                          <p:attrName>style.visibility</p:attrName>
                                        </p:attrNameLst>
                                      </p:cBhvr>
                                      <p:to>
                                        <p:strVal val="visible"/>
                                      </p:to>
                                    </p:set>
                                    <p:animEffect transition="in" filter="box(in)">
                                      <p:cBhvr>
                                        <p:cTn id="107" dur="1000"/>
                                        <p:tgtEl>
                                          <p:spTgt spid="440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7" grpId="0"/>
      <p:bldP spid="44038" grpId="0"/>
      <p:bldP spid="44039" grpId="0"/>
      <p:bldP spid="44040" grpId="0"/>
      <p:bldP spid="44041" grpId="0"/>
      <p:bldP spid="44042" grpId="0"/>
      <p:bldP spid="44043" grpId="0"/>
      <p:bldP spid="44044" grpId="0"/>
      <p:bldP spid="44045" grpId="0"/>
      <p:bldP spid="44046" grpId="0"/>
      <p:bldP spid="44047" grpId="0"/>
      <p:bldP spid="44048" grpId="0"/>
      <p:bldP spid="44049" grpId="0" animBg="1"/>
      <p:bldP spid="44050" grpId="0" animBg="1"/>
      <p:bldP spid="44051" grpId="0" animBg="1"/>
      <p:bldP spid="44052" grpId="0" animBg="1"/>
      <p:bldP spid="44053" grpId="0" animBg="1"/>
      <p:bldP spid="44054" grpId="0" animBg="1"/>
      <p:bldP spid="44055" grpId="0" animBg="1"/>
      <p:bldP spid="44056" grpId="0" animBg="1"/>
      <p:bldP spid="44057"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3"/>
          <p:cNvSpPr>
            <a:spLocks noGrp="1" noRot="1" noChangeArrowheads="1"/>
          </p:cNvSpPr>
          <p:nvPr>
            <p:ph idx="1"/>
          </p:nvPr>
        </p:nvSpPr>
        <p:spPr>
          <a:xfrm>
            <a:off x="0" y="609600"/>
            <a:ext cx="9144000" cy="6858000"/>
          </a:xfrm>
        </p:spPr>
        <p:txBody>
          <a:bodyPr/>
          <a:lstStyle/>
          <a:p>
            <a:pPr eaLnBrk="1" hangingPunct="1">
              <a:buFont typeface="Arial" charset="0"/>
              <a:buNone/>
            </a:pPr>
            <a:r>
              <a:rPr lang="en-US" sz="2800" smtClean="0"/>
              <a:t>1.Một hôm,….. được bà gửi cho một hộp hạt kê.</a:t>
            </a:r>
          </a:p>
          <a:p>
            <a:pPr eaLnBrk="1" hangingPunct="1">
              <a:buFont typeface="Arial" charset="0"/>
              <a:buNone/>
            </a:pPr>
            <a:r>
              <a:rPr lang="en-US" sz="2800" smtClean="0"/>
              <a:t>5……….không muốn chia cho ……….cùng ăn.</a:t>
            </a:r>
          </a:p>
          <a:p>
            <a:pPr eaLnBrk="1" hangingPunct="1">
              <a:buFont typeface="Arial" charset="0"/>
              <a:buNone/>
            </a:pPr>
            <a:r>
              <a:rPr lang="en-US" sz="2800" smtClean="0"/>
              <a:t>2.Thế là hằng ngày…….nằm trong tổ ăn hạt kê một mình.</a:t>
            </a:r>
          </a:p>
          <a:p>
            <a:pPr eaLnBrk="1" hangingPunct="1">
              <a:buFont typeface="Arial" charset="0"/>
              <a:buNone/>
            </a:pPr>
            <a:r>
              <a:rPr lang="en-US" sz="2800" smtClean="0"/>
              <a:t>4.Khi ăn hết, ……bèn quẳng chiếc hộp đi.</a:t>
            </a:r>
          </a:p>
          <a:p>
            <a:pPr eaLnBrk="1" hangingPunct="1">
              <a:buFont typeface="Arial" charset="0"/>
              <a:buNone/>
            </a:pPr>
            <a:r>
              <a:rPr lang="en-US" sz="2800" smtClean="0"/>
              <a:t>7.Gió đưa những hạt kê còn sót lại trong hộp bay xa.</a:t>
            </a:r>
          </a:p>
          <a:p>
            <a:pPr eaLnBrk="1" hangingPunct="1">
              <a:buFont typeface="Arial" charset="0"/>
              <a:buNone/>
            </a:pPr>
            <a:r>
              <a:rPr lang="en-US" sz="2800" smtClean="0"/>
              <a:t>3. …….  đi kiếm mồi, tìm được những hạt kê ngon lành ấy.</a:t>
            </a:r>
          </a:p>
          <a:p>
            <a:pPr eaLnBrk="1" hangingPunct="1">
              <a:buFont typeface="Arial" charset="0"/>
              <a:buNone/>
            </a:pPr>
            <a:r>
              <a:rPr lang="en-US" sz="2800" smtClean="0"/>
              <a:t>6……….bèn gói cẩn thận những hạt kê còn sót lại vào một chiếc lá, rồi đi tìm người bạn thân của mình.</a:t>
            </a:r>
          </a:p>
          <a:p>
            <a:pPr eaLnBrk="1" hangingPunct="1">
              <a:buFont typeface="Arial" charset="0"/>
              <a:buNone/>
            </a:pPr>
            <a:r>
              <a:rPr lang="en-US" sz="2800" smtClean="0"/>
              <a:t>8…………vui vẻ đưa cho ………….một nửa.</a:t>
            </a:r>
          </a:p>
          <a:p>
            <a:pPr eaLnBrk="1" hangingPunct="1">
              <a:buFont typeface="Arial" charset="0"/>
              <a:buNone/>
            </a:pPr>
            <a:r>
              <a:rPr lang="en-US" sz="2800" smtClean="0"/>
              <a:t>9……….ngượng nghịu nhận quà của ………..và tự nhủ:”………..đã cho mình một bài học quý về tình bạn.”</a:t>
            </a:r>
          </a:p>
          <a:p>
            <a:pPr eaLnBrk="1" hangingPunct="1">
              <a:buFont typeface="Arial" charset="0"/>
              <a:buNone/>
            </a:pPr>
            <a:endParaRPr lang="en-US" sz="2800" smtClean="0"/>
          </a:p>
          <a:p>
            <a:pPr eaLnBrk="1" hangingPunct="1">
              <a:buFont typeface="Arial" charset="0"/>
              <a:buNone/>
            </a:pPr>
            <a:endParaRPr lang="en-US" sz="2800" smtClean="0"/>
          </a:p>
          <a:p>
            <a:pPr eaLnBrk="1" hangingPunct="1">
              <a:buFont typeface="Arial" charset="0"/>
              <a:buNone/>
            </a:pPr>
            <a:endParaRPr lang="en-US" sz="2800" smtClean="0"/>
          </a:p>
          <a:p>
            <a:pPr eaLnBrk="1" hangingPunct="1">
              <a:buFont typeface="Arial" charset="0"/>
              <a:buNone/>
            </a:pPr>
            <a:endParaRPr lang="en-US" sz="2800" smtClean="0"/>
          </a:p>
          <a:p>
            <a:pPr eaLnBrk="1" hangingPunct="1">
              <a:buFont typeface="Arial" charset="0"/>
              <a:buNone/>
            </a:pPr>
            <a:endParaRPr lang="en-US" sz="2800" smtClean="0"/>
          </a:p>
          <a:p>
            <a:pPr eaLnBrk="1" hangingPunct="1">
              <a:buFont typeface="Arial" charset="0"/>
              <a:buNone/>
            </a:pPr>
            <a:endParaRPr lang="en-US" sz="2800" smtClean="0"/>
          </a:p>
        </p:txBody>
      </p:sp>
      <p:sp>
        <p:nvSpPr>
          <p:cNvPr id="11267" name="Text Box 4"/>
          <p:cNvSpPr txBox="1">
            <a:spLocks noChangeArrowheads="1"/>
          </p:cNvSpPr>
          <p:nvPr/>
        </p:nvSpPr>
        <p:spPr bwMode="auto">
          <a:xfrm>
            <a:off x="1752600" y="609600"/>
            <a:ext cx="14478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Sẻ</a:t>
            </a:r>
          </a:p>
        </p:txBody>
      </p:sp>
      <p:sp>
        <p:nvSpPr>
          <p:cNvPr id="11268" name="Text Box 5"/>
          <p:cNvSpPr txBox="1">
            <a:spLocks noChangeArrowheads="1"/>
          </p:cNvSpPr>
          <p:nvPr/>
        </p:nvSpPr>
        <p:spPr bwMode="auto">
          <a:xfrm>
            <a:off x="304800" y="1116013"/>
            <a:ext cx="14478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Sẻ</a:t>
            </a:r>
          </a:p>
        </p:txBody>
      </p:sp>
      <p:sp>
        <p:nvSpPr>
          <p:cNvPr id="11269" name="Text Box 6"/>
          <p:cNvSpPr txBox="1">
            <a:spLocks noChangeArrowheads="1"/>
          </p:cNvSpPr>
          <p:nvPr/>
        </p:nvSpPr>
        <p:spPr bwMode="auto">
          <a:xfrm>
            <a:off x="2971800" y="1676400"/>
            <a:ext cx="14478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Sẻ</a:t>
            </a:r>
          </a:p>
        </p:txBody>
      </p:sp>
      <p:sp>
        <p:nvSpPr>
          <p:cNvPr id="11270" name="Text Box 7"/>
          <p:cNvSpPr txBox="1">
            <a:spLocks noChangeArrowheads="1"/>
          </p:cNvSpPr>
          <p:nvPr/>
        </p:nvSpPr>
        <p:spPr bwMode="auto">
          <a:xfrm>
            <a:off x="2058988" y="2159000"/>
            <a:ext cx="14478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Sẻ</a:t>
            </a:r>
          </a:p>
        </p:txBody>
      </p:sp>
      <p:sp>
        <p:nvSpPr>
          <p:cNvPr id="11271" name="Text Box 8"/>
          <p:cNvSpPr txBox="1">
            <a:spLocks noChangeArrowheads="1"/>
          </p:cNvSpPr>
          <p:nvPr/>
        </p:nvSpPr>
        <p:spPr bwMode="auto">
          <a:xfrm>
            <a:off x="3886200" y="4648200"/>
            <a:ext cx="14478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Sẻ</a:t>
            </a:r>
          </a:p>
        </p:txBody>
      </p:sp>
      <p:sp>
        <p:nvSpPr>
          <p:cNvPr id="11272" name="Text Box 9"/>
          <p:cNvSpPr txBox="1">
            <a:spLocks noChangeArrowheads="1"/>
          </p:cNvSpPr>
          <p:nvPr/>
        </p:nvSpPr>
        <p:spPr bwMode="auto">
          <a:xfrm>
            <a:off x="381000" y="5132388"/>
            <a:ext cx="14478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Sẻ</a:t>
            </a:r>
          </a:p>
        </p:txBody>
      </p:sp>
      <p:sp>
        <p:nvSpPr>
          <p:cNvPr id="11273" name="Text Box 10"/>
          <p:cNvSpPr txBox="1">
            <a:spLocks noChangeArrowheads="1"/>
          </p:cNvSpPr>
          <p:nvPr/>
        </p:nvSpPr>
        <p:spPr bwMode="auto">
          <a:xfrm>
            <a:off x="4419600" y="1143000"/>
            <a:ext cx="14478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Chích</a:t>
            </a:r>
          </a:p>
        </p:txBody>
      </p:sp>
      <p:sp>
        <p:nvSpPr>
          <p:cNvPr id="11274" name="Text Box 11"/>
          <p:cNvSpPr txBox="1">
            <a:spLocks noChangeArrowheads="1"/>
          </p:cNvSpPr>
          <p:nvPr/>
        </p:nvSpPr>
        <p:spPr bwMode="auto">
          <a:xfrm>
            <a:off x="228600" y="3200400"/>
            <a:ext cx="14478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Chích</a:t>
            </a:r>
          </a:p>
        </p:txBody>
      </p:sp>
      <p:sp>
        <p:nvSpPr>
          <p:cNvPr id="11275" name="Text Box 12"/>
          <p:cNvSpPr txBox="1">
            <a:spLocks noChangeArrowheads="1"/>
          </p:cNvSpPr>
          <p:nvPr/>
        </p:nvSpPr>
        <p:spPr bwMode="auto">
          <a:xfrm>
            <a:off x="228600" y="3733800"/>
            <a:ext cx="14478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Chích</a:t>
            </a:r>
          </a:p>
        </p:txBody>
      </p:sp>
      <p:sp>
        <p:nvSpPr>
          <p:cNvPr id="11276" name="Text Box 13"/>
          <p:cNvSpPr txBox="1">
            <a:spLocks noChangeArrowheads="1"/>
          </p:cNvSpPr>
          <p:nvPr/>
        </p:nvSpPr>
        <p:spPr bwMode="auto">
          <a:xfrm>
            <a:off x="304800" y="4648200"/>
            <a:ext cx="14478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Chích</a:t>
            </a:r>
          </a:p>
        </p:txBody>
      </p:sp>
      <p:sp>
        <p:nvSpPr>
          <p:cNvPr id="11277" name="Text Box 14"/>
          <p:cNvSpPr txBox="1">
            <a:spLocks noChangeArrowheads="1"/>
          </p:cNvSpPr>
          <p:nvPr/>
        </p:nvSpPr>
        <p:spPr bwMode="auto">
          <a:xfrm>
            <a:off x="5486400" y="5130800"/>
            <a:ext cx="14478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Chích</a:t>
            </a:r>
          </a:p>
        </p:txBody>
      </p:sp>
      <p:sp>
        <p:nvSpPr>
          <p:cNvPr id="11278" name="Text Box 15"/>
          <p:cNvSpPr txBox="1">
            <a:spLocks noChangeArrowheads="1"/>
          </p:cNvSpPr>
          <p:nvPr/>
        </p:nvSpPr>
        <p:spPr bwMode="auto">
          <a:xfrm>
            <a:off x="1143000" y="5562600"/>
            <a:ext cx="14478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Chích</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2" name="Text Box 6"/>
          <p:cNvSpPr txBox="1">
            <a:spLocks noChangeArrowheads="1"/>
          </p:cNvSpPr>
          <p:nvPr/>
        </p:nvSpPr>
        <p:spPr bwMode="auto">
          <a:xfrm>
            <a:off x="304800" y="990600"/>
            <a:ext cx="8839200" cy="707886"/>
          </a:xfrm>
          <a:prstGeom prst="rect">
            <a:avLst/>
          </a:prstGeom>
          <a:noFill/>
          <a:ln w="9525">
            <a:noFill/>
            <a:miter lim="800000"/>
            <a:headEnd/>
            <a:tailEnd/>
          </a:ln>
        </p:spPr>
        <p:txBody>
          <a:bodyPr wrap="square">
            <a:spAutoFit/>
          </a:bodyPr>
          <a:lstStyle/>
          <a:p>
            <a:pPr>
              <a:spcBef>
                <a:spcPct val="50000"/>
              </a:spcBef>
            </a:pPr>
            <a:r>
              <a:rPr lang="en-US" sz="4000">
                <a:solidFill>
                  <a:srgbClr val="FF0000"/>
                </a:solidFill>
              </a:rPr>
              <a:t>Chọn từ thích hợp điền vào chỗ chấm</a:t>
            </a:r>
          </a:p>
        </p:txBody>
      </p:sp>
      <p:sp>
        <p:nvSpPr>
          <p:cNvPr id="54280" name="Text Box 8"/>
          <p:cNvSpPr txBox="1">
            <a:spLocks noChangeArrowheads="1"/>
          </p:cNvSpPr>
          <p:nvPr/>
        </p:nvSpPr>
        <p:spPr bwMode="auto">
          <a:xfrm>
            <a:off x="5029200" y="2362200"/>
            <a:ext cx="2895600" cy="769441"/>
          </a:xfrm>
          <a:prstGeom prst="rect">
            <a:avLst/>
          </a:prstGeom>
          <a:noFill/>
          <a:ln w="9525">
            <a:noFill/>
            <a:miter lim="800000"/>
            <a:headEnd/>
            <a:tailEnd/>
          </a:ln>
        </p:spPr>
        <p:txBody>
          <a:bodyPr wrap="square">
            <a:spAutoFit/>
          </a:bodyPr>
          <a:lstStyle/>
          <a:p>
            <a:pPr>
              <a:spcBef>
                <a:spcPct val="50000"/>
              </a:spcBef>
            </a:pPr>
            <a:r>
              <a:rPr lang="en-US" sz="4400">
                <a:solidFill>
                  <a:srgbClr val="FF0000"/>
                </a:solidFill>
              </a:rPr>
              <a:t>hành động</a:t>
            </a:r>
          </a:p>
        </p:txBody>
      </p:sp>
      <p:sp>
        <p:nvSpPr>
          <p:cNvPr id="54281" name="Text Box 9"/>
          <p:cNvSpPr txBox="1">
            <a:spLocks noChangeArrowheads="1"/>
          </p:cNvSpPr>
          <p:nvPr/>
        </p:nvSpPr>
        <p:spPr bwMode="auto">
          <a:xfrm>
            <a:off x="762000" y="5105400"/>
            <a:ext cx="3962400" cy="769441"/>
          </a:xfrm>
          <a:prstGeom prst="rect">
            <a:avLst/>
          </a:prstGeom>
          <a:noFill/>
          <a:ln w="9525">
            <a:noFill/>
            <a:miter lim="800000"/>
            <a:headEnd/>
            <a:tailEnd/>
          </a:ln>
        </p:spPr>
        <p:txBody>
          <a:bodyPr wrap="square">
            <a:spAutoFit/>
          </a:bodyPr>
          <a:lstStyle/>
          <a:p>
            <a:pPr>
              <a:spcBef>
                <a:spcPct val="50000"/>
              </a:spcBef>
            </a:pPr>
            <a:r>
              <a:rPr lang="en-US" sz="4400">
                <a:solidFill>
                  <a:srgbClr val="FF0000"/>
                </a:solidFill>
              </a:rPr>
              <a:t> kể trước</a:t>
            </a:r>
          </a:p>
        </p:txBody>
      </p:sp>
      <p:sp>
        <p:nvSpPr>
          <p:cNvPr id="54282" name="Text Box 10"/>
          <p:cNvSpPr txBox="1">
            <a:spLocks noChangeArrowheads="1"/>
          </p:cNvSpPr>
          <p:nvPr/>
        </p:nvSpPr>
        <p:spPr bwMode="auto">
          <a:xfrm>
            <a:off x="762000" y="5791200"/>
            <a:ext cx="1981200" cy="769441"/>
          </a:xfrm>
          <a:prstGeom prst="rect">
            <a:avLst/>
          </a:prstGeom>
          <a:noFill/>
          <a:ln w="9525">
            <a:noFill/>
            <a:miter lim="800000"/>
            <a:headEnd/>
            <a:tailEnd/>
          </a:ln>
        </p:spPr>
        <p:txBody>
          <a:bodyPr>
            <a:spAutoFit/>
          </a:bodyPr>
          <a:lstStyle/>
          <a:p>
            <a:pPr>
              <a:spcBef>
                <a:spcPct val="50000"/>
              </a:spcBef>
            </a:pPr>
            <a:r>
              <a:rPr lang="en-US" sz="4400">
                <a:solidFill>
                  <a:srgbClr val="FF0000"/>
                </a:solidFill>
              </a:rPr>
              <a:t>xảy ra</a:t>
            </a:r>
          </a:p>
        </p:txBody>
      </p:sp>
      <p:sp>
        <p:nvSpPr>
          <p:cNvPr id="10" name="Hộp_Văn_Bản 9"/>
          <p:cNvSpPr txBox="1"/>
          <p:nvPr/>
        </p:nvSpPr>
        <p:spPr>
          <a:xfrm>
            <a:off x="304800" y="228600"/>
            <a:ext cx="8077200" cy="769441"/>
          </a:xfrm>
          <a:prstGeom prst="rect">
            <a:avLst/>
          </a:prstGeom>
          <a:noFill/>
        </p:spPr>
        <p:txBody>
          <a:bodyPr wrap="square" rtlCol="0">
            <a:spAutoFit/>
          </a:bodyPr>
          <a:lstStyle/>
          <a:p>
            <a:r>
              <a:rPr lang="en-US" sz="4400" smtClean="0">
                <a:solidFill>
                  <a:srgbClr val="FF0000"/>
                </a:solidFill>
              </a:rPr>
              <a:t>Ai nhanh – Ai </a:t>
            </a:r>
            <a:r>
              <a:rPr lang="vi-VN" sz="4400" smtClean="0">
                <a:solidFill>
                  <a:srgbClr val="FF0000"/>
                </a:solidFill>
              </a:rPr>
              <a:t>đúng</a:t>
            </a:r>
            <a:r>
              <a:rPr lang="en-US" sz="4400" smtClean="0">
                <a:solidFill>
                  <a:srgbClr val="FF0000"/>
                </a:solidFill>
              </a:rPr>
              <a:t>?</a:t>
            </a:r>
            <a:endParaRPr lang="en-US" sz="4400">
              <a:solidFill>
                <a:srgbClr val="FF0000"/>
              </a:solidFill>
            </a:endParaRPr>
          </a:p>
        </p:txBody>
      </p:sp>
      <p:sp>
        <p:nvSpPr>
          <p:cNvPr id="11" name="Hình Chữ nhật 10"/>
          <p:cNvSpPr/>
          <p:nvPr/>
        </p:nvSpPr>
        <p:spPr>
          <a:xfrm>
            <a:off x="304800" y="1752600"/>
            <a:ext cx="8382000" cy="4832092"/>
          </a:xfrm>
          <a:prstGeom prst="rect">
            <a:avLst/>
          </a:prstGeom>
        </p:spPr>
        <p:txBody>
          <a:bodyPr wrap="square">
            <a:spAutoFit/>
          </a:bodyPr>
          <a:lstStyle/>
          <a:p>
            <a:pPr>
              <a:defRPr/>
            </a:pPr>
            <a:r>
              <a:rPr lang="en-US" sz="4400"/>
              <a:t>Khi kể chuyện cần chú ý :</a:t>
            </a:r>
          </a:p>
          <a:p>
            <a:pPr>
              <a:defRPr/>
            </a:pPr>
            <a:r>
              <a:rPr lang="en-US" sz="4400"/>
              <a:t>  - Chọn kể những </a:t>
            </a:r>
            <a:r>
              <a:rPr lang="en-US" sz="4400" smtClean="0"/>
              <a:t>…………… tiêu </a:t>
            </a:r>
            <a:r>
              <a:rPr lang="en-US" sz="4400"/>
              <a:t>biểu của nhân vật.</a:t>
            </a:r>
          </a:p>
          <a:p>
            <a:pPr>
              <a:defRPr/>
            </a:pPr>
            <a:r>
              <a:rPr lang="en-US" sz="4400"/>
              <a:t>  - Thông thường, nếu hành động nào xảy ra trước thì</a:t>
            </a:r>
          </a:p>
          <a:p>
            <a:pPr>
              <a:defRPr/>
            </a:pPr>
            <a:r>
              <a:rPr lang="en-US" sz="4400" smtClean="0"/>
              <a:t>……………,.</a:t>
            </a:r>
            <a:r>
              <a:rPr lang="en-US" sz="4400"/>
              <a:t>hành động ……........sau thì kể sau.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4280"/>
                                        </p:tgtEl>
                                        <p:attrNameLst>
                                          <p:attrName>style.visibility</p:attrName>
                                        </p:attrNameLst>
                                      </p:cBhvr>
                                      <p:to>
                                        <p:strVal val="visible"/>
                                      </p:to>
                                    </p:set>
                                    <p:animEffect transition="in" filter="diamond(in)">
                                      <p:cBhvr>
                                        <p:cTn id="7" dur="1000"/>
                                        <p:tgtEl>
                                          <p:spTgt spid="5428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4281"/>
                                        </p:tgtEl>
                                        <p:attrNameLst>
                                          <p:attrName>style.visibility</p:attrName>
                                        </p:attrNameLst>
                                      </p:cBhvr>
                                      <p:to>
                                        <p:strVal val="visible"/>
                                      </p:to>
                                    </p:set>
                                    <p:animEffect transition="in" filter="checkerboard(across)">
                                      <p:cBhvr>
                                        <p:cTn id="12" dur="1000"/>
                                        <p:tgtEl>
                                          <p:spTgt spid="5428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4282"/>
                                        </p:tgtEl>
                                        <p:attrNameLst>
                                          <p:attrName>style.visibility</p:attrName>
                                        </p:attrNameLst>
                                      </p:cBhvr>
                                      <p:to>
                                        <p:strVal val="visible"/>
                                      </p:to>
                                    </p:set>
                                    <p:animEffect transition="in" filter="blinds(horizontal)">
                                      <p:cBhvr>
                                        <p:cTn id="17" dur="1000"/>
                                        <p:tgtEl>
                                          <p:spTgt spid="542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80" grpId="0"/>
      <p:bldP spid="54281" grpId="0"/>
      <p:bldP spid="54282"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AutoShape 4"/>
          <p:cNvSpPr>
            <a:spLocks noChangeArrowheads="1"/>
          </p:cNvSpPr>
          <p:nvPr/>
        </p:nvSpPr>
        <p:spPr bwMode="auto">
          <a:xfrm>
            <a:off x="1828800" y="533400"/>
            <a:ext cx="5486400" cy="2087563"/>
          </a:xfrm>
          <a:prstGeom prst="irregularSeal2">
            <a:avLst/>
          </a:prstGeom>
          <a:solidFill>
            <a:srgbClr val="FFFFCC"/>
          </a:solidFill>
          <a:ln w="9525">
            <a:solidFill>
              <a:schemeClr val="tx1"/>
            </a:solidFill>
            <a:miter lim="800000"/>
            <a:headEnd/>
            <a:tailEnd/>
          </a:ln>
        </p:spPr>
        <p:txBody>
          <a:bodyPr wrap="none" anchor="ctr"/>
          <a:lstStyle/>
          <a:p>
            <a:pPr algn="ctr"/>
            <a:r>
              <a:rPr lang="en-US" sz="3600">
                <a:solidFill>
                  <a:srgbClr val="FF3399"/>
                </a:solidFill>
              </a:rPr>
              <a:t>Kiểm tra bài cũ :</a:t>
            </a:r>
          </a:p>
        </p:txBody>
      </p:sp>
      <p:sp>
        <p:nvSpPr>
          <p:cNvPr id="6147" name="Text Box 5"/>
          <p:cNvSpPr txBox="1">
            <a:spLocks noChangeArrowheads="1"/>
          </p:cNvSpPr>
          <p:nvPr/>
        </p:nvSpPr>
        <p:spPr bwMode="auto">
          <a:xfrm>
            <a:off x="2209800" y="2833688"/>
            <a:ext cx="4876800" cy="519112"/>
          </a:xfrm>
          <a:prstGeom prst="rect">
            <a:avLst/>
          </a:prstGeom>
          <a:noFill/>
          <a:ln w="9525">
            <a:noFill/>
            <a:miter lim="800000"/>
            <a:headEnd/>
            <a:tailEnd/>
          </a:ln>
        </p:spPr>
        <p:txBody>
          <a:bodyPr>
            <a:spAutoFit/>
          </a:bodyPr>
          <a:lstStyle/>
          <a:p>
            <a:pPr>
              <a:spcBef>
                <a:spcPct val="50000"/>
              </a:spcBef>
            </a:pPr>
            <a:r>
              <a:rPr lang="en-US" sz="2800"/>
              <a:t>Trả lời các câu hỏi sau:</a:t>
            </a:r>
          </a:p>
        </p:txBody>
      </p:sp>
      <p:sp>
        <p:nvSpPr>
          <p:cNvPr id="6148" name="Text Box 6"/>
          <p:cNvSpPr txBox="1">
            <a:spLocks noChangeArrowheads="1"/>
          </p:cNvSpPr>
          <p:nvPr/>
        </p:nvSpPr>
        <p:spPr bwMode="auto">
          <a:xfrm>
            <a:off x="1371600" y="3671888"/>
            <a:ext cx="5638800" cy="519112"/>
          </a:xfrm>
          <a:prstGeom prst="rect">
            <a:avLst/>
          </a:prstGeom>
          <a:noFill/>
          <a:ln w="9525">
            <a:noFill/>
            <a:miter lim="800000"/>
            <a:headEnd/>
            <a:tailEnd/>
          </a:ln>
        </p:spPr>
        <p:txBody>
          <a:bodyPr>
            <a:spAutoFit/>
          </a:bodyPr>
          <a:lstStyle/>
          <a:p>
            <a:pPr>
              <a:spcBef>
                <a:spcPct val="50000"/>
              </a:spcBef>
            </a:pPr>
            <a:r>
              <a:rPr lang="en-US" sz="2800"/>
              <a:t>1) Thế nào là kể chuyện ?</a:t>
            </a:r>
          </a:p>
        </p:txBody>
      </p:sp>
      <p:sp>
        <p:nvSpPr>
          <p:cNvPr id="3081" name="Text Box 9"/>
          <p:cNvSpPr txBox="1">
            <a:spLocks noChangeArrowheads="1"/>
          </p:cNvSpPr>
          <p:nvPr/>
        </p:nvSpPr>
        <p:spPr bwMode="auto">
          <a:xfrm>
            <a:off x="1371600" y="4357688"/>
            <a:ext cx="7391400" cy="519112"/>
          </a:xfrm>
          <a:prstGeom prst="rect">
            <a:avLst/>
          </a:prstGeom>
          <a:noFill/>
          <a:ln w="9525">
            <a:noFill/>
            <a:miter lim="800000"/>
            <a:headEnd/>
            <a:tailEnd/>
          </a:ln>
        </p:spPr>
        <p:txBody>
          <a:bodyPr>
            <a:spAutoFit/>
          </a:bodyPr>
          <a:lstStyle/>
          <a:p>
            <a:pPr>
              <a:spcBef>
                <a:spcPct val="50000"/>
              </a:spcBef>
            </a:pPr>
            <a:r>
              <a:rPr lang="en-US" sz="2800"/>
              <a:t>2) Nhân vật trong truyện có thể là những ai?</a:t>
            </a:r>
          </a:p>
        </p:txBody>
      </p:sp>
      <p:pic>
        <p:nvPicPr>
          <p:cNvPr id="3082" name="Picture 10" descr="Bellcoll"/>
          <p:cNvPicPr>
            <a:picLocks noChangeAspect="1" noChangeArrowheads="1" noCrop="1"/>
          </p:cNvPicPr>
          <p:nvPr/>
        </p:nvPicPr>
        <p:blipFill>
          <a:blip r:embed="rId2"/>
          <a:srcRect/>
          <a:stretch>
            <a:fillRect/>
          </a:stretch>
        </p:blipFill>
        <p:spPr bwMode="auto">
          <a:xfrm>
            <a:off x="6858000" y="5181600"/>
            <a:ext cx="2159000" cy="15113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81"/>
                                        </p:tgtEl>
                                        <p:attrNameLst>
                                          <p:attrName>style.visibility</p:attrName>
                                        </p:attrNameLst>
                                      </p:cBhvr>
                                      <p:to>
                                        <p:strVal val="visible"/>
                                      </p:to>
                                    </p:set>
                                    <p:animEffect transition="in" filter="blinds(horizontal)">
                                      <p:cBhvr>
                                        <p:cTn id="7" dur="500"/>
                                        <p:tgtEl>
                                          <p:spTgt spid="3081"/>
                                        </p:tgtEl>
                                      </p:cBhvr>
                                    </p:animEffect>
                                  </p:childTnLst>
                                </p:cTn>
                              </p:par>
                            </p:childTnLst>
                          </p:cTn>
                        </p:par>
                        <p:par>
                          <p:cTn id="8" fill="hold" nodeType="afterGroup">
                            <p:stCondLst>
                              <p:cond delay="500"/>
                            </p:stCondLst>
                            <p:childTnLst>
                              <p:par>
                                <p:cTn id="9" presetID="4" presetClass="entr" presetSubtype="32" fill="hold" nodeType="afterEffect">
                                  <p:stCondLst>
                                    <p:cond delay="0"/>
                                  </p:stCondLst>
                                  <p:childTnLst>
                                    <p:set>
                                      <p:cBhvr>
                                        <p:cTn id="10" dur="1" fill="hold">
                                          <p:stCondLst>
                                            <p:cond delay="0"/>
                                          </p:stCondLst>
                                        </p:cTn>
                                        <p:tgtEl>
                                          <p:spTgt spid="3082"/>
                                        </p:tgtEl>
                                        <p:attrNameLst>
                                          <p:attrName>style.visibility</p:attrName>
                                        </p:attrNameLst>
                                      </p:cBhvr>
                                      <p:to>
                                        <p:strVal val="visible"/>
                                      </p:to>
                                    </p:set>
                                    <p:animEffect transition="in" filter="box(out)">
                                      <p:cBhvr>
                                        <p:cTn id="11" dur="500"/>
                                        <p:tgtEl>
                                          <p:spTgt spid="30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Hộp_Văn_Bản 3"/>
          <p:cNvSpPr txBox="1">
            <a:spLocks noChangeArrowheads="1"/>
          </p:cNvSpPr>
          <p:nvPr/>
        </p:nvSpPr>
        <p:spPr bwMode="auto">
          <a:xfrm>
            <a:off x="228600" y="228600"/>
            <a:ext cx="8763000" cy="984885"/>
          </a:xfrm>
          <a:prstGeom prst="rect">
            <a:avLst/>
          </a:prstGeom>
          <a:noFill/>
          <a:ln w="9525">
            <a:noFill/>
            <a:miter lim="800000"/>
            <a:headEnd/>
            <a:tailEnd/>
          </a:ln>
        </p:spPr>
        <p:txBody>
          <a:bodyPr wrap="square">
            <a:spAutoFit/>
          </a:bodyPr>
          <a:lstStyle/>
          <a:p>
            <a:pPr algn="ctr"/>
            <a:r>
              <a:rPr lang="en-US" sz="4000" b="1" u="sng" dirty="0" smtClean="0"/>
              <a:t>Tập </a:t>
            </a:r>
            <a:r>
              <a:rPr lang="en-US" sz="4000" b="1" u="sng" dirty="0"/>
              <a:t>làm v</a:t>
            </a:r>
            <a:r>
              <a:rPr lang="vi-VN" sz="4000" b="1" u="sng" dirty="0"/>
              <a:t>ă</a:t>
            </a:r>
            <a:r>
              <a:rPr lang="en-US" sz="4000" b="1" u="sng" dirty="0"/>
              <a:t>n</a:t>
            </a:r>
          </a:p>
          <a:p>
            <a:endParaRPr lang="en-US" dirty="0"/>
          </a:p>
        </p:txBody>
      </p:sp>
      <p:sp>
        <p:nvSpPr>
          <p:cNvPr id="3075" name="Hộp_Văn_Bản 4"/>
          <p:cNvSpPr txBox="1">
            <a:spLocks noChangeArrowheads="1"/>
          </p:cNvSpPr>
          <p:nvPr/>
        </p:nvSpPr>
        <p:spPr bwMode="auto">
          <a:xfrm>
            <a:off x="533400" y="1219200"/>
            <a:ext cx="8305800" cy="1938992"/>
          </a:xfrm>
          <a:prstGeom prst="rect">
            <a:avLst/>
          </a:prstGeom>
          <a:noFill/>
          <a:ln w="9525">
            <a:noFill/>
            <a:miter lim="800000"/>
            <a:headEnd/>
            <a:tailEnd/>
          </a:ln>
        </p:spPr>
        <p:txBody>
          <a:bodyPr wrap="square">
            <a:spAutoFit/>
          </a:bodyPr>
          <a:lstStyle/>
          <a:p>
            <a:pPr algn="ctr"/>
            <a:r>
              <a:rPr lang="en-US" sz="6000" b="1" dirty="0" smtClean="0">
                <a:solidFill>
                  <a:srgbClr val="FF0000"/>
                </a:solidFill>
              </a:rPr>
              <a:t>Kể lại hành </a:t>
            </a:r>
            <a:r>
              <a:rPr lang="vi-VN" sz="6000" b="1" dirty="0" smtClean="0">
                <a:solidFill>
                  <a:srgbClr val="FF0000"/>
                </a:solidFill>
              </a:rPr>
              <a:t>động</a:t>
            </a:r>
            <a:r>
              <a:rPr lang="en-US" sz="6000" b="1" dirty="0" smtClean="0">
                <a:solidFill>
                  <a:srgbClr val="FF0000"/>
                </a:solidFill>
              </a:rPr>
              <a:t> </a:t>
            </a:r>
          </a:p>
          <a:p>
            <a:pPr algn="ctr"/>
            <a:r>
              <a:rPr lang="en-US" sz="6000" b="1" dirty="0" smtClean="0">
                <a:solidFill>
                  <a:srgbClr val="FF0000"/>
                </a:solidFill>
              </a:rPr>
              <a:t>của nhân vật</a:t>
            </a:r>
            <a:endParaRPr lang="en-US" sz="6000" b="1" dirty="0">
              <a:solidFill>
                <a:srgbClr val="FF0000"/>
              </a:solidFill>
            </a:endParaRPr>
          </a:p>
        </p:txBody>
      </p:sp>
      <p:sp>
        <p:nvSpPr>
          <p:cNvPr id="3076" name="Hộp_Văn_Bản 5"/>
          <p:cNvSpPr txBox="1">
            <a:spLocks noChangeArrowheads="1"/>
          </p:cNvSpPr>
          <p:nvPr/>
        </p:nvSpPr>
        <p:spPr bwMode="auto">
          <a:xfrm>
            <a:off x="457200" y="3505200"/>
            <a:ext cx="8382000" cy="3108543"/>
          </a:xfrm>
          <a:prstGeom prst="rect">
            <a:avLst/>
          </a:prstGeom>
          <a:noFill/>
          <a:ln w="9525">
            <a:noFill/>
            <a:miter lim="800000"/>
            <a:headEnd/>
            <a:tailEnd/>
          </a:ln>
        </p:spPr>
        <p:txBody>
          <a:bodyPr wrap="square">
            <a:spAutoFit/>
          </a:bodyPr>
          <a:lstStyle/>
          <a:p>
            <a:pPr marL="342900" indent="-342900">
              <a:spcBef>
                <a:spcPts val="600"/>
              </a:spcBef>
              <a:spcAft>
                <a:spcPts val="600"/>
              </a:spcAft>
            </a:pPr>
            <a:r>
              <a:rPr lang="en-US" sz="4400" b="1" u="sng"/>
              <a:t>I. Nhận xét</a:t>
            </a:r>
            <a:r>
              <a:rPr lang="en-US" sz="4400" b="1"/>
              <a:t>.</a:t>
            </a:r>
          </a:p>
          <a:p>
            <a:pPr marL="342900" indent="-342900">
              <a:spcBef>
                <a:spcPts val="600"/>
              </a:spcBef>
              <a:spcAft>
                <a:spcPts val="600"/>
              </a:spcAft>
            </a:pPr>
            <a:r>
              <a:rPr lang="en-US" sz="4400" b="1" u="sng"/>
              <a:t>II. Ghi nhớ </a:t>
            </a:r>
            <a:r>
              <a:rPr lang="en-US" sz="4400" b="1"/>
              <a:t>- Sách giáo khoa trang </a:t>
            </a:r>
            <a:r>
              <a:rPr lang="en-US" sz="4400" b="1" smtClean="0"/>
              <a:t>21.</a:t>
            </a:r>
            <a:endParaRPr lang="en-US" sz="4400" b="1"/>
          </a:p>
          <a:p>
            <a:pPr marL="342900" indent="-342900">
              <a:spcBef>
                <a:spcPts val="600"/>
              </a:spcBef>
              <a:spcAft>
                <a:spcPts val="600"/>
              </a:spcAft>
            </a:pPr>
            <a:r>
              <a:rPr lang="en-US" sz="4400" b="1" u="sng"/>
              <a:t>III. Luyện tập</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3"/>
          <p:cNvSpPr>
            <a:spLocks noGrp="1" noRot="1" noChangeArrowheads="1"/>
          </p:cNvSpPr>
          <p:nvPr>
            <p:ph idx="1"/>
          </p:nvPr>
        </p:nvSpPr>
        <p:spPr>
          <a:xfrm>
            <a:off x="228600" y="1219200"/>
            <a:ext cx="8610600" cy="4191000"/>
          </a:xfrm>
        </p:spPr>
        <p:txBody>
          <a:bodyPr/>
          <a:lstStyle/>
          <a:p>
            <a:pPr eaLnBrk="1" hangingPunct="1">
              <a:buFont typeface="Wingdings" pitchFamily="2" charset="2"/>
              <a:buNone/>
            </a:pPr>
            <a:r>
              <a:rPr lang="en-US" sz="5400" smtClean="0">
                <a:latin typeface="Arial" pitchFamily="34" charset="0"/>
                <a:cs typeface="Arial" pitchFamily="34" charset="0"/>
              </a:rPr>
              <a:t>      Đọc truyện “ </a:t>
            </a:r>
            <a:r>
              <a:rPr lang="en-US" sz="5400" b="1" i="1" smtClean="0">
                <a:latin typeface="Arial" pitchFamily="34" charset="0"/>
                <a:cs typeface="Arial" pitchFamily="34" charset="0"/>
              </a:rPr>
              <a:t>Bài văn bị điểm không </a:t>
            </a:r>
            <a:r>
              <a:rPr lang="en-US" sz="5400" smtClean="0">
                <a:latin typeface="Arial" pitchFamily="34" charset="0"/>
                <a:cs typeface="Arial" pitchFamily="34" charset="0"/>
              </a:rPr>
              <a:t>” và trả lời các câu hỏi sau:</a:t>
            </a:r>
          </a:p>
          <a:p>
            <a:pPr eaLnBrk="1" hangingPunct="1">
              <a:buFont typeface="Wingdings" pitchFamily="2" charset="2"/>
              <a:buNone/>
            </a:pPr>
            <a:r>
              <a:rPr lang="en-US" sz="5400" smtClean="0">
                <a:latin typeface="Arial" pitchFamily="34" charset="0"/>
                <a:cs typeface="Arial" pitchFamily="34" charset="0"/>
              </a:rPr>
              <a:t>    </a:t>
            </a:r>
          </a:p>
        </p:txBody>
      </p:sp>
      <p:sp>
        <p:nvSpPr>
          <p:cNvPr id="3" name="Hộp_Văn_Bản 2"/>
          <p:cNvSpPr txBox="1"/>
          <p:nvPr/>
        </p:nvSpPr>
        <p:spPr>
          <a:xfrm>
            <a:off x="381000" y="228600"/>
            <a:ext cx="7924800" cy="923330"/>
          </a:xfrm>
          <a:prstGeom prst="rect">
            <a:avLst/>
          </a:prstGeom>
          <a:noFill/>
        </p:spPr>
        <p:txBody>
          <a:bodyPr wrap="square" rtlCol="0">
            <a:spAutoFit/>
          </a:bodyPr>
          <a:lstStyle/>
          <a:p>
            <a:r>
              <a:rPr lang="en-US" sz="5400" smtClean="0">
                <a:solidFill>
                  <a:srgbClr val="FF0000"/>
                </a:solidFill>
                <a:latin typeface="Arial" pitchFamily="34" charset="0"/>
                <a:cs typeface="Arial" pitchFamily="34" charset="0"/>
              </a:rPr>
              <a:t>I. Nhận xét</a:t>
            </a:r>
            <a:endParaRPr lang="en-US" sz="540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3"/>
          <p:cNvSpPr>
            <a:spLocks noGrp="1" noRot="1" noChangeArrowheads="1"/>
          </p:cNvSpPr>
          <p:nvPr>
            <p:ph idx="1"/>
          </p:nvPr>
        </p:nvSpPr>
        <p:spPr>
          <a:xfrm>
            <a:off x="0" y="0"/>
            <a:ext cx="8610600" cy="5257800"/>
          </a:xfrm>
        </p:spPr>
        <p:txBody>
          <a:bodyPr/>
          <a:lstStyle/>
          <a:p>
            <a:pPr eaLnBrk="1" hangingPunct="1">
              <a:buFont typeface="Wingdings" pitchFamily="2" charset="2"/>
              <a:buNone/>
            </a:pPr>
            <a:r>
              <a:rPr lang="en-US" sz="4400" b="1" smtClean="0">
                <a:solidFill>
                  <a:srgbClr val="FF0000"/>
                </a:solidFill>
                <a:latin typeface="Arial" pitchFamily="34" charset="0"/>
                <a:cs typeface="Arial" pitchFamily="34" charset="0"/>
              </a:rPr>
              <a:t>   1) Ghi lại vắn tắt những hành động của cậu bé bị điểm không trong truyện.  Theo em, mỗi hành động của cậu bé nói lên điều gì?</a:t>
            </a:r>
          </a:p>
          <a:p>
            <a:pPr eaLnBrk="1" hangingPunct="1">
              <a:buFont typeface="Wingdings" pitchFamily="2" charset="2"/>
              <a:buNone/>
            </a:pPr>
            <a:r>
              <a:rPr lang="en-US" sz="4400" b="1" smtClean="0">
                <a:solidFill>
                  <a:srgbClr val="FF0000"/>
                </a:solidFill>
                <a:latin typeface="Arial" pitchFamily="34" charset="0"/>
                <a:cs typeface="Arial" pitchFamily="34" charset="0"/>
              </a:rPr>
              <a:t>   2) Các hành động nói trên được kể theo thứ tự như thế nào?</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3"/>
          <p:cNvSpPr>
            <a:spLocks noGrp="1" noChangeArrowheads="1"/>
          </p:cNvSpPr>
          <p:nvPr>
            <p:ph idx="1"/>
          </p:nvPr>
        </p:nvSpPr>
        <p:spPr>
          <a:xfrm>
            <a:off x="152400" y="0"/>
            <a:ext cx="8991600" cy="4114800"/>
          </a:xfrm>
        </p:spPr>
        <p:txBody>
          <a:bodyPr/>
          <a:lstStyle/>
          <a:p>
            <a:pPr eaLnBrk="1" hangingPunct="1">
              <a:buFont typeface="Wingdings" pitchFamily="2" charset="2"/>
              <a:buNone/>
            </a:pPr>
            <a:r>
              <a:rPr lang="en-US" sz="4400" smtClean="0">
                <a:latin typeface="Arial" pitchFamily="34" charset="0"/>
                <a:cs typeface="Arial" pitchFamily="34" charset="0"/>
              </a:rPr>
              <a:t>  </a:t>
            </a:r>
            <a:r>
              <a:rPr lang="en-US" sz="4400" b="1" smtClean="0">
                <a:solidFill>
                  <a:srgbClr val="FF0000"/>
                </a:solidFill>
                <a:latin typeface="Arial" pitchFamily="34" charset="0"/>
                <a:cs typeface="Arial" pitchFamily="34" charset="0"/>
              </a:rPr>
              <a:t>Giờ </a:t>
            </a:r>
          </a:p>
          <a:p>
            <a:pPr eaLnBrk="1" hangingPunct="1">
              <a:buNone/>
            </a:pPr>
            <a:r>
              <a:rPr lang="en-US" sz="4400" b="1" smtClean="0">
                <a:solidFill>
                  <a:srgbClr val="FF0000"/>
                </a:solidFill>
                <a:latin typeface="Arial" pitchFamily="34" charset="0"/>
                <a:cs typeface="Arial" pitchFamily="34" charset="0"/>
              </a:rPr>
              <a:t>làm bài : </a:t>
            </a:r>
          </a:p>
          <a:p>
            <a:pPr eaLnBrk="1" hangingPunct="1">
              <a:buFont typeface="Wingdings" pitchFamily="2" charset="2"/>
              <a:buNone/>
            </a:pPr>
            <a:r>
              <a:rPr lang="en-US" sz="4400" b="1" smtClean="0">
                <a:solidFill>
                  <a:srgbClr val="FF0000"/>
                </a:solidFill>
                <a:latin typeface="Arial" pitchFamily="34" charset="0"/>
                <a:cs typeface="Arial" pitchFamily="34" charset="0"/>
              </a:rPr>
              <a:t>  </a:t>
            </a:r>
          </a:p>
          <a:p>
            <a:pPr eaLnBrk="1" hangingPunct="1">
              <a:buFont typeface="Wingdings" pitchFamily="2" charset="2"/>
              <a:buNone/>
            </a:pPr>
            <a:r>
              <a:rPr lang="en-US" sz="4400" b="1" smtClean="0">
                <a:solidFill>
                  <a:srgbClr val="FF0000"/>
                </a:solidFill>
                <a:latin typeface="Arial" pitchFamily="34" charset="0"/>
                <a:cs typeface="Arial" pitchFamily="34" charset="0"/>
              </a:rPr>
              <a:t>- Giờ </a:t>
            </a:r>
          </a:p>
          <a:p>
            <a:pPr eaLnBrk="1" hangingPunct="1">
              <a:buFont typeface="Wingdings" pitchFamily="2" charset="2"/>
              <a:buNone/>
            </a:pPr>
            <a:r>
              <a:rPr lang="en-US" sz="4400" b="1" smtClean="0">
                <a:solidFill>
                  <a:srgbClr val="FF0000"/>
                </a:solidFill>
                <a:latin typeface="Arial" pitchFamily="34" charset="0"/>
                <a:cs typeface="Arial" pitchFamily="34" charset="0"/>
              </a:rPr>
              <a:t>trả bài :</a:t>
            </a:r>
          </a:p>
          <a:p>
            <a:pPr eaLnBrk="1" hangingPunct="1">
              <a:buFont typeface="Wingdings" pitchFamily="2" charset="2"/>
              <a:buNone/>
            </a:pPr>
            <a:r>
              <a:rPr lang="en-US" sz="4400" b="1" smtClean="0">
                <a:solidFill>
                  <a:srgbClr val="FF0000"/>
                </a:solidFill>
                <a:latin typeface="Arial" pitchFamily="34" charset="0"/>
                <a:cs typeface="Arial" pitchFamily="34" charset="0"/>
              </a:rPr>
              <a:t>  </a:t>
            </a:r>
          </a:p>
          <a:p>
            <a:pPr eaLnBrk="1" hangingPunct="1">
              <a:buFont typeface="Wingdings" pitchFamily="2" charset="2"/>
              <a:buNone/>
            </a:pPr>
            <a:r>
              <a:rPr lang="en-US" sz="4400" b="1" smtClean="0">
                <a:solidFill>
                  <a:srgbClr val="FF0000"/>
                </a:solidFill>
                <a:latin typeface="Arial" pitchFamily="34" charset="0"/>
                <a:cs typeface="Arial" pitchFamily="34" charset="0"/>
              </a:rPr>
              <a:t>- Lúc </a:t>
            </a:r>
          </a:p>
          <a:p>
            <a:pPr eaLnBrk="1" hangingPunct="1">
              <a:buFont typeface="Wingdings" pitchFamily="2" charset="2"/>
              <a:buNone/>
            </a:pPr>
            <a:r>
              <a:rPr lang="en-US" sz="4400" b="1" smtClean="0">
                <a:solidFill>
                  <a:srgbClr val="FF0000"/>
                </a:solidFill>
                <a:latin typeface="Arial" pitchFamily="34" charset="0"/>
                <a:cs typeface="Arial" pitchFamily="34" charset="0"/>
              </a:rPr>
              <a:t>ra về</a:t>
            </a:r>
            <a:r>
              <a:rPr lang="en-US" sz="4400" smtClean="0">
                <a:latin typeface="Arial" pitchFamily="34" charset="0"/>
                <a:cs typeface="Arial" pitchFamily="34" charset="0"/>
              </a:rPr>
              <a:t>  :</a:t>
            </a:r>
          </a:p>
        </p:txBody>
      </p:sp>
      <p:sp>
        <p:nvSpPr>
          <p:cNvPr id="8196" name="Text Box 4"/>
          <p:cNvSpPr txBox="1">
            <a:spLocks noChangeArrowheads="1"/>
          </p:cNvSpPr>
          <p:nvPr/>
        </p:nvSpPr>
        <p:spPr bwMode="auto">
          <a:xfrm>
            <a:off x="2590800" y="534650"/>
            <a:ext cx="6248400" cy="1446550"/>
          </a:xfrm>
          <a:prstGeom prst="rect">
            <a:avLst/>
          </a:prstGeom>
          <a:noFill/>
          <a:ln w="9525">
            <a:noFill/>
            <a:miter lim="800000"/>
            <a:headEnd/>
            <a:tailEnd/>
          </a:ln>
        </p:spPr>
        <p:txBody>
          <a:bodyPr>
            <a:spAutoFit/>
          </a:bodyPr>
          <a:lstStyle/>
          <a:p>
            <a:pPr>
              <a:spcBef>
                <a:spcPct val="50000"/>
              </a:spcBef>
            </a:pPr>
            <a:r>
              <a:rPr lang="en-US" sz="4400" dirty="0">
                <a:latin typeface="Arial" pitchFamily="34" charset="0"/>
                <a:cs typeface="Arial" pitchFamily="34" charset="0"/>
              </a:rPr>
              <a:t>Không làm bài, nộp giấy trắng cho cô</a:t>
            </a:r>
          </a:p>
        </p:txBody>
      </p:sp>
      <p:sp>
        <p:nvSpPr>
          <p:cNvPr id="8197" name="Rectangle 5"/>
          <p:cNvSpPr>
            <a:spLocks noChangeArrowheads="1"/>
          </p:cNvSpPr>
          <p:nvPr/>
        </p:nvSpPr>
        <p:spPr bwMode="auto">
          <a:xfrm>
            <a:off x="2286000" y="2362200"/>
            <a:ext cx="6629400" cy="2123658"/>
          </a:xfrm>
          <a:prstGeom prst="rect">
            <a:avLst/>
          </a:prstGeom>
          <a:noFill/>
          <a:ln w="9525">
            <a:noFill/>
            <a:miter lim="800000"/>
            <a:headEnd/>
            <a:tailEnd/>
          </a:ln>
        </p:spPr>
        <p:txBody>
          <a:bodyPr wrap="square">
            <a:spAutoFit/>
          </a:bodyPr>
          <a:lstStyle/>
          <a:p>
            <a:pPr>
              <a:spcBef>
                <a:spcPct val="50000"/>
              </a:spcBef>
            </a:pPr>
            <a:r>
              <a:rPr lang="en-US" sz="4400" dirty="0">
                <a:latin typeface="Arial" pitchFamily="34" charset="0"/>
                <a:cs typeface="Arial" pitchFamily="34" charset="0"/>
              </a:rPr>
              <a:t> Cậu bé lặng thinh. Cô giáo hỏi, </a:t>
            </a:r>
            <a:r>
              <a:rPr lang="en-US" sz="4400" dirty="0" smtClean="0">
                <a:latin typeface="Arial" pitchFamily="34" charset="0"/>
                <a:cs typeface="Arial" pitchFamily="34" charset="0"/>
              </a:rPr>
              <a:t>cậu </a:t>
            </a:r>
            <a:r>
              <a:rPr lang="en-US" sz="4400" dirty="0">
                <a:latin typeface="Arial" pitchFamily="34" charset="0"/>
                <a:cs typeface="Arial" pitchFamily="34" charset="0"/>
              </a:rPr>
              <a:t>xúc động, tủi thân vì không có cha</a:t>
            </a:r>
          </a:p>
        </p:txBody>
      </p:sp>
      <p:sp>
        <p:nvSpPr>
          <p:cNvPr id="8198" name="Rectangle 6"/>
          <p:cNvSpPr>
            <a:spLocks noChangeArrowheads="1"/>
          </p:cNvSpPr>
          <p:nvPr/>
        </p:nvSpPr>
        <p:spPr bwMode="auto">
          <a:xfrm>
            <a:off x="2514600" y="5181600"/>
            <a:ext cx="6244017" cy="769441"/>
          </a:xfrm>
          <a:prstGeom prst="rect">
            <a:avLst/>
          </a:prstGeom>
          <a:noFill/>
          <a:ln w="9525">
            <a:noFill/>
            <a:miter lim="800000"/>
            <a:headEnd/>
            <a:tailEnd/>
          </a:ln>
        </p:spPr>
        <p:txBody>
          <a:bodyPr wrap="none">
            <a:spAutoFit/>
          </a:bodyPr>
          <a:lstStyle/>
          <a:p>
            <a:pPr>
              <a:spcBef>
                <a:spcPct val="50000"/>
              </a:spcBef>
            </a:pPr>
            <a:r>
              <a:rPr lang="en-US" sz="4400" dirty="0">
                <a:latin typeface="Arial" pitchFamily="34" charset="0"/>
                <a:cs typeface="Arial" pitchFamily="34" charset="0"/>
              </a:rPr>
              <a:t>Cậu bé khóc khi bạn hỏi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96"/>
                                        </p:tgtEl>
                                        <p:attrNameLst>
                                          <p:attrName>style.visibility</p:attrName>
                                        </p:attrNameLst>
                                      </p:cBhvr>
                                      <p:to>
                                        <p:strVal val="visible"/>
                                      </p:to>
                                    </p:set>
                                    <p:anim calcmode="lin" valueType="num">
                                      <p:cBhvr additive="base">
                                        <p:cTn id="7" dur="500" fill="hold"/>
                                        <p:tgtEl>
                                          <p:spTgt spid="8196"/>
                                        </p:tgtEl>
                                        <p:attrNameLst>
                                          <p:attrName>ppt_x</p:attrName>
                                        </p:attrNameLst>
                                      </p:cBhvr>
                                      <p:tavLst>
                                        <p:tav tm="0">
                                          <p:val>
                                            <p:strVal val="#ppt_x"/>
                                          </p:val>
                                        </p:tav>
                                        <p:tav tm="100000">
                                          <p:val>
                                            <p:strVal val="#ppt_x"/>
                                          </p:val>
                                        </p:tav>
                                      </p:tavLst>
                                    </p:anim>
                                    <p:anim calcmode="lin" valueType="num">
                                      <p:cBhvr additive="base">
                                        <p:cTn id="8" dur="500" fill="hold"/>
                                        <p:tgtEl>
                                          <p:spTgt spid="819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197"/>
                                        </p:tgtEl>
                                        <p:attrNameLst>
                                          <p:attrName>style.visibility</p:attrName>
                                        </p:attrNameLst>
                                      </p:cBhvr>
                                      <p:to>
                                        <p:strVal val="visible"/>
                                      </p:to>
                                    </p:set>
                                    <p:anim calcmode="lin" valueType="num">
                                      <p:cBhvr additive="base">
                                        <p:cTn id="13" dur="500" fill="hold"/>
                                        <p:tgtEl>
                                          <p:spTgt spid="8197"/>
                                        </p:tgtEl>
                                        <p:attrNameLst>
                                          <p:attrName>ppt_x</p:attrName>
                                        </p:attrNameLst>
                                      </p:cBhvr>
                                      <p:tavLst>
                                        <p:tav tm="0">
                                          <p:val>
                                            <p:strVal val="#ppt_x"/>
                                          </p:val>
                                        </p:tav>
                                        <p:tav tm="100000">
                                          <p:val>
                                            <p:strVal val="#ppt_x"/>
                                          </p:val>
                                        </p:tav>
                                      </p:tavLst>
                                    </p:anim>
                                    <p:anim calcmode="lin" valueType="num">
                                      <p:cBhvr additive="base">
                                        <p:cTn id="14" dur="500" fill="hold"/>
                                        <p:tgtEl>
                                          <p:spTgt spid="8197"/>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198"/>
                                        </p:tgtEl>
                                        <p:attrNameLst>
                                          <p:attrName>style.visibility</p:attrName>
                                        </p:attrNameLst>
                                      </p:cBhvr>
                                      <p:to>
                                        <p:strVal val="visible"/>
                                      </p:to>
                                    </p:set>
                                    <p:anim calcmode="lin" valueType="num">
                                      <p:cBhvr additive="base">
                                        <p:cTn id="19" dur="500" fill="hold"/>
                                        <p:tgtEl>
                                          <p:spTgt spid="8198"/>
                                        </p:tgtEl>
                                        <p:attrNameLst>
                                          <p:attrName>ppt_x</p:attrName>
                                        </p:attrNameLst>
                                      </p:cBhvr>
                                      <p:tavLst>
                                        <p:tav tm="0">
                                          <p:val>
                                            <p:strVal val="#ppt_x"/>
                                          </p:val>
                                        </p:tav>
                                        <p:tav tm="100000">
                                          <p:val>
                                            <p:strVal val="#ppt_x"/>
                                          </p:val>
                                        </p:tav>
                                      </p:tavLst>
                                    </p:anim>
                                    <p:anim calcmode="lin" valueType="num">
                                      <p:cBhvr additive="base">
                                        <p:cTn id="20" dur="500" fill="hold"/>
                                        <p:tgtEl>
                                          <p:spTgt spid="819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p:bldP spid="8197" grpId="0"/>
      <p:bldP spid="8198"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9" name="Text Box 7"/>
          <p:cNvSpPr txBox="1">
            <a:spLocks noChangeArrowheads="1"/>
          </p:cNvSpPr>
          <p:nvPr/>
        </p:nvSpPr>
        <p:spPr bwMode="auto">
          <a:xfrm>
            <a:off x="609600" y="2590800"/>
            <a:ext cx="8534400" cy="2123658"/>
          </a:xfrm>
          <a:prstGeom prst="rect">
            <a:avLst/>
          </a:prstGeom>
          <a:noFill/>
          <a:ln w="9525">
            <a:noFill/>
            <a:miter lim="800000"/>
            <a:headEnd/>
            <a:tailEnd/>
          </a:ln>
        </p:spPr>
        <p:txBody>
          <a:bodyPr wrap="square">
            <a:spAutoFit/>
          </a:bodyPr>
          <a:lstStyle/>
          <a:p>
            <a:pPr>
              <a:spcBef>
                <a:spcPct val="50000"/>
              </a:spcBef>
            </a:pPr>
            <a:r>
              <a:rPr lang="en-US" sz="4400"/>
              <a:t>Mỗi hành động của cậu bé cho thấy cậu bé rất thương người cha đã hi sinh vì Tổ Quốc</a:t>
            </a:r>
          </a:p>
        </p:txBody>
      </p:sp>
      <p:sp>
        <p:nvSpPr>
          <p:cNvPr id="9" name="Hình Chữ nhật 8"/>
          <p:cNvSpPr/>
          <p:nvPr/>
        </p:nvSpPr>
        <p:spPr>
          <a:xfrm>
            <a:off x="457200" y="990600"/>
            <a:ext cx="7772400" cy="1446550"/>
          </a:xfrm>
          <a:prstGeom prst="rect">
            <a:avLst/>
          </a:prstGeom>
        </p:spPr>
        <p:txBody>
          <a:bodyPr wrap="square">
            <a:spAutoFit/>
          </a:bodyPr>
          <a:lstStyle/>
          <a:p>
            <a:r>
              <a:rPr lang="en-US" sz="4400" b="1" smtClean="0">
                <a:solidFill>
                  <a:srgbClr val="FF0000"/>
                </a:solidFill>
                <a:latin typeface="Arial" pitchFamily="34" charset="0"/>
                <a:cs typeface="Arial" pitchFamily="34" charset="0"/>
              </a:rPr>
              <a:t>Theo em, mỗi hành động của cậu bé nói lên điều gì?</a:t>
            </a:r>
            <a:endParaRPr lang="en-US" sz="4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99"/>
                                        </p:tgtEl>
                                        <p:attrNameLst>
                                          <p:attrName>style.visibility</p:attrName>
                                        </p:attrNameLst>
                                      </p:cBhvr>
                                      <p:to>
                                        <p:strVal val="visible"/>
                                      </p:to>
                                    </p:set>
                                    <p:anim calcmode="lin" valueType="num">
                                      <p:cBhvr additive="base">
                                        <p:cTn id="7" dur="500" fill="hold"/>
                                        <p:tgtEl>
                                          <p:spTgt spid="8199"/>
                                        </p:tgtEl>
                                        <p:attrNameLst>
                                          <p:attrName>ppt_x</p:attrName>
                                        </p:attrNameLst>
                                      </p:cBhvr>
                                      <p:tavLst>
                                        <p:tav tm="0">
                                          <p:val>
                                            <p:strVal val="#ppt_x"/>
                                          </p:val>
                                        </p:tav>
                                        <p:tav tm="100000">
                                          <p:val>
                                            <p:strVal val="#ppt_x"/>
                                          </p:val>
                                        </p:tav>
                                      </p:tavLst>
                                    </p:anim>
                                    <p:anim calcmode="lin" valueType="num">
                                      <p:cBhvr additive="base">
                                        <p:cTn id="8" dur="500" fill="hold"/>
                                        <p:tgtEl>
                                          <p:spTgt spid="819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9"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01" name="Text Box 9"/>
          <p:cNvSpPr txBox="1">
            <a:spLocks noChangeArrowheads="1"/>
          </p:cNvSpPr>
          <p:nvPr/>
        </p:nvSpPr>
        <p:spPr bwMode="auto">
          <a:xfrm>
            <a:off x="457200" y="3124200"/>
            <a:ext cx="8229600" cy="2123658"/>
          </a:xfrm>
          <a:prstGeom prst="rect">
            <a:avLst/>
          </a:prstGeom>
          <a:noFill/>
          <a:ln w="9525">
            <a:noFill/>
            <a:miter lim="800000"/>
            <a:headEnd/>
            <a:tailEnd/>
          </a:ln>
        </p:spPr>
        <p:txBody>
          <a:bodyPr wrap="square">
            <a:spAutoFit/>
          </a:bodyPr>
          <a:lstStyle/>
          <a:p>
            <a:pPr>
              <a:spcBef>
                <a:spcPct val="50000"/>
              </a:spcBef>
            </a:pPr>
            <a:r>
              <a:rPr lang="en-US" sz="4400"/>
              <a:t>Hành động xảy ra trước thì kể trước, hành động xảy ra sau thì kể sau </a:t>
            </a:r>
          </a:p>
        </p:txBody>
      </p:sp>
      <p:sp>
        <p:nvSpPr>
          <p:cNvPr id="4" name="Hình Chữ nhật 3"/>
          <p:cNvSpPr/>
          <p:nvPr/>
        </p:nvSpPr>
        <p:spPr>
          <a:xfrm>
            <a:off x="762000" y="990600"/>
            <a:ext cx="6858000" cy="2123658"/>
          </a:xfrm>
          <a:prstGeom prst="rect">
            <a:avLst/>
          </a:prstGeom>
        </p:spPr>
        <p:txBody>
          <a:bodyPr wrap="square">
            <a:spAutoFit/>
          </a:bodyPr>
          <a:lstStyle/>
          <a:p>
            <a:r>
              <a:rPr lang="en-US" sz="4400" b="1" smtClean="0">
                <a:solidFill>
                  <a:srgbClr val="FF0000"/>
                </a:solidFill>
                <a:latin typeface="Arial" pitchFamily="34" charset="0"/>
                <a:cs typeface="Arial" pitchFamily="34" charset="0"/>
              </a:rPr>
              <a:t>Các hành động nói trên được kể theo thứ tự như thế nào?</a:t>
            </a:r>
            <a:endParaRPr lang="en-US" sz="4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201"/>
                                        </p:tgtEl>
                                        <p:attrNameLst>
                                          <p:attrName>style.visibility</p:attrName>
                                        </p:attrNameLst>
                                      </p:cBhvr>
                                      <p:to>
                                        <p:strVal val="visible"/>
                                      </p:to>
                                    </p:set>
                                    <p:anim calcmode="lin" valueType="num">
                                      <p:cBhvr additive="base">
                                        <p:cTn id="7" dur="500" fill="hold"/>
                                        <p:tgtEl>
                                          <p:spTgt spid="8201"/>
                                        </p:tgtEl>
                                        <p:attrNameLst>
                                          <p:attrName>ppt_x</p:attrName>
                                        </p:attrNameLst>
                                      </p:cBhvr>
                                      <p:tavLst>
                                        <p:tav tm="0">
                                          <p:val>
                                            <p:strVal val="#ppt_x"/>
                                          </p:val>
                                        </p:tav>
                                        <p:tav tm="100000">
                                          <p:val>
                                            <p:strVal val="#ppt_x"/>
                                          </p:val>
                                        </p:tav>
                                      </p:tavLst>
                                    </p:anim>
                                    <p:anim calcmode="lin" valueType="num">
                                      <p:cBhvr additive="base">
                                        <p:cTn id="8" dur="500" fill="hold"/>
                                        <p:tgtEl>
                                          <p:spTgt spid="820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_Văn_Bản 3"/>
          <p:cNvSpPr txBox="1"/>
          <p:nvPr/>
        </p:nvSpPr>
        <p:spPr>
          <a:xfrm>
            <a:off x="228600" y="381000"/>
            <a:ext cx="8382000" cy="6740307"/>
          </a:xfrm>
          <a:prstGeom prst="rect">
            <a:avLst/>
          </a:prstGeom>
          <a:noFill/>
        </p:spPr>
        <p:txBody>
          <a:bodyPr wrap="square" rtlCol="0">
            <a:spAutoFit/>
          </a:bodyPr>
          <a:lstStyle/>
          <a:p>
            <a:r>
              <a:rPr lang="en-US" sz="4800" smtClean="0">
                <a:solidFill>
                  <a:srgbClr val="FF0000"/>
                </a:solidFill>
              </a:rPr>
              <a:t>II. Ghi nhớ:</a:t>
            </a:r>
          </a:p>
          <a:p>
            <a:r>
              <a:rPr lang="en-US" sz="4800" smtClean="0"/>
              <a:t>Khi kể chuyện, cần chú ý:</a:t>
            </a:r>
          </a:p>
          <a:p>
            <a:pPr marL="342900" indent="-342900">
              <a:buAutoNum type="arabicPeriod"/>
            </a:pPr>
            <a:r>
              <a:rPr lang="en-US" sz="4800" smtClean="0"/>
              <a:t>Chọn kể những hành </a:t>
            </a:r>
            <a:r>
              <a:rPr lang="vi-VN" sz="4800" smtClean="0"/>
              <a:t>động</a:t>
            </a:r>
            <a:r>
              <a:rPr lang="en-US" sz="4800" smtClean="0"/>
              <a:t> tiêu biểu của nhân vật.</a:t>
            </a:r>
          </a:p>
          <a:p>
            <a:pPr marL="342900" indent="-342900"/>
            <a:r>
              <a:rPr lang="en-US" sz="4800" smtClean="0"/>
              <a:t>2. Thông th</a:t>
            </a:r>
            <a:r>
              <a:rPr lang="vi-VN" sz="4800" smtClean="0"/>
              <a:t>ường</a:t>
            </a:r>
            <a:r>
              <a:rPr lang="en-US" sz="4800" smtClean="0"/>
              <a:t>, nếu hành </a:t>
            </a:r>
            <a:r>
              <a:rPr lang="vi-VN" sz="4800" smtClean="0"/>
              <a:t>động</a:t>
            </a:r>
            <a:r>
              <a:rPr lang="en-US" sz="4800" smtClean="0"/>
              <a:t> nào xảy ra tr</a:t>
            </a:r>
            <a:r>
              <a:rPr lang="vi-VN" sz="4800" smtClean="0"/>
              <a:t>ước</a:t>
            </a:r>
            <a:r>
              <a:rPr lang="en-US" sz="4800" smtClean="0"/>
              <a:t> thì kể tr</a:t>
            </a:r>
            <a:r>
              <a:rPr lang="vi-VN" sz="4800" smtClean="0"/>
              <a:t>ước</a:t>
            </a:r>
            <a:r>
              <a:rPr lang="en-US" sz="4800" smtClean="0"/>
              <a:t>, xảy ra sau thì kể sau.</a:t>
            </a:r>
          </a:p>
          <a:p>
            <a:endParaRPr lang="en-US" sz="4800" smtClean="0"/>
          </a:p>
          <a:p>
            <a:endParaRPr lang="en-US" sz="480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337</TotalTime>
  <Words>948</Words>
  <Application>Microsoft Office PowerPoint</Application>
  <PresentationFormat>On-screen Show (4:3)</PresentationFormat>
  <Paragraphs>136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Admin</cp:lastModifiedBy>
  <cp:revision>34</cp:revision>
  <dcterms:created xsi:type="dcterms:W3CDTF">2011-06-22T10:43:32Z</dcterms:created>
  <dcterms:modified xsi:type="dcterms:W3CDTF">2019-09-12T14:43:58Z</dcterms:modified>
</cp:coreProperties>
</file>