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6" r:id="rId1"/>
  </p:sldMasterIdLst>
  <p:notesMasterIdLst>
    <p:notesMasterId r:id="rId17"/>
  </p:notesMasterIdLst>
  <p:sldIdLst>
    <p:sldId id="284" r:id="rId2"/>
    <p:sldId id="283" r:id="rId3"/>
    <p:sldId id="258" r:id="rId4"/>
    <p:sldId id="259" r:id="rId5"/>
    <p:sldId id="260" r:id="rId6"/>
    <p:sldId id="267" r:id="rId7"/>
    <p:sldId id="268" r:id="rId8"/>
    <p:sldId id="285" r:id="rId9"/>
    <p:sldId id="286" r:id="rId10"/>
    <p:sldId id="289" r:id="rId11"/>
    <p:sldId id="290" r:id="rId12"/>
    <p:sldId id="273" r:id="rId13"/>
    <p:sldId id="291" r:id="rId14"/>
    <p:sldId id="281" r:id="rId15"/>
    <p:sldId id="292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849" autoAdjust="0"/>
  </p:normalViewPr>
  <p:slideViewPr>
    <p:cSldViewPr>
      <p:cViewPr varScale="1">
        <p:scale>
          <a:sx n="70" d="100"/>
          <a:sy n="70" d="100"/>
        </p:scale>
        <p:origin x="-7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DB4D9-CB78-4D56-B892-028D3778355C}" type="datetimeFigureOut">
              <a:rPr lang="en-US" smtClean="0"/>
              <a:t>09-09-19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A2CC9-6214-4A4F-A7F2-C474977A4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90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55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BBDB17-695E-4353-9D36-813088059E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3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086600" cy="1143000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133600"/>
            <a:ext cx="6400800" cy="2667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35592-E533-4F76-AFFA-DFEC8E8E03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3099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609600"/>
            <a:ext cx="5486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67000" y="1981200"/>
            <a:ext cx="5791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0DB271-B716-4FC1-8CE7-7361FDBB3CD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885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609600"/>
            <a:ext cx="14478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67000" y="609600"/>
            <a:ext cx="41910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718745-B549-467B-9488-C90EA4B331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611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38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F04359-27A5-4040-8B4F-BD4562709D2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82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533400" y="6096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7EB14-D66A-4676-92A4-03881C61F09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179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DE8D5-FADB-4070-88E7-7B5CF0C5DCB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9817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D8597-DE7C-46D9-AA0A-98318070A2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32031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89075"/>
            <a:ext cx="386715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93925"/>
            <a:ext cx="386715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50" y="1489075"/>
            <a:ext cx="3868738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50" y="2193925"/>
            <a:ext cx="3868738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DA07B-E8E9-4AD7-9D49-812C4BDF93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12465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1447C7-73A7-49A8-9072-0AB4175D80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67141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101850"/>
            <a:ext cx="2949575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117518-C007-4C20-9FB3-A0C5308DF14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2416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09-09-19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5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533400" y="6096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7EB14-D66A-4676-92A4-03881C61F09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605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DE8D5-FADB-4070-88E7-7B5CF0C5DCB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7208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D8597-DE7C-46D9-AA0A-98318070A2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358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89075"/>
            <a:ext cx="386715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93925"/>
            <a:ext cx="386715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50" y="1489075"/>
            <a:ext cx="3868738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50" y="2193925"/>
            <a:ext cx="3868738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DA07B-E8E9-4AD7-9D49-812C4BDF93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6134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1447C7-73A7-49A8-9072-0AB4175D80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4819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BA0CB-3064-47F1-89FA-9BB272F95D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7157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101850"/>
            <a:ext cx="2949575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117518-C007-4C20-9FB3-A0C5308DF14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342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101850"/>
            <a:ext cx="2949575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BBC46D-20F4-471F-AD68-60CE51FF11D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50956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 u="none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ction Button: Home 1">
            <a:hlinkClick r:id="" action="ppaction://hlinkshowjump?jump=firstslide" highlightClick="1"/>
          </p:cNvPr>
          <p:cNvSpPr/>
          <p:nvPr/>
        </p:nvSpPr>
        <p:spPr>
          <a:xfrm>
            <a:off x="8001000" y="5715000"/>
            <a:ext cx="4572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529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60" r:id="rId18"/>
    <p:sldLayoutId id="2147483879" r:id="rId19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 u="none" kern="1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Admin\Downloads\Toccata%20-%20Various%20Artists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3"/>
          <p:cNvSpPr>
            <a:spLocks noChangeArrowheads="1" noChangeShapeType="1" noTextEdit="1"/>
          </p:cNvSpPr>
          <p:nvPr/>
        </p:nvSpPr>
        <p:spPr bwMode="auto">
          <a:xfrm>
            <a:off x="1126557" y="1286329"/>
            <a:ext cx="5502843" cy="305707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5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ÁN ĐIỆN TỬ</a:t>
            </a:r>
          </a:p>
        </p:txBody>
      </p:sp>
      <p:sp>
        <p:nvSpPr>
          <p:cNvPr id="31747" name="WordArt 4"/>
          <p:cNvSpPr>
            <a:spLocks noChangeArrowheads="1" noChangeShapeType="1" noTextEdit="1"/>
          </p:cNvSpPr>
          <p:nvPr/>
        </p:nvSpPr>
        <p:spPr bwMode="auto">
          <a:xfrm>
            <a:off x="1583645" y="3962514"/>
            <a:ext cx="5045756" cy="598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HỌC TIN HỌC</a:t>
            </a:r>
          </a:p>
        </p:txBody>
      </p:sp>
      <p:pic>
        <p:nvPicPr>
          <p:cNvPr id="31748" name="Picture 6" descr="Vegita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416675"/>
            <a:ext cx="18637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WordArt 16"/>
          <p:cNvSpPr>
            <a:spLocks noChangeArrowheads="1" noChangeShapeType="1" noTextEdit="1"/>
          </p:cNvSpPr>
          <p:nvPr/>
        </p:nvSpPr>
        <p:spPr bwMode="auto">
          <a:xfrm>
            <a:off x="1839230" y="79601"/>
            <a:ext cx="4409170" cy="2279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TIỂU HỌC </a:t>
            </a:r>
            <a:r>
              <a:rPr kumimoji="0" lang="en-US" sz="2800" b="1" i="0" u="none" strike="noStrike" kern="10" cap="none" spc="0" normalizeH="0" baseline="0" noProof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2800" b="1" i="0" u="none" strike="noStrike" kern="10" cap="none" spc="0" normalizeH="0" noProof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THƯ</a:t>
            </a:r>
            <a:endParaRPr kumimoji="0" lang="en-US" sz="2800" b="1" i="0" u="none" strike="noStrike" kern="10" cap="none" spc="0" normalizeH="0" baseline="0" noProof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1750" name="Object 1"/>
          <p:cNvGraphicFramePr>
            <a:graphicFrameLocks noChangeAspect="1"/>
          </p:cNvGraphicFramePr>
          <p:nvPr>
            <p:extLst/>
          </p:nvPr>
        </p:nvGraphicFramePr>
        <p:xfrm>
          <a:off x="3562350" y="1698625"/>
          <a:ext cx="1390650" cy="1237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icture" r:id="rId4" imgW="2162556" imgH="1927860" progId="Word.Picture.8">
                  <p:embed/>
                </p:oleObj>
              </mc:Choice>
              <mc:Fallback>
                <p:oleObj name="Picture" r:id="rId4" imgW="2162556" imgH="1927860" progId="Word.Picture.8">
                  <p:embed/>
                  <p:pic>
                    <p:nvPicPr>
                      <p:cNvPr id="3175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-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2350" y="1698625"/>
                        <a:ext cx="1390650" cy="12372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1" name="WordArt 15"/>
          <p:cNvSpPr>
            <a:spLocks noChangeArrowheads="1" noChangeShapeType="1" noTextEdit="1"/>
          </p:cNvSpPr>
          <p:nvPr/>
        </p:nvSpPr>
        <p:spPr bwMode="auto">
          <a:xfrm>
            <a:off x="3710781" y="3213550"/>
            <a:ext cx="1318420" cy="3686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" cap="none" spc="0" normalizeH="0" baseline="0" noProof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3</a:t>
            </a:r>
          </a:p>
        </p:txBody>
      </p:sp>
      <p:sp>
        <p:nvSpPr>
          <p:cNvPr id="31752" name="WordArt 16"/>
          <p:cNvSpPr>
            <a:spLocks noChangeArrowheads="1" noChangeShapeType="1" noTextEdit="1"/>
          </p:cNvSpPr>
          <p:nvPr/>
        </p:nvSpPr>
        <p:spPr bwMode="auto">
          <a:xfrm>
            <a:off x="2549525" y="5144177"/>
            <a:ext cx="2860675" cy="4184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</a:t>
            </a:r>
            <a:r>
              <a:rPr kumimoji="0" lang="en-US" sz="3600" b="0" i="0" u="none" strike="noStrike" kern="10" cap="none" spc="0" normalizeH="0" noProof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Trần Thị An</a:t>
            </a:r>
            <a:endParaRPr kumimoji="0" lang="en-US" sz="3600" b="0" i="0" u="none" strike="noStrike" kern="10" cap="none" spc="0" normalizeH="0" baseline="0" noProof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30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1" y="152401"/>
            <a:ext cx="3200400" cy="457200"/>
          </a:xfr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45723"/>
            <a:ext cx="8153400" cy="4166819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400" dirty="0" smtClean="0"/>
              <a:t>2. </a:t>
            </a:r>
            <a:r>
              <a:rPr lang="en-US" sz="2400" dirty="0" err="1" smtClean="0"/>
              <a:t>Đánh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x</a:t>
            </a:r>
            <a:r>
              <a:rPr lang="en-US" sz="2400" b="1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  	    </a:t>
            </a:r>
            <a:r>
              <a:rPr lang="en-US" sz="2400" dirty="0" err="1" smtClean="0"/>
              <a:t>trước</a:t>
            </a:r>
            <a:r>
              <a:rPr lang="en-US" sz="2400" dirty="0" smtClean="0"/>
              <a:t> </a:t>
            </a:r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đúng</a:t>
            </a:r>
            <a:endParaRPr lang="en-US" sz="2400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sz="2400" b="0" dirty="0" smtClean="0"/>
              <a:t>- </a:t>
            </a:r>
            <a:r>
              <a:rPr lang="en-US" sz="2400" b="0" dirty="0" err="1" smtClean="0"/>
              <a:t>Máy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tính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xách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tay</a:t>
            </a:r>
            <a:endParaRPr lang="en-US" sz="2400" b="0" dirty="0"/>
          </a:p>
          <a:p>
            <a:pPr marL="0" indent="0">
              <a:lnSpc>
                <a:spcPct val="170000"/>
              </a:lnSpc>
              <a:buNone/>
            </a:pPr>
            <a:r>
              <a:rPr lang="en-US" sz="2400" b="0" dirty="0"/>
              <a:t>	</a:t>
            </a:r>
            <a:r>
              <a:rPr lang="en-US" sz="2400" b="0" dirty="0" err="1" smtClean="0"/>
              <a:t>Không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có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thân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máy</a:t>
            </a:r>
            <a:endParaRPr lang="en-US" sz="2400" b="0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sz="2400" b="0" dirty="0" smtClean="0"/>
              <a:t>	</a:t>
            </a:r>
            <a:r>
              <a:rPr lang="en-US" sz="2400" b="0" dirty="0" err="1" smtClean="0"/>
              <a:t>Có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thân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máy</a:t>
            </a:r>
            <a:r>
              <a:rPr lang="en-US" sz="2400" b="0" dirty="0" smtClean="0"/>
              <a:t>, </a:t>
            </a:r>
            <a:r>
              <a:rPr lang="en-US" sz="2400" b="0" dirty="0" err="1" smtClean="0"/>
              <a:t>thân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máy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được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gắn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phía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dưới</a:t>
            </a:r>
            <a:r>
              <a:rPr lang="en-US" sz="2400" b="0" dirty="0" smtClean="0"/>
              <a:t> </a:t>
            </a:r>
            <a:r>
              <a:rPr lang="en-US" sz="2400" b="0" err="1" smtClean="0"/>
              <a:t>bàn</a:t>
            </a:r>
            <a:r>
              <a:rPr lang="en-US" sz="2400" b="0" smtClean="0"/>
              <a:t> phím</a:t>
            </a:r>
            <a:endParaRPr lang="en-US" sz="2400" b="0" dirty="0" smtClean="0"/>
          </a:p>
          <a:p>
            <a:pPr>
              <a:lnSpc>
                <a:spcPct val="170000"/>
              </a:lnSpc>
              <a:buFontTx/>
              <a:buChar char="-"/>
            </a:pPr>
            <a:r>
              <a:rPr lang="en-US" sz="2400" b="0" dirty="0" err="1" smtClean="0"/>
              <a:t>Máy</a:t>
            </a:r>
            <a:r>
              <a:rPr lang="en-US" sz="2400" b="0" dirty="0" smtClean="0"/>
              <a:t> </a:t>
            </a:r>
            <a:r>
              <a:rPr lang="en-US" sz="2400" b="0" err="1" smtClean="0"/>
              <a:t>tính</a:t>
            </a:r>
            <a:r>
              <a:rPr lang="en-US" sz="2400" b="0" smtClean="0"/>
              <a:t> bảng:</a:t>
            </a:r>
            <a:endParaRPr lang="en-US" sz="2400" b="0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sz="2400" b="0" dirty="0" smtClean="0"/>
              <a:t>	</a:t>
            </a:r>
            <a:r>
              <a:rPr lang="en-US" sz="2400" b="0" dirty="0" err="1" smtClean="0"/>
              <a:t>Không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có</a:t>
            </a:r>
            <a:r>
              <a:rPr lang="en-US" sz="2400" b="0" dirty="0" smtClean="0"/>
              <a:t> </a:t>
            </a:r>
            <a:r>
              <a:rPr lang="en-US" sz="2400" b="0" err="1" smtClean="0"/>
              <a:t>bàn</a:t>
            </a:r>
            <a:r>
              <a:rPr lang="en-US" sz="2400" b="0" smtClean="0"/>
              <a:t> phím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124200" y="855422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42749" y="2275198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42749" y="2840442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58428" y="4337123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73985" y="4902367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x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3999" y="4718123"/>
            <a:ext cx="7090229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400"/>
              <a:t>Có bàn phím, khi cần dùng bàn phím người dùng điều chỉnh bàn phím hiện lên trên màn hình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872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31543" y="1545528"/>
            <a:ext cx="2168857" cy="83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19463" y="2563587"/>
            <a:ext cx="2168857" cy="8632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Màn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máy</a:t>
            </a:r>
            <a:r>
              <a:rPr lang="en-US" sz="2400" b="1" smtClean="0">
                <a:solidFill>
                  <a:srgbClr val="FF0000"/>
                </a:solidFill>
              </a:rPr>
              <a:t> tính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19464" y="3646715"/>
            <a:ext cx="2168857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Bàn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phím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máy</a:t>
            </a:r>
            <a:r>
              <a:rPr lang="en-US" sz="2400" b="1" smtClean="0">
                <a:solidFill>
                  <a:srgbClr val="FF0000"/>
                </a:solidFill>
              </a:rPr>
              <a:t> tính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19465" y="4843067"/>
            <a:ext cx="2168857" cy="8916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Chuột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máy</a:t>
            </a:r>
            <a:r>
              <a:rPr lang="en-US" sz="2400" b="1" smtClean="0">
                <a:solidFill>
                  <a:srgbClr val="FF0000"/>
                </a:solidFill>
              </a:rPr>
              <a:t> tính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67534" y="1494107"/>
            <a:ext cx="4114800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phím</a:t>
            </a:r>
            <a:r>
              <a:rPr lang="en-US" sz="2400" b="1" dirty="0" smtClean="0">
                <a:solidFill>
                  <a:srgbClr val="FF0000"/>
                </a:solidFill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gõ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phím</a:t>
            </a:r>
            <a:r>
              <a:rPr lang="en-US" sz="2400" b="1" dirty="0" smtClean="0">
                <a:solidFill>
                  <a:srgbClr val="FF0000"/>
                </a:solidFill>
              </a:rPr>
              <a:t> ta </a:t>
            </a:r>
            <a:r>
              <a:rPr lang="en-US" sz="2400" b="1" dirty="0" err="1" smtClean="0">
                <a:solidFill>
                  <a:srgbClr val="FF0000"/>
                </a:solidFill>
              </a:rPr>
              <a:t>gữi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hiệu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48200" y="2855308"/>
            <a:ext cx="4134134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Dùng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điều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khiển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thuận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tiện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dễ</a:t>
            </a:r>
            <a:r>
              <a:rPr lang="en-US" sz="2400" b="1" smtClean="0">
                <a:solidFill>
                  <a:srgbClr val="FF0000"/>
                </a:solidFill>
              </a:rPr>
              <a:t> dàng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48200" y="4201886"/>
            <a:ext cx="4153469" cy="12840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hộp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chứa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</a:rPr>
              <a:t> chi </a:t>
            </a:r>
            <a:r>
              <a:rPr lang="en-US" sz="2400" b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tinh</a:t>
            </a:r>
            <a:r>
              <a:rPr lang="en-US" sz="2400" b="1" dirty="0" smtClean="0">
                <a:solidFill>
                  <a:srgbClr val="FF0000"/>
                </a:solidFill>
              </a:rPr>
              <a:t> vi, </a:t>
            </a:r>
            <a:r>
              <a:rPr lang="en-US" sz="2400" b="1" dirty="0" err="1" smtClean="0">
                <a:solidFill>
                  <a:srgbClr val="FF0000"/>
                </a:solidFill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xử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lý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máy</a:t>
            </a:r>
            <a:r>
              <a:rPr lang="en-US" sz="2400" b="1" smtClean="0">
                <a:solidFill>
                  <a:srgbClr val="FF0000"/>
                </a:solidFill>
              </a:rPr>
              <a:t> tính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48200" y="5725886"/>
            <a:ext cx="4153469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nơi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hiển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việc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tính</a:t>
            </a:r>
            <a:r>
              <a:rPr lang="en-US" sz="2400" b="1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4" idx="3"/>
            <a:endCxn id="10" idx="1"/>
          </p:cNvCxnSpPr>
          <p:nvPr/>
        </p:nvCxnSpPr>
        <p:spPr>
          <a:xfrm>
            <a:off x="3200400" y="1964628"/>
            <a:ext cx="1447800" cy="28792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3"/>
            <a:endCxn id="11" idx="1"/>
          </p:cNvCxnSpPr>
          <p:nvPr/>
        </p:nvCxnSpPr>
        <p:spPr>
          <a:xfrm>
            <a:off x="3188320" y="2995198"/>
            <a:ext cx="1459880" cy="330218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8" idx="1"/>
          </p:cNvCxnSpPr>
          <p:nvPr/>
        </p:nvCxnSpPr>
        <p:spPr>
          <a:xfrm flipV="1">
            <a:off x="3200400" y="2065607"/>
            <a:ext cx="1467134" cy="160287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3"/>
          </p:cNvCxnSpPr>
          <p:nvPr/>
        </p:nvCxnSpPr>
        <p:spPr>
          <a:xfrm flipV="1">
            <a:off x="3188322" y="3601974"/>
            <a:ext cx="1467135" cy="168692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" y="695896"/>
            <a:ext cx="7620000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600" b="1" smtClean="0"/>
              <a:t>3. Nối ô ở cột trái với ô ở cột phải để được câu đúng: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7162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216"/>
            <a:ext cx="3097741" cy="232330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793" y="553767"/>
            <a:ext cx="3191148" cy="21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15160"/>
            <a:ext cx="3276600" cy="217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06" y="4914900"/>
            <a:ext cx="3108960" cy="194310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5873"/>
            <a:ext cx="3097741" cy="212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93" y="1320977"/>
            <a:ext cx="2971982" cy="2260025"/>
          </a:xfrm>
          <a:prstGeom prst="rect">
            <a:avLst/>
          </a:prstGeom>
        </p:spPr>
      </p:pic>
      <p:sp>
        <p:nvSpPr>
          <p:cNvPr id="10" name="12-Point Star 9"/>
          <p:cNvSpPr/>
          <p:nvPr/>
        </p:nvSpPr>
        <p:spPr>
          <a:xfrm>
            <a:off x="2209800" y="2480428"/>
            <a:ext cx="3886200" cy="2777372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Máy tính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có thể giúp em làm gì?</a:t>
            </a: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2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238" y="1167454"/>
            <a:ext cx="4568019" cy="642580"/>
          </a:xfr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ỨNG 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MỞ RỘNG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ube 4"/>
          <p:cNvSpPr/>
          <p:nvPr/>
        </p:nvSpPr>
        <p:spPr>
          <a:xfrm>
            <a:off x="914400" y="4191000"/>
            <a:ext cx="1524000" cy="1891352"/>
          </a:xfrm>
          <a:prstGeom prst="cube">
            <a:avLst>
              <a:gd name="adj" fmla="val 2491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Đưa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tín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hiệu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vào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6" name="Cube 5"/>
          <p:cNvSpPr/>
          <p:nvPr/>
        </p:nvSpPr>
        <p:spPr>
          <a:xfrm>
            <a:off x="3501219" y="4214884"/>
            <a:ext cx="1524000" cy="1891352"/>
          </a:xfrm>
          <a:prstGeom prst="cube">
            <a:avLst>
              <a:gd name="adj" fmla="val 2491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Xử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lí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tín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hiệu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7" name="Cube 6"/>
          <p:cNvSpPr/>
          <p:nvPr/>
        </p:nvSpPr>
        <p:spPr>
          <a:xfrm>
            <a:off x="6019800" y="4191000"/>
            <a:ext cx="1524000" cy="1891352"/>
          </a:xfrm>
          <a:prstGeom prst="cube">
            <a:avLst>
              <a:gd name="adj" fmla="val 2491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Đưa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tín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hiệu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ra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3400" y="2590800"/>
            <a:ext cx="1828800" cy="681248"/>
          </a:xfrm>
          <a:prstGeom prst="roundRect">
            <a:avLst/>
          </a:prstGeom>
          <a:solidFill>
            <a:srgbClr val="FF00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Màn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hình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9600" y="2696001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687472" y="2596768"/>
            <a:ext cx="1981200" cy="700585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</a:rPr>
              <a:t>Thân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máy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26140" y="2660173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067300" y="2590800"/>
            <a:ext cx="1905000" cy="6812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err="1" smtClean="0">
                <a:solidFill>
                  <a:schemeClr val="tx1"/>
                </a:solidFill>
              </a:rPr>
              <a:t>Bàn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phím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115636" y="2613116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162800" y="2607432"/>
            <a:ext cx="1600200" cy="6646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4. </a:t>
            </a:r>
            <a:r>
              <a:rPr lang="en-US" sz="2000" b="1" dirty="0" err="1" smtClean="0">
                <a:solidFill>
                  <a:schemeClr val="tx1"/>
                </a:solidFill>
              </a:rPr>
              <a:t>Chuột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237863" y="2639133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678072" y="3297353"/>
            <a:ext cx="284328" cy="89364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676400" y="3297353"/>
            <a:ext cx="4419600" cy="1198447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2"/>
          </p:cNvCxnSpPr>
          <p:nvPr/>
        </p:nvCxnSpPr>
        <p:spPr>
          <a:xfrm flipH="1">
            <a:off x="1676400" y="3272048"/>
            <a:ext cx="4343400" cy="9428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362200" y="3297353"/>
            <a:ext cx="5181600" cy="917531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452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5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838200"/>
            <a:ext cx="4038600" cy="666750"/>
          </a:xfrm>
          <a:ln>
            <a:solidFill>
              <a:srgbClr val="0070C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CẦN GHI NHỚ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08463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b="0" dirty="0" smtClean="0"/>
              <a:t> </a:t>
            </a:r>
            <a:r>
              <a:rPr lang="en-US" b="0" dirty="0" err="1" smtClean="0"/>
              <a:t>Máy</a:t>
            </a:r>
            <a:r>
              <a:rPr lang="en-US" b="0" dirty="0" smtClean="0"/>
              <a:t> </a:t>
            </a:r>
            <a:r>
              <a:rPr lang="en-US" b="0" dirty="0" err="1" smtClean="0"/>
              <a:t>tính</a:t>
            </a:r>
            <a:r>
              <a:rPr lang="en-US" b="0" dirty="0" smtClean="0"/>
              <a:t> </a:t>
            </a:r>
            <a:r>
              <a:rPr lang="en-US" b="0" dirty="0" err="1" smtClean="0"/>
              <a:t>để</a:t>
            </a:r>
            <a:r>
              <a:rPr lang="en-US" b="0" dirty="0" smtClean="0"/>
              <a:t> </a:t>
            </a:r>
            <a:r>
              <a:rPr lang="en-US" b="0" dirty="0" err="1" smtClean="0"/>
              <a:t>bàn</a:t>
            </a:r>
            <a:r>
              <a:rPr lang="en-US" b="0" dirty="0" smtClean="0"/>
              <a:t> </a:t>
            </a:r>
            <a:r>
              <a:rPr lang="en-US" b="0" dirty="0" err="1" smtClean="0"/>
              <a:t>có</a:t>
            </a:r>
            <a:r>
              <a:rPr lang="en-US" b="0" dirty="0" smtClean="0"/>
              <a:t> 4 </a:t>
            </a:r>
            <a:r>
              <a:rPr lang="en-US" b="0" dirty="0" err="1" smtClean="0"/>
              <a:t>bộ</a:t>
            </a:r>
            <a:r>
              <a:rPr lang="en-US" b="0" dirty="0" smtClean="0"/>
              <a:t> </a:t>
            </a:r>
            <a:r>
              <a:rPr lang="en-US" b="0" dirty="0" err="1" smtClean="0"/>
              <a:t>phận</a:t>
            </a:r>
            <a:r>
              <a:rPr lang="en-US" b="0" dirty="0" smtClean="0"/>
              <a:t> </a:t>
            </a:r>
            <a:r>
              <a:rPr lang="en-US" b="0" dirty="0" err="1" smtClean="0"/>
              <a:t>chính</a:t>
            </a:r>
            <a:r>
              <a:rPr lang="en-US" b="0" dirty="0" smtClean="0"/>
              <a:t>: </a:t>
            </a:r>
            <a:r>
              <a:rPr lang="en-US" b="0" dirty="0" err="1" smtClean="0"/>
              <a:t>thân</a:t>
            </a:r>
            <a:r>
              <a:rPr lang="en-US" b="0" dirty="0" smtClean="0"/>
              <a:t> </a:t>
            </a:r>
            <a:r>
              <a:rPr lang="en-US" b="0" dirty="0" err="1" smtClean="0"/>
              <a:t>máy</a:t>
            </a:r>
            <a:r>
              <a:rPr lang="en-US" b="0" dirty="0" smtClean="0"/>
              <a:t>, </a:t>
            </a:r>
            <a:r>
              <a:rPr lang="en-US" b="0" dirty="0" err="1" smtClean="0"/>
              <a:t>màn</a:t>
            </a:r>
            <a:r>
              <a:rPr lang="en-US" b="0" dirty="0" smtClean="0"/>
              <a:t> </a:t>
            </a:r>
            <a:r>
              <a:rPr lang="en-US" b="0" dirty="0" err="1" smtClean="0"/>
              <a:t>hình</a:t>
            </a:r>
            <a:r>
              <a:rPr lang="en-US" b="0" dirty="0" smtClean="0"/>
              <a:t>, </a:t>
            </a:r>
            <a:r>
              <a:rPr lang="en-US" b="0" dirty="0" err="1" smtClean="0"/>
              <a:t>bàn</a:t>
            </a:r>
            <a:r>
              <a:rPr lang="en-US" b="0" dirty="0" smtClean="0"/>
              <a:t> </a:t>
            </a:r>
            <a:r>
              <a:rPr lang="en-US" b="0" dirty="0" err="1" smtClean="0"/>
              <a:t>phím</a:t>
            </a:r>
            <a:r>
              <a:rPr lang="en-US" b="0" dirty="0" smtClean="0"/>
              <a:t> </a:t>
            </a:r>
            <a:r>
              <a:rPr lang="en-US" b="0" dirty="0" err="1" smtClean="0"/>
              <a:t>và</a:t>
            </a:r>
            <a:r>
              <a:rPr lang="en-US" b="0" dirty="0" smtClean="0"/>
              <a:t> </a:t>
            </a:r>
            <a:r>
              <a:rPr lang="en-US" b="0" dirty="0" err="1" smtClean="0"/>
              <a:t>chuột</a:t>
            </a:r>
            <a:endParaRPr lang="en-US" b="0" dirty="0" smtClean="0"/>
          </a:p>
          <a:p>
            <a:pPr>
              <a:buFont typeface="Wingdings" pitchFamily="2" charset="2"/>
              <a:buChar char="ü"/>
            </a:pPr>
            <a:r>
              <a:rPr lang="en-US" b="0" dirty="0"/>
              <a:t> </a:t>
            </a:r>
            <a:r>
              <a:rPr lang="en-US" b="0" dirty="0" err="1" smtClean="0"/>
              <a:t>Ngoài</a:t>
            </a:r>
            <a:r>
              <a:rPr lang="en-US" b="0" dirty="0" smtClean="0"/>
              <a:t> </a:t>
            </a:r>
            <a:r>
              <a:rPr lang="en-US" b="0" dirty="0" err="1" smtClean="0"/>
              <a:t>máy</a:t>
            </a:r>
            <a:r>
              <a:rPr lang="en-US" b="0" dirty="0" smtClean="0"/>
              <a:t> </a:t>
            </a:r>
            <a:r>
              <a:rPr lang="en-US" b="0" dirty="0" err="1" smtClean="0"/>
              <a:t>tính</a:t>
            </a:r>
            <a:r>
              <a:rPr lang="en-US" b="0" dirty="0" smtClean="0"/>
              <a:t> </a:t>
            </a:r>
            <a:r>
              <a:rPr lang="en-US" b="0" dirty="0" err="1" smtClean="0"/>
              <a:t>để</a:t>
            </a:r>
            <a:r>
              <a:rPr lang="en-US" b="0" dirty="0" smtClean="0"/>
              <a:t> </a:t>
            </a:r>
            <a:r>
              <a:rPr lang="en-US" b="0" dirty="0" err="1" smtClean="0"/>
              <a:t>bàn</a:t>
            </a:r>
            <a:r>
              <a:rPr lang="en-US" b="0" dirty="0" smtClean="0"/>
              <a:t>, </a:t>
            </a:r>
            <a:r>
              <a:rPr lang="en-US" b="0" dirty="0" err="1" smtClean="0"/>
              <a:t>còn</a:t>
            </a:r>
            <a:r>
              <a:rPr lang="en-US" b="0" dirty="0" smtClean="0"/>
              <a:t> </a:t>
            </a:r>
            <a:r>
              <a:rPr lang="en-US" b="0" dirty="0" err="1" smtClean="0"/>
              <a:t>có</a:t>
            </a:r>
            <a:r>
              <a:rPr lang="en-US" b="0" dirty="0" smtClean="0"/>
              <a:t> </a:t>
            </a:r>
            <a:r>
              <a:rPr lang="en-US" b="0" dirty="0" err="1" smtClean="0"/>
              <a:t>một</a:t>
            </a:r>
            <a:r>
              <a:rPr lang="en-US" b="0" dirty="0" smtClean="0"/>
              <a:t> </a:t>
            </a:r>
            <a:r>
              <a:rPr lang="en-US" b="0" dirty="0" err="1" smtClean="0"/>
              <a:t>số</a:t>
            </a:r>
            <a:r>
              <a:rPr lang="en-US" b="0" dirty="0"/>
              <a:t> </a:t>
            </a:r>
            <a:r>
              <a:rPr lang="en-US" b="0" dirty="0" err="1" smtClean="0"/>
              <a:t>loại</a:t>
            </a:r>
            <a:r>
              <a:rPr lang="en-US" b="0" dirty="0" smtClean="0"/>
              <a:t> </a:t>
            </a:r>
            <a:r>
              <a:rPr lang="en-US" b="0" dirty="0" err="1" smtClean="0"/>
              <a:t>máy</a:t>
            </a:r>
            <a:r>
              <a:rPr lang="en-US" b="0" dirty="0" smtClean="0"/>
              <a:t> </a:t>
            </a:r>
            <a:r>
              <a:rPr lang="en-US" b="0" dirty="0" err="1" smtClean="0"/>
              <a:t>tính</a:t>
            </a:r>
            <a:r>
              <a:rPr lang="en-US" b="0" dirty="0" smtClean="0"/>
              <a:t> </a:t>
            </a:r>
            <a:r>
              <a:rPr lang="en-US" b="0" dirty="0" err="1" smtClean="0"/>
              <a:t>thường</a:t>
            </a:r>
            <a:r>
              <a:rPr lang="en-US" b="0" dirty="0" smtClean="0"/>
              <a:t> </a:t>
            </a:r>
            <a:r>
              <a:rPr lang="en-US" b="0" dirty="0" err="1" smtClean="0"/>
              <a:t>gặp</a:t>
            </a:r>
            <a:r>
              <a:rPr lang="en-US" b="0" dirty="0" smtClean="0"/>
              <a:t>: </a:t>
            </a:r>
            <a:r>
              <a:rPr lang="en-US" b="0" dirty="0" err="1" smtClean="0"/>
              <a:t>máy</a:t>
            </a:r>
            <a:r>
              <a:rPr lang="en-US" b="0" dirty="0" smtClean="0"/>
              <a:t> </a:t>
            </a:r>
            <a:r>
              <a:rPr lang="en-US" b="0" dirty="0" err="1" smtClean="0"/>
              <a:t>tính</a:t>
            </a:r>
            <a:r>
              <a:rPr lang="en-US" b="0" dirty="0" smtClean="0"/>
              <a:t> </a:t>
            </a:r>
            <a:r>
              <a:rPr lang="en-US" b="0" dirty="0" err="1" smtClean="0"/>
              <a:t>xách</a:t>
            </a:r>
            <a:r>
              <a:rPr lang="en-US" b="0" dirty="0" smtClean="0"/>
              <a:t> </a:t>
            </a:r>
            <a:r>
              <a:rPr lang="en-US" b="0" dirty="0" err="1" smtClean="0"/>
              <a:t>tay</a:t>
            </a:r>
            <a:r>
              <a:rPr lang="en-US" b="0" dirty="0" smtClean="0"/>
              <a:t>, </a:t>
            </a:r>
            <a:r>
              <a:rPr lang="en-US" b="0" dirty="0" err="1" smtClean="0"/>
              <a:t>máy</a:t>
            </a:r>
            <a:r>
              <a:rPr lang="en-US" b="0" dirty="0" smtClean="0"/>
              <a:t> </a:t>
            </a:r>
            <a:r>
              <a:rPr lang="en-US" b="0" dirty="0" err="1" smtClean="0"/>
              <a:t>tính</a:t>
            </a:r>
            <a:r>
              <a:rPr lang="en-US" b="0" dirty="0" smtClean="0"/>
              <a:t> </a:t>
            </a:r>
            <a:r>
              <a:rPr lang="en-US" b="0" dirty="0" err="1" smtClean="0"/>
              <a:t>bảng</a:t>
            </a:r>
            <a:endParaRPr lang="en-US" b="0" dirty="0" smtClean="0"/>
          </a:p>
          <a:p>
            <a:pPr>
              <a:buFont typeface="Wingdings" pitchFamily="2" charset="2"/>
              <a:buChar char="ü"/>
            </a:pPr>
            <a:r>
              <a:rPr lang="en-US" b="0" dirty="0"/>
              <a:t> </a:t>
            </a:r>
            <a:r>
              <a:rPr lang="en-US" b="0" dirty="0" err="1" smtClean="0"/>
              <a:t>Máy</a:t>
            </a:r>
            <a:r>
              <a:rPr lang="en-US" b="0" dirty="0" smtClean="0"/>
              <a:t> </a:t>
            </a:r>
            <a:r>
              <a:rPr lang="en-US" b="0" dirty="0" err="1" smtClean="0"/>
              <a:t>tính</a:t>
            </a:r>
            <a:r>
              <a:rPr lang="en-US" b="0" dirty="0" smtClean="0"/>
              <a:t> </a:t>
            </a:r>
            <a:r>
              <a:rPr lang="en-US" b="0" dirty="0" err="1" smtClean="0"/>
              <a:t>có</a:t>
            </a:r>
            <a:r>
              <a:rPr lang="en-US" b="0" dirty="0" smtClean="0"/>
              <a:t> </a:t>
            </a:r>
            <a:r>
              <a:rPr lang="en-US" b="0" dirty="0" err="1" smtClean="0"/>
              <a:t>thể</a:t>
            </a:r>
            <a:r>
              <a:rPr lang="en-US" b="0" dirty="0" smtClean="0"/>
              <a:t> </a:t>
            </a:r>
            <a:r>
              <a:rPr lang="en-US" b="0" dirty="0" err="1" smtClean="0"/>
              <a:t>giúp</a:t>
            </a:r>
            <a:r>
              <a:rPr lang="en-US" b="0" dirty="0" smtClean="0"/>
              <a:t> </a:t>
            </a:r>
            <a:r>
              <a:rPr lang="en-US" b="0" dirty="0" err="1" smtClean="0"/>
              <a:t>em</a:t>
            </a:r>
            <a:r>
              <a:rPr lang="en-US" b="0" dirty="0" smtClean="0"/>
              <a:t> </a:t>
            </a:r>
            <a:r>
              <a:rPr lang="en-US" b="0" dirty="0" err="1" smtClean="0"/>
              <a:t>nhiều</a:t>
            </a:r>
            <a:r>
              <a:rPr lang="en-US" b="0" dirty="0" smtClean="0"/>
              <a:t> </a:t>
            </a:r>
            <a:r>
              <a:rPr lang="en-US" b="0" dirty="0" err="1" smtClean="0"/>
              <a:t>công</a:t>
            </a:r>
            <a:r>
              <a:rPr lang="en-US" b="0" dirty="0" smtClean="0"/>
              <a:t> </a:t>
            </a:r>
            <a:r>
              <a:rPr lang="en-US" b="0" dirty="0" err="1" smtClean="0"/>
              <a:t>việc</a:t>
            </a:r>
            <a:r>
              <a:rPr lang="en-US" b="0" dirty="0" smtClean="0"/>
              <a:t> </a:t>
            </a:r>
            <a:r>
              <a:rPr lang="en-US" b="0" dirty="0" err="1" smtClean="0"/>
              <a:t>như</a:t>
            </a:r>
            <a:r>
              <a:rPr lang="en-US" b="0" dirty="0" smtClean="0"/>
              <a:t>: </a:t>
            </a:r>
            <a:r>
              <a:rPr lang="en-US" b="0" dirty="0" err="1" smtClean="0"/>
              <a:t>học</a:t>
            </a:r>
            <a:r>
              <a:rPr lang="en-US" b="0" dirty="0" smtClean="0"/>
              <a:t> </a:t>
            </a:r>
            <a:r>
              <a:rPr lang="en-US" b="0" dirty="0" err="1" smtClean="0"/>
              <a:t>tập</a:t>
            </a:r>
            <a:r>
              <a:rPr lang="en-US" b="0" dirty="0" smtClean="0"/>
              <a:t>, </a:t>
            </a:r>
            <a:r>
              <a:rPr lang="en-US" b="0" dirty="0" err="1" smtClean="0"/>
              <a:t>giải</a:t>
            </a:r>
            <a:r>
              <a:rPr lang="en-US" b="0" dirty="0" smtClean="0"/>
              <a:t> </a:t>
            </a:r>
            <a:r>
              <a:rPr lang="en-US" b="0" dirty="0" err="1" smtClean="0"/>
              <a:t>trí,liên</a:t>
            </a:r>
            <a:r>
              <a:rPr lang="en-US" b="0" dirty="0" smtClean="0"/>
              <a:t> </a:t>
            </a:r>
            <a:r>
              <a:rPr lang="en-US" b="0" dirty="0" err="1" smtClean="0"/>
              <a:t>lạc</a:t>
            </a:r>
            <a:r>
              <a:rPr lang="en-US" b="0" dirty="0" smtClean="0"/>
              <a:t> </a:t>
            </a:r>
            <a:r>
              <a:rPr lang="en-US" b="0" dirty="0" err="1" smtClean="0"/>
              <a:t>với</a:t>
            </a:r>
            <a:r>
              <a:rPr lang="en-US" b="0" dirty="0" smtClean="0"/>
              <a:t> </a:t>
            </a:r>
            <a:r>
              <a:rPr lang="en-US" b="0" dirty="0" err="1" smtClean="0"/>
              <a:t>mọi</a:t>
            </a:r>
            <a:r>
              <a:rPr lang="en-US" b="0" dirty="0" smtClean="0"/>
              <a:t> </a:t>
            </a:r>
            <a:r>
              <a:rPr lang="en-US" b="0" dirty="0" err="1" smtClean="0"/>
              <a:t>người</a:t>
            </a:r>
            <a:endParaRPr lang="en-US" b="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5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ros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473200"/>
            <a:ext cx="20256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1474788"/>
            <a:ext cx="6335713" cy="400050"/>
          </a:xfrm>
        </p:spPr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en-US" altLang="en-US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BÀI HỌC </a:t>
            </a:r>
            <a:r>
              <a:rPr lang="en-US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KẾT THÚC</a:t>
            </a:r>
          </a:p>
        </p:txBody>
      </p:sp>
      <p:grpSp>
        <p:nvGrpSpPr>
          <p:cNvPr id="29700" name="Group 5"/>
          <p:cNvGrpSpPr>
            <a:grpSpLocks/>
          </p:cNvGrpSpPr>
          <p:nvPr/>
        </p:nvGrpSpPr>
        <p:grpSpPr bwMode="auto">
          <a:xfrm>
            <a:off x="1181100" y="6488907"/>
            <a:ext cx="6858000" cy="357187"/>
            <a:chOff x="0" y="4020"/>
            <a:chExt cx="5760" cy="300"/>
          </a:xfrm>
        </p:grpSpPr>
        <p:pic>
          <p:nvPicPr>
            <p:cNvPr id="29743" name="Picture 6" descr="pink_flower_divider_md_w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0"/>
              <a:ext cx="206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44" name="Picture 7" descr="pink_flower_divider_md_w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4020"/>
              <a:ext cx="206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45" name="Picture 8" descr="pink_flower_divider_md_w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4020"/>
              <a:ext cx="206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9" descr="0 (50)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076950"/>
            <a:ext cx="4000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0" descr="0 (50)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102350"/>
            <a:ext cx="400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1" descr="0 (50)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6156325"/>
            <a:ext cx="400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 descr="0 (50)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6102350"/>
            <a:ext cx="400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9" name="AutoShape 13"/>
          <p:cNvSpPr>
            <a:spLocks noChangeArrowheads="1"/>
          </p:cNvSpPr>
          <p:nvPr/>
        </p:nvSpPr>
        <p:spPr bwMode="auto">
          <a:xfrm>
            <a:off x="1143000" y="3486150"/>
            <a:ext cx="303213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0" name="AutoShape 14"/>
          <p:cNvSpPr>
            <a:spLocks noChangeArrowheads="1"/>
          </p:cNvSpPr>
          <p:nvPr/>
        </p:nvSpPr>
        <p:spPr bwMode="auto">
          <a:xfrm>
            <a:off x="5146675" y="5514975"/>
            <a:ext cx="187325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1" name="AutoShape 15"/>
          <p:cNvSpPr>
            <a:spLocks noChangeArrowheads="1"/>
          </p:cNvSpPr>
          <p:nvPr/>
        </p:nvSpPr>
        <p:spPr bwMode="auto">
          <a:xfrm>
            <a:off x="2841625" y="5595938"/>
            <a:ext cx="406400" cy="40481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2" name="AutoShape 16"/>
          <p:cNvSpPr>
            <a:spLocks noChangeArrowheads="1"/>
          </p:cNvSpPr>
          <p:nvPr/>
        </p:nvSpPr>
        <p:spPr bwMode="auto">
          <a:xfrm>
            <a:off x="6205538" y="2678113"/>
            <a:ext cx="419100" cy="3016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3" name="AutoShape 17"/>
          <p:cNvSpPr>
            <a:spLocks noChangeArrowheads="1"/>
          </p:cNvSpPr>
          <p:nvPr/>
        </p:nvSpPr>
        <p:spPr bwMode="auto">
          <a:xfrm>
            <a:off x="2209800" y="3508375"/>
            <a:ext cx="407988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4" name="AutoShape 18"/>
          <p:cNvSpPr>
            <a:spLocks noChangeArrowheads="1"/>
          </p:cNvSpPr>
          <p:nvPr/>
        </p:nvSpPr>
        <p:spPr bwMode="auto">
          <a:xfrm>
            <a:off x="4178300" y="5327650"/>
            <a:ext cx="406400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5" name="AutoShape 19"/>
          <p:cNvSpPr>
            <a:spLocks noChangeArrowheads="1"/>
          </p:cNvSpPr>
          <p:nvPr/>
        </p:nvSpPr>
        <p:spPr bwMode="auto">
          <a:xfrm>
            <a:off x="7645400" y="1839913"/>
            <a:ext cx="377825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6" name="AutoShape 20"/>
          <p:cNvSpPr>
            <a:spLocks noChangeArrowheads="1"/>
          </p:cNvSpPr>
          <p:nvPr/>
        </p:nvSpPr>
        <p:spPr bwMode="auto">
          <a:xfrm>
            <a:off x="1143000" y="4572000"/>
            <a:ext cx="314325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7" name="AutoShape 21"/>
          <p:cNvSpPr>
            <a:spLocks noChangeArrowheads="1"/>
          </p:cNvSpPr>
          <p:nvPr/>
        </p:nvSpPr>
        <p:spPr bwMode="auto">
          <a:xfrm>
            <a:off x="7200900" y="4114800"/>
            <a:ext cx="377825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8" name="AutoShape 22"/>
          <p:cNvSpPr>
            <a:spLocks noChangeArrowheads="1"/>
          </p:cNvSpPr>
          <p:nvPr/>
        </p:nvSpPr>
        <p:spPr bwMode="auto">
          <a:xfrm>
            <a:off x="527050" y="2519363"/>
            <a:ext cx="250825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9" name="AutoShape 23"/>
          <p:cNvSpPr>
            <a:spLocks noChangeArrowheads="1"/>
          </p:cNvSpPr>
          <p:nvPr/>
        </p:nvSpPr>
        <p:spPr bwMode="auto">
          <a:xfrm>
            <a:off x="7877175" y="5092700"/>
            <a:ext cx="188913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0" name="AutoShape 24"/>
          <p:cNvSpPr>
            <a:spLocks noChangeArrowheads="1"/>
          </p:cNvSpPr>
          <p:nvPr/>
        </p:nvSpPr>
        <p:spPr bwMode="auto">
          <a:xfrm>
            <a:off x="6229350" y="4686300"/>
            <a:ext cx="250825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1" name="AutoShape 25"/>
          <p:cNvSpPr>
            <a:spLocks noChangeArrowheads="1"/>
          </p:cNvSpPr>
          <p:nvPr/>
        </p:nvSpPr>
        <p:spPr bwMode="auto">
          <a:xfrm>
            <a:off x="2651125" y="5029200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2" name="AutoShape 26"/>
          <p:cNvSpPr>
            <a:spLocks noChangeArrowheads="1"/>
          </p:cNvSpPr>
          <p:nvPr/>
        </p:nvSpPr>
        <p:spPr bwMode="auto">
          <a:xfrm>
            <a:off x="1143000" y="2000250"/>
            <a:ext cx="250825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3" name="AutoShape 27"/>
          <p:cNvSpPr>
            <a:spLocks noChangeArrowheads="1"/>
          </p:cNvSpPr>
          <p:nvPr/>
        </p:nvSpPr>
        <p:spPr bwMode="auto">
          <a:xfrm>
            <a:off x="2022475" y="4514850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4" name="AutoShape 28"/>
          <p:cNvSpPr>
            <a:spLocks noChangeArrowheads="1"/>
          </p:cNvSpPr>
          <p:nvPr/>
        </p:nvSpPr>
        <p:spPr bwMode="auto">
          <a:xfrm>
            <a:off x="6670675" y="5421313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5" name="AutoShape 29"/>
          <p:cNvSpPr>
            <a:spLocks noChangeArrowheads="1"/>
          </p:cNvSpPr>
          <p:nvPr/>
        </p:nvSpPr>
        <p:spPr bwMode="auto">
          <a:xfrm>
            <a:off x="7429500" y="2686050"/>
            <a:ext cx="317500" cy="3302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6" name="AutoShape 30"/>
          <p:cNvSpPr>
            <a:spLocks noChangeArrowheads="1"/>
          </p:cNvSpPr>
          <p:nvPr/>
        </p:nvSpPr>
        <p:spPr bwMode="auto">
          <a:xfrm>
            <a:off x="1793875" y="2347913"/>
            <a:ext cx="319088" cy="3302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7" name="AutoShape 31"/>
          <p:cNvSpPr>
            <a:spLocks noChangeArrowheads="1"/>
          </p:cNvSpPr>
          <p:nvPr/>
        </p:nvSpPr>
        <p:spPr bwMode="auto">
          <a:xfrm>
            <a:off x="4867275" y="1947863"/>
            <a:ext cx="250825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8" name="AutoShape 32"/>
          <p:cNvSpPr>
            <a:spLocks noChangeArrowheads="1"/>
          </p:cNvSpPr>
          <p:nvPr/>
        </p:nvSpPr>
        <p:spPr bwMode="auto">
          <a:xfrm>
            <a:off x="3103563" y="2479675"/>
            <a:ext cx="250825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9" name="AutoShape 33"/>
          <p:cNvSpPr>
            <a:spLocks noChangeArrowheads="1"/>
          </p:cNvSpPr>
          <p:nvPr/>
        </p:nvSpPr>
        <p:spPr bwMode="auto">
          <a:xfrm>
            <a:off x="1381125" y="522288"/>
            <a:ext cx="419100" cy="303212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0" name="AutoShape 34"/>
          <p:cNvSpPr>
            <a:spLocks noChangeArrowheads="1"/>
          </p:cNvSpPr>
          <p:nvPr/>
        </p:nvSpPr>
        <p:spPr bwMode="auto">
          <a:xfrm>
            <a:off x="7493000" y="1085850"/>
            <a:ext cx="419100" cy="303213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1" name="AutoShape 35"/>
          <p:cNvSpPr>
            <a:spLocks noChangeArrowheads="1"/>
          </p:cNvSpPr>
          <p:nvPr/>
        </p:nvSpPr>
        <p:spPr bwMode="auto">
          <a:xfrm>
            <a:off x="5356225" y="857250"/>
            <a:ext cx="406400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2" name="AutoShape 36"/>
          <p:cNvSpPr>
            <a:spLocks noChangeArrowheads="1"/>
          </p:cNvSpPr>
          <p:nvPr/>
        </p:nvSpPr>
        <p:spPr bwMode="auto">
          <a:xfrm>
            <a:off x="714375" y="1166813"/>
            <a:ext cx="314325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3" name="AutoShape 37"/>
          <p:cNvSpPr>
            <a:spLocks noChangeArrowheads="1"/>
          </p:cNvSpPr>
          <p:nvPr/>
        </p:nvSpPr>
        <p:spPr bwMode="auto">
          <a:xfrm>
            <a:off x="6856413" y="600075"/>
            <a:ext cx="188912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4" name="AutoShape 38"/>
          <p:cNvSpPr>
            <a:spLocks noChangeArrowheads="1"/>
          </p:cNvSpPr>
          <p:nvPr/>
        </p:nvSpPr>
        <p:spPr bwMode="auto">
          <a:xfrm>
            <a:off x="2212975" y="1085850"/>
            <a:ext cx="187325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5" name="AutoShape 39"/>
          <p:cNvSpPr>
            <a:spLocks noChangeArrowheads="1"/>
          </p:cNvSpPr>
          <p:nvPr/>
        </p:nvSpPr>
        <p:spPr bwMode="auto">
          <a:xfrm>
            <a:off x="3260725" y="525463"/>
            <a:ext cx="188913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6" name="AutoShape 40"/>
          <p:cNvSpPr>
            <a:spLocks noChangeArrowheads="1"/>
          </p:cNvSpPr>
          <p:nvPr/>
        </p:nvSpPr>
        <p:spPr bwMode="auto">
          <a:xfrm>
            <a:off x="7834313" y="812800"/>
            <a:ext cx="250825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7" name="AutoShape 41"/>
          <p:cNvSpPr>
            <a:spLocks noChangeArrowheads="1"/>
          </p:cNvSpPr>
          <p:nvPr/>
        </p:nvSpPr>
        <p:spPr bwMode="auto">
          <a:xfrm>
            <a:off x="3846513" y="857250"/>
            <a:ext cx="25241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8" name="AutoShape 42"/>
          <p:cNvSpPr>
            <a:spLocks noChangeArrowheads="1"/>
          </p:cNvSpPr>
          <p:nvPr/>
        </p:nvSpPr>
        <p:spPr bwMode="auto">
          <a:xfrm>
            <a:off x="8208963" y="3489325"/>
            <a:ext cx="25241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9" name="AutoShape 43"/>
          <p:cNvSpPr>
            <a:spLocks noChangeArrowheads="1"/>
          </p:cNvSpPr>
          <p:nvPr/>
        </p:nvSpPr>
        <p:spPr bwMode="auto">
          <a:xfrm>
            <a:off x="2841625" y="1085850"/>
            <a:ext cx="317500" cy="3302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60" name="AutoShape 44"/>
          <p:cNvSpPr>
            <a:spLocks noChangeArrowheads="1"/>
          </p:cNvSpPr>
          <p:nvPr/>
        </p:nvSpPr>
        <p:spPr bwMode="auto">
          <a:xfrm>
            <a:off x="6361113" y="1143000"/>
            <a:ext cx="319087" cy="3302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pic>
        <p:nvPicPr>
          <p:cNvPr id="55" name="Toccata - Various Artist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299402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4191000"/>
            <a:ext cx="536098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AutoShape 28"/>
          <p:cNvSpPr>
            <a:spLocks noChangeArrowheads="1"/>
          </p:cNvSpPr>
          <p:nvPr/>
        </p:nvSpPr>
        <p:spPr bwMode="auto">
          <a:xfrm>
            <a:off x="1709738" y="5400675"/>
            <a:ext cx="25241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57" name="AutoShape 28"/>
          <p:cNvSpPr>
            <a:spLocks noChangeArrowheads="1"/>
          </p:cNvSpPr>
          <p:nvPr/>
        </p:nvSpPr>
        <p:spPr bwMode="auto">
          <a:xfrm>
            <a:off x="6307138" y="3489325"/>
            <a:ext cx="25241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754284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2.96296E-6 L -4.16667E-6 -0.07222 " pathEditMode="relative" rAng="0" ptsTypes="AA">
                                      <p:cBhvr>
                                        <p:cTn id="10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0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0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0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0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0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0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0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0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0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0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0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60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15820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4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7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60420" grpId="0"/>
      <p:bldP spid="60420" grpId="1"/>
      <p:bldP spid="60429" grpId="0" animBg="1"/>
      <p:bldP spid="60430" grpId="0" animBg="1"/>
      <p:bldP spid="60431" grpId="0" animBg="1"/>
      <p:bldP spid="60432" grpId="0" animBg="1"/>
      <p:bldP spid="60433" grpId="0" animBg="1"/>
      <p:bldP spid="60434" grpId="0" animBg="1"/>
      <p:bldP spid="60438" grpId="0" animBg="1"/>
      <p:bldP spid="60439" grpId="0" animBg="1"/>
      <p:bldP spid="60449" grpId="0" animBg="1"/>
      <p:bldP spid="60450" grpId="0" animBg="1"/>
      <p:bldP spid="60451" grpId="0" animBg="1"/>
      <p:bldP spid="60454" grpId="0" animBg="1"/>
      <p:bldP spid="604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9601" y="2873118"/>
            <a:ext cx="8139906" cy="10130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19200" y="202314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sz="2800" b="1">
                <a:solidFill>
                  <a:srgbClr val="002060"/>
                </a:solidFill>
                <a:latin typeface="+mj-lt"/>
              </a:rPr>
              <a:t>CHỦ ĐỀ 1. LÀM QUEN VỚI MÁY TÍNH</a:t>
            </a:r>
            <a:endParaRPr kumimoji="0" lang="vi-VN" altLang="en-US" sz="3600" b="1" i="0" u="none" strike="noStrike" kern="1200" cap="none" spc="0" normalizeH="0" baseline="0" noProof="0">
              <a:ln>
                <a:noFill/>
              </a:ln>
              <a:solidFill>
                <a:srgbClr val="191966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04800" y="1049337"/>
            <a:ext cx="251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Tin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006851"/>
            <a:ext cx="3649790" cy="2203194"/>
          </a:xfrm>
          <a:prstGeom prst="rect">
            <a:avLst/>
          </a:prstGeom>
        </p:spPr>
      </p:pic>
      <p:pic>
        <p:nvPicPr>
          <p:cNvPr id="11" name="Picture 13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0" y="4953370"/>
            <a:ext cx="1608477" cy="20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7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2057400"/>
            <a:ext cx="8139906" cy="10130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2" name="Giới thiệu chung về máy tí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6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/>
          <p:cNvSpPr/>
          <p:nvPr/>
        </p:nvSpPr>
        <p:spPr>
          <a:xfrm>
            <a:off x="4572000" y="685800"/>
            <a:ext cx="3733800" cy="2743200"/>
          </a:xfrm>
          <a:prstGeom prst="wedgeEllipseCallout">
            <a:avLst>
              <a:gd name="adj1" fmla="val -47068"/>
              <a:gd name="adj2" fmla="val 6031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Đoạn phim trên nói về vật gì?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3200400"/>
            <a:ext cx="3418998" cy="2540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7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819150"/>
            <a:ext cx="2498501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07" y="4419600"/>
            <a:ext cx="2137893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15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762000"/>
            <a:ext cx="747434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07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6096000" cy="66675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Các bộ phận của máy tính</a:t>
            </a:r>
            <a:endParaRPr lang="en-US" sz="3200" dirty="0"/>
          </a:p>
        </p:txBody>
      </p:sp>
      <p:sp>
        <p:nvSpPr>
          <p:cNvPr id="4" name="Oval Callout 3"/>
          <p:cNvSpPr/>
          <p:nvPr/>
        </p:nvSpPr>
        <p:spPr>
          <a:xfrm>
            <a:off x="3998686" y="1371600"/>
            <a:ext cx="3581400" cy="2085975"/>
          </a:xfrm>
          <a:prstGeom prst="wedgeEllipseCallout">
            <a:avLst>
              <a:gd name="adj1" fmla="val -76042"/>
              <a:gd name="adj2" fmla="val 1963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Máy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những bộ phận chính nào?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998686" y="3790496"/>
            <a:ext cx="3581400" cy="2085975"/>
          </a:xfrm>
          <a:prstGeom prst="wedgeEllipseCallout">
            <a:avLst>
              <a:gd name="adj1" fmla="val -78474"/>
              <a:gd name="adj2" fmla="val -5759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2. Các bộ phận của máy tính làm gì?</a:t>
            </a:r>
            <a:endParaRPr lang="en-US" sz="1600" dirty="0">
              <a:solidFill>
                <a:srgbClr val="FF00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259654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43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49" y="1937909"/>
            <a:ext cx="5803651" cy="385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7391400" y="1595651"/>
            <a:ext cx="1312519" cy="842749"/>
          </a:xfrm>
          <a:prstGeom prst="wedgeRectCallout">
            <a:avLst>
              <a:gd name="adj1" fmla="val -80961"/>
              <a:gd name="adj2" fmla="val 16011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Thân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máy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275230" y="3824785"/>
            <a:ext cx="1333500" cy="762000"/>
          </a:xfrm>
          <a:prstGeom prst="wedgeRectCallout">
            <a:avLst>
              <a:gd name="adj1" fmla="val 62323"/>
              <a:gd name="adj2" fmla="val 12966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Bàn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phím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275230" y="1595651"/>
            <a:ext cx="1333500" cy="762000"/>
          </a:xfrm>
          <a:prstGeom prst="wedgeRectCallout">
            <a:avLst>
              <a:gd name="adj1" fmla="val 112472"/>
              <a:gd name="adj2" fmla="val 13683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Màn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hình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7726054" y="4419600"/>
            <a:ext cx="1246780" cy="762000"/>
          </a:xfrm>
          <a:prstGeom prst="wedgeRectCallout">
            <a:avLst>
              <a:gd name="adj1" fmla="val -186331"/>
              <a:gd name="adj2" fmla="val 10100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</a:rPr>
              <a:t>Chuột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6096000" cy="66675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Các bộ phận của máy tính</a:t>
            </a:r>
            <a:endParaRPr lang="en-US" sz="3200" dirty="0"/>
          </a:p>
        </p:txBody>
      </p:sp>
      <p:sp>
        <p:nvSpPr>
          <p:cNvPr id="11" name="Rectangular Callout 10"/>
          <p:cNvSpPr/>
          <p:nvPr/>
        </p:nvSpPr>
        <p:spPr>
          <a:xfrm>
            <a:off x="48409" y="1371600"/>
            <a:ext cx="2057400" cy="1467134"/>
          </a:xfrm>
          <a:prstGeom prst="wedgeRectCallout">
            <a:avLst>
              <a:gd name="adj1" fmla="val 99554"/>
              <a:gd name="adj2" fmla="val 7783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Màn hình</a:t>
            </a:r>
            <a:endParaRPr lang="en-US" sz="2400" b="1">
              <a:solidFill>
                <a:srgbClr val="FF0000"/>
              </a:solidFill>
            </a:endParaRPr>
          </a:p>
          <a:p>
            <a:pPr algn="just"/>
            <a:r>
              <a:rPr lang="en-US" sz="2400" smtClean="0">
                <a:solidFill>
                  <a:schemeClr val="tx1"/>
                </a:solidFill>
              </a:rPr>
              <a:t>Hiển </a:t>
            </a:r>
            <a:r>
              <a:rPr lang="en-US" sz="2400" dirty="0" err="1" smtClean="0">
                <a:solidFill>
                  <a:schemeClr val="tx1"/>
                </a:solidFill>
              </a:rPr>
              <a:t>thị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kết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làm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việc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của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tính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6781800" y="-64006"/>
            <a:ext cx="2362200" cy="3721605"/>
          </a:xfrm>
          <a:prstGeom prst="wedgeRectCallout">
            <a:avLst>
              <a:gd name="adj1" fmla="val -70084"/>
              <a:gd name="adj2" fmla="val 4892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tính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400" smtClean="0">
                <a:solidFill>
                  <a:schemeClr val="tx1"/>
                </a:solidFill>
              </a:rPr>
              <a:t>Là </a:t>
            </a:r>
            <a:r>
              <a:rPr lang="en-US" sz="2400" dirty="0" err="1" smtClean="0">
                <a:solidFill>
                  <a:schemeClr val="tx1"/>
                </a:solidFill>
              </a:rPr>
              <a:t>hộp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chứa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</a:rPr>
              <a:t> chi </a:t>
            </a:r>
            <a:r>
              <a:rPr lang="en-US" sz="2400" dirty="0" err="1" smtClean="0">
                <a:solidFill>
                  <a:schemeClr val="tx1"/>
                </a:solidFill>
              </a:rPr>
              <a:t>tiết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tinh</a:t>
            </a:r>
            <a:r>
              <a:rPr lang="en-US" sz="2400" dirty="0" smtClean="0">
                <a:solidFill>
                  <a:schemeClr val="tx1"/>
                </a:solidFill>
              </a:rPr>
              <a:t> vi,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bộ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xử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lí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ví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như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bộ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não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khiển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mọi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của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tính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0" y="4191000"/>
            <a:ext cx="2105809" cy="2586251"/>
          </a:xfrm>
          <a:prstGeom prst="wedgeRectCallout">
            <a:avLst>
              <a:gd name="adj1" fmla="val 64700"/>
              <a:gd name="adj2" fmla="val -1346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 smtClean="0">
                <a:solidFill>
                  <a:srgbClr val="FF0000"/>
                </a:solidFill>
              </a:rPr>
              <a:t>Bàn</a:t>
            </a:r>
            <a:r>
              <a:rPr lang="en-US" sz="2400" smtClean="0">
                <a:solidFill>
                  <a:srgbClr val="FF0000"/>
                </a:solidFill>
              </a:rPr>
              <a:t> phím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Gồm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nhiều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phím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gõ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phím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ta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gửi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hiệu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máy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tính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4724400" y="5791200"/>
            <a:ext cx="4419600" cy="1066799"/>
          </a:xfrm>
          <a:prstGeom prst="wedgeRectCallout">
            <a:avLst>
              <a:gd name="adj1" fmla="val -26519"/>
              <a:gd name="adj2" fmla="val -6459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Chuột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tính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400" smtClean="0">
                <a:solidFill>
                  <a:schemeClr val="tx1"/>
                </a:solidFill>
              </a:rPr>
              <a:t>Giúp </a:t>
            </a:r>
            <a:r>
              <a:rPr lang="en-US" sz="2400" dirty="0" err="1" smtClean="0">
                <a:solidFill>
                  <a:schemeClr val="tx1"/>
                </a:solidFill>
              </a:rPr>
              <a:t>em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khiển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tính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nhanh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chóng</a:t>
            </a: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thuận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tiện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hơn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82600" y="1346173"/>
            <a:ext cx="6096000" cy="6667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b="0" i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bộ phận của máy tính làm gì?</a:t>
            </a:r>
            <a:endParaRPr lang="en-US" sz="3200" b="0" i="1" dirty="0"/>
          </a:p>
        </p:txBody>
      </p:sp>
    </p:spTree>
    <p:extLst>
      <p:ext uri="{BB962C8B-B14F-4D97-AF65-F5344CB8AC3E}">
        <p14:creationId xmlns:p14="http://schemas.microsoft.com/office/powerpoint/2010/main" val="296334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2" grpId="0" animBg="1"/>
      <p:bldP spid="13" grpId="0" animBg="1"/>
      <p:bldP spid="14" grpId="0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3963819"/>
            <a:ext cx="3429000" cy="276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457200" y="1397000"/>
            <a:ext cx="2667000" cy="2287893"/>
          </a:xfrm>
          <a:prstGeom prst="cloudCallout">
            <a:avLst>
              <a:gd name="adj1" fmla="val 79094"/>
              <a:gd name="adj2" fmla="val 7645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dirty="0"/>
          </a:p>
        </p:txBody>
      </p:sp>
      <p:sp>
        <p:nvSpPr>
          <p:cNvPr id="8" name="Cloud Callout 7"/>
          <p:cNvSpPr/>
          <p:nvPr/>
        </p:nvSpPr>
        <p:spPr>
          <a:xfrm>
            <a:off x="4724400" y="1535112"/>
            <a:ext cx="3048000" cy="2428707"/>
          </a:xfrm>
          <a:prstGeom prst="cloudCallout">
            <a:avLst>
              <a:gd name="adj1" fmla="val -56455"/>
              <a:gd name="adj2" fmla="val 6969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6553200" cy="66675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Một số loại máy tính thường gặp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353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71" y="1721266"/>
            <a:ext cx="3733800" cy="237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071" y="2209801"/>
            <a:ext cx="394974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Tin cấp 1\ipad2-14939851112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71" y="4099133"/>
            <a:ext cx="3657600" cy="2286000"/>
          </a:xfrm>
          <a:prstGeom prst="rect">
            <a:avLst/>
          </a:prstGeom>
          <a:noFill/>
          <a:ln w="63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6553200" cy="66675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Một số loại máy tính thường gặp</a:t>
            </a:r>
            <a:endParaRPr lang="en-US" sz="3200" dirty="0"/>
          </a:p>
        </p:txBody>
      </p:sp>
      <p:sp>
        <p:nvSpPr>
          <p:cNvPr id="7" name="Rectangular Callout 6"/>
          <p:cNvSpPr/>
          <p:nvPr/>
        </p:nvSpPr>
        <p:spPr>
          <a:xfrm>
            <a:off x="0" y="3581401"/>
            <a:ext cx="3581400" cy="3276600"/>
          </a:xfrm>
          <a:prstGeom prst="wedgeRectCallout">
            <a:avLst>
              <a:gd name="adj1" fmla="val 113660"/>
              <a:gd name="adj2" fmla="val -5386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xách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tay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gấp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gọn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Bàn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phím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gắn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liền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thân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máy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Để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khiển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tính</a:t>
            </a:r>
            <a:r>
              <a:rPr lang="en-US" sz="2400" dirty="0" smtClean="0">
                <a:solidFill>
                  <a:schemeClr val="tx1"/>
                </a:solidFill>
              </a:rPr>
              <a:t> ta di </a:t>
            </a:r>
            <a:r>
              <a:rPr lang="en-US" sz="2400" dirty="0" err="1" smtClean="0">
                <a:solidFill>
                  <a:schemeClr val="tx1"/>
                </a:solidFill>
              </a:rPr>
              <a:t>chuyển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ngón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tay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vùng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ứng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chuột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257800" y="1371600"/>
            <a:ext cx="3886200" cy="5257800"/>
          </a:xfrm>
          <a:prstGeom prst="wedgeRoundRectCallout">
            <a:avLst>
              <a:gd name="adj1" fmla="val -85353"/>
              <a:gd name="adj2" fmla="val 2841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Máy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tính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bảng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en-US" sz="2400" smtClean="0">
                <a:solidFill>
                  <a:schemeClr val="tx1"/>
                </a:solidFill>
              </a:rPr>
              <a:t> Có </a:t>
            </a:r>
            <a:r>
              <a:rPr lang="en-US" sz="2400" dirty="0" err="1" smtClean="0">
                <a:solidFill>
                  <a:schemeClr val="tx1"/>
                </a:solidFill>
              </a:rPr>
              <a:t>màn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gắn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liền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thân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máy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bàn</a:t>
            </a: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phím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chuột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tách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rời</a:t>
            </a:r>
            <a:endParaRPr lang="en-US" sz="2400" dirty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Thay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việc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dùng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chuột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chỉ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chạm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ngón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tay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trực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tiếp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ứng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Khi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dùng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bàn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phím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dùng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chỉnh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bàn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phím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hiển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err="1" smtClean="0">
                <a:solidFill>
                  <a:schemeClr val="tx1"/>
                </a:solidFill>
              </a:rPr>
              <a:t>màn</a:t>
            </a:r>
            <a:r>
              <a:rPr lang="en-US" sz="2400" smtClean="0">
                <a:solidFill>
                  <a:schemeClr val="tx1"/>
                </a:solidFill>
              </a:rPr>
              <a:t> hình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VIOLETID" val="12411980"/>
  <p:tag name="VIOLETTITLE" val="CĐ1. Bài 1. Người bạn mới của em"/>
  <p:tag name="VIOLETLESSON" val="1"/>
  <p:tag name="VIOLETCATID" val="8322018"/>
  <p:tag name="VIOLETSUBJECT" val="HD học Tin học 3"/>
  <p:tag name="VIOLETAUTHORID" val="4981166"/>
  <p:tag name="VIOLETAUTHORNAME" val="Đặng Thị Tâm"/>
  <p:tag name="VIOLETAUTHORAVATAR" val="4/981/166/avatar.jpg"/>
  <p:tag name="VIOLETAUTHORADDRESS" val="ĐH VINH - Nghệ An"/>
  <p:tag name="VIOLETDATE" val="2018-09-10 10:05:47"/>
  <p:tag name="VIOLETHIT" val="520"/>
  <p:tag name="VIOLETLIKE" val="1"/>
  <p:tag name="MMPROD_UIDATA" val="&lt;database version=&quot;7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 - &amp;quot;1. Các bộ phận của máy tính&amp;quot;&quot;/&gt;&lt;property id=&quot;20307&quot; value=&quot;267&quot;/&gt;&lt;/object&gt;&lt;object type=&quot;3&quot; unique_id=&quot;10010&quot;&gt;&lt;property id=&quot;20148&quot; value=&quot;5&quot;/&gt;&lt;property id=&quot;20300&quot; value=&quot;Slide 7 - &amp;quot;1. Các bộ phận của máy tính&amp;quot;&quot;/&gt;&lt;property id=&quot;20307&quot; value=&quot;268&quot;/&gt;&lt;/object&gt;&lt;object type=&quot;3&quot; unique_id=&quot;10016&quot;&gt;&lt;property id=&quot;20148&quot; value=&quot;5&quot;/&gt;&lt;property id=&quot;20300&quot; value=&quot;Slide 12&quot;/&gt;&lt;property id=&quot;20307&quot; value=&quot;273&quot;/&gt;&lt;/object&gt;&lt;object type=&quot;3&quot; unique_id=&quot;10023&quot;&gt;&lt;property id=&quot;20148&quot; value=&quot;5&quot;/&gt;&lt;property id=&quot;20300&quot; value=&quot;Slide 14 - &amp;quot;EM CẦN GHI NHỚ&amp;quot;&quot;/&gt;&lt;property id=&quot;20307&quot; value=&quot;281&quot;/&gt;&lt;/object&gt;&lt;object type=&quot;3&quot; unique_id=&quot;67231&quot;&gt;&lt;property id=&quot;20148&quot; value=&quot;5&quot;/&gt;&lt;property id=&quot;20300&quot; value=&quot;Slide 1&quot;/&gt;&lt;property id=&quot;20307&quot; value=&quot;284&quot;/&gt;&lt;/object&gt;&lt;object type=&quot;3&quot; unique_id=&quot;67232&quot;&gt;&lt;property id=&quot;20148&quot; value=&quot;5&quot;/&gt;&lt;property id=&quot;20300&quot; value=&quot;Slide 2&quot;/&gt;&lt;property id=&quot;20307&quot; value=&quot;283&quot;/&gt;&lt;/object&gt;&lt;object type=&quot;3&quot; unique_id=&quot;67233&quot;&gt;&lt;property id=&quot;20148&quot; value=&quot;5&quot;/&gt;&lt;property id=&quot;20300&quot; value=&quot;Slide 8 - &amp;quot;2. Một số loại máy tính thường gặp&amp;quot;&quot;/&gt;&lt;property id=&quot;20307&quot; value=&quot;285&quot;/&gt;&lt;/object&gt;&lt;object type=&quot;3&quot; unique_id=&quot;67234&quot;&gt;&lt;property id=&quot;20148&quot; value=&quot;5&quot;/&gt;&lt;property id=&quot;20300&quot; value=&quot;Slide 9 - &amp;quot;2. Một số loại máy tính thường gặp&amp;quot;&quot;/&gt;&lt;property id=&quot;20307&quot; value=&quot;286&quot;/&gt;&lt;/object&gt;&lt;object type=&quot;3&quot; unique_id=&quot;67235&quot;&gt;&lt;property id=&quot;20148&quot; value=&quot;5&quot;/&gt;&lt;property id=&quot;20300&quot; value=&quot;Slide 10 - &amp;quot;THỰC HÀNH&amp;quot;&quot;/&gt;&lt;property id=&quot;20307&quot; value=&quot;289&quot;/&gt;&lt;/object&gt;&lt;object type=&quot;3&quot; unique_id=&quot;67236&quot;&gt;&lt;property id=&quot;20148&quot; value=&quot;5&quot;/&gt;&lt;property id=&quot;20300&quot; value=&quot;Slide 11&quot;/&gt;&lt;property id=&quot;20307&quot; value=&quot;290&quot;/&gt;&lt;/object&gt;&lt;object type=&quot;3&quot; unique_id=&quot;67237&quot;&gt;&lt;property id=&quot;20148&quot; value=&quot;5&quot;/&gt;&lt;property id=&quot;20300&quot; value=&quot;Slide 13 - &amp;quot;ỨNG DỤNG MỞ RỘNG&amp;quot;&quot;/&gt;&lt;property id=&quot;20307&quot; value=&quot;291&quot;/&gt;&lt;/object&gt;&lt;object type=&quot;3&quot; unique_id=&quot;67238&quot;&gt;&lt;property id=&quot;20148&quot; value=&quot;5&quot;/&gt;&lt;property id=&quot;20300&quot; value=&quot;Slide 15 - &amp;quot;BÀI HỌC KẾT THÚC&amp;quot;&quot;/&gt;&lt;property id=&quot;20307&quot; value=&quot;292&quot;/&gt;&lt;/object&gt;&lt;/object&gt;&lt;object type=&quot;8&quot; unique_id=&quot;1005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TS001090307">
  <a:themeElements>
    <a:clrScheme name="TS001090307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S001090307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S001090307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090307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90307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90307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9030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9030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9030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</TotalTime>
  <Words>622</Words>
  <Application>Microsoft Office PowerPoint</Application>
  <PresentationFormat>On-screen Show (4:3)</PresentationFormat>
  <Paragraphs>89</Paragraphs>
  <Slides>15</Slides>
  <Notes>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1_TS001090307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Các bộ phận của máy tính</vt:lpstr>
      <vt:lpstr>1. Các bộ phận của máy tính</vt:lpstr>
      <vt:lpstr>2. Một số loại máy tính thường gặp</vt:lpstr>
      <vt:lpstr>2. Một số loại máy tính thường gặp</vt:lpstr>
      <vt:lpstr>THỰC HÀNH</vt:lpstr>
      <vt:lpstr>PowerPoint Presentation</vt:lpstr>
      <vt:lpstr>PowerPoint Presentation</vt:lpstr>
      <vt:lpstr>ỨNG DỤNG MỞ RỘNG</vt:lpstr>
      <vt:lpstr>EM CẦN GHI NHỚ</vt:lpstr>
      <vt:lpstr>BÀI HỌC KẾT THÚC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MTC</cp:lastModifiedBy>
  <cp:revision>73</cp:revision>
  <dcterms:created xsi:type="dcterms:W3CDTF">2017-10-03T01:20:28Z</dcterms:created>
  <dcterms:modified xsi:type="dcterms:W3CDTF">2019-09-09T03:35:50Z</dcterms:modified>
</cp:coreProperties>
</file>