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6" r:id="rId2"/>
  </p:sldMasterIdLst>
  <p:notesMasterIdLst>
    <p:notesMasterId r:id="rId40"/>
  </p:notesMasterIdLst>
  <p:sldIdLst>
    <p:sldId id="323" r:id="rId3"/>
    <p:sldId id="256" r:id="rId4"/>
    <p:sldId id="283" r:id="rId5"/>
    <p:sldId id="284" r:id="rId6"/>
    <p:sldId id="285" r:id="rId7"/>
    <p:sldId id="286" r:id="rId8"/>
    <p:sldId id="287" r:id="rId9"/>
    <p:sldId id="257" r:id="rId10"/>
    <p:sldId id="289" r:id="rId11"/>
    <p:sldId id="290" r:id="rId12"/>
    <p:sldId id="291" r:id="rId13"/>
    <p:sldId id="292" r:id="rId14"/>
    <p:sldId id="293" r:id="rId15"/>
    <p:sldId id="294" r:id="rId16"/>
    <p:sldId id="281" r:id="rId17"/>
    <p:sldId id="259" r:id="rId18"/>
    <p:sldId id="276" r:id="rId19"/>
    <p:sldId id="282" r:id="rId20"/>
    <p:sldId id="280" r:id="rId21"/>
    <p:sldId id="279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21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2" r:id="rId38"/>
    <p:sldId id="304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A4CE5"/>
    <a:srgbClr val="CC9900"/>
    <a:srgbClr val="6600FF"/>
    <a:srgbClr val="FFFF00"/>
    <a:srgbClr val="FF3300"/>
    <a:srgbClr val="00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660"/>
  </p:normalViewPr>
  <p:slideViewPr>
    <p:cSldViewPr>
      <p:cViewPr varScale="1">
        <p:scale>
          <a:sx n="65" d="100"/>
          <a:sy n="65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FA05095-2611-45A0-B263-F0FC972D78AB}" type="datetimeFigureOut">
              <a:rPr lang="en-US"/>
              <a:pPr>
                <a:defRPr/>
              </a:pPr>
              <a:t>30/09/20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B4928A4-3F30-49A1-B94E-3D12392E2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92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C742-058F-444F-897D-87350851B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56429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01083-C47F-4932-A4D8-C3C022D00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4356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800B2-974D-488D-B6D5-A22D96DB5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09938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251E5-BCA5-4F96-BAEA-19C856D1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93259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F907F-39FC-4A80-84C9-6BDDFDD3B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19700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699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699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0633-1CA3-4779-A534-47D48FC0F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77595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7609F-ECDB-4B63-8F0D-D438E2CF1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48683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A645B-F08C-4538-9440-A58ADD4F0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67429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76AC0-F14A-461B-9C90-F15D2DB03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76572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F040E-3351-421E-9D38-5D8727B4A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27283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3C67F-182B-4244-9FCA-BDCE83F78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6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3042C-DFA4-42BD-A9D9-96E08C2F5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16087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33DDA-F272-49B8-8530-7885A4298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25855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397CB-8382-4D21-BDC7-341A7AC8C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28834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B97C3-58DF-4EDF-B6E5-3CAE808E7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74030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A4B54-EFE3-48BA-9067-FAEA35041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10214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A1545-CE14-47B3-8DAD-1B4962CA0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9827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C97DD-0FB8-439C-961E-6872B7B62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4218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097CF-486B-4B24-A4A0-2F6095E22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7159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C18EC-C348-4586-A44B-59AF656C0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7153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44D97-3C14-45AE-B976-1D0C99116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19689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CC437-E463-4A4D-9AEA-0CD0DD785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08929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CEFE5-AB85-4F1C-9A0E-38463E87B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6972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828FC-2E38-4CCB-9A72-C4BBA7A6B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73587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949D833-3502-4369-B9D5-AF0E0F751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  <p:sldLayoutId id="2147484273" r:id="rId12"/>
    <p:sldLayoutId id="2147484274" r:id="rId13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595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95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595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2595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2596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96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96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96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96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2596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2596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96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97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97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97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97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597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597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7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7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4E6E025-2AF0-42AC-B507-2CB63F61B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5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wm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animaatjes.nl/plaatjes/nieuwjaar/3/nieuwjaar37.gif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4.gif"/><Relationship Id="rId2" Type="http://schemas.openxmlformats.org/officeDocument/2006/relationships/hyperlink" Target="http://www.animaatjes.nl/plaatjes/nieuwjaar/3/nieuwjaar37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animaatjes.nl/plaatjes/nieuwjaar/3/nieuwjaar37.gif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atjes.nl/plaatjes/nieuwjaar/3/nieuwjaar37.gi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atjes.nl/plaatjes/nieuwjaar/3/nieuwjaar37.gi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atjes.nl/plaatjes/nieuwjaar/3/nieuwjaar37.gif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400">
                <a:latin typeface="Arial" pitchFamily="34" charset="0"/>
              </a:rPr>
              <a:t> Vũ Thị Thuỳ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hade val="90000"/>
                  </a:schemeClr>
                </a:solidFill>
                <a:latin typeface="+mn-lt"/>
              </a:rPr>
              <a:t> Yên Hưng Quảng Ninh</a:t>
            </a:r>
          </a:p>
        </p:txBody>
      </p:sp>
      <p:pic>
        <p:nvPicPr>
          <p:cNvPr id="4100" name="Picture 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419600"/>
            <a:ext cx="264795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b25788865kk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658813"/>
            <a:ext cx="58674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WordArt 9"/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6172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127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Trường </a:t>
            </a:r>
            <a:r>
              <a:rPr lang="en-US" kern="10" smtClean="0">
                <a:ln w="12700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Tiểu học Gia Thượng</a:t>
            </a:r>
            <a:endParaRPr lang="en-US" kern="10">
              <a:ln w="12700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05" name="Picture 16" descr="j02920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9475"/>
            <a:ext cx="22860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WordArt 11"/>
          <p:cNvSpPr>
            <a:spLocks noChangeArrowheads="1" noChangeShapeType="1" noTextEdit="1"/>
          </p:cNvSpPr>
          <p:nvPr/>
        </p:nvSpPr>
        <p:spPr bwMode="auto">
          <a:xfrm>
            <a:off x="838200" y="2057400"/>
            <a:ext cx="7696200" cy="1828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quý thầy cô cùng các em học sinh</a:t>
            </a:r>
          </a:p>
        </p:txBody>
      </p:sp>
      <p:pic>
        <p:nvPicPr>
          <p:cNvPr id="4107" name="Picture 18" descr="balonne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14288"/>
            <a:ext cx="11350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9" descr="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578475"/>
            <a:ext cx="1752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WordArt 21"/>
          <p:cNvSpPr>
            <a:spLocks noChangeArrowheads="1" noChangeShapeType="1" noTextEdit="1"/>
          </p:cNvSpPr>
          <p:nvPr/>
        </p:nvSpPr>
        <p:spPr bwMode="auto">
          <a:xfrm>
            <a:off x="1447800" y="3962400"/>
            <a:ext cx="6705600" cy="1447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Hướng dẫn Tin Học</a:t>
            </a:r>
            <a:endParaRPr lang="en-US" sz="4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685800" y="216217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b="1"/>
              <a:t> </a:t>
            </a:r>
            <a:r>
              <a:rPr lang="en-US" sz="2400" b="1" u="sng"/>
              <a:t>Hàng phím cơ sở 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457200" y="1736725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Khu vực chính của bàn phím gồm các hàng phím sau: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25148" r="39738" b="2554"/>
          <a:stretch>
            <a:fillRect/>
          </a:stretch>
        </p:blipFill>
        <p:spPr bwMode="auto">
          <a:xfrm>
            <a:off x="1752600" y="4619625"/>
            <a:ext cx="6096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7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8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9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0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1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2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3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4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2243138" y="5372100"/>
            <a:ext cx="5300662" cy="384175"/>
          </a:xfrm>
          <a:prstGeom prst="rect">
            <a:avLst/>
          </a:prstGeom>
          <a:noFill/>
          <a:ln w="57150">
            <a:solidFill>
              <a:srgbClr val="FF00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6" name="Picture 64" descr="maro171_decor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1493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7" name="Line 71"/>
          <p:cNvSpPr>
            <a:spLocks noChangeShapeType="1"/>
          </p:cNvSpPr>
          <p:nvPr/>
        </p:nvSpPr>
        <p:spPr bwMode="auto">
          <a:xfrm>
            <a:off x="579438" y="5580063"/>
            <a:ext cx="1112837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205" name="Group 109"/>
          <p:cNvGraphicFramePr>
            <a:graphicFrameLocks noGrp="1"/>
          </p:cNvGraphicFramePr>
          <p:nvPr/>
        </p:nvGraphicFramePr>
        <p:xfrm>
          <a:off x="1154113" y="2776538"/>
          <a:ext cx="6567487" cy="762000"/>
        </p:xfrm>
        <a:graphic>
          <a:graphicData uri="http://schemas.openxmlformats.org/drawingml/2006/table">
            <a:tbl>
              <a:tblPr/>
              <a:tblGrid>
                <a:gridCol w="596900"/>
                <a:gridCol w="596900"/>
                <a:gridCol w="596900"/>
                <a:gridCol w="598487"/>
                <a:gridCol w="595313"/>
                <a:gridCol w="598487"/>
                <a:gridCol w="595313"/>
                <a:gridCol w="598487"/>
                <a:gridCol w="596900"/>
                <a:gridCol w="596900"/>
                <a:gridCol w="596900"/>
              </a:tblGrid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sp>
        <p:nvSpPr>
          <p:cNvPr id="13354" name="Line 100"/>
          <p:cNvSpPr>
            <a:spLocks noChangeShapeType="1"/>
          </p:cNvSpPr>
          <p:nvPr/>
        </p:nvSpPr>
        <p:spPr bwMode="auto">
          <a:xfrm>
            <a:off x="3152775" y="3313113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Line 101"/>
          <p:cNvSpPr>
            <a:spLocks noChangeShapeType="1"/>
          </p:cNvSpPr>
          <p:nvPr/>
        </p:nvSpPr>
        <p:spPr bwMode="auto">
          <a:xfrm>
            <a:off x="4956175" y="3298825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2921000" y="2698750"/>
            <a:ext cx="2611438" cy="1843088"/>
            <a:chOff x="1840" y="1700"/>
            <a:chExt cx="1645" cy="1161"/>
          </a:xfrm>
        </p:grpSpPr>
        <p:grpSp>
          <p:nvGrpSpPr>
            <p:cNvPr id="13359" name="Group 106"/>
            <p:cNvGrpSpPr>
              <a:grpSpLocks/>
            </p:cNvGrpSpPr>
            <p:nvPr/>
          </p:nvGrpSpPr>
          <p:grpSpPr bwMode="auto">
            <a:xfrm>
              <a:off x="1840" y="1700"/>
              <a:ext cx="1524" cy="920"/>
              <a:chOff x="1840" y="1700"/>
              <a:chExt cx="1524" cy="920"/>
            </a:xfrm>
          </p:grpSpPr>
          <p:sp>
            <p:nvSpPr>
              <p:cNvPr id="13361" name="Rectangle 102"/>
              <p:cNvSpPr>
                <a:spLocks noChangeArrowheads="1"/>
              </p:cNvSpPr>
              <p:nvPr/>
            </p:nvSpPr>
            <p:spPr bwMode="auto">
              <a:xfrm>
                <a:off x="1840" y="1700"/>
                <a:ext cx="411" cy="532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2" name="Rectangle 103"/>
              <p:cNvSpPr>
                <a:spLocks noChangeArrowheads="1"/>
              </p:cNvSpPr>
              <p:nvPr/>
            </p:nvSpPr>
            <p:spPr bwMode="auto">
              <a:xfrm>
                <a:off x="2953" y="1700"/>
                <a:ext cx="411" cy="532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3" name="Line 104"/>
              <p:cNvSpPr>
                <a:spLocks noChangeShapeType="1"/>
              </p:cNvSpPr>
              <p:nvPr/>
            </p:nvSpPr>
            <p:spPr bwMode="auto">
              <a:xfrm>
                <a:off x="2082" y="2233"/>
                <a:ext cx="556" cy="38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Line 105"/>
              <p:cNvSpPr>
                <a:spLocks noChangeShapeType="1"/>
              </p:cNvSpPr>
              <p:nvPr/>
            </p:nvSpPr>
            <p:spPr bwMode="auto">
              <a:xfrm flipH="1">
                <a:off x="2638" y="2233"/>
                <a:ext cx="484" cy="38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60" name="Text Box 107"/>
            <p:cNvSpPr txBox="1">
              <a:spLocks noChangeArrowheads="1"/>
            </p:cNvSpPr>
            <p:nvPr/>
          </p:nvSpPr>
          <p:spPr bwMode="auto">
            <a:xfrm>
              <a:off x="1888" y="2606"/>
              <a:ext cx="1597" cy="25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</a:rPr>
                <a:t>Hai phím có gai</a:t>
              </a:r>
            </a:p>
          </p:txBody>
        </p:sp>
      </p:grp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200" i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0" y="609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u="sng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Tin </a:t>
            </a:r>
            <a:r>
              <a:rPr lang="en-US" sz="3200" b="1" u="sng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học</a:t>
            </a:r>
            <a:endParaRPr lang="en-US" sz="3200" b="1" u="sng" kern="0" dirty="0">
              <a:solidFill>
                <a:srgbClr val="0066FF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n-US" sz="3200" b="1" u="sng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Bài</a:t>
            </a:r>
            <a:r>
              <a:rPr lang="en-US" sz="3200" b="1" u="sng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4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Bàn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phím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máy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tính</a:t>
            </a:r>
            <a:endParaRPr lang="en-US" sz="3200" b="1" kern="0" dirty="0">
              <a:solidFill>
                <a:srgbClr val="0066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3" grpId="0" animBg="1"/>
      <p:bldP spid="41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28600" y="1905000"/>
            <a:ext cx="84232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6600CC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6600CC"/>
                </a:solidFill>
              </a:rPr>
              <a:t>Hai phím này là vị trí đặt 2 ngón tay trỏ khi gõ phím.</a:t>
            </a:r>
          </a:p>
        </p:txBody>
      </p:sp>
      <p:graphicFrame>
        <p:nvGraphicFramePr>
          <p:cNvPr id="68614" name="Group 6"/>
          <p:cNvGraphicFramePr>
            <a:graphicFrameLocks noGrp="1"/>
          </p:cNvGraphicFramePr>
          <p:nvPr/>
        </p:nvGraphicFramePr>
        <p:xfrm>
          <a:off x="1154113" y="4273550"/>
          <a:ext cx="6567487" cy="762000"/>
        </p:xfrm>
        <a:graphic>
          <a:graphicData uri="http://schemas.openxmlformats.org/drawingml/2006/table">
            <a:tbl>
              <a:tblPr/>
              <a:tblGrid>
                <a:gridCol w="596900"/>
                <a:gridCol w="596900"/>
                <a:gridCol w="596900"/>
                <a:gridCol w="598487"/>
                <a:gridCol w="595313"/>
                <a:gridCol w="598487"/>
                <a:gridCol w="595313"/>
                <a:gridCol w="598487"/>
                <a:gridCol w="596900"/>
                <a:gridCol w="596900"/>
                <a:gridCol w="596900"/>
              </a:tblGrid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921000" y="4195763"/>
            <a:ext cx="2611438" cy="1933575"/>
            <a:chOff x="1840" y="1700"/>
            <a:chExt cx="1645" cy="1218"/>
          </a:xfrm>
        </p:grpSpPr>
        <p:grpSp>
          <p:nvGrpSpPr>
            <p:cNvPr id="14370" name="Group 33"/>
            <p:cNvGrpSpPr>
              <a:grpSpLocks/>
            </p:cNvGrpSpPr>
            <p:nvPr/>
          </p:nvGrpSpPr>
          <p:grpSpPr bwMode="auto">
            <a:xfrm>
              <a:off x="1840" y="1700"/>
              <a:ext cx="1524" cy="920"/>
              <a:chOff x="1840" y="1700"/>
              <a:chExt cx="1524" cy="920"/>
            </a:xfrm>
          </p:grpSpPr>
          <p:sp>
            <p:nvSpPr>
              <p:cNvPr id="14372" name="Rectangle 34"/>
              <p:cNvSpPr>
                <a:spLocks noChangeArrowheads="1"/>
              </p:cNvSpPr>
              <p:nvPr/>
            </p:nvSpPr>
            <p:spPr bwMode="auto">
              <a:xfrm>
                <a:off x="1840" y="1700"/>
                <a:ext cx="411" cy="532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3" name="Rectangle 35"/>
              <p:cNvSpPr>
                <a:spLocks noChangeArrowheads="1"/>
              </p:cNvSpPr>
              <p:nvPr/>
            </p:nvSpPr>
            <p:spPr bwMode="auto">
              <a:xfrm>
                <a:off x="2953" y="1700"/>
                <a:ext cx="411" cy="532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4" name="Line 36"/>
              <p:cNvSpPr>
                <a:spLocks noChangeShapeType="1"/>
              </p:cNvSpPr>
              <p:nvPr/>
            </p:nvSpPr>
            <p:spPr bwMode="auto">
              <a:xfrm>
                <a:off x="2082" y="2233"/>
                <a:ext cx="556" cy="38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5" name="Line 37"/>
              <p:cNvSpPr>
                <a:spLocks noChangeShapeType="1"/>
              </p:cNvSpPr>
              <p:nvPr/>
            </p:nvSpPr>
            <p:spPr bwMode="auto">
              <a:xfrm flipH="1">
                <a:off x="2638" y="2233"/>
                <a:ext cx="484" cy="38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71" name="Text Box 38"/>
            <p:cNvSpPr txBox="1">
              <a:spLocks noChangeArrowheads="1"/>
            </p:cNvSpPr>
            <p:nvPr/>
          </p:nvSpPr>
          <p:spPr bwMode="auto">
            <a:xfrm>
              <a:off x="1888" y="2606"/>
              <a:ext cx="1597" cy="3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</a:rPr>
                <a:t>Hai phím có gai</a:t>
              </a:r>
            </a:p>
          </p:txBody>
        </p:sp>
      </p:grpSp>
      <p:sp>
        <p:nvSpPr>
          <p:cNvPr id="14367" name="Line 39"/>
          <p:cNvSpPr>
            <a:spLocks noChangeShapeType="1"/>
          </p:cNvSpPr>
          <p:nvPr/>
        </p:nvSpPr>
        <p:spPr bwMode="auto">
          <a:xfrm>
            <a:off x="3151188" y="4811713"/>
            <a:ext cx="1920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Line 40"/>
          <p:cNvSpPr>
            <a:spLocks noChangeShapeType="1"/>
          </p:cNvSpPr>
          <p:nvPr/>
        </p:nvSpPr>
        <p:spPr bwMode="auto">
          <a:xfrm>
            <a:off x="4956175" y="4811713"/>
            <a:ext cx="192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9" name="AutoShape 4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13688" y="6270625"/>
            <a:ext cx="652462" cy="4222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219200" y="2057400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/>
              <a:t>Hàng phím trên</a:t>
            </a:r>
          </a:p>
        </p:txBody>
      </p:sp>
      <p:pic>
        <p:nvPicPr>
          <p:cNvPr id="15363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25148" r="39738" b="2554"/>
          <a:stretch>
            <a:fillRect/>
          </a:stretch>
        </p:blipFill>
        <p:spPr bwMode="auto">
          <a:xfrm>
            <a:off x="1752600" y="4427538"/>
            <a:ext cx="6096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1960563" y="4773613"/>
            <a:ext cx="5837237" cy="384175"/>
          </a:xfrm>
          <a:prstGeom prst="rect">
            <a:avLst/>
          </a:prstGeom>
          <a:noFill/>
          <a:ln w="57150">
            <a:solidFill>
              <a:srgbClr val="FF00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46" descr="916380xpqefk44q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65100"/>
            <a:ext cx="103822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95" name="Group 75"/>
          <p:cNvGraphicFramePr>
            <a:graphicFrameLocks noGrp="1"/>
          </p:cNvGraphicFramePr>
          <p:nvPr/>
        </p:nvGraphicFramePr>
        <p:xfrm>
          <a:off x="1447800" y="2895600"/>
          <a:ext cx="6456363" cy="695325"/>
        </p:xfrm>
        <a:graphic>
          <a:graphicData uri="http://schemas.openxmlformats.org/drawingml/2006/table">
            <a:tbl>
              <a:tblPr/>
              <a:tblGrid>
                <a:gridCol w="536575"/>
                <a:gridCol w="539750"/>
                <a:gridCol w="536575"/>
                <a:gridCol w="538163"/>
                <a:gridCol w="538162"/>
                <a:gridCol w="539750"/>
                <a:gridCol w="536575"/>
                <a:gridCol w="538163"/>
                <a:gridCol w="536575"/>
                <a:gridCol w="539750"/>
                <a:gridCol w="539750"/>
                <a:gridCol w="536575"/>
              </a:tblGrid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marT="45745" marB="4574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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</a:t>
                      </a: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sp>
        <p:nvSpPr>
          <p:cNvPr id="5196" name="Line 76"/>
          <p:cNvSpPr>
            <a:spLocks noChangeShapeType="1"/>
          </p:cNvSpPr>
          <p:nvPr/>
        </p:nvSpPr>
        <p:spPr bwMode="auto">
          <a:xfrm flipV="1">
            <a:off x="846138" y="4964113"/>
            <a:ext cx="920750" cy="39687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200" i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0" y="609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u="sng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Tin </a:t>
            </a:r>
            <a:r>
              <a:rPr lang="en-US" sz="3200" b="1" u="sng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học</a:t>
            </a:r>
            <a:endParaRPr lang="en-US" sz="3200" b="1" u="sng" kern="0" dirty="0">
              <a:solidFill>
                <a:srgbClr val="0066FF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n-US" sz="3200" b="1" u="sng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Bài</a:t>
            </a:r>
            <a:r>
              <a:rPr lang="en-US" sz="3200" b="1" u="sng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4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Bàn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phím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máy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tính</a:t>
            </a:r>
            <a:endParaRPr lang="en-US" sz="3200" b="1" kern="0" dirty="0">
              <a:solidFill>
                <a:srgbClr val="0066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9" grpId="0" animBg="1"/>
      <p:bldP spid="5149" grpId="1" animBg="1"/>
      <p:bldP spid="51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543069" y="1276639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/>
              <a:t>Hàng phím dưới</a:t>
            </a:r>
          </a:p>
        </p:txBody>
      </p:sp>
      <p:pic>
        <p:nvPicPr>
          <p:cNvPr id="16387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69" y="5812127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869" y="5723227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739081" y="3527715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25148" r="39738" b="2554"/>
          <a:stretch>
            <a:fillRect/>
          </a:stretch>
        </p:blipFill>
        <p:spPr bwMode="auto">
          <a:xfrm>
            <a:off x="1609869" y="3686464"/>
            <a:ext cx="6096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2300432" y="4800889"/>
            <a:ext cx="4878387" cy="460375"/>
          </a:xfrm>
          <a:prstGeom prst="rect">
            <a:avLst/>
          </a:prstGeom>
          <a:noFill/>
          <a:ln w="57150">
            <a:solidFill>
              <a:srgbClr val="FF00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97" name="Picture 30" descr="1224088f9z0urr8e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779463"/>
            <a:ext cx="12668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01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269632"/>
              </p:ext>
            </p:extLst>
          </p:nvPr>
        </p:nvGraphicFramePr>
        <p:xfrm>
          <a:off x="695469" y="2114839"/>
          <a:ext cx="6913562" cy="762000"/>
        </p:xfrm>
        <a:graphic>
          <a:graphicData uri="http://schemas.openxmlformats.org/drawingml/2006/table">
            <a:tbl>
              <a:tblPr/>
              <a:tblGrid>
                <a:gridCol w="690562"/>
                <a:gridCol w="692150"/>
                <a:gridCol w="690563"/>
                <a:gridCol w="692150"/>
                <a:gridCol w="690562"/>
                <a:gridCol w="692150"/>
                <a:gridCol w="690563"/>
                <a:gridCol w="692150"/>
                <a:gridCol w="688975"/>
                <a:gridCol w="693737"/>
              </a:tblGrid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.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  <p:sp>
        <p:nvSpPr>
          <p:cNvPr id="6202" name="Line 58"/>
          <p:cNvSpPr>
            <a:spLocks noChangeShapeType="1"/>
          </p:cNvSpPr>
          <p:nvPr/>
        </p:nvSpPr>
        <p:spPr bwMode="auto">
          <a:xfrm>
            <a:off x="435119" y="5031077"/>
            <a:ext cx="1112838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 animBg="1"/>
      <p:bldP spid="6161" grpId="1" animBg="1"/>
      <p:bldP spid="6161" grpId="2" animBg="1"/>
      <p:bldP spid="62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85800" y="1219200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/>
              <a:t>Hàng phím số</a:t>
            </a:r>
          </a:p>
        </p:txBody>
      </p:sp>
      <p:pic>
        <p:nvPicPr>
          <p:cNvPr id="17411" name="Picture 7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37" y="6615113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3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07" y="67325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4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70699" y="4398748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25148" r="39738" b="2554"/>
          <a:stretch>
            <a:fillRect/>
          </a:stretch>
        </p:blipFill>
        <p:spPr bwMode="auto">
          <a:xfrm>
            <a:off x="1752600" y="3589338"/>
            <a:ext cx="6096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1768475" y="3589338"/>
            <a:ext cx="5799138" cy="384175"/>
          </a:xfrm>
          <a:prstGeom prst="rect">
            <a:avLst/>
          </a:prstGeom>
          <a:noFill/>
          <a:ln w="57150">
            <a:solidFill>
              <a:srgbClr val="FF0066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21" name="Picture 30" descr="1076442l03b3w328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5100"/>
            <a:ext cx="1681163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Line 34"/>
          <p:cNvSpPr>
            <a:spLocks noChangeShapeType="1"/>
          </p:cNvSpPr>
          <p:nvPr/>
        </p:nvSpPr>
        <p:spPr bwMode="auto">
          <a:xfrm flipV="1">
            <a:off x="847725" y="3819525"/>
            <a:ext cx="920750" cy="3968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232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417646"/>
              </p:ext>
            </p:extLst>
          </p:nvPr>
        </p:nvGraphicFramePr>
        <p:xfrm>
          <a:off x="838200" y="2133600"/>
          <a:ext cx="6951663" cy="762000"/>
        </p:xfrm>
        <a:graphic>
          <a:graphicData uri="http://schemas.openxmlformats.org/drawingml/2006/table">
            <a:tbl>
              <a:tblPr/>
              <a:tblGrid>
                <a:gridCol w="577850"/>
                <a:gridCol w="581025"/>
                <a:gridCol w="577850"/>
                <a:gridCol w="579438"/>
                <a:gridCol w="579437"/>
                <a:gridCol w="581025"/>
                <a:gridCol w="576263"/>
                <a:gridCol w="581025"/>
                <a:gridCol w="577850"/>
                <a:gridCol w="581025"/>
                <a:gridCol w="581025"/>
                <a:gridCol w="577850"/>
              </a:tblGrid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!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@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^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&amp;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=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57200" y="6096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200" i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 animBg="1"/>
      <p:bldP spid="7185" grpId="1" animBg="1"/>
      <p:bldP spid="72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449763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* Quan sát bàn phím máy tính, đọc tiếp các số và chữ cái còn thiếu trên các hàng phím rồi nhận xét kết quả với bạn.</a:t>
            </a: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0" y="0"/>
            <a:chExt cx="5760" cy="4320"/>
          </a:xfrm>
        </p:grpSpPr>
        <p:pic>
          <p:nvPicPr>
            <p:cNvPr id="18436" name="Picture 3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7" name="Picture 4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5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6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Line 7"/>
            <p:cNvSpPr>
              <a:spLocks noChangeShapeType="1"/>
            </p:cNvSpPr>
            <p:nvPr/>
          </p:nvSpPr>
          <p:spPr bwMode="auto">
            <a:xfrm>
              <a:off x="60" y="768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Line 8"/>
            <p:cNvSpPr>
              <a:spLocks noChangeShapeType="1"/>
            </p:cNvSpPr>
            <p:nvPr/>
          </p:nvSpPr>
          <p:spPr bwMode="auto">
            <a:xfrm>
              <a:off x="5700" y="672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Line 9"/>
            <p:cNvSpPr>
              <a:spLocks noChangeShapeType="1"/>
            </p:cNvSpPr>
            <p:nvPr/>
          </p:nvSpPr>
          <p:spPr bwMode="auto">
            <a:xfrm flipV="1">
              <a:off x="720" y="4245"/>
              <a:ext cx="4367" cy="15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Line 10"/>
            <p:cNvSpPr>
              <a:spLocks noChangeShapeType="1"/>
            </p:cNvSpPr>
            <p:nvPr/>
          </p:nvSpPr>
          <p:spPr bwMode="auto">
            <a:xfrm flipV="1">
              <a:off x="672" y="63"/>
              <a:ext cx="4360" cy="6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00200"/>
            <a:ext cx="8229600" cy="381000"/>
          </a:xfrm>
        </p:spPr>
        <p:txBody>
          <a:bodyPr/>
          <a:lstStyle/>
          <a:p>
            <a:pPr algn="l" eaLnBrk="1" hangingPunct="1"/>
            <a:r>
              <a:rPr lang="en-US" sz="2800" smtClean="0">
                <a:solidFill>
                  <a:srgbClr val="FF0000"/>
                </a:solidFill>
              </a:rPr>
              <a:t>* </a:t>
            </a:r>
            <a:r>
              <a:rPr lang="en-US" sz="2800" u="sng" smtClean="0">
                <a:solidFill>
                  <a:srgbClr val="FF0000"/>
                </a:solidFill>
              </a:rPr>
              <a:t>Hàng phím trên:</a:t>
            </a:r>
          </a:p>
        </p:txBody>
      </p:sp>
      <p:graphicFrame>
        <p:nvGraphicFramePr>
          <p:cNvPr id="34860" name="Group 44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8397875" cy="760413"/>
        </p:xfrm>
        <a:graphic>
          <a:graphicData uri="http://schemas.openxmlformats.org/drawingml/2006/table">
            <a:tbl>
              <a:tblPr/>
              <a:tblGrid>
                <a:gridCol w="698500"/>
                <a:gridCol w="701675"/>
                <a:gridCol w="698500"/>
                <a:gridCol w="700088"/>
                <a:gridCol w="698500"/>
                <a:gridCol w="701675"/>
                <a:gridCol w="698500"/>
                <a:gridCol w="700087"/>
                <a:gridCol w="698500"/>
                <a:gridCol w="701675"/>
                <a:gridCol w="701675"/>
                <a:gridCol w="698500"/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sp>
        <p:nvSpPr>
          <p:cNvPr id="11295" name="Rectangle 45"/>
          <p:cNvSpPr>
            <a:spLocks noChangeArrowheads="1"/>
          </p:cNvSpPr>
          <p:nvPr/>
        </p:nvSpPr>
        <p:spPr bwMode="auto">
          <a:xfrm>
            <a:off x="685800" y="4800600"/>
            <a:ext cx="687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2800">
                <a:solidFill>
                  <a:srgbClr val="FF0000"/>
                </a:solidFill>
              </a:rPr>
              <a:t>* </a:t>
            </a:r>
            <a:r>
              <a:rPr lang="en-US" sz="2800" u="sng">
                <a:solidFill>
                  <a:srgbClr val="FF0000"/>
                </a:solidFill>
              </a:rPr>
              <a:t>Hàng phím dưới:</a:t>
            </a:r>
          </a:p>
        </p:txBody>
      </p:sp>
      <p:graphicFrame>
        <p:nvGraphicFramePr>
          <p:cNvPr id="34890" name="Group 74"/>
          <p:cNvGraphicFramePr>
            <a:graphicFrameLocks noGrp="1"/>
          </p:cNvGraphicFramePr>
          <p:nvPr/>
        </p:nvGraphicFramePr>
        <p:xfrm>
          <a:off x="762000" y="5638800"/>
          <a:ext cx="6997700" cy="760413"/>
        </p:xfrm>
        <a:graphic>
          <a:graphicData uri="http://schemas.openxmlformats.org/drawingml/2006/table">
            <a:tbl>
              <a:tblPr/>
              <a:tblGrid>
                <a:gridCol w="698500"/>
                <a:gridCol w="701675"/>
                <a:gridCol w="698500"/>
                <a:gridCol w="700088"/>
                <a:gridCol w="698500"/>
                <a:gridCol w="701675"/>
                <a:gridCol w="698500"/>
                <a:gridCol w="700087"/>
                <a:gridCol w="698500"/>
                <a:gridCol w="701675"/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  <p:sp>
        <p:nvSpPr>
          <p:cNvPr id="11320" name="Rectangle 75"/>
          <p:cNvSpPr>
            <a:spLocks noChangeArrowheads="1"/>
          </p:cNvSpPr>
          <p:nvPr/>
        </p:nvSpPr>
        <p:spPr bwMode="auto">
          <a:xfrm>
            <a:off x="609600" y="0"/>
            <a:ext cx="687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 sz="2800">
                <a:solidFill>
                  <a:srgbClr val="FF0000"/>
                </a:solidFill>
              </a:rPr>
              <a:t>* </a:t>
            </a:r>
            <a:r>
              <a:rPr lang="en-US" sz="2800" u="sng">
                <a:solidFill>
                  <a:srgbClr val="FF0000"/>
                </a:solidFill>
              </a:rPr>
              <a:t>Hàng phím số:</a:t>
            </a:r>
          </a:p>
        </p:txBody>
      </p:sp>
      <p:graphicFrame>
        <p:nvGraphicFramePr>
          <p:cNvPr id="34892" name="Group 76"/>
          <p:cNvGraphicFramePr>
            <a:graphicFrameLocks noGrp="1"/>
          </p:cNvGraphicFramePr>
          <p:nvPr/>
        </p:nvGraphicFramePr>
        <p:xfrm>
          <a:off x="381000" y="685800"/>
          <a:ext cx="8397875" cy="762000"/>
        </p:xfrm>
        <a:graphic>
          <a:graphicData uri="http://schemas.openxmlformats.org/drawingml/2006/table">
            <a:tbl>
              <a:tblPr/>
              <a:tblGrid>
                <a:gridCol w="698500"/>
                <a:gridCol w="701675"/>
                <a:gridCol w="698500"/>
                <a:gridCol w="700087"/>
                <a:gridCol w="698500"/>
                <a:gridCol w="701675"/>
                <a:gridCol w="698500"/>
                <a:gridCol w="700088"/>
                <a:gridCol w="698500"/>
                <a:gridCol w="701675"/>
                <a:gridCol w="701675"/>
                <a:gridCol w="698500"/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!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44"/>
          <p:cNvGraphicFramePr>
            <a:graphicFrameLocks/>
          </p:cNvGraphicFramePr>
          <p:nvPr/>
        </p:nvGraphicFramePr>
        <p:xfrm>
          <a:off x="457200" y="2209800"/>
          <a:ext cx="8397875" cy="760413"/>
        </p:xfrm>
        <a:graphic>
          <a:graphicData uri="http://schemas.openxmlformats.org/drawingml/2006/table">
            <a:tbl>
              <a:tblPr/>
              <a:tblGrid>
                <a:gridCol w="698500"/>
                <a:gridCol w="701675"/>
                <a:gridCol w="698500"/>
                <a:gridCol w="700088"/>
                <a:gridCol w="698500"/>
                <a:gridCol w="701675"/>
                <a:gridCol w="698500"/>
                <a:gridCol w="700087"/>
                <a:gridCol w="698500"/>
                <a:gridCol w="701675"/>
                <a:gridCol w="701675"/>
                <a:gridCol w="698500"/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{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}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76"/>
          <p:cNvGraphicFramePr>
            <a:graphicFrameLocks noGrp="1"/>
          </p:cNvGraphicFramePr>
          <p:nvPr/>
        </p:nvGraphicFramePr>
        <p:xfrm>
          <a:off x="381000" y="685800"/>
          <a:ext cx="8397875" cy="762000"/>
        </p:xfrm>
        <a:graphic>
          <a:graphicData uri="http://schemas.openxmlformats.org/drawingml/2006/table">
            <a:tbl>
              <a:tblPr/>
              <a:tblGrid>
                <a:gridCol w="698500"/>
                <a:gridCol w="701675"/>
                <a:gridCol w="698500"/>
                <a:gridCol w="700087"/>
                <a:gridCol w="698500"/>
                <a:gridCol w="701675"/>
                <a:gridCol w="698500"/>
                <a:gridCol w="700088"/>
                <a:gridCol w="698500"/>
                <a:gridCol w="701675"/>
                <a:gridCol w="701675"/>
                <a:gridCol w="698500"/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!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@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^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&amp;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=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0" y="33528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62000" indent="-762000">
              <a:defRPr/>
            </a:pPr>
            <a:r>
              <a:rPr lang="en-US" sz="28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* </a:t>
            </a:r>
            <a:r>
              <a:rPr lang="en-US" sz="2800" u="sng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Hàng phím cơ sở:</a:t>
            </a:r>
            <a:r>
              <a:rPr lang="en-US" sz="28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8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12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2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2800" ker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Group 121"/>
          <p:cNvGraphicFramePr>
            <a:graphicFrameLocks/>
          </p:cNvGraphicFramePr>
          <p:nvPr/>
        </p:nvGraphicFramePr>
        <p:xfrm>
          <a:off x="533400" y="3733800"/>
          <a:ext cx="8229600" cy="762000"/>
        </p:xfrm>
        <a:graphic>
          <a:graphicData uri="http://schemas.openxmlformats.org/drawingml/2006/table">
            <a:tbl>
              <a:tblPr/>
              <a:tblGrid>
                <a:gridCol w="746125"/>
                <a:gridCol w="750888"/>
                <a:gridCol w="747712"/>
                <a:gridCol w="747713"/>
                <a:gridCol w="747712"/>
                <a:gridCol w="749300"/>
                <a:gridCol w="747713"/>
                <a:gridCol w="747712"/>
                <a:gridCol w="747713"/>
                <a:gridCol w="750887"/>
                <a:gridCol w="74612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oup 121"/>
          <p:cNvGraphicFramePr>
            <a:graphicFrameLocks/>
          </p:cNvGraphicFramePr>
          <p:nvPr/>
        </p:nvGraphicFramePr>
        <p:xfrm>
          <a:off x="533400" y="3736975"/>
          <a:ext cx="8229600" cy="762000"/>
        </p:xfrm>
        <a:graphic>
          <a:graphicData uri="http://schemas.openxmlformats.org/drawingml/2006/table">
            <a:tbl>
              <a:tblPr/>
              <a:tblGrid>
                <a:gridCol w="746125"/>
                <a:gridCol w="750888"/>
                <a:gridCol w="747712"/>
                <a:gridCol w="747713"/>
                <a:gridCol w="747712"/>
                <a:gridCol w="749300"/>
                <a:gridCol w="747713"/>
                <a:gridCol w="747712"/>
                <a:gridCol w="747713"/>
                <a:gridCol w="750887"/>
                <a:gridCol w="74612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302431"/>
              </p:ext>
            </p:extLst>
          </p:nvPr>
        </p:nvGraphicFramePr>
        <p:xfrm>
          <a:off x="762000" y="5638800"/>
          <a:ext cx="6997700" cy="762000"/>
        </p:xfrm>
        <a:graphic>
          <a:graphicData uri="http://schemas.openxmlformats.org/drawingml/2006/table">
            <a:tbl>
              <a:tblPr/>
              <a:tblGrid>
                <a:gridCol w="698500"/>
                <a:gridCol w="701675"/>
                <a:gridCol w="698500"/>
                <a:gridCol w="700088"/>
                <a:gridCol w="698500"/>
                <a:gridCol w="701675"/>
                <a:gridCol w="698500"/>
                <a:gridCol w="700087"/>
                <a:gridCol w="698500"/>
                <a:gridCol w="701675"/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.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95" grpId="0"/>
      <p:bldP spid="1132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 descr="346bd5391a2f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6" t="28215" r="22641" b="28897"/>
          <a:stretch>
            <a:fillRect/>
          </a:stretch>
        </p:blipFill>
        <p:spPr bwMode="auto">
          <a:xfrm>
            <a:off x="0" y="8382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533400" y="228600"/>
            <a:ext cx="586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Cách đặt tay lên bàn phím máy tính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228600" y="1295400"/>
            <a:ext cx="8610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US" sz="2800" b="1">
                <a:latin typeface="Verdana" pitchFamily="34" charset="0"/>
              </a:rPr>
              <a:t>	- Hai </a:t>
            </a:r>
            <a:r>
              <a:rPr lang="en-US" sz="3600" b="1">
                <a:latin typeface="Verdana" pitchFamily="34" charset="0"/>
              </a:rPr>
              <a:t>bàn</a:t>
            </a:r>
            <a:r>
              <a:rPr lang="en-US" sz="2800" b="1">
                <a:latin typeface="Verdana" pitchFamily="34" charset="0"/>
              </a:rPr>
              <a:t> tay đặt nhẹ lên bàn phím.</a:t>
            </a:r>
          </a:p>
          <a:p>
            <a:pPr algn="just"/>
            <a:r>
              <a:rPr lang="en-US" sz="2800" b="1">
                <a:latin typeface="Verdana" pitchFamily="34" charset="0"/>
              </a:rPr>
              <a:t>	- Hai </a:t>
            </a:r>
            <a:r>
              <a:rPr lang="en-US" sz="2800" b="1">
                <a:solidFill>
                  <a:srgbClr val="FF0000"/>
                </a:solidFill>
                <a:latin typeface="Verdana" pitchFamily="34" charset="0"/>
              </a:rPr>
              <a:t>ngón trỏ </a:t>
            </a:r>
            <a:r>
              <a:rPr lang="en-US" sz="2800" b="1">
                <a:latin typeface="Verdana" pitchFamily="34" charset="0"/>
              </a:rPr>
              <a:t>đặt trên hai phím có gai (</a:t>
            </a:r>
            <a:r>
              <a:rPr lang="en-US" sz="2800" b="1">
                <a:solidFill>
                  <a:srgbClr val="0066FF"/>
                </a:solidFill>
                <a:latin typeface="Verdana" pitchFamily="34" charset="0"/>
              </a:rPr>
              <a:t>F</a:t>
            </a:r>
            <a:r>
              <a:rPr lang="en-US" sz="2800" b="1">
                <a:latin typeface="Verdana" pitchFamily="34" charset="0"/>
              </a:rPr>
              <a:t>, </a:t>
            </a:r>
            <a:r>
              <a:rPr lang="en-US" sz="2800" b="1">
                <a:solidFill>
                  <a:srgbClr val="0066FF"/>
                </a:solidFill>
                <a:latin typeface="Verdana" pitchFamily="34" charset="0"/>
              </a:rPr>
              <a:t>J).</a:t>
            </a:r>
            <a:endParaRPr lang="en-US" sz="2800" b="1">
              <a:latin typeface="Verdana" pitchFamily="34" charset="0"/>
            </a:endParaRPr>
          </a:p>
          <a:p>
            <a:pPr algn="just"/>
            <a:r>
              <a:rPr lang="en-US" sz="2800" b="1">
                <a:latin typeface="Verdana" pitchFamily="34" charset="0"/>
              </a:rPr>
              <a:t>	- Hai ngón cái đặt trên phím cách.</a:t>
            </a:r>
          </a:p>
          <a:p>
            <a:pPr algn="just"/>
            <a:r>
              <a:rPr lang="en-US" sz="2800" b="1">
                <a:latin typeface="Verdana" pitchFamily="34" charset="0"/>
              </a:rPr>
              <a:t>	- Các ngón khác đặt nhẹ lên các phím như hình.</a:t>
            </a:r>
          </a:p>
          <a:p>
            <a:pPr algn="just"/>
            <a:endParaRPr lang="en-US" sz="3200" b="1">
              <a:solidFill>
                <a:srgbClr val="FF0000"/>
              </a:solidFill>
              <a:latin typeface="Verdana" pitchFamily="34" charset="0"/>
            </a:endParaRPr>
          </a:p>
          <a:p>
            <a:pPr algn="just"/>
            <a:r>
              <a:rPr lang="en-US" sz="3200" b="1">
                <a:solidFill>
                  <a:srgbClr val="FF0000"/>
                </a:solidFill>
                <a:latin typeface="Verdana" pitchFamily="34" charset="0"/>
              </a:rPr>
              <a:t>  </a:t>
            </a:r>
          </a:p>
        </p:txBody>
      </p:sp>
      <p:grpSp>
        <p:nvGrpSpPr>
          <p:cNvPr id="21507" name="Group 2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0" y="0"/>
            <a:chExt cx="5760" cy="4320"/>
          </a:xfrm>
        </p:grpSpPr>
        <p:pic>
          <p:nvPicPr>
            <p:cNvPr id="21508" name="Picture 3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9" name="Picture 4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Picture 5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6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2" name="Line 7"/>
            <p:cNvSpPr>
              <a:spLocks noChangeShapeType="1"/>
            </p:cNvSpPr>
            <p:nvPr/>
          </p:nvSpPr>
          <p:spPr bwMode="auto">
            <a:xfrm>
              <a:off x="60" y="768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Line 8"/>
            <p:cNvSpPr>
              <a:spLocks noChangeShapeType="1"/>
            </p:cNvSpPr>
            <p:nvPr/>
          </p:nvSpPr>
          <p:spPr bwMode="auto">
            <a:xfrm>
              <a:off x="5700" y="672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Line 9"/>
            <p:cNvSpPr>
              <a:spLocks noChangeShapeType="1"/>
            </p:cNvSpPr>
            <p:nvPr/>
          </p:nvSpPr>
          <p:spPr bwMode="auto">
            <a:xfrm flipV="1">
              <a:off x="720" y="4245"/>
              <a:ext cx="4367" cy="15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Line 10"/>
            <p:cNvSpPr>
              <a:spLocks noChangeShapeType="1"/>
            </p:cNvSpPr>
            <p:nvPr/>
          </p:nvSpPr>
          <p:spPr bwMode="auto">
            <a:xfrm flipV="1">
              <a:off x="672" y="63"/>
              <a:ext cx="4360" cy="6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0" y="274320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/>
              <a:t>	-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Trên bàn phím có hai phím có gai, đó là phím …….và phím ……… Hai phím này thuộc hàng phím ………………, còn gọi là hai phím cơ sở.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819400" y="3151188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3151188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2788" y="3608388"/>
            <a:ext cx="1600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 sở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0" y="43434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	- Trên bàn phím có phím dài nhất , gọi là phím cách. Phím cách nằm ở hàng phím………. ……….</a:t>
            </a: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600" b="1">
                <a:solidFill>
                  <a:srgbClr val="0066FF"/>
                </a:solidFill>
              </a:rPr>
              <a:t>	Quan sát bàn phím máy tính, điền các chữ còn thiếu vào chỗ chấm (….) để được câu trả lời đúng.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19800" y="4764088"/>
            <a:ext cx="2667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 cùng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3300"/>
            </a:gs>
            <a:gs pos="50000">
              <a:schemeClr val="bg1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63750"/>
            <a:ext cx="8229600" cy="414338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i="1" u="sng" dirty="0" err="1" smtClean="0">
                <a:solidFill>
                  <a:srgbClr val="FFFF00"/>
                </a:solidFill>
              </a:rPr>
              <a:t>Bài</a:t>
            </a:r>
            <a:r>
              <a:rPr lang="en-US" sz="4800" i="1" u="sng" dirty="0" smtClean="0">
                <a:solidFill>
                  <a:srgbClr val="FFFF00"/>
                </a:solidFill>
              </a:rPr>
              <a:t> 4:</a:t>
            </a:r>
          </a:p>
        </p:txBody>
      </p:sp>
      <p:sp>
        <p:nvSpPr>
          <p:cNvPr id="5123" name="WordArt 6"/>
          <p:cNvSpPr>
            <a:spLocks noChangeArrowheads="1" noChangeShapeType="1" noTextEdit="1"/>
          </p:cNvSpPr>
          <p:nvPr/>
        </p:nvSpPr>
        <p:spPr bwMode="auto">
          <a:xfrm>
            <a:off x="0" y="2971800"/>
            <a:ext cx="9144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BÀN PHÍM MÁY TÍNH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26670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US" sz="2800" b="1">
                <a:latin typeface="Verdana" pitchFamily="34" charset="0"/>
              </a:rPr>
              <a:t>      - Trên bàn phím có khu vực chính bao gồm 5 hàng phím: hàng phím số, hàng phím trên, hàng phím cơ sở, hàng phím dưới và hàng phím dưới cùng.</a:t>
            </a:r>
          </a:p>
          <a:p>
            <a:pPr algn="just"/>
            <a:r>
              <a:rPr lang="en-US" sz="2800" b="1">
                <a:latin typeface="Verdana" pitchFamily="34" charset="0"/>
              </a:rPr>
              <a:t>     - Hai phím có gai </a:t>
            </a:r>
            <a:r>
              <a:rPr lang="en-US" sz="2800" b="1">
                <a:solidFill>
                  <a:srgbClr val="0066FF"/>
                </a:solidFill>
                <a:latin typeface="Verdana" pitchFamily="34" charset="0"/>
              </a:rPr>
              <a:t>(F và J) </a:t>
            </a:r>
            <a:r>
              <a:rPr lang="en-US" sz="2800" b="1">
                <a:latin typeface="Verdana" pitchFamily="34" charset="0"/>
              </a:rPr>
              <a:t>nằm ở hàng phím cơ sở, phím cách nằm ở hàng phím dưới cùng.</a:t>
            </a:r>
          </a:p>
          <a:p>
            <a:pPr algn="just"/>
            <a:r>
              <a:rPr lang="en-US" sz="2800" b="1">
                <a:solidFill>
                  <a:srgbClr val="0066FF"/>
                </a:solidFill>
                <a:latin typeface="Verdana" pitchFamily="34" charset="0"/>
              </a:rPr>
              <a:t>    *Cách đặt tay lên bàn phím:</a:t>
            </a:r>
          </a:p>
          <a:p>
            <a:pPr algn="just">
              <a:buFont typeface="Arial" charset="0"/>
              <a:buChar char="•"/>
            </a:pPr>
            <a:r>
              <a:rPr lang="en-US" sz="2800" b="1">
                <a:latin typeface="Verdana" pitchFamily="34" charset="0"/>
              </a:rPr>
              <a:t> Hai bàn tay đặt nhẹ lên phím;</a:t>
            </a:r>
          </a:p>
          <a:p>
            <a:pPr algn="just">
              <a:buFont typeface="Arial" charset="0"/>
              <a:buChar char="•"/>
            </a:pPr>
            <a:r>
              <a:rPr lang="en-US" sz="2800" b="1">
                <a:latin typeface="Verdana" pitchFamily="34" charset="0"/>
              </a:rPr>
              <a:t> Hai </a:t>
            </a:r>
            <a:r>
              <a:rPr lang="en-US" sz="2800" b="1">
                <a:solidFill>
                  <a:srgbClr val="FF0000"/>
                </a:solidFill>
                <a:latin typeface="Verdana" pitchFamily="34" charset="0"/>
              </a:rPr>
              <a:t>ngón trỏ </a:t>
            </a:r>
            <a:r>
              <a:rPr lang="en-US" sz="2800" b="1">
                <a:latin typeface="Verdana" pitchFamily="34" charset="0"/>
              </a:rPr>
              <a:t>đặt trên hai phím có gai </a:t>
            </a:r>
            <a:r>
              <a:rPr lang="en-US" sz="2800" b="1">
                <a:solidFill>
                  <a:srgbClr val="0066FF"/>
                </a:solidFill>
                <a:latin typeface="Verdana" pitchFamily="34" charset="0"/>
              </a:rPr>
              <a:t>F</a:t>
            </a:r>
            <a:r>
              <a:rPr lang="en-US" sz="2800" b="1">
                <a:latin typeface="Verdana" pitchFamily="34" charset="0"/>
              </a:rPr>
              <a:t>, </a:t>
            </a:r>
            <a:r>
              <a:rPr lang="en-US" sz="2800" b="1">
                <a:solidFill>
                  <a:srgbClr val="0066FF"/>
                </a:solidFill>
                <a:latin typeface="Verdana" pitchFamily="34" charset="0"/>
              </a:rPr>
              <a:t>J</a:t>
            </a:r>
            <a:r>
              <a:rPr lang="en-US" sz="2800" b="1">
                <a:latin typeface="Verdana" pitchFamily="34" charset="0"/>
              </a:rPr>
              <a:t>;</a:t>
            </a:r>
          </a:p>
          <a:p>
            <a:pPr algn="just">
              <a:buFont typeface="Arial" charset="0"/>
              <a:buChar char="•"/>
            </a:pPr>
            <a:r>
              <a:rPr lang="en-US" sz="2800" b="1">
                <a:latin typeface="Verdana" pitchFamily="34" charset="0"/>
              </a:rPr>
              <a:t> Hai ngón cái đặt lên phím cách;</a:t>
            </a:r>
          </a:p>
          <a:p>
            <a:pPr algn="just"/>
            <a:endParaRPr lang="en-US" sz="3200" b="1">
              <a:solidFill>
                <a:srgbClr val="FF0000"/>
              </a:solidFill>
              <a:latin typeface="Verdana" pitchFamily="34" charset="0"/>
            </a:endParaRPr>
          </a:p>
          <a:p>
            <a:pPr algn="just"/>
            <a:r>
              <a:rPr lang="en-US" sz="3200" b="1">
                <a:solidFill>
                  <a:srgbClr val="FF0000"/>
                </a:solidFill>
                <a:latin typeface="Verdana" pitchFamily="34" charset="0"/>
              </a:rPr>
              <a:t>  </a:t>
            </a:r>
          </a:p>
        </p:txBody>
      </p:sp>
      <p:sp>
        <p:nvSpPr>
          <p:cNvPr id="23555" name="Text Box 343"/>
          <p:cNvSpPr txBox="1">
            <a:spLocks noChangeArrowheads="1"/>
          </p:cNvSpPr>
          <p:nvPr/>
        </p:nvSpPr>
        <p:spPr bwMode="auto">
          <a:xfrm>
            <a:off x="609600" y="3048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 u="sng">
                <a:solidFill>
                  <a:srgbClr val="FF33CC"/>
                </a:solidFill>
              </a:rPr>
              <a:t>Ghi nhớ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42" y="1217474"/>
            <a:ext cx="912119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TRÒ CHƠI</a:t>
            </a:r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“RUNG CHUÔNG VÀNG”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7924800" y="16764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" name="Oval 3"/>
          <p:cNvSpPr/>
          <p:nvPr/>
        </p:nvSpPr>
        <p:spPr>
          <a:xfrm>
            <a:off x="7947025" y="16764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7947025" y="16795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7981950" y="16764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7972425" y="16764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7947025" y="16795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768475" y="3594100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454650" y="35941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844675" y="447833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570538" y="447833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52155" r="42465" b="32092"/>
          <a:stretch>
            <a:fillRect/>
          </a:stretch>
        </p:blipFill>
        <p:spPr bwMode="auto">
          <a:xfrm>
            <a:off x="1922463" y="2211388"/>
            <a:ext cx="55689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1116013" y="3748088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15" name="Rectangle 48"/>
          <p:cNvSpPr>
            <a:spLocks noChangeArrowheads="1"/>
          </p:cNvSpPr>
          <p:nvPr/>
        </p:nvSpPr>
        <p:spPr bwMode="auto">
          <a:xfrm>
            <a:off x="1154113" y="4592638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16" name="Rectangle 49"/>
          <p:cNvSpPr>
            <a:spLocks noChangeArrowheads="1"/>
          </p:cNvSpPr>
          <p:nvPr/>
        </p:nvSpPr>
        <p:spPr bwMode="auto">
          <a:xfrm>
            <a:off x="4879975" y="3671888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4800600" y="45720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25617" name="TextBox 19"/>
          <p:cNvSpPr txBox="1">
            <a:spLocks noChangeArrowheads="1"/>
          </p:cNvSpPr>
          <p:nvPr/>
        </p:nvSpPr>
        <p:spPr bwMode="auto">
          <a:xfrm>
            <a:off x="1066800" y="8382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i="1"/>
              <a:t>1. Đây là hàng phím nào?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1" grpId="1"/>
      <p:bldP spid="12" grpId="0"/>
      <p:bldP spid="14" grpId="0" animBg="1"/>
      <p:bldP spid="15" grpId="0" animBg="1"/>
      <p:bldP spid="15" grpId="1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68475" y="3236913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54650" y="3236913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44675" y="41211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70538" y="412115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116013" y="33909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1154113" y="42354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879975" y="33147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4956175" y="41973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38293" r="39738" b="45276"/>
          <a:stretch>
            <a:fillRect/>
          </a:stretch>
        </p:blipFill>
        <p:spPr bwMode="auto">
          <a:xfrm>
            <a:off x="1460500" y="1970088"/>
            <a:ext cx="594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641" name="TextBox 19"/>
          <p:cNvSpPr txBox="1">
            <a:spLocks noChangeArrowheads="1"/>
          </p:cNvSpPr>
          <p:nvPr/>
        </p:nvSpPr>
        <p:spPr bwMode="auto">
          <a:xfrm>
            <a:off x="1066800" y="8382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i="1"/>
              <a:t>2. Đây là hàng phím nào?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0" grpId="1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68475" y="3198813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72113" y="3198813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30375" y="40830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54650" y="4005263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116013" y="33528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116013" y="41973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879975" y="32766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4840288" y="41592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9" t="66409" r="44510" b="18985"/>
          <a:stretch>
            <a:fillRect/>
          </a:stretch>
        </p:blipFill>
        <p:spPr bwMode="auto">
          <a:xfrm>
            <a:off x="1844675" y="1893888"/>
            <a:ext cx="53562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7665" name="TextBox 19"/>
          <p:cNvSpPr txBox="1">
            <a:spLocks noChangeArrowheads="1"/>
          </p:cNvSpPr>
          <p:nvPr/>
        </p:nvSpPr>
        <p:spPr bwMode="auto">
          <a:xfrm>
            <a:off x="1066800" y="8382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i="1"/>
              <a:t>3. Đây là hàng phím nào?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1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68475" y="3122613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54650" y="3122613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44675" y="40068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70538" y="400685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116013" y="32766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154113" y="41211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879975" y="32004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4956175" y="408305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25148" r="42465" b="61942"/>
          <a:stretch>
            <a:fillRect/>
          </a:stretch>
        </p:blipFill>
        <p:spPr bwMode="auto">
          <a:xfrm>
            <a:off x="1844675" y="1739900"/>
            <a:ext cx="579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8689" name="TextBox 19"/>
          <p:cNvSpPr txBox="1">
            <a:spLocks noChangeArrowheads="1"/>
          </p:cNvSpPr>
          <p:nvPr/>
        </p:nvSpPr>
        <p:spPr bwMode="auto">
          <a:xfrm>
            <a:off x="1066800" y="8382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i="1"/>
              <a:t>4. Đây là hàng phím nào?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8" grpId="1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68475" y="3006725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F và K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454650" y="300672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G và J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44675" y="3890963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F và J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54650" y="3813175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A và H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116013" y="316071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154113" y="400526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879975" y="308451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4840288" y="3967163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538288" y="1585913"/>
            <a:ext cx="5453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Hai phím có gai là: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693738" y="1624013"/>
            <a:ext cx="576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99"/>
                </a:solidFill>
              </a:rPr>
              <a:t>5)</a:t>
            </a:r>
          </a:p>
        </p:txBody>
      </p:sp>
      <p:sp>
        <p:nvSpPr>
          <p:cNvPr id="14" name="Oval 13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9" grpId="1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116013" y="31972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154113" y="404177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148263" y="31210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5224463" y="400367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01650" y="2027238"/>
            <a:ext cx="848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6. Hai phím có gai </a:t>
            </a:r>
            <a:r>
              <a:rPr lang="en-US" sz="2800" b="1">
                <a:solidFill>
                  <a:srgbClr val="FF3300"/>
                </a:solidFill>
              </a:rPr>
              <a:t>F</a:t>
            </a:r>
            <a:r>
              <a:rPr lang="en-US" sz="2800" b="1"/>
              <a:t> và </a:t>
            </a:r>
            <a:r>
              <a:rPr lang="en-US" sz="2800" b="1">
                <a:solidFill>
                  <a:srgbClr val="FF3300"/>
                </a:solidFill>
              </a:rPr>
              <a:t>J</a:t>
            </a:r>
            <a:r>
              <a:rPr lang="en-US" sz="2800" b="1"/>
              <a:t> thuộc hàng phím nào?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844675" y="3043238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686425" y="3005138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800725" y="384968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844675" y="384968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219200" y="38862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5105400" y="39624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148263" y="31210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1295400" y="30480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01650" y="2027238"/>
            <a:ext cx="848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7. Phím số </a:t>
            </a:r>
            <a:r>
              <a:rPr lang="en-US" sz="2800" b="1">
                <a:solidFill>
                  <a:srgbClr val="FF3300"/>
                </a:solidFill>
              </a:rPr>
              <a:t>7</a:t>
            </a:r>
            <a:r>
              <a:rPr lang="en-US" sz="2800" b="1"/>
              <a:t> thuộc hàng phím nào?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844675" y="3043238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686425" y="3005138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800725" y="384968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844675" y="384968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116013" y="31972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154113" y="404177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148263" y="31210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5105400" y="39624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01650" y="2027238"/>
            <a:ext cx="848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8. Phím  </a:t>
            </a:r>
            <a:r>
              <a:rPr lang="en-US" sz="2800" b="1">
                <a:solidFill>
                  <a:srgbClr val="FF3300"/>
                </a:solidFill>
              </a:rPr>
              <a:t>A</a:t>
            </a:r>
            <a:r>
              <a:rPr lang="en-US" sz="2800" b="1"/>
              <a:t> thuộc hàng phím nào?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844675" y="3043238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686425" y="3005138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800725" y="384968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844675" y="384968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3399"/>
                </a:solidFill>
              </a:rPr>
              <a:t>MỘT VÀI HÌNH ẢNH VỀ BÀN PHÍM</a:t>
            </a:r>
          </a:p>
        </p:txBody>
      </p:sp>
      <p:pic>
        <p:nvPicPr>
          <p:cNvPr id="6147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650875" y="26606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536575" y="433388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05700" y="50577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74613" y="4953000"/>
            <a:ext cx="1905001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97788" y="5873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10163" y="5541963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28850" y="54260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83500" y="26225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6" name="Picture 30" descr="41264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355725"/>
            <a:ext cx="69135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116013" y="31972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5105400" y="38862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148263" y="31210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1066800" y="38862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01650" y="2027238"/>
            <a:ext cx="848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9. Phím  </a:t>
            </a:r>
            <a:r>
              <a:rPr lang="en-US" sz="2800" b="1">
                <a:solidFill>
                  <a:srgbClr val="FF3300"/>
                </a:solidFill>
              </a:rPr>
              <a:t>C</a:t>
            </a:r>
            <a:r>
              <a:rPr lang="en-US" sz="2800" b="1"/>
              <a:t> thuộc hàng phím nào?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844675" y="3043238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686425" y="3005138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800725" y="384968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844675" y="384968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116013" y="31972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154113" y="404177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029200" y="39624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5029200" y="32004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01650" y="2027238"/>
            <a:ext cx="848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10. Phím </a:t>
            </a:r>
            <a:r>
              <a:rPr lang="en-US" sz="2800" b="1">
                <a:solidFill>
                  <a:srgbClr val="FF0000"/>
                </a:solidFill>
              </a:rPr>
              <a:t>Q</a:t>
            </a:r>
            <a:r>
              <a:rPr lang="en-US" sz="2800" b="1"/>
              <a:t> thuộc hàng phím nào?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844675" y="3043238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686425" y="3005138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800725" y="384968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844675" y="384968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116013" y="31972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154113" y="404177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148263" y="31210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5105400" y="39624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01650" y="2027238"/>
            <a:ext cx="848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11. Phím </a:t>
            </a:r>
            <a:r>
              <a:rPr lang="en-US" sz="2800" b="1">
                <a:solidFill>
                  <a:srgbClr val="FF0000"/>
                </a:solidFill>
              </a:rPr>
              <a:t>G</a:t>
            </a:r>
            <a:r>
              <a:rPr lang="en-US" sz="2800" b="1"/>
              <a:t> thuộc hàng phím nào?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844675" y="3043238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686425" y="3005138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800725" y="384968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844675" y="384968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116013" y="31972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154113" y="404177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148263" y="31210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5105400" y="39624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01650" y="2027238"/>
            <a:ext cx="848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12. Phím  </a:t>
            </a:r>
            <a:r>
              <a:rPr lang="en-US" sz="2800" b="1">
                <a:solidFill>
                  <a:srgbClr val="FF3300"/>
                </a:solidFill>
              </a:rPr>
              <a:t>K</a:t>
            </a:r>
            <a:r>
              <a:rPr lang="en-US" sz="2800" b="1"/>
              <a:t> thuộc hàng phím nào?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844675" y="3043238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686425" y="3005138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800725" y="384968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844675" y="384968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116013" y="31972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5105400" y="39624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148263" y="31210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1066800" y="39624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01650" y="2027238"/>
            <a:ext cx="848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13. Phím  </a:t>
            </a:r>
            <a:r>
              <a:rPr lang="en-US" sz="2800" b="1">
                <a:solidFill>
                  <a:srgbClr val="FF3300"/>
                </a:solidFill>
              </a:rPr>
              <a:t>x</a:t>
            </a:r>
            <a:r>
              <a:rPr lang="en-US" sz="2800" b="1"/>
              <a:t> thuộc hàng phím nào?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844675" y="3043238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686425" y="3005138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800725" y="384968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844675" y="384968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143000" y="3983038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5105400" y="39624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148263" y="31210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1212850" y="31242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01650" y="2027238"/>
            <a:ext cx="848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14. Phím số </a:t>
            </a:r>
            <a:r>
              <a:rPr lang="en-US" sz="2800" b="1">
                <a:solidFill>
                  <a:srgbClr val="FF3300"/>
                </a:solidFill>
              </a:rPr>
              <a:t>3</a:t>
            </a:r>
            <a:r>
              <a:rPr lang="en-US" sz="2800" b="1"/>
              <a:t> thuộc hàng phím nào?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844675" y="3043238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686425" y="3005138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800725" y="384968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844675" y="384968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116013" y="31972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5105400" y="39624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D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148263" y="3121025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1066800" y="3962400"/>
            <a:ext cx="422275" cy="38417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b="1"/>
              <a:t>C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01650" y="2027238"/>
            <a:ext cx="848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15. Phím  </a:t>
            </a:r>
            <a:r>
              <a:rPr lang="en-US" sz="2800" b="1">
                <a:solidFill>
                  <a:srgbClr val="FF3300"/>
                </a:solidFill>
              </a:rPr>
              <a:t>M</a:t>
            </a:r>
            <a:r>
              <a:rPr lang="en-US" sz="2800" b="1"/>
              <a:t> thuộc hàng phím nào?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844675" y="3043238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686425" y="3005138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800725" y="384968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844675" y="3849688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Oval 13"/>
          <p:cNvSpPr/>
          <p:nvPr/>
        </p:nvSpPr>
        <p:spPr>
          <a:xfrm>
            <a:off x="7947025" y="990600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81950" y="990600"/>
            <a:ext cx="820738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72425" y="990600"/>
            <a:ext cx="830263" cy="8334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947025" y="993775"/>
            <a:ext cx="830263" cy="831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3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162800" y="2743200"/>
            <a:ext cx="18288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5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7600" y="685800"/>
            <a:ext cx="152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24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0"/>
            <a:ext cx="1905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27660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34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4762500"/>
            <a:ext cx="17526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32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905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7" descr="blulin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8" descr="blulin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21832" y="3450432"/>
            <a:ext cx="66722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20" descr="blulin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15000" y="3429000"/>
            <a:ext cx="6629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7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8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4206875"/>
            <a:ext cx="2819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9" descr="b25788865kk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5821363"/>
            <a:ext cx="38862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12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1905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5" name="WordArt 10" descr="Green marble"/>
          <p:cNvSpPr>
            <a:spLocks noChangeArrowheads="1" noChangeShapeType="1" noTextEdit="1"/>
          </p:cNvSpPr>
          <p:nvPr/>
        </p:nvSpPr>
        <p:spPr bwMode="auto">
          <a:xfrm>
            <a:off x="2160588" y="3255963"/>
            <a:ext cx="58674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19578596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 ơn sự lắng nghe của quý Thầy, cô các em!</a:t>
            </a:r>
            <a:endParaRPr lang="en-US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19578596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0976" name="WordArt 10" descr="Green marble"/>
          <p:cNvSpPr>
            <a:spLocks noChangeArrowheads="1" noChangeShapeType="1" noTextEdit="1"/>
          </p:cNvSpPr>
          <p:nvPr/>
        </p:nvSpPr>
        <p:spPr bwMode="auto">
          <a:xfrm>
            <a:off x="1244600" y="838200"/>
            <a:ext cx="64770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227000" prstMaterial="legacyMatte">
              <a:extrusionClr>
                <a:srgbClr val="3399FF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KẾT THÚC TIẾT HỌC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650875" y="26606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536575" y="433388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05700" y="50577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74613" y="4953000"/>
            <a:ext cx="1905001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97788" y="5873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10163" y="5541963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28850" y="54260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40" descr="nieuwjaar3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83500" y="26225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6" name="Picture 12" descr="Natural-Ergonomic-Keyboar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925" y="1662113"/>
            <a:ext cx="6911975" cy="4070350"/>
          </a:xfrm>
          <a:noFill/>
        </p:spPr>
      </p:pic>
      <p:sp>
        <p:nvSpPr>
          <p:cNvPr id="7179" name="Rectangle 13"/>
          <p:cNvSpPr>
            <a:spLocks noChangeArrowheads="1"/>
          </p:cNvSpPr>
          <p:nvPr/>
        </p:nvSpPr>
        <p:spPr bwMode="auto">
          <a:xfrm>
            <a:off x="611188" y="428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F3399"/>
                </a:solidFill>
              </a:rPr>
              <a:t>MỘT VÀI HÌNH ẢNH VỀ BÀN PHÍM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4" descr="Colorvis-CB38-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624013"/>
            <a:ext cx="6989763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650875" y="26606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536575" y="433388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05700" y="50577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74613" y="4953000"/>
            <a:ext cx="1905001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97788" y="5873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10163" y="5541963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28850" y="54260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83500" y="26225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611188" y="428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F3399"/>
                </a:solidFill>
              </a:rPr>
              <a:t>MỘT VÀI HÌNH ẢNH VỀ BÀN PHÍM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34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6" name="Picture 4" descr="b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399" y="683758"/>
            <a:ext cx="9725070" cy="593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650875" y="26606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536575" y="433388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05700" y="50577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505200" y="4389438"/>
            <a:ext cx="1905001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97788" y="5873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10163" y="5541963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28850" y="54260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83500" y="26225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611188" y="428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F3399"/>
                </a:solidFill>
              </a:rPr>
              <a:t>MỘT VÀI HÌNH ẢNH VỀ BÀN PHÍM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5541" name="Picture 5" descr="20875828-images1873435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277938"/>
            <a:ext cx="6491287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650875" y="26606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536575" y="433388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05700" y="50577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74613" y="4953000"/>
            <a:ext cx="1905001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97788" y="5873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10163" y="5541963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28850" y="5426075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40" descr="nieuwjaar37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83500" y="2622550"/>
            <a:ext cx="1905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14"/>
          <p:cNvSpPr>
            <a:spLocks noChangeArrowheads="1"/>
          </p:cNvSpPr>
          <p:nvPr/>
        </p:nvSpPr>
        <p:spPr bwMode="auto">
          <a:xfrm>
            <a:off x="611188" y="428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F3399"/>
                </a:solidFill>
              </a:rPr>
              <a:t>MỘT VÀI HÌNH ẢNH VỀ BÀN PHÍM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752600"/>
            <a:ext cx="5105400" cy="544513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1. Tìm hiểu về bàn phím máy tính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1371600"/>
            <a:ext cx="82296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2400" b="1" kern="0" dirty="0">
              <a:solidFill>
                <a:srgbClr val="FA4CE5"/>
              </a:solidFill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6150" name="Picture 5" descr="keyboard-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822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14288" y="6335713"/>
            <a:ext cx="220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A4CE5"/>
                </a:solidFill>
              </a:rPr>
              <a:t>Khu vực chính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76200" y="36576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2743200" y="6400800"/>
            <a:ext cx="449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A4CE5"/>
                </a:solidFill>
              </a:rPr>
              <a:t>Bàn phím máy tính</a:t>
            </a:r>
          </a:p>
        </p:txBody>
      </p:sp>
      <p:cxnSp>
        <p:nvCxnSpPr>
          <p:cNvPr id="13" name="Straight Arrow Connector 12"/>
          <p:cNvCxnSpPr>
            <a:stCxn id="6153" idx="0"/>
          </p:cNvCxnSpPr>
          <p:nvPr/>
        </p:nvCxnSpPr>
        <p:spPr>
          <a:xfrm rot="5400000" flipH="1" flipV="1">
            <a:off x="5467350" y="5467350"/>
            <a:ext cx="457200" cy="1409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04800" y="2514600"/>
            <a:ext cx="8839200" cy="35814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3200" b="1">
              <a:latin typeface="Times New Roman" pitchFamily="18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57200" y="3429000"/>
            <a:ext cx="5638800" cy="28194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3200" b="1">
              <a:latin typeface="Times New Roman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57200" y="55563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200" i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0" y="284163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u="sng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Tin </a:t>
            </a:r>
            <a:r>
              <a:rPr lang="en-US" sz="3200" b="1" u="sng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học</a:t>
            </a:r>
            <a:endParaRPr lang="en-US" sz="3200" b="1" u="sng" kern="0" dirty="0">
              <a:solidFill>
                <a:srgbClr val="0066FF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n-US" sz="3200" b="1" u="sng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Bài</a:t>
            </a:r>
            <a:r>
              <a:rPr lang="en-US" sz="3200" b="1" u="sng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4: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Bàn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phím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máy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tính</a:t>
            </a:r>
            <a:endParaRPr lang="en-US" sz="3200" b="1" kern="0" dirty="0">
              <a:solidFill>
                <a:srgbClr val="0066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4" grpId="0"/>
      <p:bldP spid="6151" grpId="0"/>
      <p:bldP spid="6153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3" r="33333"/>
          <a:stretch>
            <a:fillRect/>
          </a:stretch>
        </p:blipFill>
        <p:spPr bwMode="auto">
          <a:xfrm>
            <a:off x="2971800" y="2971800"/>
            <a:ext cx="6172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55575" y="3028950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số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55575" y="366712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trên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52400" y="4281488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cơ sở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52400" y="478155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</a:t>
            </a:r>
          </a:p>
        </p:txBody>
      </p:sp>
      <p:sp>
        <p:nvSpPr>
          <p:cNvPr id="12295" name="Text Box 15"/>
          <p:cNvSpPr txBox="1">
            <a:spLocks noChangeArrowheads="1"/>
          </p:cNvSpPr>
          <p:nvPr/>
        </p:nvSpPr>
        <p:spPr bwMode="auto">
          <a:xfrm>
            <a:off x="152400" y="2133600"/>
            <a:ext cx="624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2. </a:t>
            </a:r>
            <a:r>
              <a:rPr lang="en-US" sz="2800" b="1" u="sng">
                <a:solidFill>
                  <a:schemeClr val="accent2"/>
                </a:solidFill>
              </a:rPr>
              <a:t>Khu vực chính của bàn phím</a:t>
            </a: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V="1">
            <a:off x="2362200" y="4343400"/>
            <a:ext cx="838200" cy="762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V="1">
            <a:off x="2209800" y="3810000"/>
            <a:ext cx="1066800" cy="762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2057400" y="3240088"/>
            <a:ext cx="990600" cy="46037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flipV="1">
            <a:off x="2228850" y="4895850"/>
            <a:ext cx="884238" cy="115888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0" name="Picture 29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0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8250" y="2508250"/>
            <a:ext cx="510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31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074069" y="2269332"/>
            <a:ext cx="43767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32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57912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33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0607" y="3834606"/>
            <a:ext cx="59436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34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745288"/>
            <a:ext cx="67818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35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56388"/>
            <a:ext cx="50292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36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881812" y="4460876"/>
            <a:ext cx="4284663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49" descr="AddEmoticons09765%5b1%5d%5b1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56515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200" i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0" y="609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b="1" u="sng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Tin </a:t>
            </a:r>
            <a:r>
              <a:rPr lang="en-US" sz="3200" b="1" u="sng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học</a:t>
            </a:r>
            <a:endParaRPr lang="en-US" sz="3200" b="1" u="sng" kern="0" dirty="0">
              <a:solidFill>
                <a:srgbClr val="0066FF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n-US" sz="3200" b="1" u="sng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Bài</a:t>
            </a:r>
            <a:r>
              <a:rPr lang="en-US" sz="3200" b="1" u="sng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4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Bàn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phím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máy</a:t>
            </a:r>
            <a:r>
              <a:rPr lang="en-US" sz="3200" b="1" kern="0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>
                <a:solidFill>
                  <a:srgbClr val="0066FF"/>
                </a:solidFill>
                <a:latin typeface="+mj-lt"/>
                <a:ea typeface="+mj-ea"/>
                <a:cs typeface="+mj-cs"/>
              </a:rPr>
              <a:t>tính</a:t>
            </a:r>
            <a:endParaRPr lang="en-US" sz="3200" b="1" kern="0" dirty="0">
              <a:solidFill>
                <a:srgbClr val="0066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0" y="5257800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Hàng phím dưới cùng</a:t>
            </a:r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 flipV="1">
            <a:off x="2743200" y="5334000"/>
            <a:ext cx="457200" cy="115888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3083" grpId="0"/>
      <p:bldP spid="3084" grpId="0"/>
      <p:bldP spid="3085" grpId="0"/>
      <p:bldP spid="3088" grpId="0" animBg="1"/>
      <p:bldP spid="3089" grpId="0" animBg="1"/>
      <p:bldP spid="3090" grpId="0" animBg="1"/>
      <p:bldP spid="3091" grpId="0" animBg="1"/>
      <p:bldP spid="29" grpId="0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589049"/>
  <p:tag name="VIOLETTITLE" val="Hướng dẫn tin học lớp 3"/>
  <p:tag name="VIOLETLESSON" val="4"/>
  <p:tag name="VIOLETCATID" val="8322018"/>
  <p:tag name="VIOLETSUBJECT" val="HD học Tin học 3"/>
  <p:tag name="VIOLETAUTHORID" val="2926838"/>
  <p:tag name="VIOLETAUTHORNAME" val="Huỳnh Phi Tuấn"/>
  <p:tag name="VIOLETAUTHORAVATAR" val="no_avatar.jpg"/>
  <p:tag name="VIOLETAUTHORADDRESS" val="Trường TH Thạnh Phú 2 - Cà Mau"/>
  <p:tag name="VIOLETDATE" val="2019-04-25 10:39:38"/>
  <p:tag name="VIOLETHIT" val="300"/>
  <p:tag name="VIOLETLIKE" val="1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23&quot;/&gt;&lt;/object&gt;&lt;object type=&quot;3&quot; unique_id=&quot;10005&quot;&gt;&lt;property id=&quot;20148&quot; value=&quot;5&quot;/&gt;&lt;property id=&quot;20300&quot; value=&quot;Slide 2 - &amp;quot;Bài 4:&amp;quot;&quot;/&gt;&lt;property id=&quot;20307&quot; value=&quot;256&quot;/&gt;&lt;/object&gt;&lt;object type=&quot;3&quot; unique_id=&quot;10006&quot;&gt;&lt;property id=&quot;20148&quot; value=&quot;5&quot;/&gt;&lt;property id=&quot;20300&quot; value=&quot;Slide 3 - &amp;quot;MỘT VÀI HÌNH ẢNH VỀ BÀN PHÍM&amp;quot;&quot;/&gt;&lt;property id=&quot;20307&quot; value=&quot;283&quot;/&gt;&lt;/object&gt;&lt;object type=&quot;3&quot; unique_id=&quot;10007&quot;&gt;&lt;property id=&quot;20148&quot; value=&quot;5&quot;/&gt;&lt;property id=&quot;20300&quot; value=&quot;Slide 4&quot;/&gt;&lt;property id=&quot;20307&quot; value=&quot;284&quot;/&gt;&lt;/object&gt;&lt;object type=&quot;3&quot; unique_id=&quot;10008&quot;&gt;&lt;property id=&quot;20148&quot; value=&quot;5&quot;/&gt;&lt;property id=&quot;20300&quot; value=&quot;Slide 5&quot;/&gt;&lt;property id=&quot;20307&quot; value=&quot;285&quot;/&gt;&lt;/object&gt;&lt;object type=&quot;3&quot; unique_id=&quot;10009&quot;&gt;&lt;property id=&quot;20148&quot; value=&quot;5&quot;/&gt;&lt;property id=&quot;20300&quot; value=&quot;Slide 6&quot;/&gt;&lt;property id=&quot;20307&quot; value=&quot;286&quot;/&gt;&lt;/object&gt;&lt;object type=&quot;3&quot; unique_id=&quot;10010&quot;&gt;&lt;property id=&quot;20148&quot; value=&quot;5&quot;/&gt;&lt;property id=&quot;20300&quot; value=&quot;Slide 7&quot;/&gt;&lt;property id=&quot;20307&quot; value=&quot;287&quot;/&gt;&lt;/object&gt;&lt;object type=&quot;3&quot; unique_id=&quot;10011&quot;&gt;&lt;property id=&quot;20148&quot; value=&quot;5&quot;/&gt;&lt;property id=&quot;20300&quot; value=&quot;Slide 8 - &amp;quot;1. Tìm hiểu về bàn phím máy tính&amp;quot;&quot;/&gt;&lt;property id=&quot;20307&quot; value=&quot;257&quot;/&gt;&lt;/object&gt;&lt;object type=&quot;3&quot; unique_id=&quot;10012&quot;&gt;&lt;property id=&quot;20148&quot; value=&quot;5&quot;/&gt;&lt;property id=&quot;20300&quot; value=&quot;Slide 9&quot;/&gt;&lt;property id=&quot;20307&quot; value=&quot;289&quot;/&gt;&lt;/object&gt;&lt;object type=&quot;3&quot; unique_id=&quot;10013&quot;&gt;&lt;property id=&quot;20148&quot; value=&quot;5&quot;/&gt;&lt;property id=&quot;20300&quot; value=&quot;Slide 10&quot;/&gt;&lt;property id=&quot;20307&quot; value=&quot;290&quot;/&gt;&lt;/object&gt;&lt;object type=&quot;3&quot; unique_id=&quot;10014&quot;&gt;&lt;property id=&quot;20148&quot; value=&quot;5&quot;/&gt;&lt;property id=&quot;20300&quot; value=&quot;Slide 11&quot;/&gt;&lt;property id=&quot;20307&quot; value=&quot;291&quot;/&gt;&lt;/object&gt;&lt;object type=&quot;3&quot; unique_id=&quot;10015&quot;&gt;&lt;property id=&quot;20148&quot; value=&quot;5&quot;/&gt;&lt;property id=&quot;20300&quot; value=&quot;Slide 12&quot;/&gt;&lt;property id=&quot;20307&quot; value=&quot;292&quot;/&gt;&lt;/object&gt;&lt;object type=&quot;3&quot; unique_id=&quot;10016&quot;&gt;&lt;property id=&quot;20148&quot; value=&quot;5&quot;/&gt;&lt;property id=&quot;20300&quot; value=&quot;Slide 13&quot;/&gt;&lt;property id=&quot;20307&quot; value=&quot;293&quot;/&gt;&lt;/object&gt;&lt;object type=&quot;3&quot; unique_id=&quot;10017&quot;&gt;&lt;property id=&quot;20148&quot; value=&quot;5&quot;/&gt;&lt;property id=&quot;20300&quot; value=&quot;Slide 14&quot;/&gt;&lt;property id=&quot;20307&quot; value=&quot;294&quot;/&gt;&lt;/object&gt;&lt;object type=&quot;3&quot; unique_id=&quot;10018&quot;&gt;&lt;property id=&quot;20148&quot; value=&quot;5&quot;/&gt;&lt;property id=&quot;20300&quot; value=&quot;Slide 15&quot;/&gt;&lt;property id=&quot;20307&quot; value=&quot;281&quot;/&gt;&lt;/object&gt;&lt;object type=&quot;3&quot; unique_id=&quot;10019&quot;&gt;&lt;property id=&quot;20148&quot; value=&quot;5&quot;/&gt;&lt;property id=&quot;20300&quot; value=&quot;Slide 16 - &amp;quot;* Hàng phím trên:&amp;quot;&quot;/&gt;&lt;property id=&quot;20307&quot; value=&quot;259&quot;/&gt;&lt;/object&gt;&lt;object type=&quot;3&quot; unique_id=&quot;10020&quot;&gt;&lt;property id=&quot;20148&quot; value=&quot;5&quot;/&gt;&lt;property id=&quot;20300&quot; value=&quot;Slide 17&quot;/&gt;&lt;property id=&quot;20307&quot; value=&quot;276&quot;/&gt;&lt;/object&gt;&lt;object type=&quot;3&quot; unique_id=&quot;10021&quot;&gt;&lt;property id=&quot;20148&quot; value=&quot;5&quot;/&gt;&lt;property id=&quot;20300&quot; value=&quot;Slide 18&quot;/&gt;&lt;property id=&quot;20307&quot; value=&quot;282&quot;/&gt;&lt;/object&gt;&lt;object type=&quot;3&quot; unique_id=&quot;10022&quot;&gt;&lt;property id=&quot;20148&quot; value=&quot;5&quot;/&gt;&lt;property id=&quot;20300&quot; value=&quot;Slide 19&quot;/&gt;&lt;property id=&quot;20307&quot; value=&quot;280&quot;/&gt;&lt;/object&gt;&lt;object type=&quot;3&quot; unique_id=&quot;10023&quot;&gt;&lt;property id=&quot;20148&quot; value=&quot;5&quot;/&gt;&lt;property id=&quot;20300&quot; value=&quot;Slide 20&quot;/&gt;&lt;property id=&quot;20307&quot; value=&quot;279&quot;/&gt;&lt;/object&gt;&lt;object type=&quot;3&quot; unique_id=&quot;10024&quot;&gt;&lt;property id=&quot;20148&quot; value=&quot;5&quot;/&gt;&lt;property id=&quot;20300&quot; value=&quot;Slide 21&quot;/&gt;&lt;property id=&quot;20307&quot; value=&quot;306&quot;/&gt;&lt;/object&gt;&lt;object type=&quot;3&quot; unique_id=&quot;10025&quot;&gt;&lt;property id=&quot;20148&quot; value=&quot;5&quot;/&gt;&lt;property id=&quot;20300&quot; value=&quot;Slide 22&quot;/&gt;&lt;property id=&quot;20307&quot; value=&quot;307&quot;/&gt;&lt;/object&gt;&lt;object type=&quot;3&quot; unique_id=&quot;10026&quot;&gt;&lt;property id=&quot;20148&quot; value=&quot;5&quot;/&gt;&lt;property id=&quot;20300&quot; value=&quot;Slide 23&quot;/&gt;&lt;property id=&quot;20307&quot; value=&quot;308&quot;/&gt;&lt;/object&gt;&lt;object type=&quot;3&quot; unique_id=&quot;10027&quot;&gt;&lt;property id=&quot;20148&quot; value=&quot;5&quot;/&gt;&lt;property id=&quot;20300&quot; value=&quot;Slide 24&quot;/&gt;&lt;property id=&quot;20307&quot; value=&quot;309&quot;/&gt;&lt;/object&gt;&lt;object type=&quot;3&quot; unique_id=&quot;10028&quot;&gt;&lt;property id=&quot;20148&quot; value=&quot;5&quot;/&gt;&lt;property id=&quot;20300&quot; value=&quot;Slide 25&quot;/&gt;&lt;property id=&quot;20307&quot; value=&quot;310&quot;/&gt;&lt;/object&gt;&lt;object type=&quot;3&quot; unique_id=&quot;10029&quot;&gt;&lt;property id=&quot;20148&quot; value=&quot;5&quot;/&gt;&lt;property id=&quot;20300&quot; value=&quot;Slide 26&quot;/&gt;&lt;property id=&quot;20307&quot; value=&quot;311&quot;/&gt;&lt;/object&gt;&lt;object type=&quot;3&quot; unique_id=&quot;10030&quot;&gt;&lt;property id=&quot;20148&quot; value=&quot;5&quot;/&gt;&lt;property id=&quot;20300&quot; value=&quot;Slide 27&quot;/&gt;&lt;property id=&quot;20307&quot; value=&quot;312&quot;/&gt;&lt;/object&gt;&lt;object type=&quot;3&quot; unique_id=&quot;10031&quot;&gt;&lt;property id=&quot;20148&quot; value=&quot;5&quot;/&gt;&lt;property id=&quot;20300&quot; value=&quot;Slide 28&quot;/&gt;&lt;property id=&quot;20307&quot; value=&quot;321&quot;/&gt;&lt;/object&gt;&lt;object type=&quot;3&quot; unique_id=&quot;10032&quot;&gt;&lt;property id=&quot;20148&quot; value=&quot;5&quot;/&gt;&lt;property id=&quot;20300&quot; value=&quot;Slide 29&quot;/&gt;&lt;property id=&quot;20307&quot; value=&quot;314&quot;/&gt;&lt;/object&gt;&lt;object type=&quot;3&quot; unique_id=&quot;10033&quot;&gt;&lt;property id=&quot;20148&quot; value=&quot;5&quot;/&gt;&lt;property id=&quot;20300&quot; value=&quot;Slide 30&quot;/&gt;&lt;property id=&quot;20307&quot; value=&quot;315&quot;/&gt;&lt;/object&gt;&lt;object type=&quot;3&quot; unique_id=&quot;10034&quot;&gt;&lt;property id=&quot;20148&quot; value=&quot;5&quot;/&gt;&lt;property id=&quot;20300&quot; value=&quot;Slide 31&quot;/&gt;&lt;property id=&quot;20307&quot; value=&quot;316&quot;/&gt;&lt;/object&gt;&lt;object type=&quot;3&quot; unique_id=&quot;10035&quot;&gt;&lt;property id=&quot;20148&quot; value=&quot;5&quot;/&gt;&lt;property id=&quot;20300&quot; value=&quot;Slide 32&quot;/&gt;&lt;property id=&quot;20307&quot; value=&quot;317&quot;/&gt;&lt;/object&gt;&lt;object type=&quot;3&quot; unique_id=&quot;10036&quot;&gt;&lt;property id=&quot;20148&quot; value=&quot;5&quot;/&gt;&lt;property id=&quot;20300&quot; value=&quot;Slide 33&quot;/&gt;&lt;property id=&quot;20307&quot; value=&quot;318&quot;/&gt;&lt;/object&gt;&lt;object type=&quot;3&quot; unique_id=&quot;10037&quot;&gt;&lt;property id=&quot;20148&quot; value=&quot;5&quot;/&gt;&lt;property id=&quot;20300&quot; value=&quot;Slide 34&quot;/&gt;&lt;property id=&quot;20307&quot; value=&quot;319&quot;/&gt;&lt;/object&gt;&lt;object type=&quot;3&quot; unique_id=&quot;10038&quot;&gt;&lt;property id=&quot;20148&quot; value=&quot;5&quot;/&gt;&lt;property id=&quot;20300&quot; value=&quot;Slide 35&quot;/&gt;&lt;property id=&quot;20307&quot; value=&quot;320&quot;/&gt;&lt;/object&gt;&lt;object type=&quot;3&quot; unique_id=&quot;10039&quot;&gt;&lt;property id=&quot;20148&quot; value=&quot;5&quot;/&gt;&lt;property id=&quot;20300&quot; value=&quot;Slide 36&quot;/&gt;&lt;property id=&quot;20307&quot; value=&quot;322&quot;/&gt;&lt;/object&gt;&lt;object type=&quot;3&quot; unique_id=&quot;10040&quot;&gt;&lt;property id=&quot;20148&quot; value=&quot;5&quot;/&gt;&lt;property id=&quot;20300&quot; value=&quot;Slide 37&quot;/&gt;&lt;property id=&quot;20307&quot; value=&quot;30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</TotalTime>
  <Words>1026</Words>
  <Application>Microsoft Office PowerPoint</Application>
  <PresentationFormat>On-screen Show (4:3)</PresentationFormat>
  <Paragraphs>442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Default Design</vt:lpstr>
      <vt:lpstr>Mountain Top</vt:lpstr>
      <vt:lpstr>PowerPoint Presentation</vt:lpstr>
      <vt:lpstr>Bài 4:</vt:lpstr>
      <vt:lpstr>MỘT VÀI HÌNH ẢNH VỀ BÀN PHÍM</vt:lpstr>
      <vt:lpstr>PowerPoint Presentation</vt:lpstr>
      <vt:lpstr>PowerPoint Presentation</vt:lpstr>
      <vt:lpstr>PowerPoint Presentation</vt:lpstr>
      <vt:lpstr>PowerPoint Presentation</vt:lpstr>
      <vt:lpstr>1. Tìm hiểu về bàn phím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Hàng phím trên: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</dc:title>
  <dc:creator>SON</dc:creator>
  <cp:lastModifiedBy>MTC</cp:lastModifiedBy>
  <cp:revision>118</cp:revision>
  <dcterms:created xsi:type="dcterms:W3CDTF">2008-03-09T14:33:50Z</dcterms:created>
  <dcterms:modified xsi:type="dcterms:W3CDTF">2020-09-30T09:49:41Z</dcterms:modified>
</cp:coreProperties>
</file>