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761" r:id="rId2"/>
  </p:sldMasterIdLst>
  <p:notesMasterIdLst>
    <p:notesMasterId r:id="rId19"/>
  </p:notesMasterIdLst>
  <p:sldIdLst>
    <p:sldId id="301" r:id="rId3"/>
    <p:sldId id="257" r:id="rId4"/>
    <p:sldId id="258" r:id="rId5"/>
    <p:sldId id="259" r:id="rId6"/>
    <p:sldId id="288" r:id="rId7"/>
    <p:sldId id="262" r:id="rId8"/>
    <p:sldId id="293" r:id="rId9"/>
    <p:sldId id="263" r:id="rId10"/>
    <p:sldId id="261" r:id="rId11"/>
    <p:sldId id="281" r:id="rId12"/>
    <p:sldId id="274" r:id="rId13"/>
    <p:sldId id="276" r:id="rId14"/>
    <p:sldId id="280" r:id="rId15"/>
    <p:sldId id="277" r:id="rId16"/>
    <p:sldId id="278" r:id="rId17"/>
    <p:sldId id="300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5000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5000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5000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5000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6666FF"/>
    <a:srgbClr val="FF0066"/>
    <a:srgbClr val="FF00FF"/>
    <a:srgbClr val="A11FA1"/>
    <a:srgbClr val="AE128D"/>
    <a:srgbClr val="66FF33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7" autoAdjust="0"/>
    <p:restoredTop sz="86535" autoAdjust="0"/>
  </p:normalViewPr>
  <p:slideViewPr>
    <p:cSldViewPr snapToObjects="1">
      <p:cViewPr varScale="1">
        <p:scale>
          <a:sx n="74" d="100"/>
          <a:sy n="74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-17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06706D79-06FB-473F-9436-62503A541A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85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06D79-06FB-473F-9436-62503A541A4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60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C0F8BB-FA6D-44F5-BB6A-FCE3E73FCA88}" type="slidenum">
              <a:rPr lang="en-US"/>
              <a:pPr/>
              <a:t>11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43498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61f1f213bd_3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61f1f213bd_3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583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48131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48132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33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34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35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36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37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38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139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0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1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2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3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4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145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4814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4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4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149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48150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1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2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153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48154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5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6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157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48158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9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0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161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48162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3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4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165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6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7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8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9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70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71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172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73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74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FB8483-DBB2-4DF5-AC82-E5626E473F3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817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817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C00DA-D3E1-4A00-8B4A-2EDC93A6FC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9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3085E-F6D5-4113-94AE-DF84C1DF83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28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>
            <a:spLocks noGrp="1"/>
          </p:cNvSpPr>
          <p:nvPr>
            <p:ph type="ctrTitle"/>
          </p:nvPr>
        </p:nvSpPr>
        <p:spPr>
          <a:xfrm>
            <a:off x="621325" y="710633"/>
            <a:ext cx="2926500" cy="17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4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48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48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48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48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48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48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48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48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4385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79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8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75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86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72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4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2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D6BAC-26C7-4A90-8178-79FDB80D33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7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289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9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39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81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>
            <a:spLocks noGrp="1"/>
          </p:cNvSpPr>
          <p:nvPr>
            <p:ph type="ctrTitle"/>
          </p:nvPr>
        </p:nvSpPr>
        <p:spPr>
          <a:xfrm>
            <a:off x="621325" y="710633"/>
            <a:ext cx="2926500" cy="17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7776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55E9B-1DFF-4FDF-9AF9-C2B3C41E90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9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80B3F-30CB-4EEF-8742-F7318C0474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0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5292D-CBA2-4099-AA20-A5C4D43DDE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3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46FAF-7589-450B-AE64-CC59D3A882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F3987-24A1-419F-9C1D-A518DDDB5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5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9C45F-8540-43C8-A473-644FCC7AE5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1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85778-A7B4-41C2-A9D1-3BC079BC51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8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7108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710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11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711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7114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5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6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7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8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711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7120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21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22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7123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7124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5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6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712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7128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9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0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7131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7132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3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4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135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6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7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8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9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0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1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2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3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4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5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6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7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8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4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715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715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715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715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19FAA976-8B66-4101-8C1B-CD85A8DF74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760" r:id="rId12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4EBA4-625D-42B7-99AB-B39A788B976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0AFFF-5198-4B26-A62D-F17537DA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4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slide" Target="slide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" y="1700869"/>
            <a:ext cx="8511540" cy="1728131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5 tháng 10 năm 2021</a:t>
            </a:r>
            <a:br>
              <a:rPr lang="en-US" b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  <a:br>
              <a:rPr lang="en-US" b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Tìm số trung bình cộng (tr.26)</a:t>
            </a:r>
            <a:endParaRPr lang="en-US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426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295400" y="3657600"/>
            <a:ext cx="609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800" b="1" u="sng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685800" y="152400"/>
            <a:ext cx="7848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u="sng" dirty="0" err="1">
                <a:solidFill>
                  <a:srgbClr val="0070C0"/>
                </a:solidFill>
              </a:rPr>
              <a:t>Bài</a:t>
            </a:r>
            <a:r>
              <a:rPr lang="en-US" b="1" u="sng" dirty="0">
                <a:solidFill>
                  <a:srgbClr val="0070C0"/>
                </a:solidFill>
              </a:rPr>
              <a:t> </a:t>
            </a:r>
            <a:r>
              <a:rPr lang="en-US" b="1" u="sng" dirty="0" err="1">
                <a:solidFill>
                  <a:srgbClr val="0070C0"/>
                </a:solidFill>
              </a:rPr>
              <a:t>tập</a:t>
            </a:r>
            <a:r>
              <a:rPr lang="en-US" b="1" u="sng" dirty="0">
                <a:solidFill>
                  <a:srgbClr val="0070C0"/>
                </a:solidFill>
              </a:rPr>
              <a:t> 3</a:t>
            </a:r>
            <a:r>
              <a:rPr lang="en-US" b="1" dirty="0">
                <a:solidFill>
                  <a:srgbClr val="0070C0"/>
                </a:solidFill>
              </a:rPr>
              <a:t> :  </a:t>
            </a:r>
            <a:r>
              <a:rPr lang="en-US" b="1" dirty="0" err="1">
                <a:solidFill>
                  <a:srgbClr val="0070C0"/>
                </a:solidFill>
              </a:rPr>
              <a:t>Tìm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trung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bình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cộng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của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các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số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tự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nhiên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liên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tiếp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từ</a:t>
            </a:r>
            <a:r>
              <a:rPr lang="en-US" b="1" dirty="0">
                <a:solidFill>
                  <a:srgbClr val="0070C0"/>
                </a:solidFill>
              </a:rPr>
              <a:t> 1 </a:t>
            </a:r>
            <a:r>
              <a:rPr lang="en-US" b="1" dirty="0" err="1">
                <a:solidFill>
                  <a:srgbClr val="0070C0"/>
                </a:solidFill>
              </a:rPr>
              <a:t>đến</a:t>
            </a:r>
            <a:r>
              <a:rPr lang="en-US" b="1" dirty="0">
                <a:solidFill>
                  <a:srgbClr val="0070C0"/>
                </a:solidFill>
              </a:rPr>
              <a:t> 9.</a:t>
            </a:r>
          </a:p>
        </p:txBody>
      </p:sp>
      <p:sp>
        <p:nvSpPr>
          <p:cNvPr id="70663" name="AutoShape 7"/>
          <p:cNvSpPr>
            <a:spLocks noChangeArrowheads="1"/>
          </p:cNvSpPr>
          <p:nvPr/>
        </p:nvSpPr>
        <p:spPr bwMode="auto">
          <a:xfrm>
            <a:off x="1295400" y="1866900"/>
            <a:ext cx="6248400" cy="762000"/>
          </a:xfrm>
          <a:prstGeom prst="flowChartConnector">
            <a:avLst/>
          </a:prstGeom>
          <a:gradFill rotWithShape="1">
            <a:gsLst>
              <a:gs pos="0">
                <a:srgbClr val="6600FF"/>
              </a:gs>
              <a:gs pos="50000">
                <a:srgbClr val="6600FF">
                  <a:gamma/>
                  <a:tint val="0"/>
                  <a:invGamma/>
                </a:srgbClr>
              </a:gs>
              <a:gs pos="100000">
                <a:srgbClr val="6600FF"/>
              </a:gs>
            </a:gsLst>
            <a:lin ang="5400000" scaled="1"/>
          </a:gradFill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 b="1">
              <a:solidFill>
                <a:srgbClr val="800000"/>
              </a:solidFill>
            </a:endParaRPr>
          </a:p>
          <a:p>
            <a:pPr algn="ctr"/>
            <a:r>
              <a:rPr lang="en-US" sz="2800" b="1">
                <a:solidFill>
                  <a:srgbClr val="800000"/>
                </a:solidFill>
              </a:rPr>
              <a:t>Từ 1 đến 9 gồm những số nào ?</a:t>
            </a:r>
          </a:p>
          <a:p>
            <a:pPr algn="ctr">
              <a:spcBef>
                <a:spcPct val="0"/>
              </a:spcBef>
            </a:pP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1066800" y="1277938"/>
            <a:ext cx="7010400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00"/>
                </a:solidFill>
              </a:rPr>
              <a:t>Các số từ 1 đến 9 là : </a:t>
            </a:r>
            <a:r>
              <a:rPr lang="en-US" sz="2800" b="1">
                <a:solidFill>
                  <a:srgbClr val="000000"/>
                </a:solidFill>
              </a:rPr>
              <a:t>1, 2, 3, 4, 5, 6, 7, 8, 9.</a:t>
            </a:r>
          </a:p>
          <a:p>
            <a:endParaRPr lang="en-US" sz="2800" u="sng"/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152400" y="4023282"/>
            <a:ext cx="853440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268288">
              <a:spcBef>
                <a:spcPct val="0"/>
              </a:spcBef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79475" indent="-342900">
              <a:spcBef>
                <a:spcPct val="0"/>
              </a:spcBef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01763" indent="-342900">
              <a:spcBef>
                <a:spcPct val="0"/>
              </a:spcBef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24050" indent="-342900">
              <a:spcBef>
                <a:spcPct val="0"/>
              </a:spcBef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446338" indent="-342900">
              <a:spcBef>
                <a:spcPct val="0"/>
              </a:spcBef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90353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6073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1793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7513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A11FA1"/>
                </a:solidFill>
              </a:rPr>
              <a:t>Trung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bình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cộng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của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các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số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tự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nhiên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liên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tiếp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từ</a:t>
            </a:r>
            <a:r>
              <a:rPr lang="en-US" b="1" dirty="0">
                <a:solidFill>
                  <a:srgbClr val="A11FA1"/>
                </a:solidFill>
              </a:rPr>
              <a:t> 1 </a:t>
            </a:r>
            <a:r>
              <a:rPr lang="en-US" b="1" dirty="0" err="1">
                <a:solidFill>
                  <a:srgbClr val="A11FA1"/>
                </a:solidFill>
              </a:rPr>
              <a:t>đến</a:t>
            </a:r>
            <a:r>
              <a:rPr lang="en-US" b="1" dirty="0">
                <a:solidFill>
                  <a:srgbClr val="A11FA1"/>
                </a:solidFill>
              </a:rPr>
              <a:t> 9 </a:t>
            </a:r>
            <a:r>
              <a:rPr lang="en-US" b="1" dirty="0" err="1">
                <a:solidFill>
                  <a:srgbClr val="A11FA1"/>
                </a:solidFill>
              </a:rPr>
              <a:t>là</a:t>
            </a:r>
            <a:r>
              <a:rPr lang="en-US" b="1" dirty="0">
                <a:solidFill>
                  <a:srgbClr val="A11FA1"/>
                </a:solidFill>
              </a:rPr>
              <a:t> :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dirty="0">
                <a:solidFill>
                  <a:srgbClr val="A11FA1"/>
                </a:solidFill>
              </a:rPr>
              <a:t>    (1 + 2 +3 + 4 + 5 + 6 + 7 + 8 + 9) : 9 = 5 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dirty="0">
                <a:solidFill>
                  <a:srgbClr val="A11FA1"/>
                </a:solidFill>
              </a:rPr>
              <a:t>                                                 </a:t>
            </a:r>
            <a:r>
              <a:rPr lang="en-US" sz="3600" u="sng" dirty="0" err="1">
                <a:solidFill>
                  <a:srgbClr val="A11FA1"/>
                </a:solidFill>
              </a:rPr>
              <a:t>Đáp</a:t>
            </a:r>
            <a:r>
              <a:rPr lang="en-US" sz="3600" u="sng" dirty="0">
                <a:solidFill>
                  <a:srgbClr val="A11FA1"/>
                </a:solidFill>
              </a:rPr>
              <a:t> </a:t>
            </a:r>
            <a:r>
              <a:rPr lang="en-US" sz="3600" u="sng" dirty="0" err="1">
                <a:solidFill>
                  <a:srgbClr val="A11FA1"/>
                </a:solidFill>
              </a:rPr>
              <a:t>số</a:t>
            </a:r>
            <a:r>
              <a:rPr lang="en-US" sz="3600" dirty="0">
                <a:solidFill>
                  <a:srgbClr val="A11FA1"/>
                </a:solidFill>
              </a:rPr>
              <a:t> : 5</a:t>
            </a:r>
            <a:r>
              <a:rPr lang="en-US" dirty="0">
                <a:solidFill>
                  <a:srgbClr val="A11FA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en-US" sz="2800" u="sng" dirty="0">
              <a:solidFill>
                <a:srgbClr val="A11FA1"/>
              </a:solidFill>
            </a:endParaRPr>
          </a:p>
        </p:txBody>
      </p:sp>
      <p:sp>
        <p:nvSpPr>
          <p:cNvPr id="70675" name="Rectangle 19"/>
          <p:cNvSpPr>
            <a:spLocks noChangeArrowheads="1"/>
          </p:cNvSpPr>
          <p:nvPr/>
        </p:nvSpPr>
        <p:spPr bwMode="auto">
          <a:xfrm>
            <a:off x="1663700" y="2927351"/>
            <a:ext cx="32351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Từ</a:t>
            </a:r>
            <a:r>
              <a:rPr lang="en-US" dirty="0">
                <a:solidFill>
                  <a:srgbClr val="000000"/>
                </a:solidFill>
              </a:rPr>
              <a:t> 1 </a:t>
            </a:r>
            <a:r>
              <a:rPr lang="en-US" dirty="0" err="1">
                <a:solidFill>
                  <a:srgbClr val="000000"/>
                </a:solidFill>
              </a:rPr>
              <a:t>đến</a:t>
            </a:r>
            <a:r>
              <a:rPr lang="en-US" dirty="0">
                <a:solidFill>
                  <a:srgbClr val="000000"/>
                </a:solidFill>
              </a:rPr>
              <a:t> 9 </a:t>
            </a:r>
            <a:r>
              <a:rPr lang="en-US" dirty="0" err="1">
                <a:solidFill>
                  <a:srgbClr val="000000"/>
                </a:solidFill>
              </a:rPr>
              <a:t>có</a:t>
            </a:r>
            <a:r>
              <a:rPr lang="en-US" dirty="0">
                <a:solidFill>
                  <a:srgbClr val="000000"/>
                </a:solidFill>
              </a:rPr>
              <a:t> 9 </a:t>
            </a:r>
            <a:r>
              <a:rPr lang="en-US" dirty="0" err="1">
                <a:solidFill>
                  <a:srgbClr val="000000"/>
                </a:solidFill>
              </a:rPr>
              <a:t>số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0676" name="AutoShape 20"/>
          <p:cNvSpPr>
            <a:spLocks noChangeArrowheads="1"/>
          </p:cNvSpPr>
          <p:nvPr/>
        </p:nvSpPr>
        <p:spPr bwMode="auto">
          <a:xfrm>
            <a:off x="32544" y="1944574"/>
            <a:ext cx="8621712" cy="1538288"/>
          </a:xfrm>
          <a:prstGeom prst="flowChartConnector">
            <a:avLst/>
          </a:prstGeom>
          <a:gradFill rotWithShape="1">
            <a:gsLst>
              <a:gs pos="0">
                <a:srgbClr val="6600FF"/>
              </a:gs>
              <a:gs pos="50000">
                <a:srgbClr val="6600FF">
                  <a:gamma/>
                  <a:tint val="0"/>
                  <a:invGamma/>
                </a:srgbClr>
              </a:gs>
              <a:gs pos="100000">
                <a:srgbClr val="6600FF"/>
              </a:gs>
            </a:gsLst>
            <a:lin ang="5400000" scaled="1"/>
          </a:gradFill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50000"/>
              </a:lnSpc>
            </a:pPr>
            <a:r>
              <a:rPr lang="en-US" dirty="0" err="1">
                <a:solidFill>
                  <a:srgbClr val="FF0066"/>
                </a:solidFill>
              </a:rPr>
              <a:t>Muốn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tìm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trung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bình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cộng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của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các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số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đó</a:t>
            </a:r>
            <a:r>
              <a:rPr lang="en-US" dirty="0">
                <a:solidFill>
                  <a:srgbClr val="FF0066"/>
                </a:solidFill>
              </a:rPr>
              <a:t>, </a:t>
            </a:r>
          </a:p>
          <a:p>
            <a:pPr algn="ctr">
              <a:lnSpc>
                <a:spcPct val="50000"/>
              </a:lnSpc>
            </a:pPr>
            <a:r>
              <a:rPr lang="en-US" dirty="0">
                <a:solidFill>
                  <a:srgbClr val="FF0066"/>
                </a:solidFill>
              </a:rPr>
              <a:t>ta </a:t>
            </a:r>
            <a:r>
              <a:rPr lang="en-US" dirty="0" err="1">
                <a:solidFill>
                  <a:srgbClr val="FF0066"/>
                </a:solidFill>
              </a:rPr>
              <a:t>làm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thế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nào</a:t>
            </a:r>
            <a:r>
              <a:rPr lang="en-US" dirty="0">
                <a:solidFill>
                  <a:srgbClr val="FF0066"/>
                </a:solidFill>
              </a:rPr>
              <a:t> ?</a:t>
            </a:r>
          </a:p>
        </p:txBody>
      </p:sp>
      <p:sp>
        <p:nvSpPr>
          <p:cNvPr id="70677" name="AutoShape 21"/>
          <p:cNvSpPr>
            <a:spLocks noChangeArrowheads="1"/>
          </p:cNvSpPr>
          <p:nvPr/>
        </p:nvSpPr>
        <p:spPr bwMode="auto">
          <a:xfrm>
            <a:off x="838200" y="3322875"/>
            <a:ext cx="6858000" cy="594281"/>
          </a:xfrm>
          <a:prstGeom prst="flowChartConnector">
            <a:avLst/>
          </a:prstGeom>
          <a:gradFill rotWithShape="1">
            <a:gsLst>
              <a:gs pos="0">
                <a:srgbClr val="6600FF"/>
              </a:gs>
              <a:gs pos="50000">
                <a:srgbClr val="6600FF">
                  <a:gamma/>
                  <a:tint val="0"/>
                  <a:invGamma/>
                </a:srgbClr>
              </a:gs>
              <a:gs pos="100000">
                <a:srgbClr val="6600FF"/>
              </a:gs>
            </a:gsLst>
            <a:lin ang="5400000" scaled="1"/>
          </a:gradFill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Từ</a:t>
            </a:r>
            <a:r>
              <a:rPr lang="en-US" dirty="0"/>
              <a:t> 1 </a:t>
            </a:r>
            <a:r>
              <a:rPr lang="en-US" dirty="0" err="1"/>
              <a:t>đến</a:t>
            </a:r>
            <a:r>
              <a:rPr lang="en-US" dirty="0"/>
              <a:t> 9 </a:t>
            </a:r>
            <a:r>
              <a:rPr lang="en-US" dirty="0" err="1"/>
              <a:t>có</a:t>
            </a:r>
            <a:r>
              <a:rPr lang="en-US" dirty="0"/>
              <a:t> bao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?</a:t>
            </a: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533400" y="1884362"/>
            <a:ext cx="8382000" cy="184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err="1">
                <a:solidFill>
                  <a:srgbClr val="000000"/>
                </a:solidFill>
              </a:rPr>
              <a:t>Tính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tổng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của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các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số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tự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nhiên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liên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tiếp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từ</a:t>
            </a:r>
            <a:r>
              <a:rPr lang="en-US" dirty="0">
                <a:solidFill>
                  <a:srgbClr val="000000"/>
                </a:solidFill>
              </a:rPr>
              <a:t> 1 </a:t>
            </a:r>
            <a:r>
              <a:rPr lang="en-US" dirty="0" err="1">
                <a:solidFill>
                  <a:srgbClr val="000000"/>
                </a:solidFill>
              </a:rPr>
              <a:t>đến</a:t>
            </a:r>
            <a:r>
              <a:rPr lang="en-US" dirty="0">
                <a:solidFill>
                  <a:srgbClr val="000000"/>
                </a:solidFill>
              </a:rPr>
              <a:t> 9.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</a:rPr>
              <a:t>(1 + 2 + 3 + 4 + 5 + 6 + 7 + 8 + 9) 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3307009" y="3492102"/>
            <a:ext cx="200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 dirty="0" err="1"/>
              <a:t>Giải</a:t>
            </a:r>
            <a:endParaRPr lang="en-US" u="sng" dirty="0"/>
          </a:p>
        </p:txBody>
      </p:sp>
    </p:spTree>
  </p:cSld>
  <p:clrMapOvr>
    <a:masterClrMapping/>
  </p:clrMapOvr>
  <p:transition spd="slow" advTm="0">
    <p:wipe dir="u"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9" dur="2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7" dur="20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0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0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0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0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0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0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70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0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0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0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0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70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3" grpId="0" animBg="1"/>
      <p:bldP spid="70663" grpId="1" animBg="1"/>
      <p:bldP spid="70664" grpId="0"/>
      <p:bldP spid="70675" grpId="0"/>
      <p:bldP spid="70676" grpId="0" animBg="1"/>
      <p:bldP spid="70676" grpId="1" animBg="1"/>
      <p:bldP spid="70677" grpId="0" animBg="1"/>
      <p:bldP spid="70677" grpId="1" animBg="1"/>
      <p:bldP spid="70678" grpId="0"/>
      <p:bldP spid="706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3500000">
            <a:off x="1875632" y="3001168"/>
            <a:ext cx="3155950" cy="3554413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/>
          <a:lstStyle/>
          <a:p>
            <a:pPr algn="ctr">
              <a:spcBef>
                <a:spcPct val="0"/>
              </a:spcBef>
            </a:pPr>
            <a:r>
              <a:rPr lang="en-US" sz="8000" b="1" dirty="0">
                <a:solidFill>
                  <a:srgbClr val="FFFF66"/>
                </a:solidFill>
              </a:rPr>
              <a:t>3</a:t>
            </a:r>
            <a:endParaRPr lang="en-US" sz="2400" b="1" dirty="0">
              <a:solidFill>
                <a:srgbClr val="FFFF66"/>
              </a:solidFill>
            </a:endParaRPr>
          </a:p>
        </p:txBody>
      </p:sp>
      <p:sp>
        <p:nvSpPr>
          <p:cNvPr id="54276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18900000">
            <a:off x="1709738" y="588963"/>
            <a:ext cx="2938462" cy="35258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>
              <a:spcBef>
                <a:spcPct val="0"/>
              </a:spcBef>
            </a:pPr>
            <a:endParaRPr lang="en-US" sz="2400" b="1" dirty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</a:pPr>
            <a:r>
              <a:rPr lang="en-US" sz="8000" b="1" dirty="0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54277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2700000">
            <a:off x="4417548" y="462627"/>
            <a:ext cx="3038475" cy="352107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/>
          <a:lstStyle/>
          <a:p>
            <a:pPr algn="ctr">
              <a:spcBef>
                <a:spcPct val="0"/>
              </a:spcBef>
            </a:pPr>
            <a:r>
              <a:rPr lang="en-US" sz="8000" b="1" dirty="0">
                <a:solidFill>
                  <a:srgbClr val="FF7C80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4278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8100000">
            <a:off x="4419600" y="2971800"/>
            <a:ext cx="3060700" cy="35052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/>
          <a:lstStyle/>
          <a:p>
            <a:pPr algn="ctr">
              <a:spcBef>
                <a:spcPct val="0"/>
              </a:spcBef>
            </a:pPr>
            <a:r>
              <a:rPr lang="en-US" sz="8000" b="1" dirty="0">
                <a:solidFill>
                  <a:srgbClr val="FF7C80"/>
                </a:solidFill>
              </a:rPr>
              <a:t>2</a:t>
            </a:r>
          </a:p>
          <a:p>
            <a:pPr algn="ctr">
              <a:spcBef>
                <a:spcPct val="0"/>
              </a:spcBef>
            </a:pPr>
            <a:endParaRPr lang="en-US" sz="8000" b="1" dirty="0">
              <a:solidFill>
                <a:srgbClr val="FF7C80"/>
              </a:solidFill>
            </a:endParaRPr>
          </a:p>
        </p:txBody>
      </p:sp>
      <p:sp>
        <p:nvSpPr>
          <p:cNvPr id="54279" name="Oval 7"/>
          <p:cNvSpPr>
            <a:spLocks noChangeArrowheads="1"/>
          </p:cNvSpPr>
          <p:nvPr/>
        </p:nvSpPr>
        <p:spPr bwMode="auto">
          <a:xfrm>
            <a:off x="3429000" y="2133600"/>
            <a:ext cx="2438400" cy="260667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0"/>
              </a:spcBef>
            </a:pPr>
            <a:r>
              <a:rPr lang="en-US" dirty="0" err="1">
                <a:solidFill>
                  <a:srgbClr val="0000CC"/>
                </a:solidFill>
              </a:rPr>
              <a:t>Em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chọn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cánh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hoa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nào</a:t>
            </a:r>
            <a:r>
              <a:rPr lang="en-US" dirty="0">
                <a:solidFill>
                  <a:srgbClr val="0000CC"/>
                </a:solidFill>
              </a:rPr>
              <a:t> ?</a:t>
            </a:r>
          </a:p>
        </p:txBody>
      </p:sp>
      <p:sp>
        <p:nvSpPr>
          <p:cNvPr id="15" name="Oval 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429000" y="2133600"/>
            <a:ext cx="2438400" cy="260667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0"/>
              </a:spcBef>
            </a:pPr>
            <a:r>
              <a:rPr lang="en-US" dirty="0" err="1">
                <a:solidFill>
                  <a:srgbClr val="0000CC"/>
                </a:solidFill>
              </a:rPr>
              <a:t>Chúc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mừng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các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bạn</a:t>
            </a:r>
            <a:r>
              <a:rPr lang="en-US" dirty="0">
                <a:solidFill>
                  <a:srgbClr val="0000CC"/>
                </a:solidFill>
              </a:rPr>
              <a:t>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4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4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4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9"/>
                  </p:tgtEl>
                </p:cond>
              </p:nextCondLst>
            </p:seq>
          </p:childTnLst>
        </p:cTn>
      </p:par>
    </p:tnLst>
    <p:bldLst>
      <p:bldP spid="54275" grpId="0" animBg="1"/>
      <p:bldP spid="54276" grpId="0" animBg="1"/>
      <p:bldP spid="54277" grpId="0" animBg="1"/>
      <p:bldP spid="54278" grpId="0" animBg="1"/>
      <p:bldP spid="54279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6263" y="1304925"/>
            <a:ext cx="7772400" cy="172878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; 3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  <p:sp>
        <p:nvSpPr>
          <p:cNvPr id="57347" name="Text 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627313" y="1628775"/>
            <a:ext cx="3600450" cy="393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5200" b="1"/>
              <a:t>3</a:t>
            </a:r>
          </a:p>
        </p:txBody>
      </p:sp>
      <p:sp>
        <p:nvSpPr>
          <p:cNvPr id="57348" name="AutoShape 4">
            <a:hlinkClick r:id="rId3" action="ppaction://hlinksldjump" highlightClick="1">
              <a:snd r:embed="rId4" name="camera.wav"/>
            </a:hlinkClick>
            <a:hlinkHover r:id="rId2" action="ppaction://hlinksldjump"/>
          </p:cNvPr>
          <p:cNvSpPr>
            <a:spLocks noChangeArrowheads="1"/>
          </p:cNvSpPr>
          <p:nvPr/>
        </p:nvSpPr>
        <p:spPr bwMode="auto">
          <a:xfrm>
            <a:off x="8016875" y="579596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build="p"/>
      <p:bldP spid="573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6263" y="1304925"/>
            <a:ext cx="7772400" cy="172878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; 4 </a:t>
            </a:r>
            <a:r>
              <a:rPr lang="en-US" sz="4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  <p:sp>
        <p:nvSpPr>
          <p:cNvPr id="61443" name="Text 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627313" y="1628775"/>
            <a:ext cx="3600450" cy="393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5200" b="1"/>
              <a:t>4</a:t>
            </a:r>
          </a:p>
        </p:txBody>
      </p:sp>
      <p:sp>
        <p:nvSpPr>
          <p:cNvPr id="61444" name="AutoShape 4">
            <a:hlinkClick r:id="rId3" action="ppaction://hlinksldjump" highlightClick="1">
              <a:snd r:embed="rId4" name="camera.wav"/>
            </a:hlinkClick>
            <a:hlinkHover r:id="rId2" action="ppaction://hlinksldjump"/>
          </p:cNvPr>
          <p:cNvSpPr>
            <a:spLocks noChangeArrowheads="1"/>
          </p:cNvSpPr>
          <p:nvPr/>
        </p:nvSpPr>
        <p:spPr bwMode="auto">
          <a:xfrm>
            <a:off x="8016875" y="579596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/>
      <p:bldP spid="614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6263" y="1143000"/>
            <a:ext cx="7772400" cy="172878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; 3 ; 5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7</a:t>
            </a:r>
          </a:p>
        </p:txBody>
      </p:sp>
      <p:sp>
        <p:nvSpPr>
          <p:cNvPr id="58371" name="Text 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627313" y="1628775"/>
            <a:ext cx="3600450" cy="393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5200" b="1"/>
              <a:t>4</a:t>
            </a:r>
          </a:p>
        </p:txBody>
      </p:sp>
      <p:sp>
        <p:nvSpPr>
          <p:cNvPr id="58372" name="AutoShape 4">
            <a:hlinkClick r:id="rId2" action="ppaction://hlinksldjump" highlightClick="1">
              <a:snd r:embed="rId3" name="camera.wav"/>
            </a:hlinkClick>
            <a:hlinkHover r:id="rId2" action="ppaction://hlinksldjump"/>
          </p:cNvPr>
          <p:cNvSpPr>
            <a:spLocks noChangeArrowheads="1"/>
          </p:cNvSpPr>
          <p:nvPr/>
        </p:nvSpPr>
        <p:spPr bwMode="auto">
          <a:xfrm>
            <a:off x="8016875" y="579596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/>
      <p:bldP spid="583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6263" y="1304925"/>
            <a:ext cx="7772400" cy="172878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; 4 ; 6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8</a:t>
            </a:r>
          </a:p>
        </p:txBody>
      </p:sp>
      <p:sp>
        <p:nvSpPr>
          <p:cNvPr id="59395" name="Text 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627313" y="1628775"/>
            <a:ext cx="3600450" cy="393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5200" b="1"/>
              <a:t>5</a:t>
            </a:r>
          </a:p>
        </p:txBody>
      </p:sp>
      <p:sp>
        <p:nvSpPr>
          <p:cNvPr id="59396" name="AutoShape 4">
            <a:hlinkClick r:id="rId3" action="ppaction://hlinksldjump" highlightClick="1">
              <a:snd r:embed="rId4" name="camera.wav"/>
            </a:hlinkClick>
            <a:hlinkHover r:id="rId2" action="ppaction://hlinksldjump"/>
          </p:cNvPr>
          <p:cNvSpPr>
            <a:spLocks noChangeArrowheads="1"/>
          </p:cNvSpPr>
          <p:nvPr/>
        </p:nvSpPr>
        <p:spPr bwMode="auto">
          <a:xfrm>
            <a:off x="8016875" y="579596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/>
      <p:bldP spid="5939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" y="355600"/>
            <a:ext cx="9127127" cy="6248400"/>
          </a:xfrm>
          <a:prstGeom prst="rect">
            <a:avLst/>
          </a:prstGeom>
        </p:spPr>
      </p:pic>
      <p:sp>
        <p:nvSpPr>
          <p:cNvPr id="820" name="Google Shape;820;p29"/>
          <p:cNvSpPr txBox="1">
            <a:spLocks noGrp="1"/>
          </p:cNvSpPr>
          <p:nvPr>
            <p:ph type="ctrTitle"/>
          </p:nvPr>
        </p:nvSpPr>
        <p:spPr>
          <a:xfrm>
            <a:off x="1075479" y="2669236"/>
            <a:ext cx="7852621" cy="329184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thống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tổng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kiến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  <a:b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Chữa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sai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  <a:b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3.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Xem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  <a:b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4.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Vận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dụng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tốt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kiến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  <a:endParaRPr sz="3200" b="1" dirty="0">
              <a:solidFill>
                <a:srgbClr val="002060"/>
              </a:solidFill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3" name="Google Shape;601;p25"/>
          <p:cNvSpPr/>
          <p:nvPr/>
        </p:nvSpPr>
        <p:spPr>
          <a:xfrm>
            <a:off x="2489941" y="1062857"/>
            <a:ext cx="4227956" cy="1288124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C2B3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4" name="Google Shape;48;p5"/>
          <p:cNvSpPr/>
          <p:nvPr/>
        </p:nvSpPr>
        <p:spPr>
          <a:xfrm>
            <a:off x="2781614" y="1209448"/>
            <a:ext cx="3644611" cy="69014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DẶN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 DÒ</a:t>
            </a:r>
            <a:endParaRPr kumimoji="0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0920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59594" y="171981"/>
            <a:ext cx="7900987" cy="381000"/>
          </a:xfrm>
        </p:spPr>
        <p:txBody>
          <a:bodyPr/>
          <a:lstStyle/>
          <a:p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0494" y="1032011"/>
            <a:ext cx="87391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000000"/>
                </a:solidFill>
              </a:rPr>
              <a:t>* </a:t>
            </a:r>
            <a:r>
              <a:rPr lang="en-US" u="sng" dirty="0" err="1">
                <a:solidFill>
                  <a:srgbClr val="000000"/>
                </a:solidFill>
              </a:rPr>
              <a:t>Bài</a:t>
            </a:r>
            <a:r>
              <a:rPr lang="en-US" u="sng" dirty="0">
                <a:solidFill>
                  <a:srgbClr val="000000"/>
                </a:solidFill>
              </a:rPr>
              <a:t> toán1</a:t>
            </a:r>
            <a:r>
              <a:rPr lang="en-US" dirty="0">
                <a:solidFill>
                  <a:srgbClr val="000000"/>
                </a:solidFill>
              </a:rPr>
              <a:t> : </a:t>
            </a:r>
            <a:r>
              <a:rPr lang="en-US" dirty="0" err="1">
                <a:solidFill>
                  <a:srgbClr val="000000"/>
                </a:solidFill>
              </a:rPr>
              <a:t>Rót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vào</a:t>
            </a:r>
            <a:r>
              <a:rPr lang="en-US" dirty="0">
                <a:solidFill>
                  <a:srgbClr val="000000"/>
                </a:solidFill>
              </a:rPr>
              <a:t> can </a:t>
            </a:r>
            <a:r>
              <a:rPr lang="en-US" dirty="0" err="1">
                <a:solidFill>
                  <a:srgbClr val="000000"/>
                </a:solidFill>
              </a:rPr>
              <a:t>thứ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nhất</a:t>
            </a:r>
            <a:r>
              <a:rPr lang="en-US" dirty="0">
                <a:solidFill>
                  <a:srgbClr val="000000"/>
                </a:solidFill>
              </a:rPr>
              <a:t> 6l </a:t>
            </a:r>
            <a:r>
              <a:rPr lang="en-US" dirty="0" err="1">
                <a:solidFill>
                  <a:srgbClr val="000000"/>
                </a:solidFill>
              </a:rPr>
              <a:t>dầu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rót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vào</a:t>
            </a:r>
            <a:r>
              <a:rPr lang="en-US" dirty="0">
                <a:solidFill>
                  <a:srgbClr val="000000"/>
                </a:solidFill>
              </a:rPr>
              <a:t> can </a:t>
            </a:r>
            <a:r>
              <a:rPr lang="en-US" dirty="0" err="1">
                <a:solidFill>
                  <a:srgbClr val="000000"/>
                </a:solidFill>
              </a:rPr>
              <a:t>thứ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hai</a:t>
            </a:r>
            <a:r>
              <a:rPr lang="en-US" dirty="0">
                <a:solidFill>
                  <a:srgbClr val="000000"/>
                </a:solidFill>
              </a:rPr>
              <a:t> 4l </a:t>
            </a:r>
            <a:r>
              <a:rPr lang="en-US" dirty="0" err="1">
                <a:solidFill>
                  <a:srgbClr val="000000"/>
                </a:solidFill>
              </a:rPr>
              <a:t>dầu</a:t>
            </a:r>
            <a:r>
              <a:rPr lang="en-US" dirty="0">
                <a:solidFill>
                  <a:srgbClr val="000000"/>
                </a:solidFill>
              </a:rPr>
              <a:t>. </a:t>
            </a:r>
            <a:r>
              <a:rPr lang="en-US" dirty="0" err="1">
                <a:solidFill>
                  <a:srgbClr val="000000"/>
                </a:solidFill>
              </a:rPr>
              <a:t>Hỏi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nếu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sô</a:t>
            </a:r>
            <a:r>
              <a:rPr lang="en-US" dirty="0">
                <a:solidFill>
                  <a:srgbClr val="000000"/>
                </a:solidFill>
              </a:rPr>
              <a:t>́ </a:t>
            </a:r>
            <a:r>
              <a:rPr lang="en-US" dirty="0" err="1">
                <a:solidFill>
                  <a:srgbClr val="000000"/>
                </a:solidFill>
              </a:rPr>
              <a:t>lít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dầu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đó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được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rót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đều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vào</a:t>
            </a:r>
            <a:r>
              <a:rPr lang="en-US" dirty="0">
                <a:solidFill>
                  <a:srgbClr val="000000"/>
                </a:solidFill>
              </a:rPr>
              <a:t> 2 can </a:t>
            </a:r>
            <a:r>
              <a:rPr lang="en-US" dirty="0" err="1">
                <a:solidFill>
                  <a:srgbClr val="000000"/>
                </a:solidFill>
              </a:rPr>
              <a:t>thì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mỗi</a:t>
            </a:r>
            <a:r>
              <a:rPr lang="en-US" dirty="0">
                <a:solidFill>
                  <a:srgbClr val="000000"/>
                </a:solidFill>
              </a:rPr>
              <a:t> can </a:t>
            </a:r>
            <a:r>
              <a:rPr lang="en-US" dirty="0" err="1">
                <a:solidFill>
                  <a:srgbClr val="000000"/>
                </a:solidFill>
              </a:rPr>
              <a:t>có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bao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nhiêu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lít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dầu</a:t>
            </a:r>
            <a:r>
              <a:rPr lang="en-US" dirty="0">
                <a:solidFill>
                  <a:srgbClr val="000000"/>
                </a:solidFill>
              </a:rPr>
              <a:t> ?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328988" y="4494213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398503" y="3152656"/>
            <a:ext cx="1981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b="1" u="sng" dirty="0" err="1">
                <a:solidFill>
                  <a:srgbClr val="1109B7"/>
                </a:solidFill>
              </a:rPr>
              <a:t>Tóm</a:t>
            </a:r>
            <a:r>
              <a:rPr lang="en-US" b="1" u="sng" dirty="0">
                <a:solidFill>
                  <a:srgbClr val="1109B7"/>
                </a:solidFill>
              </a:rPr>
              <a:t> </a:t>
            </a:r>
            <a:r>
              <a:rPr lang="en-US" b="1" u="sng" dirty="0" err="1">
                <a:solidFill>
                  <a:srgbClr val="1109B7"/>
                </a:solidFill>
              </a:rPr>
              <a:t>tắt</a:t>
            </a:r>
            <a:r>
              <a:rPr lang="en-US" b="1" u="sng" dirty="0">
                <a:solidFill>
                  <a:srgbClr val="1109B7"/>
                </a:solidFill>
              </a:rPr>
              <a:t>: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2338388" y="4037013"/>
            <a:ext cx="1371600" cy="777875"/>
            <a:chOff x="1968" y="2544"/>
            <a:chExt cx="864" cy="490"/>
          </a:xfrm>
        </p:grpSpPr>
        <p:grpSp>
          <p:nvGrpSpPr>
            <p:cNvPr id="3099" name="Group 27"/>
            <p:cNvGrpSpPr>
              <a:grpSpLocks/>
            </p:cNvGrpSpPr>
            <p:nvPr/>
          </p:nvGrpSpPr>
          <p:grpSpPr bwMode="auto">
            <a:xfrm>
              <a:off x="1968" y="2544"/>
              <a:ext cx="768" cy="0"/>
              <a:chOff x="3792" y="2304"/>
              <a:chExt cx="768" cy="0"/>
            </a:xfrm>
          </p:grpSpPr>
          <p:grpSp>
            <p:nvGrpSpPr>
              <p:cNvPr id="3100" name="Group 28"/>
              <p:cNvGrpSpPr>
                <a:grpSpLocks/>
              </p:cNvGrpSpPr>
              <p:nvPr/>
            </p:nvGrpSpPr>
            <p:grpSpPr bwMode="auto">
              <a:xfrm>
                <a:off x="3792" y="2304"/>
                <a:ext cx="384" cy="0"/>
                <a:chOff x="2640" y="2304"/>
                <a:chExt cx="384" cy="0"/>
              </a:xfrm>
            </p:grpSpPr>
            <p:sp>
              <p:nvSpPr>
                <p:cNvPr id="3101" name="Line 29"/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102" name="Line 30"/>
                <p:cNvSpPr>
                  <a:spLocks noChangeShapeType="1"/>
                </p:cNvSpPr>
                <p:nvPr/>
              </p:nvSpPr>
              <p:spPr bwMode="auto">
                <a:xfrm>
                  <a:off x="283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03" name="Group 31"/>
              <p:cNvGrpSpPr>
                <a:grpSpLocks/>
              </p:cNvGrpSpPr>
              <p:nvPr/>
            </p:nvGrpSpPr>
            <p:grpSpPr bwMode="auto">
              <a:xfrm>
                <a:off x="4176" y="2304"/>
                <a:ext cx="384" cy="0"/>
                <a:chOff x="2640" y="2304"/>
                <a:chExt cx="384" cy="0"/>
              </a:xfrm>
            </p:grpSpPr>
            <p:sp>
              <p:nvSpPr>
                <p:cNvPr id="3104" name="Line 32"/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105" name="Line 33"/>
                <p:cNvSpPr>
                  <a:spLocks noChangeShapeType="1"/>
                </p:cNvSpPr>
                <p:nvPr/>
              </p:nvSpPr>
              <p:spPr bwMode="auto">
                <a:xfrm>
                  <a:off x="283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3106" name="AutoShape 34"/>
            <p:cNvSpPr>
              <a:spLocks/>
            </p:cNvSpPr>
            <p:nvPr/>
          </p:nvSpPr>
          <p:spPr bwMode="auto">
            <a:xfrm rot="5353883">
              <a:off x="2256" y="2256"/>
              <a:ext cx="192" cy="768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rgbClr val="79117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" name="Text Box 35"/>
            <p:cNvSpPr txBox="1">
              <a:spLocks noChangeArrowheads="1"/>
            </p:cNvSpPr>
            <p:nvPr/>
          </p:nvSpPr>
          <p:spPr bwMode="auto">
            <a:xfrm>
              <a:off x="2256" y="2784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79117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rgbClr val="791179"/>
                  </a:solidFill>
                </a:rPr>
                <a:t>4 l</a:t>
              </a:r>
              <a:r>
                <a:rPr lang="vi-VN" sz="2000" dirty="0">
                  <a:solidFill>
                    <a:srgbClr val="791179"/>
                  </a:solidFill>
                </a:rPr>
                <a:t>ít</a:t>
              </a:r>
              <a:endParaRPr lang="en-US" sz="2000" dirty="0">
                <a:solidFill>
                  <a:srgbClr val="791179"/>
                </a:solidFill>
              </a:endParaRPr>
            </a:p>
          </p:txBody>
        </p:sp>
      </p:grpSp>
      <p:grpSp>
        <p:nvGrpSpPr>
          <p:cNvPr id="3108" name="Group 36"/>
          <p:cNvGrpSpPr>
            <a:grpSpLocks/>
          </p:cNvGrpSpPr>
          <p:nvPr/>
        </p:nvGrpSpPr>
        <p:grpSpPr bwMode="auto">
          <a:xfrm>
            <a:off x="509588" y="4037013"/>
            <a:ext cx="1828800" cy="854075"/>
            <a:chOff x="816" y="2544"/>
            <a:chExt cx="1152" cy="538"/>
          </a:xfrm>
        </p:grpSpPr>
        <p:sp>
          <p:nvSpPr>
            <p:cNvPr id="3109" name="AutoShape 37"/>
            <p:cNvSpPr>
              <a:spLocks/>
            </p:cNvSpPr>
            <p:nvPr/>
          </p:nvSpPr>
          <p:spPr bwMode="auto">
            <a:xfrm rot="5395779">
              <a:off x="1248" y="2112"/>
              <a:ext cx="288" cy="1152"/>
            </a:xfrm>
            <a:prstGeom prst="rightBrace">
              <a:avLst>
                <a:gd name="adj1" fmla="val 33333"/>
                <a:gd name="adj2" fmla="val 47963"/>
              </a:avLst>
            </a:prstGeom>
            <a:noFill/>
            <a:ln w="9525">
              <a:solidFill>
                <a:srgbClr val="79117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Text Box 38"/>
            <p:cNvSpPr txBox="1">
              <a:spLocks noChangeArrowheads="1"/>
            </p:cNvSpPr>
            <p:nvPr/>
          </p:nvSpPr>
          <p:spPr bwMode="auto">
            <a:xfrm>
              <a:off x="1296" y="2832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79117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rgbClr val="791179"/>
                  </a:solidFill>
                </a:rPr>
                <a:t>6 l</a:t>
              </a:r>
              <a:r>
                <a:rPr lang="vi-VN" sz="2000" dirty="0">
                  <a:solidFill>
                    <a:srgbClr val="791179"/>
                  </a:solidFill>
                </a:rPr>
                <a:t>ít</a:t>
              </a:r>
              <a:endParaRPr lang="en-US" sz="2000" dirty="0">
                <a:solidFill>
                  <a:srgbClr val="791179"/>
                </a:solidFill>
              </a:endParaRPr>
            </a:p>
          </p:txBody>
        </p:sp>
        <p:grpSp>
          <p:nvGrpSpPr>
            <p:cNvPr id="3111" name="Group 39"/>
            <p:cNvGrpSpPr>
              <a:grpSpLocks/>
            </p:cNvGrpSpPr>
            <p:nvPr/>
          </p:nvGrpSpPr>
          <p:grpSpPr bwMode="auto">
            <a:xfrm>
              <a:off x="816" y="2544"/>
              <a:ext cx="1152" cy="0"/>
              <a:chOff x="2640" y="2304"/>
              <a:chExt cx="1152" cy="0"/>
            </a:xfrm>
          </p:grpSpPr>
          <p:grpSp>
            <p:nvGrpSpPr>
              <p:cNvPr id="3112" name="Group 40"/>
              <p:cNvGrpSpPr>
                <a:grpSpLocks/>
              </p:cNvGrpSpPr>
              <p:nvPr/>
            </p:nvGrpSpPr>
            <p:grpSpPr bwMode="auto">
              <a:xfrm>
                <a:off x="2640" y="2304"/>
                <a:ext cx="384" cy="0"/>
                <a:chOff x="2640" y="2304"/>
                <a:chExt cx="384" cy="0"/>
              </a:xfrm>
            </p:grpSpPr>
            <p:sp>
              <p:nvSpPr>
                <p:cNvPr id="3113" name="Line 41"/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114" name="Line 42"/>
                <p:cNvSpPr>
                  <a:spLocks noChangeShapeType="1"/>
                </p:cNvSpPr>
                <p:nvPr/>
              </p:nvSpPr>
              <p:spPr bwMode="auto">
                <a:xfrm>
                  <a:off x="283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15" name="Group 43"/>
              <p:cNvGrpSpPr>
                <a:grpSpLocks/>
              </p:cNvGrpSpPr>
              <p:nvPr/>
            </p:nvGrpSpPr>
            <p:grpSpPr bwMode="auto">
              <a:xfrm>
                <a:off x="3024" y="2304"/>
                <a:ext cx="384" cy="0"/>
                <a:chOff x="2640" y="2304"/>
                <a:chExt cx="384" cy="0"/>
              </a:xfrm>
            </p:grpSpPr>
            <p:sp>
              <p:nvSpPr>
                <p:cNvPr id="3116" name="Line 44"/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117" name="Line 45"/>
                <p:cNvSpPr>
                  <a:spLocks noChangeShapeType="1"/>
                </p:cNvSpPr>
                <p:nvPr/>
              </p:nvSpPr>
              <p:spPr bwMode="auto">
                <a:xfrm>
                  <a:off x="283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18" name="Group 46"/>
              <p:cNvGrpSpPr>
                <a:grpSpLocks/>
              </p:cNvGrpSpPr>
              <p:nvPr/>
            </p:nvGrpSpPr>
            <p:grpSpPr bwMode="auto">
              <a:xfrm>
                <a:off x="3408" y="2304"/>
                <a:ext cx="384" cy="0"/>
                <a:chOff x="2640" y="2304"/>
                <a:chExt cx="384" cy="0"/>
              </a:xfrm>
            </p:grpSpPr>
            <p:sp>
              <p:nvSpPr>
                <p:cNvPr id="3119" name="Line 47"/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120" name="Line 48"/>
                <p:cNvSpPr>
                  <a:spLocks noChangeShapeType="1"/>
                </p:cNvSpPr>
                <p:nvPr/>
              </p:nvSpPr>
              <p:spPr bwMode="auto">
                <a:xfrm>
                  <a:off x="283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121" name="Group 49"/>
          <p:cNvGrpSpPr>
            <a:grpSpLocks/>
          </p:cNvGrpSpPr>
          <p:nvPr/>
        </p:nvGrpSpPr>
        <p:grpSpPr bwMode="auto">
          <a:xfrm>
            <a:off x="509588" y="5027613"/>
            <a:ext cx="3048000" cy="781050"/>
            <a:chOff x="912" y="3600"/>
            <a:chExt cx="1920" cy="492"/>
          </a:xfrm>
        </p:grpSpPr>
        <p:grpSp>
          <p:nvGrpSpPr>
            <p:cNvPr id="3122" name="Group 50"/>
            <p:cNvGrpSpPr>
              <a:grpSpLocks/>
            </p:cNvGrpSpPr>
            <p:nvPr/>
          </p:nvGrpSpPr>
          <p:grpSpPr bwMode="auto">
            <a:xfrm>
              <a:off x="912" y="3600"/>
              <a:ext cx="960" cy="492"/>
              <a:chOff x="912" y="3600"/>
              <a:chExt cx="960" cy="492"/>
            </a:xfrm>
          </p:grpSpPr>
          <p:grpSp>
            <p:nvGrpSpPr>
              <p:cNvPr id="3123" name="Group 51"/>
              <p:cNvGrpSpPr>
                <a:grpSpLocks/>
              </p:cNvGrpSpPr>
              <p:nvPr/>
            </p:nvGrpSpPr>
            <p:grpSpPr bwMode="auto">
              <a:xfrm>
                <a:off x="912" y="3600"/>
                <a:ext cx="960" cy="0"/>
                <a:chOff x="912" y="3600"/>
                <a:chExt cx="960" cy="0"/>
              </a:xfrm>
            </p:grpSpPr>
            <p:sp>
              <p:nvSpPr>
                <p:cNvPr id="3124" name="Line 52"/>
                <p:cNvSpPr>
                  <a:spLocks noChangeShapeType="1"/>
                </p:cNvSpPr>
                <p:nvPr/>
              </p:nvSpPr>
              <p:spPr bwMode="auto">
                <a:xfrm>
                  <a:off x="912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125" name="Line 53"/>
                <p:cNvSpPr>
                  <a:spLocks noChangeShapeType="1"/>
                </p:cNvSpPr>
                <p:nvPr/>
              </p:nvSpPr>
              <p:spPr bwMode="auto">
                <a:xfrm>
                  <a:off x="1104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126" name="Line 54"/>
                <p:cNvSpPr>
                  <a:spLocks noChangeShapeType="1"/>
                </p:cNvSpPr>
                <p:nvPr/>
              </p:nvSpPr>
              <p:spPr bwMode="auto">
                <a:xfrm>
                  <a:off x="1296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127" name="Line 55"/>
                <p:cNvSpPr>
                  <a:spLocks noChangeShapeType="1"/>
                </p:cNvSpPr>
                <p:nvPr/>
              </p:nvSpPr>
              <p:spPr bwMode="auto">
                <a:xfrm>
                  <a:off x="1488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128" name="Line 56"/>
                <p:cNvSpPr>
                  <a:spLocks noChangeShapeType="1"/>
                </p:cNvSpPr>
                <p:nvPr/>
              </p:nvSpPr>
              <p:spPr bwMode="auto">
                <a:xfrm>
                  <a:off x="1680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3129" name="AutoShape 57"/>
              <p:cNvSpPr>
                <a:spLocks/>
              </p:cNvSpPr>
              <p:nvPr/>
            </p:nvSpPr>
            <p:spPr bwMode="auto">
              <a:xfrm rot="5392461" flipV="1">
                <a:off x="1320" y="3240"/>
                <a:ext cx="144" cy="960"/>
              </a:xfrm>
              <a:prstGeom prst="rightBrace">
                <a:avLst>
                  <a:gd name="adj1" fmla="val 55556"/>
                  <a:gd name="adj2" fmla="val 50514"/>
                </a:avLst>
              </a:prstGeom>
              <a:noFill/>
              <a:ln w="9525">
                <a:solidFill>
                  <a:srgbClr val="79117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0" name="Text Box 58"/>
              <p:cNvSpPr txBox="1">
                <a:spLocks noChangeArrowheads="1"/>
              </p:cNvSpPr>
              <p:nvPr/>
            </p:nvSpPr>
            <p:spPr bwMode="auto">
              <a:xfrm>
                <a:off x="1200" y="3840"/>
                <a:ext cx="43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 dirty="0">
                    <a:solidFill>
                      <a:srgbClr val="791179"/>
                    </a:solidFill>
                  </a:rPr>
                  <a:t>? </a:t>
                </a:r>
                <a:r>
                  <a:rPr lang="vi-VN" sz="2000" dirty="0">
                    <a:solidFill>
                      <a:srgbClr val="791179"/>
                    </a:solidFill>
                  </a:rPr>
                  <a:t>lít</a:t>
                </a:r>
                <a:endParaRPr lang="en-US" sz="2000" dirty="0">
                  <a:solidFill>
                    <a:srgbClr val="791179"/>
                  </a:solidFill>
                </a:endParaRPr>
              </a:p>
            </p:txBody>
          </p:sp>
        </p:grpSp>
        <p:grpSp>
          <p:nvGrpSpPr>
            <p:cNvPr id="3131" name="Group 59"/>
            <p:cNvGrpSpPr>
              <a:grpSpLocks/>
            </p:cNvGrpSpPr>
            <p:nvPr/>
          </p:nvGrpSpPr>
          <p:grpSpPr bwMode="auto">
            <a:xfrm>
              <a:off x="1872" y="3600"/>
              <a:ext cx="960" cy="492"/>
              <a:chOff x="1872" y="3600"/>
              <a:chExt cx="960" cy="492"/>
            </a:xfrm>
          </p:grpSpPr>
          <p:sp>
            <p:nvSpPr>
              <p:cNvPr id="3132" name="AutoShape 60"/>
              <p:cNvSpPr>
                <a:spLocks/>
              </p:cNvSpPr>
              <p:nvPr/>
            </p:nvSpPr>
            <p:spPr bwMode="auto">
              <a:xfrm rot="5392461" flipV="1">
                <a:off x="2280" y="3240"/>
                <a:ext cx="144" cy="960"/>
              </a:xfrm>
              <a:prstGeom prst="rightBrace">
                <a:avLst>
                  <a:gd name="adj1" fmla="val 55556"/>
                  <a:gd name="adj2" fmla="val 50514"/>
                </a:avLst>
              </a:prstGeom>
              <a:noFill/>
              <a:ln w="9525">
                <a:solidFill>
                  <a:srgbClr val="79117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33" name="Group 61"/>
              <p:cNvGrpSpPr>
                <a:grpSpLocks/>
              </p:cNvGrpSpPr>
              <p:nvPr/>
            </p:nvGrpSpPr>
            <p:grpSpPr bwMode="auto">
              <a:xfrm>
                <a:off x="1872" y="3600"/>
                <a:ext cx="960" cy="492"/>
                <a:chOff x="1872" y="3600"/>
                <a:chExt cx="960" cy="492"/>
              </a:xfrm>
            </p:grpSpPr>
            <p:sp>
              <p:nvSpPr>
                <p:cNvPr id="3134" name="Line 62"/>
                <p:cNvSpPr>
                  <a:spLocks noChangeShapeType="1"/>
                </p:cNvSpPr>
                <p:nvPr/>
              </p:nvSpPr>
              <p:spPr bwMode="auto">
                <a:xfrm>
                  <a:off x="1872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 type="oval" w="med" len="med"/>
                  <a:tailEnd type="oval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135" name="Group 63"/>
                <p:cNvGrpSpPr>
                  <a:grpSpLocks/>
                </p:cNvGrpSpPr>
                <p:nvPr/>
              </p:nvGrpSpPr>
              <p:grpSpPr bwMode="auto">
                <a:xfrm>
                  <a:off x="2064" y="3600"/>
                  <a:ext cx="768" cy="0"/>
                  <a:chOff x="3792" y="2304"/>
                  <a:chExt cx="768" cy="0"/>
                </a:xfrm>
              </p:grpSpPr>
              <p:grpSp>
                <p:nvGrpSpPr>
                  <p:cNvPr id="3136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3792" y="2304"/>
                    <a:ext cx="384" cy="0"/>
                    <a:chOff x="2640" y="2304"/>
                    <a:chExt cx="384" cy="0"/>
                  </a:xfrm>
                </p:grpSpPr>
                <p:sp>
                  <p:nvSpPr>
                    <p:cNvPr id="3137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40" y="2304"/>
                      <a:ext cx="1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791179"/>
                      </a:solidFill>
                      <a:miter lim="800000"/>
                      <a:headEnd type="oval" w="med" len="med"/>
                      <a:tailEnd type="oval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8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32" y="2304"/>
                      <a:ext cx="1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791179"/>
                      </a:solidFill>
                      <a:miter lim="800000"/>
                      <a:headEnd type="oval" w="med" len="med"/>
                      <a:tailEnd type="oval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39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4176" y="2304"/>
                    <a:ext cx="384" cy="0"/>
                    <a:chOff x="2640" y="2304"/>
                    <a:chExt cx="384" cy="0"/>
                  </a:xfrm>
                </p:grpSpPr>
                <p:sp>
                  <p:nvSpPr>
                    <p:cNvPr id="3140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40" y="2304"/>
                      <a:ext cx="1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791179"/>
                      </a:solidFill>
                      <a:miter lim="800000"/>
                      <a:headEnd type="oval" w="med" len="med"/>
                      <a:tailEnd type="oval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1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32" y="2304"/>
                      <a:ext cx="1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791179"/>
                      </a:solidFill>
                      <a:miter lim="800000"/>
                      <a:headEnd type="oval" w="med" len="med"/>
                      <a:tailEnd type="oval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3142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2208" y="3840"/>
                  <a:ext cx="432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79117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2000" dirty="0">
                      <a:solidFill>
                        <a:srgbClr val="791179"/>
                      </a:solidFill>
                    </a:rPr>
                    <a:t>?</a:t>
                  </a:r>
                  <a:r>
                    <a:rPr lang="vi-VN" sz="2000" dirty="0">
                      <a:solidFill>
                        <a:srgbClr val="791179"/>
                      </a:solidFill>
                    </a:rPr>
                    <a:t>lít</a:t>
                  </a:r>
                  <a:r>
                    <a:rPr lang="en-US" sz="2000" dirty="0">
                      <a:solidFill>
                        <a:srgbClr val="791179"/>
                      </a:solidFill>
                    </a:rPr>
                    <a:t> </a:t>
                  </a:r>
                </a:p>
              </p:txBody>
            </p:sp>
          </p:grpSp>
        </p:grpSp>
      </p:grpSp>
      <p:sp>
        <p:nvSpPr>
          <p:cNvPr id="3146" name="Text Box 74"/>
          <p:cNvSpPr txBox="1">
            <a:spLocks noChangeArrowheads="1"/>
          </p:cNvSpPr>
          <p:nvPr/>
        </p:nvSpPr>
        <p:spPr bwMode="auto">
          <a:xfrm>
            <a:off x="5995988" y="3656013"/>
            <a:ext cx="2590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800">
              <a:solidFill>
                <a:schemeClr val="tx1"/>
              </a:solidFill>
            </a:endParaRPr>
          </a:p>
        </p:txBody>
      </p:sp>
      <p:grpSp>
        <p:nvGrpSpPr>
          <p:cNvPr id="3147" name="Group 75"/>
          <p:cNvGrpSpPr>
            <a:grpSpLocks/>
          </p:cNvGrpSpPr>
          <p:nvPr/>
        </p:nvGrpSpPr>
        <p:grpSpPr bwMode="auto">
          <a:xfrm flipH="1">
            <a:off x="5538788" y="3351213"/>
            <a:ext cx="2895600" cy="1847850"/>
            <a:chOff x="3552" y="1824"/>
            <a:chExt cx="1920" cy="1392"/>
          </a:xfrm>
        </p:grpSpPr>
        <p:grpSp>
          <p:nvGrpSpPr>
            <p:cNvPr id="3148" name="Group 76"/>
            <p:cNvGrpSpPr>
              <a:grpSpLocks/>
            </p:cNvGrpSpPr>
            <p:nvPr/>
          </p:nvGrpSpPr>
          <p:grpSpPr bwMode="auto">
            <a:xfrm>
              <a:off x="3552" y="1824"/>
              <a:ext cx="1920" cy="1008"/>
              <a:chOff x="624" y="1920"/>
              <a:chExt cx="1920" cy="1008"/>
            </a:xfrm>
          </p:grpSpPr>
          <p:sp>
            <p:nvSpPr>
              <p:cNvPr id="3149" name="AutoShape 77"/>
              <p:cNvSpPr>
                <a:spLocks noChangeArrowheads="1"/>
              </p:cNvSpPr>
              <p:nvPr/>
            </p:nvSpPr>
            <p:spPr bwMode="auto">
              <a:xfrm>
                <a:off x="1872" y="1920"/>
                <a:ext cx="672" cy="1008"/>
              </a:xfrm>
              <a:prstGeom prst="can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0" name="AutoShape 78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672" cy="768"/>
              </a:xfrm>
              <a:prstGeom prst="can">
                <a:avLst>
                  <a:gd name="adj" fmla="val 28571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51" name="Group 79"/>
              <p:cNvGrpSpPr>
                <a:grpSpLocks/>
              </p:cNvGrpSpPr>
              <p:nvPr/>
            </p:nvGrpSpPr>
            <p:grpSpPr bwMode="auto">
              <a:xfrm>
                <a:off x="624" y="1920"/>
                <a:ext cx="672" cy="1008"/>
                <a:chOff x="624" y="1920"/>
                <a:chExt cx="672" cy="1008"/>
              </a:xfrm>
            </p:grpSpPr>
            <p:sp>
              <p:nvSpPr>
                <p:cNvPr id="3152" name="AutoShape 80"/>
                <p:cNvSpPr>
                  <a:spLocks noChangeArrowheads="1"/>
                </p:cNvSpPr>
                <p:nvPr/>
              </p:nvSpPr>
              <p:spPr bwMode="auto">
                <a:xfrm>
                  <a:off x="624" y="2448"/>
                  <a:ext cx="672" cy="480"/>
                </a:xfrm>
                <a:prstGeom prst="can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3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663" y="2544"/>
                  <a:ext cx="490" cy="3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US" sz="2400" dirty="0">
                      <a:solidFill>
                        <a:schemeClr val="tx1"/>
                      </a:solidFill>
                    </a:rPr>
                    <a:t>4 l</a:t>
                  </a:r>
                  <a:r>
                    <a:rPr lang="vi-VN" sz="2400" dirty="0">
                      <a:solidFill>
                        <a:schemeClr val="tx1"/>
                      </a:solidFill>
                    </a:rPr>
                    <a:t>ít</a:t>
                  </a:r>
                  <a:endParaRPr lang="en-US" sz="2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54" name="AutoShape 82"/>
                <p:cNvSpPr>
                  <a:spLocks noChangeArrowheads="1"/>
                </p:cNvSpPr>
                <p:nvPr/>
              </p:nvSpPr>
              <p:spPr bwMode="auto">
                <a:xfrm>
                  <a:off x="624" y="1920"/>
                  <a:ext cx="672" cy="1008"/>
                </a:xfrm>
                <a:prstGeom prst="can">
                  <a:avLst>
                    <a:gd name="adj" fmla="val 375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55" name="Text Box 83"/>
              <p:cNvSpPr txBox="1">
                <a:spLocks noChangeArrowheads="1"/>
              </p:cNvSpPr>
              <p:nvPr/>
            </p:nvSpPr>
            <p:spPr bwMode="auto">
              <a:xfrm>
                <a:off x="1912" y="2496"/>
                <a:ext cx="536" cy="3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6 l</a:t>
                </a:r>
                <a:r>
                  <a:rPr lang="vi-VN" sz="2400" dirty="0">
                    <a:solidFill>
                      <a:schemeClr val="tx1"/>
                    </a:solidFill>
                  </a:rPr>
                  <a:t>ít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156" name="AutoShape 84"/>
            <p:cNvSpPr>
              <a:spLocks/>
            </p:cNvSpPr>
            <p:nvPr/>
          </p:nvSpPr>
          <p:spPr bwMode="auto">
            <a:xfrm rot="16160405">
              <a:off x="4320" y="2352"/>
              <a:ext cx="336" cy="1392"/>
            </a:xfrm>
            <a:prstGeom prst="leftBrace">
              <a:avLst>
                <a:gd name="adj1" fmla="val 34524"/>
                <a:gd name="adj2" fmla="val 5172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57" name="Text Box 85"/>
          <p:cNvSpPr txBox="1">
            <a:spLocks noChangeArrowheads="1"/>
          </p:cNvSpPr>
          <p:nvPr/>
        </p:nvSpPr>
        <p:spPr bwMode="auto">
          <a:xfrm>
            <a:off x="5843588" y="5713413"/>
            <a:ext cx="2743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800">
              <a:solidFill>
                <a:schemeClr val="tx1"/>
              </a:solidFill>
            </a:endParaRPr>
          </a:p>
        </p:txBody>
      </p:sp>
      <p:grpSp>
        <p:nvGrpSpPr>
          <p:cNvPr id="3158" name="Group 86"/>
          <p:cNvGrpSpPr>
            <a:grpSpLocks/>
          </p:cNvGrpSpPr>
          <p:nvPr/>
        </p:nvGrpSpPr>
        <p:grpSpPr bwMode="auto">
          <a:xfrm>
            <a:off x="5627688" y="5027613"/>
            <a:ext cx="2806700" cy="1524000"/>
            <a:chOff x="528" y="3312"/>
            <a:chExt cx="1920" cy="1008"/>
          </a:xfrm>
        </p:grpSpPr>
        <p:grpSp>
          <p:nvGrpSpPr>
            <p:cNvPr id="3159" name="Group 87"/>
            <p:cNvGrpSpPr>
              <a:grpSpLocks/>
            </p:cNvGrpSpPr>
            <p:nvPr/>
          </p:nvGrpSpPr>
          <p:grpSpPr bwMode="auto">
            <a:xfrm>
              <a:off x="1776" y="3312"/>
              <a:ext cx="672" cy="1008"/>
              <a:chOff x="624" y="3168"/>
              <a:chExt cx="672" cy="1008"/>
            </a:xfrm>
          </p:grpSpPr>
          <p:sp>
            <p:nvSpPr>
              <p:cNvPr id="3160" name="AutoShape 88"/>
              <p:cNvSpPr>
                <a:spLocks noChangeArrowheads="1"/>
              </p:cNvSpPr>
              <p:nvPr/>
            </p:nvSpPr>
            <p:spPr bwMode="auto">
              <a:xfrm>
                <a:off x="624" y="3552"/>
                <a:ext cx="672" cy="624"/>
              </a:xfrm>
              <a:prstGeom prst="can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1" name="Text Box 89"/>
              <p:cNvSpPr txBox="1">
                <a:spLocks noChangeArrowheads="1"/>
              </p:cNvSpPr>
              <p:nvPr/>
            </p:nvSpPr>
            <p:spPr bwMode="auto">
              <a:xfrm>
                <a:off x="768" y="3792"/>
                <a:ext cx="528" cy="3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? </a:t>
                </a:r>
                <a:r>
                  <a:rPr lang="vi-VN" sz="2400" dirty="0">
                    <a:solidFill>
                      <a:schemeClr val="tx1"/>
                    </a:solidFill>
                  </a:rPr>
                  <a:t>lít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62" name="AutoShape 90"/>
              <p:cNvSpPr>
                <a:spLocks noChangeArrowheads="1"/>
              </p:cNvSpPr>
              <p:nvPr/>
            </p:nvSpPr>
            <p:spPr bwMode="auto">
              <a:xfrm>
                <a:off x="624" y="3168"/>
                <a:ext cx="672" cy="1008"/>
              </a:xfrm>
              <a:prstGeom prst="can">
                <a:avLst>
                  <a:gd name="adj" fmla="val 375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63" name="Group 91"/>
            <p:cNvGrpSpPr>
              <a:grpSpLocks/>
            </p:cNvGrpSpPr>
            <p:nvPr/>
          </p:nvGrpSpPr>
          <p:grpSpPr bwMode="auto">
            <a:xfrm>
              <a:off x="528" y="3312"/>
              <a:ext cx="672" cy="1008"/>
              <a:chOff x="624" y="3168"/>
              <a:chExt cx="672" cy="1008"/>
            </a:xfrm>
          </p:grpSpPr>
          <p:sp>
            <p:nvSpPr>
              <p:cNvPr id="3164" name="AutoShape 92"/>
              <p:cNvSpPr>
                <a:spLocks noChangeArrowheads="1"/>
              </p:cNvSpPr>
              <p:nvPr/>
            </p:nvSpPr>
            <p:spPr bwMode="auto">
              <a:xfrm>
                <a:off x="624" y="3552"/>
                <a:ext cx="672" cy="624"/>
              </a:xfrm>
              <a:prstGeom prst="can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5" name="Text Box 93"/>
              <p:cNvSpPr txBox="1">
                <a:spLocks noChangeArrowheads="1"/>
              </p:cNvSpPr>
              <p:nvPr/>
            </p:nvSpPr>
            <p:spPr bwMode="auto">
              <a:xfrm>
                <a:off x="768" y="3792"/>
                <a:ext cx="488" cy="3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? </a:t>
                </a:r>
                <a:r>
                  <a:rPr lang="vi-VN" sz="2400" dirty="0">
                    <a:solidFill>
                      <a:schemeClr val="tx1"/>
                    </a:solidFill>
                  </a:rPr>
                  <a:t>lít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66" name="AutoShape 94"/>
              <p:cNvSpPr>
                <a:spLocks noChangeArrowheads="1"/>
              </p:cNvSpPr>
              <p:nvPr/>
            </p:nvSpPr>
            <p:spPr bwMode="auto">
              <a:xfrm>
                <a:off x="624" y="3168"/>
                <a:ext cx="672" cy="1008"/>
              </a:xfrm>
              <a:prstGeom prst="can">
                <a:avLst>
                  <a:gd name="adj" fmla="val 375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167" name="Text Box 95"/>
          <p:cNvSpPr txBox="1">
            <a:spLocks noChangeArrowheads="1"/>
          </p:cNvSpPr>
          <p:nvPr/>
        </p:nvSpPr>
        <p:spPr bwMode="auto">
          <a:xfrm>
            <a:off x="3848596" y="3144539"/>
            <a:ext cx="488327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1109B7"/>
                </a:solidFill>
              </a:rPr>
              <a:t>                     </a:t>
            </a:r>
            <a:r>
              <a:rPr lang="en-US" sz="2800" b="1" u="sng" dirty="0" err="1">
                <a:solidFill>
                  <a:srgbClr val="1109B7"/>
                </a:solidFill>
              </a:rPr>
              <a:t>Bài</a:t>
            </a:r>
            <a:r>
              <a:rPr lang="en-US" sz="2800" b="1" u="sng" dirty="0">
                <a:solidFill>
                  <a:srgbClr val="1109B7"/>
                </a:solidFill>
              </a:rPr>
              <a:t> </a:t>
            </a:r>
            <a:r>
              <a:rPr lang="en-US" sz="2800" b="1" u="sng" dirty="0" err="1">
                <a:solidFill>
                  <a:srgbClr val="1109B7"/>
                </a:solidFill>
              </a:rPr>
              <a:t>giải</a:t>
            </a:r>
            <a:endParaRPr lang="en-US" sz="2800" b="1" u="sng" dirty="0">
              <a:solidFill>
                <a:srgbClr val="1109B7"/>
              </a:solidFill>
            </a:endParaRPr>
          </a:p>
          <a:p>
            <a:r>
              <a:rPr lang="en-US" sz="2800" b="1" dirty="0" err="1">
                <a:solidFill>
                  <a:schemeClr val="tx2"/>
                </a:solidFill>
              </a:rPr>
              <a:t>Tổng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sô</a:t>
            </a:r>
            <a:r>
              <a:rPr lang="en-US" sz="2800" b="1" dirty="0">
                <a:solidFill>
                  <a:schemeClr val="tx2"/>
                </a:solidFill>
              </a:rPr>
              <a:t>́ l</a:t>
            </a:r>
            <a:r>
              <a:rPr lang="vi-VN" sz="2800" b="1" dirty="0">
                <a:solidFill>
                  <a:schemeClr val="tx2"/>
                </a:solidFill>
              </a:rPr>
              <a:t>í</a:t>
            </a:r>
            <a:r>
              <a:rPr lang="en-US" sz="2800" b="1" dirty="0">
                <a:solidFill>
                  <a:schemeClr val="tx2"/>
                </a:solidFill>
              </a:rPr>
              <a:t>t </a:t>
            </a:r>
            <a:r>
              <a:rPr lang="en-US" sz="2800" b="1" dirty="0" err="1">
                <a:solidFill>
                  <a:schemeClr val="tx2"/>
                </a:solidFill>
              </a:rPr>
              <a:t>dầu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của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hai</a:t>
            </a:r>
            <a:r>
              <a:rPr lang="en-US" sz="2800" b="1" dirty="0">
                <a:solidFill>
                  <a:schemeClr val="tx2"/>
                </a:solidFill>
              </a:rPr>
              <a:t> can </a:t>
            </a:r>
            <a:r>
              <a:rPr lang="en-US" sz="2800" b="1" dirty="0" err="1">
                <a:solidFill>
                  <a:schemeClr val="tx2"/>
                </a:solidFill>
              </a:rPr>
              <a:t>là</a:t>
            </a:r>
            <a:r>
              <a:rPr lang="en-US" sz="2800" b="1" dirty="0">
                <a:solidFill>
                  <a:schemeClr val="tx2"/>
                </a:solidFill>
              </a:rPr>
              <a:t> :</a:t>
            </a:r>
          </a:p>
          <a:p>
            <a:endParaRPr lang="en-US" sz="2800" b="1" u="sng" dirty="0"/>
          </a:p>
        </p:txBody>
      </p:sp>
      <p:sp>
        <p:nvSpPr>
          <p:cNvPr id="3168" name="Text Box 96"/>
          <p:cNvSpPr txBox="1">
            <a:spLocks noChangeArrowheads="1"/>
          </p:cNvSpPr>
          <p:nvPr/>
        </p:nvSpPr>
        <p:spPr bwMode="auto">
          <a:xfrm>
            <a:off x="5348288" y="4392642"/>
            <a:ext cx="3505200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US" sz="2800" b="1" dirty="0">
                <a:solidFill>
                  <a:schemeClr val="tx2"/>
                </a:solidFill>
              </a:rPr>
              <a:t>6 + 4 = 10 (</a:t>
            </a:r>
            <a:r>
              <a:rPr lang="en-US" sz="2800" b="1" dirty="0" err="1">
                <a:solidFill>
                  <a:schemeClr val="tx2"/>
                </a:solidFill>
              </a:rPr>
              <a:t>lít</a:t>
            </a:r>
            <a:r>
              <a:rPr lang="en-US" sz="2800" b="1" dirty="0">
                <a:solidFill>
                  <a:schemeClr val="tx2"/>
                </a:solidFill>
              </a:rPr>
              <a:t>)</a:t>
            </a:r>
          </a:p>
          <a:p>
            <a:endParaRPr lang="en-US" sz="2800" b="1" u="sng" dirty="0"/>
          </a:p>
        </p:txBody>
      </p:sp>
      <p:sp>
        <p:nvSpPr>
          <p:cNvPr id="3169" name="Text Box 97"/>
          <p:cNvSpPr txBox="1">
            <a:spLocks noChangeArrowheads="1"/>
          </p:cNvSpPr>
          <p:nvPr/>
        </p:nvSpPr>
        <p:spPr bwMode="auto">
          <a:xfrm>
            <a:off x="3838080" y="4758086"/>
            <a:ext cx="5357843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en-US" sz="2800" b="1" dirty="0" err="1">
                <a:solidFill>
                  <a:schemeClr val="tx2"/>
                </a:solidFill>
              </a:rPr>
              <a:t>Sô</a:t>
            </a:r>
            <a:r>
              <a:rPr lang="en-US" sz="2800" b="1" dirty="0">
                <a:solidFill>
                  <a:schemeClr val="tx2"/>
                </a:solidFill>
              </a:rPr>
              <a:t>́ </a:t>
            </a:r>
            <a:r>
              <a:rPr lang="en-US" sz="2800" b="1" dirty="0" err="1">
                <a:solidFill>
                  <a:schemeClr val="tx2"/>
                </a:solidFill>
              </a:rPr>
              <a:t>lít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dầu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rót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đều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vào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mỗi</a:t>
            </a:r>
            <a:r>
              <a:rPr lang="en-US" sz="2800" b="1" dirty="0">
                <a:solidFill>
                  <a:schemeClr val="tx2"/>
                </a:solidFill>
              </a:rPr>
              <a:t> can </a:t>
            </a:r>
            <a:r>
              <a:rPr lang="en-US" sz="2800" b="1" dirty="0" err="1">
                <a:solidFill>
                  <a:schemeClr val="tx2"/>
                </a:solidFill>
              </a:rPr>
              <a:t>là</a:t>
            </a:r>
            <a:r>
              <a:rPr lang="en-US" sz="2800" b="1" dirty="0">
                <a:solidFill>
                  <a:schemeClr val="tx2"/>
                </a:solidFill>
              </a:rPr>
              <a:t> :</a:t>
            </a:r>
          </a:p>
          <a:p>
            <a:endParaRPr lang="en-US" sz="2800" b="1" u="sng" dirty="0"/>
          </a:p>
        </p:txBody>
      </p:sp>
      <p:sp>
        <p:nvSpPr>
          <p:cNvPr id="3170" name="Text Box 98"/>
          <p:cNvSpPr txBox="1">
            <a:spLocks noChangeArrowheads="1"/>
          </p:cNvSpPr>
          <p:nvPr/>
        </p:nvSpPr>
        <p:spPr bwMode="auto">
          <a:xfrm>
            <a:off x="5370831" y="5278229"/>
            <a:ext cx="2286000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US" sz="2800" b="1" dirty="0">
                <a:solidFill>
                  <a:schemeClr val="tx2"/>
                </a:solidFill>
              </a:rPr>
              <a:t>10 : 2 = 5 (</a:t>
            </a:r>
            <a:r>
              <a:rPr lang="en-US" sz="2800" b="1" dirty="0" err="1">
                <a:solidFill>
                  <a:schemeClr val="tx2"/>
                </a:solidFill>
              </a:rPr>
              <a:t>lít</a:t>
            </a:r>
            <a:r>
              <a:rPr lang="en-US" sz="2800" b="1" dirty="0">
                <a:solidFill>
                  <a:schemeClr val="tx2"/>
                </a:solidFill>
              </a:rPr>
              <a:t>)</a:t>
            </a:r>
          </a:p>
          <a:p>
            <a:endParaRPr lang="en-US" sz="2800" b="1" u="sng" dirty="0"/>
          </a:p>
        </p:txBody>
      </p:sp>
      <p:sp>
        <p:nvSpPr>
          <p:cNvPr id="3171" name="Text Box 99"/>
          <p:cNvSpPr txBox="1">
            <a:spLocks noChangeArrowheads="1"/>
          </p:cNvSpPr>
          <p:nvPr/>
        </p:nvSpPr>
        <p:spPr bwMode="auto">
          <a:xfrm>
            <a:off x="5761991" y="5843568"/>
            <a:ext cx="2133600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en-US" sz="2800" b="1" u="sng" dirty="0" err="1">
                <a:solidFill>
                  <a:schemeClr val="tx1">
                    <a:lumMod val="50000"/>
                  </a:schemeClr>
                </a:solidFill>
              </a:rPr>
              <a:t>Đáp</a:t>
            </a:r>
            <a:r>
              <a:rPr lang="en-US" sz="2800" b="1" u="sng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b="1" u="sng" dirty="0" err="1">
                <a:solidFill>
                  <a:schemeClr val="tx1">
                    <a:lumMod val="50000"/>
                  </a:schemeClr>
                </a:solidFill>
              </a:rPr>
              <a:t>sô</a:t>
            </a:r>
            <a:r>
              <a:rPr lang="en-US" sz="2800" b="1" u="sng" dirty="0">
                <a:solidFill>
                  <a:schemeClr val="tx1">
                    <a:lumMod val="50000"/>
                  </a:schemeClr>
                </a:solidFill>
              </a:rPr>
              <a:t>́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 : 5 </a:t>
            </a:r>
            <a:r>
              <a:rPr lang="en-US" sz="2800" dirty="0" err="1">
                <a:solidFill>
                  <a:schemeClr val="tx1">
                    <a:lumMod val="50000"/>
                  </a:schemeClr>
                </a:solidFill>
              </a:rPr>
              <a:t>lít</a:t>
            </a:r>
            <a:endParaRPr lang="en-US" sz="2800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800" b="1" u="sng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Oval Callout 1"/>
          <p:cNvSpPr/>
          <p:nvPr/>
        </p:nvSpPr>
        <p:spPr bwMode="auto">
          <a:xfrm>
            <a:off x="1764533" y="5773574"/>
            <a:ext cx="914400" cy="612648"/>
          </a:xfrm>
          <a:prstGeom prst="wedgeEllipseCallou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Callout 2"/>
          <p:cNvSpPr/>
          <p:nvPr/>
        </p:nvSpPr>
        <p:spPr bwMode="auto">
          <a:xfrm>
            <a:off x="345114" y="4876335"/>
            <a:ext cx="3017520" cy="1514773"/>
          </a:xfrm>
          <a:prstGeom prst="wedgeEllipseCallou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Oval Callout 79"/>
          <p:cNvSpPr/>
          <p:nvPr/>
        </p:nvSpPr>
        <p:spPr bwMode="auto">
          <a:xfrm>
            <a:off x="464494" y="4917400"/>
            <a:ext cx="3017520" cy="1514773"/>
          </a:xfrm>
          <a:prstGeom prst="wedgeEllipseCallou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3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8" dur="500"/>
                                        <p:tgtEl>
                                          <p:spTgt spid="3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1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1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97" grpId="0" autoUpdateAnimBg="0"/>
      <p:bldP spid="3167" grpId="0"/>
      <p:bldP spid="3168" grpId="0"/>
      <p:bldP spid="3169" grpId="0"/>
      <p:bldP spid="3170" grpId="0"/>
      <p:bldP spid="3171" grpId="0"/>
      <p:bldP spid="3" grpId="0" animBg="1"/>
      <p:bldP spid="3" grpId="1" animBg="1"/>
      <p:bldP spid="80" grpId="0" animBg="1"/>
      <p:bldP spid="8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900" y="3952046"/>
            <a:ext cx="8686300" cy="688975"/>
          </a:xfrm>
        </p:spPr>
        <p:txBody>
          <a:bodyPr/>
          <a:lstStyle/>
          <a:p>
            <a:pPr algn="l"/>
            <a:br>
              <a:rPr lang="en-US" sz="3200" dirty="0"/>
            </a:b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(2 can)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rót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can.</a:t>
            </a:r>
            <a:b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(6 + 4) : 2 = 5 (l)</a:t>
            </a:r>
            <a:br>
              <a:rPr lang="en-US" sz="3200" b="1" dirty="0">
                <a:solidFill>
                  <a:srgbClr val="A11F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rgbClr val="6666FF"/>
                </a:solidFill>
              </a:rPr>
            </a:br>
            <a:br>
              <a:rPr lang="en-US" sz="3200" dirty="0">
                <a:solidFill>
                  <a:srgbClr val="BC2910"/>
                </a:solidFill>
              </a:rPr>
            </a:br>
            <a:endParaRPr lang="en-US" sz="3200" dirty="0">
              <a:solidFill>
                <a:srgbClr val="BC2910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81000" y="136586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u="sng" dirty="0" err="1"/>
              <a:t>Nhận</a:t>
            </a:r>
            <a:r>
              <a:rPr lang="en-US" b="1" u="sng" dirty="0"/>
              <a:t> </a:t>
            </a:r>
            <a:r>
              <a:rPr lang="en-US" b="1" u="sng" dirty="0" err="1"/>
              <a:t>xét</a:t>
            </a:r>
            <a:endParaRPr lang="en-US" b="1" u="sng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-75950" y="4017020"/>
            <a:ext cx="91439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BC2910"/>
                </a:solidFill>
              </a:rPr>
              <a:t> </a:t>
            </a:r>
            <a:r>
              <a:rPr lang="en-US" dirty="0">
                <a:solidFill>
                  <a:srgbClr val="FF00FF"/>
                </a:solidFill>
              </a:rPr>
              <a:t>Ta </a:t>
            </a:r>
            <a:r>
              <a:rPr lang="en-US" dirty="0" err="1">
                <a:solidFill>
                  <a:srgbClr val="FF00FF"/>
                </a:solidFill>
              </a:rPr>
              <a:t>gọi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sô</a:t>
            </a:r>
            <a:r>
              <a:rPr lang="en-US" dirty="0">
                <a:solidFill>
                  <a:srgbClr val="FF00FF"/>
                </a:solidFill>
              </a:rPr>
              <a:t>́ </a:t>
            </a:r>
            <a:r>
              <a:rPr lang="en-US" b="1" dirty="0"/>
              <a:t>5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là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sô</a:t>
            </a:r>
            <a:r>
              <a:rPr lang="en-US" dirty="0">
                <a:solidFill>
                  <a:srgbClr val="FF00FF"/>
                </a:solidFill>
              </a:rPr>
              <a:t>́ </a:t>
            </a:r>
            <a:r>
              <a:rPr lang="en-US" b="1" dirty="0" err="1"/>
              <a:t>trung</a:t>
            </a:r>
            <a:r>
              <a:rPr lang="en-US" b="1" dirty="0"/>
              <a:t> </a:t>
            </a:r>
            <a:r>
              <a:rPr lang="en-US" b="1" dirty="0" err="1"/>
              <a:t>bình</a:t>
            </a:r>
            <a:r>
              <a:rPr lang="en-US" b="1" dirty="0"/>
              <a:t> </a:t>
            </a:r>
            <a:r>
              <a:rPr lang="en-US" b="1" dirty="0" err="1"/>
              <a:t>cộng</a:t>
            </a:r>
            <a:r>
              <a:rPr lang="en-US" b="1" dirty="0"/>
              <a:t> </a:t>
            </a:r>
            <a:r>
              <a:rPr lang="en-US" dirty="0" err="1">
                <a:solidFill>
                  <a:srgbClr val="FF00FF"/>
                </a:solidFill>
              </a:rPr>
              <a:t>của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hai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sô</a:t>
            </a:r>
            <a:r>
              <a:rPr lang="en-US" dirty="0">
                <a:solidFill>
                  <a:srgbClr val="FF00FF"/>
                </a:solidFill>
              </a:rPr>
              <a:t>́ </a:t>
            </a:r>
            <a:r>
              <a:rPr lang="en-US" b="1" dirty="0"/>
              <a:t>6 </a:t>
            </a:r>
            <a:r>
              <a:rPr lang="en-US" b="1" dirty="0" err="1"/>
              <a:t>và</a:t>
            </a:r>
            <a:r>
              <a:rPr lang="en-US" b="1" dirty="0"/>
              <a:t> 4.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214948" y="942476"/>
            <a:ext cx="8954089" cy="92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</a:pPr>
            <a:r>
              <a:rPr lang="en-US" dirty="0" err="1">
                <a:solidFill>
                  <a:srgbClr val="000000"/>
                </a:solidFill>
              </a:rPr>
              <a:t>Muốn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biết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khi</a:t>
            </a:r>
            <a:r>
              <a:rPr lang="en-US" dirty="0">
                <a:solidFill>
                  <a:srgbClr val="000000"/>
                </a:solidFill>
              </a:rPr>
              <a:t> chia </a:t>
            </a:r>
            <a:r>
              <a:rPr lang="en-US" dirty="0" err="1">
                <a:solidFill>
                  <a:srgbClr val="000000"/>
                </a:solidFill>
              </a:rPr>
              <a:t>đều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mỗi</a:t>
            </a:r>
            <a:r>
              <a:rPr lang="en-US" dirty="0">
                <a:solidFill>
                  <a:srgbClr val="000000"/>
                </a:solidFill>
              </a:rPr>
              <a:t> can </a:t>
            </a:r>
            <a:r>
              <a:rPr lang="en-US" dirty="0" err="1">
                <a:solidFill>
                  <a:srgbClr val="000000"/>
                </a:solidFill>
              </a:rPr>
              <a:t>có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bao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nhiêu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lít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dầu</a:t>
            </a: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60000"/>
              </a:lnSpc>
            </a:pPr>
            <a:r>
              <a:rPr lang="en-US" dirty="0">
                <a:solidFill>
                  <a:srgbClr val="000000"/>
                </a:solidFill>
              </a:rPr>
              <a:t>ta </a:t>
            </a:r>
            <a:r>
              <a:rPr lang="en-US" dirty="0" err="1">
                <a:solidFill>
                  <a:srgbClr val="000000"/>
                </a:solidFill>
              </a:rPr>
              <a:t>làm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thê</a:t>
            </a:r>
            <a:r>
              <a:rPr lang="en-US" dirty="0">
                <a:solidFill>
                  <a:srgbClr val="000000"/>
                </a:solidFill>
              </a:rPr>
              <a:t>́ </a:t>
            </a:r>
            <a:r>
              <a:rPr lang="en-US" dirty="0" err="1">
                <a:solidFill>
                  <a:srgbClr val="000000"/>
                </a:solidFill>
              </a:rPr>
              <a:t>nào</a:t>
            </a:r>
            <a:r>
              <a:rPr lang="en-US" dirty="0">
                <a:solidFill>
                  <a:srgbClr val="000000"/>
                </a:solidFill>
              </a:rPr>
              <a:t> ?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-125423" y="3164721"/>
            <a:ext cx="929445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   Ta </a:t>
            </a:r>
            <a:r>
              <a:rPr lang="en-US" altLang="en-US" sz="2800" dirty="0" err="1">
                <a:solidFill>
                  <a:srgbClr val="000000"/>
                </a:solidFill>
              </a:rPr>
              <a:t>nói</a:t>
            </a:r>
            <a:r>
              <a:rPr lang="en-US" altLang="en-US" sz="2800" dirty="0">
                <a:solidFill>
                  <a:srgbClr val="000000"/>
                </a:solidFill>
              </a:rPr>
              <a:t>: Can </a:t>
            </a:r>
            <a:r>
              <a:rPr lang="en-US" altLang="en-US" sz="2800" dirty="0" err="1">
                <a:solidFill>
                  <a:srgbClr val="000000"/>
                </a:solidFill>
              </a:rPr>
              <a:t>thứ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nhất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</a:rPr>
              <a:t> 6 </a:t>
            </a:r>
            <a:r>
              <a:rPr lang="en-US" altLang="en-US" sz="2800" dirty="0" err="1">
                <a:solidFill>
                  <a:srgbClr val="000000"/>
                </a:solidFill>
              </a:rPr>
              <a:t>lít</a:t>
            </a:r>
            <a:r>
              <a:rPr lang="en-US" altLang="en-US" sz="2800" dirty="0">
                <a:solidFill>
                  <a:srgbClr val="000000"/>
                </a:solidFill>
              </a:rPr>
              <a:t>, can </a:t>
            </a:r>
            <a:r>
              <a:rPr lang="en-US" altLang="en-US" sz="2800" dirty="0" err="1">
                <a:solidFill>
                  <a:srgbClr val="000000"/>
                </a:solidFill>
              </a:rPr>
              <a:t>thứ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hai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</a:rPr>
              <a:t> 4 </a:t>
            </a:r>
            <a:r>
              <a:rPr lang="en-US" altLang="en-US" sz="2800" dirty="0" err="1">
                <a:solidFill>
                  <a:srgbClr val="000000"/>
                </a:solidFill>
              </a:rPr>
              <a:t>lít</a:t>
            </a:r>
            <a:r>
              <a:rPr lang="en-US" altLang="en-US" sz="2800" dirty="0">
                <a:solidFill>
                  <a:srgbClr val="000000"/>
                </a:solidFill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</a:rPr>
              <a:t>vậy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lít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dầu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rót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đều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vào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mỗi</a:t>
            </a:r>
            <a:r>
              <a:rPr lang="en-US" altLang="en-US" sz="2800" dirty="0">
                <a:solidFill>
                  <a:srgbClr val="000000"/>
                </a:solidFill>
              </a:rPr>
              <a:t> can </a:t>
            </a:r>
            <a:r>
              <a:rPr lang="en-US" altLang="en-US" sz="2800" err="1">
                <a:solidFill>
                  <a:srgbClr val="000000"/>
                </a:solidFill>
              </a:rPr>
              <a:t>là</a:t>
            </a:r>
            <a:r>
              <a:rPr lang="en-US" altLang="en-US" sz="2800">
                <a:solidFill>
                  <a:srgbClr val="000000"/>
                </a:solidFill>
              </a:rPr>
              <a:t> 5lít </a:t>
            </a:r>
            <a:r>
              <a:rPr lang="en-US" altLang="en-US" sz="2800" dirty="0">
                <a:solidFill>
                  <a:srgbClr val="000000"/>
                </a:solidFill>
              </a:rPr>
              <a:t>hay </a:t>
            </a:r>
            <a:r>
              <a:rPr lang="en-US" altLang="en-US" sz="2800" dirty="0" err="1">
                <a:solidFill>
                  <a:srgbClr val="000000"/>
                </a:solidFill>
              </a:rPr>
              <a:t>trung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bình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mỗi</a:t>
            </a:r>
            <a:r>
              <a:rPr lang="en-US" altLang="en-US" sz="2800" dirty="0">
                <a:solidFill>
                  <a:srgbClr val="000000"/>
                </a:solidFill>
              </a:rPr>
              <a:t> can </a:t>
            </a:r>
            <a:r>
              <a:rPr lang="en-US" altLang="en-US" sz="2800" dirty="0" err="1">
                <a:solidFill>
                  <a:srgbClr val="000000"/>
                </a:solidFill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</a:rPr>
              <a:t> 5 </a:t>
            </a:r>
            <a:r>
              <a:rPr lang="en-US" altLang="en-US" sz="2800" dirty="0" err="1">
                <a:solidFill>
                  <a:srgbClr val="000000"/>
                </a:solidFill>
              </a:rPr>
              <a:t>lít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-106001" y="4666769"/>
            <a:ext cx="8869680" cy="129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6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  </a:t>
            </a:r>
            <a:r>
              <a:rPr lang="en-US" altLang="en-US" sz="2800" dirty="0" err="1">
                <a:solidFill>
                  <a:srgbClr val="000000"/>
                </a:solidFill>
              </a:rPr>
              <a:t>Vậy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muốn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tìm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b="1" dirty="0" err="1"/>
              <a:t>trung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bình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cộng</a:t>
            </a:r>
            <a:r>
              <a:rPr lang="en-US" altLang="en-US" sz="2800" b="1" dirty="0"/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của</a:t>
            </a:r>
            <a:r>
              <a:rPr lang="en-US" altLang="en-US" sz="2800" dirty="0">
                <a:solidFill>
                  <a:srgbClr val="000000"/>
                </a:solidFill>
              </a:rPr>
              <a:t>  2 </a:t>
            </a:r>
            <a:r>
              <a:rPr lang="en-US" altLang="en-US" sz="2800" dirty="0" err="1">
                <a:solidFill>
                  <a:srgbClr val="000000"/>
                </a:solidFill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</a:rPr>
              <a:t> ta </a:t>
            </a:r>
            <a:r>
              <a:rPr lang="en-US" altLang="en-US" sz="2800" dirty="0" err="1">
                <a:solidFill>
                  <a:srgbClr val="000000"/>
                </a:solidFill>
              </a:rPr>
              <a:t>làm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thế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nào</a:t>
            </a:r>
            <a:r>
              <a:rPr lang="en-US" altLang="en-US" sz="2800" dirty="0">
                <a:solidFill>
                  <a:srgbClr val="000000"/>
                </a:solidFill>
              </a:rPr>
              <a:t>?</a:t>
            </a:r>
          </a:p>
          <a:p>
            <a:pPr eaLnBrk="1" hangingPunct="1">
              <a:lnSpc>
                <a:spcPct val="6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   </a:t>
            </a:r>
            <a:r>
              <a:rPr lang="en-US" altLang="en-US" sz="2800" b="1" dirty="0" err="1">
                <a:solidFill>
                  <a:srgbClr val="7030A0"/>
                </a:solidFill>
              </a:rPr>
              <a:t>Muốn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tìm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/>
              <a:t>trung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bình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cộng</a:t>
            </a:r>
            <a:r>
              <a:rPr lang="en-US" altLang="en-US" sz="2800" b="1" dirty="0"/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của</a:t>
            </a:r>
            <a:r>
              <a:rPr lang="en-US" altLang="en-US" sz="2800" b="1" dirty="0">
                <a:solidFill>
                  <a:srgbClr val="7030A0"/>
                </a:solidFill>
              </a:rPr>
              <a:t> 2 </a:t>
            </a:r>
            <a:r>
              <a:rPr lang="en-US" altLang="en-US" sz="2800" b="1" dirty="0" err="1">
                <a:solidFill>
                  <a:srgbClr val="7030A0"/>
                </a:solidFill>
              </a:rPr>
              <a:t>số</a:t>
            </a:r>
            <a:r>
              <a:rPr lang="en-US" altLang="en-US" sz="2800" b="1" dirty="0">
                <a:solidFill>
                  <a:srgbClr val="7030A0"/>
                </a:solidFill>
              </a:rPr>
              <a:t> ta </a:t>
            </a:r>
            <a:r>
              <a:rPr lang="en-US" altLang="en-US" sz="2800" b="1" dirty="0" err="1">
                <a:solidFill>
                  <a:srgbClr val="7030A0"/>
                </a:solidFill>
              </a:rPr>
              <a:t>tính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/>
              <a:t>tổng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của</a:t>
            </a:r>
            <a:endParaRPr lang="en-US" altLang="en-US" sz="2800" b="1" dirty="0">
              <a:solidFill>
                <a:srgbClr val="7030A0"/>
              </a:solidFill>
            </a:endParaRPr>
          </a:p>
          <a:p>
            <a:pPr eaLnBrk="1" hangingPunct="1">
              <a:lnSpc>
                <a:spcPct val="60000"/>
              </a:lnSpc>
            </a:pP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hai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số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đó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rồi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/>
              <a:t>chia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tổng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đó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cho</a:t>
            </a:r>
            <a:r>
              <a:rPr lang="en-US" altLang="en-US" sz="2800" b="1" dirty="0">
                <a:solidFill>
                  <a:srgbClr val="7030A0"/>
                </a:solidFill>
              </a:rPr>
              <a:t> 2.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-139374" y="4601795"/>
            <a:ext cx="8869680" cy="129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6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  </a:t>
            </a:r>
            <a:r>
              <a:rPr lang="en-US" altLang="en-US" sz="2800" dirty="0" err="1">
                <a:solidFill>
                  <a:srgbClr val="000000"/>
                </a:solidFill>
              </a:rPr>
              <a:t>Vậy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muốn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tìm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b="1" dirty="0" err="1"/>
              <a:t>trung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bình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cộng</a:t>
            </a:r>
            <a:r>
              <a:rPr lang="en-US" altLang="en-US" sz="2800" b="1" dirty="0"/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của</a:t>
            </a:r>
            <a:r>
              <a:rPr lang="en-US" altLang="en-US" sz="2800" dirty="0">
                <a:solidFill>
                  <a:srgbClr val="000000"/>
                </a:solidFill>
              </a:rPr>
              <a:t>  6 </a:t>
            </a:r>
            <a:r>
              <a:rPr lang="en-US" altLang="en-US" sz="2800" dirty="0" err="1">
                <a:solidFill>
                  <a:srgbClr val="000000"/>
                </a:solidFill>
              </a:rPr>
              <a:t>và</a:t>
            </a:r>
            <a:r>
              <a:rPr lang="en-US" altLang="en-US" sz="2800" dirty="0">
                <a:solidFill>
                  <a:srgbClr val="000000"/>
                </a:solidFill>
              </a:rPr>
              <a:t> 4 ta </a:t>
            </a:r>
            <a:r>
              <a:rPr lang="en-US" altLang="en-US" sz="2800" dirty="0" err="1">
                <a:solidFill>
                  <a:srgbClr val="000000"/>
                </a:solidFill>
              </a:rPr>
              <a:t>làm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thế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nào</a:t>
            </a:r>
            <a:r>
              <a:rPr lang="en-US" altLang="en-US" sz="2800" dirty="0">
                <a:solidFill>
                  <a:srgbClr val="000000"/>
                </a:solidFill>
              </a:rPr>
              <a:t>?</a:t>
            </a:r>
          </a:p>
          <a:p>
            <a:pPr eaLnBrk="1" hangingPunct="1">
              <a:lnSpc>
                <a:spcPct val="6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   </a:t>
            </a:r>
            <a:r>
              <a:rPr lang="en-US" altLang="en-US" sz="2800" b="1" dirty="0" err="1">
                <a:solidFill>
                  <a:srgbClr val="7030A0"/>
                </a:solidFill>
              </a:rPr>
              <a:t>Muốn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tìm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/>
              <a:t>trung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bình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cộng</a:t>
            </a:r>
            <a:r>
              <a:rPr lang="en-US" altLang="en-US" sz="2800" b="1" dirty="0"/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của</a:t>
            </a:r>
            <a:r>
              <a:rPr lang="en-US" altLang="en-US" sz="2800" b="1" dirty="0">
                <a:solidFill>
                  <a:srgbClr val="7030A0"/>
                </a:solidFill>
              </a:rPr>
              <a:t> 6 </a:t>
            </a:r>
            <a:r>
              <a:rPr lang="en-US" altLang="en-US" sz="2800" b="1" dirty="0" err="1">
                <a:solidFill>
                  <a:srgbClr val="7030A0"/>
                </a:solidFill>
              </a:rPr>
              <a:t>và</a:t>
            </a:r>
            <a:r>
              <a:rPr lang="en-US" altLang="en-US" sz="2800" b="1" dirty="0">
                <a:solidFill>
                  <a:srgbClr val="7030A0"/>
                </a:solidFill>
              </a:rPr>
              <a:t> 4 ta </a:t>
            </a:r>
            <a:r>
              <a:rPr lang="en-US" altLang="en-US" sz="2800" b="1" dirty="0" err="1">
                <a:solidFill>
                  <a:srgbClr val="7030A0"/>
                </a:solidFill>
              </a:rPr>
              <a:t>tính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/>
              <a:t>tổng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của</a:t>
            </a:r>
            <a:endParaRPr lang="en-US" altLang="en-US" sz="2800" b="1" dirty="0">
              <a:solidFill>
                <a:srgbClr val="7030A0"/>
              </a:solidFill>
            </a:endParaRPr>
          </a:p>
          <a:p>
            <a:pPr eaLnBrk="1" hangingPunct="1">
              <a:lnSpc>
                <a:spcPct val="60000"/>
              </a:lnSpc>
            </a:pP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hai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số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đó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rồi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/>
              <a:t>chia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tổng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đó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cho</a:t>
            </a:r>
            <a:r>
              <a:rPr lang="en-US" altLang="en-US" sz="2800" b="1" dirty="0">
                <a:solidFill>
                  <a:srgbClr val="7030A0"/>
                </a:solidFill>
              </a:rPr>
              <a:t>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6" grpId="0" autoUpdateAnimBg="0"/>
      <p:bldP spid="7" grpId="0" autoUpdateAnimBg="0"/>
      <p:bldP spid="8" grpId="0" build="allAtOnce"/>
      <p:bldP spid="9" grpId="0" build="allAtOnce"/>
      <p:bldP spid="9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29416" y="135570"/>
            <a:ext cx="838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vi-VN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ài</a:t>
            </a:r>
            <a:r>
              <a:rPr lang="en-US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</a:t>
            </a:r>
            <a:r>
              <a:rPr lang="vi-VN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ố</a:t>
            </a:r>
            <a:r>
              <a:rPr lang="en-US" sz="24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</a:t>
            </a:r>
            <a:r>
              <a:rPr lang="en-US" dirty="0"/>
              <a:t> : </a:t>
            </a:r>
            <a:r>
              <a:rPr lang="en-US" sz="2400" dirty="0" err="1">
                <a:solidFill>
                  <a:srgbClr val="000000"/>
                </a:solidFill>
              </a:rPr>
              <a:t>Sô</a:t>
            </a:r>
            <a:r>
              <a:rPr lang="en-US" sz="2400" dirty="0">
                <a:solidFill>
                  <a:srgbClr val="000000"/>
                </a:solidFill>
              </a:rPr>
              <a:t>́ </a:t>
            </a:r>
            <a:r>
              <a:rPr lang="en-US" sz="2400" dirty="0" err="1">
                <a:solidFill>
                  <a:srgbClr val="000000"/>
                </a:solidFill>
              </a:rPr>
              <a:t>học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sinh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của</a:t>
            </a:r>
            <a:r>
              <a:rPr lang="en-US" sz="2400" dirty="0">
                <a:solidFill>
                  <a:srgbClr val="000000"/>
                </a:solidFill>
              </a:rPr>
              <a:t> 3 </a:t>
            </a:r>
            <a:r>
              <a:rPr lang="en-US" sz="2400" dirty="0" err="1">
                <a:solidFill>
                  <a:srgbClr val="000000"/>
                </a:solidFill>
              </a:rPr>
              <a:t>lớp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lần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lượt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là</a:t>
            </a:r>
            <a:r>
              <a:rPr lang="en-US" sz="2400" dirty="0">
                <a:solidFill>
                  <a:srgbClr val="000000"/>
                </a:solidFill>
              </a:rPr>
              <a:t> 25 </a:t>
            </a:r>
            <a:r>
              <a:rPr lang="en-US" sz="2400" dirty="0" err="1">
                <a:solidFill>
                  <a:srgbClr val="000000"/>
                </a:solidFill>
              </a:rPr>
              <a:t>học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sinh</a:t>
            </a:r>
            <a:r>
              <a:rPr lang="en-US" sz="2400" dirty="0">
                <a:solidFill>
                  <a:srgbClr val="000000"/>
                </a:solidFill>
              </a:rPr>
              <a:t>, 27 </a:t>
            </a:r>
            <a:r>
              <a:rPr lang="en-US" sz="2400" dirty="0" err="1">
                <a:solidFill>
                  <a:srgbClr val="000000"/>
                </a:solidFill>
              </a:rPr>
              <a:t>học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sinh</a:t>
            </a:r>
            <a:r>
              <a:rPr lang="en-US" sz="2400" dirty="0">
                <a:solidFill>
                  <a:srgbClr val="000000"/>
                </a:solidFill>
              </a:rPr>
              <a:t>, 32 </a:t>
            </a:r>
            <a:r>
              <a:rPr lang="en-US" sz="2400" dirty="0" err="1">
                <a:solidFill>
                  <a:srgbClr val="000000"/>
                </a:solidFill>
              </a:rPr>
              <a:t>học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sinh</a:t>
            </a:r>
            <a:r>
              <a:rPr lang="en-US" sz="2400" dirty="0">
                <a:solidFill>
                  <a:srgbClr val="000000"/>
                </a:solidFill>
              </a:rPr>
              <a:t>. </a:t>
            </a:r>
            <a:r>
              <a:rPr lang="en-US" sz="2400" dirty="0" err="1">
                <a:solidFill>
                  <a:srgbClr val="000000"/>
                </a:solidFill>
              </a:rPr>
              <a:t>Hỏi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trung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bình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mỗi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lớp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có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bao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nhiêu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học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sinh</a:t>
            </a:r>
            <a:r>
              <a:rPr lang="en-US" sz="2400" dirty="0">
                <a:solidFill>
                  <a:srgbClr val="000000"/>
                </a:solidFill>
              </a:rPr>
              <a:t> ?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7016" y="1439068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u="sng">
                <a:solidFill>
                  <a:schemeClr val="tx2"/>
                </a:solidFill>
              </a:rPr>
              <a:t>Tóm tắt: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3946952" y="2836067"/>
            <a:ext cx="137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u="sng" dirty="0" err="1">
                <a:solidFill>
                  <a:schemeClr val="tx2"/>
                </a:solidFill>
              </a:rPr>
              <a:t>Bài</a:t>
            </a:r>
            <a:r>
              <a:rPr lang="en-US" sz="2800" b="1" u="sng" dirty="0">
                <a:solidFill>
                  <a:schemeClr val="tx2"/>
                </a:solidFill>
              </a:rPr>
              <a:t> </a:t>
            </a:r>
            <a:r>
              <a:rPr lang="en-US" sz="2800" b="1" u="sng" dirty="0" err="1">
                <a:solidFill>
                  <a:schemeClr val="tx2"/>
                </a:solidFill>
              </a:rPr>
              <a:t>giải</a:t>
            </a:r>
            <a:endParaRPr lang="en-US" sz="2800" b="1" u="sng" dirty="0">
              <a:solidFill>
                <a:schemeClr val="tx2"/>
              </a:solidFill>
            </a:endParaRPr>
          </a:p>
        </p:txBody>
      </p:sp>
      <p:grpSp>
        <p:nvGrpSpPr>
          <p:cNvPr id="6207" name="Group 63"/>
          <p:cNvGrpSpPr>
            <a:grpSpLocks/>
          </p:cNvGrpSpPr>
          <p:nvPr/>
        </p:nvGrpSpPr>
        <p:grpSpPr bwMode="auto">
          <a:xfrm>
            <a:off x="1753416" y="1134268"/>
            <a:ext cx="7162800" cy="1595438"/>
            <a:chOff x="336" y="1680"/>
            <a:chExt cx="5065" cy="1005"/>
          </a:xfrm>
        </p:grpSpPr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564" y="1726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1109B7"/>
                  </a:solidFill>
                </a:rPr>
                <a:t>25 </a:t>
              </a:r>
              <a:r>
                <a:rPr lang="en-US" sz="2000">
                  <a:solidFill>
                    <a:srgbClr val="1109B7"/>
                  </a:solidFill>
                </a:rPr>
                <a:t>học sinh</a:t>
              </a:r>
            </a:p>
          </p:txBody>
        </p:sp>
        <p:grpSp>
          <p:nvGrpSpPr>
            <p:cNvPr id="6188" name="Group 44"/>
            <p:cNvGrpSpPr>
              <a:grpSpLocks/>
            </p:cNvGrpSpPr>
            <p:nvPr/>
          </p:nvGrpSpPr>
          <p:grpSpPr bwMode="auto">
            <a:xfrm>
              <a:off x="336" y="2104"/>
              <a:ext cx="5040" cy="0"/>
              <a:chOff x="576" y="2304"/>
              <a:chExt cx="5040" cy="0"/>
            </a:xfrm>
          </p:grpSpPr>
          <p:sp>
            <p:nvSpPr>
              <p:cNvPr id="6189" name="Line 45"/>
              <p:cNvSpPr>
                <a:spLocks noChangeShapeType="1"/>
              </p:cNvSpPr>
              <p:nvPr/>
            </p:nvSpPr>
            <p:spPr bwMode="auto">
              <a:xfrm>
                <a:off x="576" y="2304"/>
                <a:ext cx="12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0" name="Line 46"/>
              <p:cNvSpPr>
                <a:spLocks noChangeShapeType="1"/>
              </p:cNvSpPr>
              <p:nvPr/>
            </p:nvSpPr>
            <p:spPr bwMode="auto">
              <a:xfrm>
                <a:off x="3456" y="2304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1" name="Line 47"/>
              <p:cNvSpPr>
                <a:spLocks noChangeShapeType="1"/>
              </p:cNvSpPr>
              <p:nvPr/>
            </p:nvSpPr>
            <p:spPr bwMode="auto">
              <a:xfrm>
                <a:off x="1872" y="2304"/>
                <a:ext cx="15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192" name="Text Box 48"/>
            <p:cNvSpPr txBox="1">
              <a:spLocks noChangeArrowheads="1"/>
            </p:cNvSpPr>
            <p:nvPr/>
          </p:nvSpPr>
          <p:spPr bwMode="auto">
            <a:xfrm>
              <a:off x="1901" y="1680"/>
              <a:ext cx="115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</a:rPr>
                <a:t>  </a:t>
              </a:r>
              <a:r>
                <a:rPr lang="en-US" sz="2400">
                  <a:solidFill>
                    <a:srgbClr val="1109B7"/>
                  </a:solidFill>
                </a:rPr>
                <a:t>27 </a:t>
              </a:r>
              <a:r>
                <a:rPr lang="en-US" sz="2000">
                  <a:solidFill>
                    <a:srgbClr val="1109B7"/>
                  </a:solidFill>
                </a:rPr>
                <a:t>học sinh </a:t>
              </a:r>
            </a:p>
          </p:txBody>
        </p:sp>
        <p:sp>
          <p:nvSpPr>
            <p:cNvPr id="6193" name="Text Box 49"/>
            <p:cNvSpPr txBox="1">
              <a:spLocks noChangeArrowheads="1"/>
            </p:cNvSpPr>
            <p:nvPr/>
          </p:nvSpPr>
          <p:spPr bwMode="auto">
            <a:xfrm>
              <a:off x="3671" y="1680"/>
              <a:ext cx="1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</a:rPr>
                <a:t>       </a:t>
              </a:r>
              <a:r>
                <a:rPr lang="en-US" sz="2400">
                  <a:solidFill>
                    <a:srgbClr val="1109B7"/>
                  </a:solidFill>
                </a:rPr>
                <a:t>32 </a:t>
              </a:r>
              <a:r>
                <a:rPr lang="en-US" sz="2000">
                  <a:solidFill>
                    <a:srgbClr val="1109B7"/>
                  </a:solidFill>
                </a:rPr>
                <a:t>học sinh</a:t>
              </a:r>
            </a:p>
          </p:txBody>
        </p:sp>
        <p:grpSp>
          <p:nvGrpSpPr>
            <p:cNvPr id="6194" name="Group 50"/>
            <p:cNvGrpSpPr>
              <a:grpSpLocks/>
            </p:cNvGrpSpPr>
            <p:nvPr/>
          </p:nvGrpSpPr>
          <p:grpSpPr bwMode="auto">
            <a:xfrm>
              <a:off x="337" y="2341"/>
              <a:ext cx="5040" cy="0"/>
              <a:chOff x="480" y="2688"/>
              <a:chExt cx="5040" cy="0"/>
            </a:xfrm>
          </p:grpSpPr>
          <p:sp>
            <p:nvSpPr>
              <p:cNvPr id="6195" name="Line 51"/>
              <p:cNvSpPr>
                <a:spLocks noChangeShapeType="1"/>
              </p:cNvSpPr>
              <p:nvPr/>
            </p:nvSpPr>
            <p:spPr bwMode="auto">
              <a:xfrm>
                <a:off x="480" y="2688"/>
                <a:ext cx="16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6" name="Line 52"/>
              <p:cNvSpPr>
                <a:spLocks noChangeShapeType="1"/>
              </p:cNvSpPr>
              <p:nvPr/>
            </p:nvSpPr>
            <p:spPr bwMode="auto">
              <a:xfrm>
                <a:off x="2160" y="2688"/>
                <a:ext cx="16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7" name="Line 53"/>
              <p:cNvSpPr>
                <a:spLocks noChangeShapeType="1"/>
              </p:cNvSpPr>
              <p:nvPr/>
            </p:nvSpPr>
            <p:spPr bwMode="auto">
              <a:xfrm>
                <a:off x="3840" y="2688"/>
                <a:ext cx="16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198" name="Text Box 54"/>
            <p:cNvSpPr txBox="1">
              <a:spLocks noChangeArrowheads="1"/>
            </p:cNvSpPr>
            <p:nvPr/>
          </p:nvSpPr>
          <p:spPr bwMode="auto">
            <a:xfrm>
              <a:off x="697" y="2373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rgbClr val="1109B7"/>
                  </a:solidFill>
                </a:rPr>
                <a:t>? </a:t>
              </a:r>
              <a:r>
                <a:rPr lang="en-US" sz="2000" dirty="0" err="1">
                  <a:solidFill>
                    <a:srgbClr val="1109B7"/>
                  </a:solidFill>
                </a:rPr>
                <a:t>học</a:t>
              </a:r>
              <a:r>
                <a:rPr lang="en-US" sz="2000" dirty="0">
                  <a:solidFill>
                    <a:srgbClr val="1109B7"/>
                  </a:solidFill>
                </a:rPr>
                <a:t> </a:t>
              </a:r>
              <a:r>
                <a:rPr lang="en-US" sz="2000" dirty="0" err="1">
                  <a:solidFill>
                    <a:srgbClr val="1109B7"/>
                  </a:solidFill>
                </a:rPr>
                <a:t>sinh</a:t>
              </a:r>
              <a:endParaRPr lang="en-US" sz="2000" dirty="0">
                <a:solidFill>
                  <a:srgbClr val="1109B7"/>
                </a:solidFill>
              </a:endParaRPr>
            </a:p>
          </p:txBody>
        </p:sp>
        <p:sp>
          <p:nvSpPr>
            <p:cNvPr id="6199" name="Text Box 55"/>
            <p:cNvSpPr txBox="1">
              <a:spLocks noChangeArrowheads="1"/>
            </p:cNvSpPr>
            <p:nvPr/>
          </p:nvSpPr>
          <p:spPr bwMode="auto">
            <a:xfrm>
              <a:off x="2417" y="2397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1109B7"/>
                  </a:solidFill>
                </a:rPr>
                <a:t>? </a:t>
              </a:r>
              <a:r>
                <a:rPr lang="en-US" sz="2000">
                  <a:solidFill>
                    <a:srgbClr val="1109B7"/>
                  </a:solidFill>
                </a:rPr>
                <a:t>học sinh</a:t>
              </a:r>
            </a:p>
          </p:txBody>
        </p:sp>
        <p:sp>
          <p:nvSpPr>
            <p:cNvPr id="6200" name="Text Box 56"/>
            <p:cNvSpPr txBox="1">
              <a:spLocks noChangeArrowheads="1"/>
            </p:cNvSpPr>
            <p:nvPr/>
          </p:nvSpPr>
          <p:spPr bwMode="auto">
            <a:xfrm>
              <a:off x="4105" y="2381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1109B7"/>
                  </a:solidFill>
                </a:rPr>
                <a:t>? </a:t>
              </a:r>
              <a:r>
                <a:rPr lang="en-US" sz="2000">
                  <a:solidFill>
                    <a:srgbClr val="1109B7"/>
                  </a:solidFill>
                </a:rPr>
                <a:t>học sinh</a:t>
              </a:r>
            </a:p>
          </p:txBody>
        </p:sp>
        <p:sp>
          <p:nvSpPr>
            <p:cNvPr id="6201" name="AutoShape 57"/>
            <p:cNvSpPr>
              <a:spLocks/>
            </p:cNvSpPr>
            <p:nvPr/>
          </p:nvSpPr>
          <p:spPr bwMode="auto">
            <a:xfrm rot="16200000">
              <a:off x="1120" y="1578"/>
              <a:ext cx="90" cy="1656"/>
            </a:xfrm>
            <a:prstGeom prst="leftBrace">
              <a:avLst>
                <a:gd name="adj1" fmla="val 153333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2" name="AutoShape 58"/>
            <p:cNvSpPr>
              <a:spLocks/>
            </p:cNvSpPr>
            <p:nvPr/>
          </p:nvSpPr>
          <p:spPr bwMode="auto">
            <a:xfrm rot="16200000">
              <a:off x="2821" y="1600"/>
              <a:ext cx="90" cy="1656"/>
            </a:xfrm>
            <a:prstGeom prst="leftBrace">
              <a:avLst>
                <a:gd name="adj1" fmla="val 153333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3" name="AutoShape 59"/>
            <p:cNvSpPr>
              <a:spLocks/>
            </p:cNvSpPr>
            <p:nvPr/>
          </p:nvSpPr>
          <p:spPr bwMode="auto">
            <a:xfrm rot="16200000">
              <a:off x="4500" y="1600"/>
              <a:ext cx="90" cy="1656"/>
            </a:xfrm>
            <a:prstGeom prst="leftBrace">
              <a:avLst>
                <a:gd name="adj1" fmla="val 153333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4" name="AutoShape 60"/>
            <p:cNvSpPr>
              <a:spLocks/>
            </p:cNvSpPr>
            <p:nvPr/>
          </p:nvSpPr>
          <p:spPr bwMode="auto">
            <a:xfrm rot="5400000" flipV="1">
              <a:off x="938" y="1382"/>
              <a:ext cx="91" cy="1247"/>
            </a:xfrm>
            <a:prstGeom prst="leftBrace">
              <a:avLst>
                <a:gd name="adj1" fmla="val 114194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" name="AutoShape 61"/>
            <p:cNvSpPr>
              <a:spLocks/>
            </p:cNvSpPr>
            <p:nvPr/>
          </p:nvSpPr>
          <p:spPr bwMode="auto">
            <a:xfrm rot="5400000" flipV="1">
              <a:off x="2356" y="1249"/>
              <a:ext cx="114" cy="1519"/>
            </a:xfrm>
            <a:prstGeom prst="leftBrace">
              <a:avLst>
                <a:gd name="adj1" fmla="val 111038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6" name="AutoShape 62"/>
            <p:cNvSpPr>
              <a:spLocks/>
            </p:cNvSpPr>
            <p:nvPr/>
          </p:nvSpPr>
          <p:spPr bwMode="auto">
            <a:xfrm rot="5400000" flipV="1">
              <a:off x="4238" y="954"/>
              <a:ext cx="114" cy="2109"/>
            </a:xfrm>
            <a:prstGeom prst="leftBrace">
              <a:avLst>
                <a:gd name="adj1" fmla="val 154167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09" name="Text Box 65"/>
          <p:cNvSpPr txBox="1">
            <a:spLocks noChangeArrowheads="1"/>
          </p:cNvSpPr>
          <p:nvPr/>
        </p:nvSpPr>
        <p:spPr bwMode="auto">
          <a:xfrm>
            <a:off x="3058341" y="3720306"/>
            <a:ext cx="3733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800" b="1" u="sng"/>
          </a:p>
        </p:txBody>
      </p:sp>
      <p:sp>
        <p:nvSpPr>
          <p:cNvPr id="6210" name="Text Box 66"/>
          <p:cNvSpPr txBox="1">
            <a:spLocks noChangeArrowheads="1"/>
          </p:cNvSpPr>
          <p:nvPr/>
        </p:nvSpPr>
        <p:spPr bwMode="auto">
          <a:xfrm>
            <a:off x="2424835" y="3523795"/>
            <a:ext cx="5562600" cy="98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Tổng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sô</a:t>
            </a:r>
            <a:r>
              <a:rPr lang="en-US" sz="2800" dirty="0">
                <a:solidFill>
                  <a:srgbClr val="000000"/>
                </a:solidFill>
              </a:rPr>
              <a:t>́ </a:t>
            </a:r>
            <a:r>
              <a:rPr lang="en-US" sz="2800" dirty="0" err="1">
                <a:solidFill>
                  <a:srgbClr val="000000"/>
                </a:solidFill>
              </a:rPr>
              <a:t>học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sinh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của</a:t>
            </a:r>
            <a:r>
              <a:rPr lang="en-US" sz="2800" dirty="0">
                <a:solidFill>
                  <a:srgbClr val="000000"/>
                </a:solidFill>
              </a:rPr>
              <a:t> 3 </a:t>
            </a:r>
            <a:r>
              <a:rPr lang="en-US" sz="2800" dirty="0" err="1">
                <a:solidFill>
                  <a:srgbClr val="000000"/>
                </a:solidFill>
              </a:rPr>
              <a:t>lớp</a:t>
            </a:r>
            <a:r>
              <a:rPr lang="en-US" sz="2800" dirty="0">
                <a:solidFill>
                  <a:srgbClr val="000000"/>
                </a:solidFill>
              </a:rPr>
              <a:t>  </a:t>
            </a:r>
            <a:r>
              <a:rPr lang="en-US" sz="2800" dirty="0" err="1">
                <a:solidFill>
                  <a:srgbClr val="000000"/>
                </a:solidFill>
              </a:rPr>
              <a:t>là</a:t>
            </a:r>
            <a:r>
              <a:rPr lang="en-US" sz="2800" dirty="0">
                <a:solidFill>
                  <a:srgbClr val="000000"/>
                </a:solidFill>
              </a:rPr>
              <a:t>: </a:t>
            </a:r>
          </a:p>
          <a:p>
            <a:endParaRPr lang="en-US" sz="2800" b="1" u="sng" dirty="0"/>
          </a:p>
        </p:txBody>
      </p:sp>
      <p:sp>
        <p:nvSpPr>
          <p:cNvPr id="6211" name="Text Box 67"/>
          <p:cNvSpPr txBox="1">
            <a:spLocks noChangeArrowheads="1"/>
          </p:cNvSpPr>
          <p:nvPr/>
        </p:nvSpPr>
        <p:spPr bwMode="auto">
          <a:xfrm>
            <a:off x="2645903" y="3959647"/>
            <a:ext cx="2409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25 + 27 + 32 =</a:t>
            </a:r>
          </a:p>
        </p:txBody>
      </p:sp>
      <p:sp>
        <p:nvSpPr>
          <p:cNvPr id="6212" name="Text Box 68"/>
          <p:cNvSpPr txBox="1">
            <a:spLocks noChangeArrowheads="1"/>
          </p:cNvSpPr>
          <p:nvPr/>
        </p:nvSpPr>
        <p:spPr bwMode="auto">
          <a:xfrm>
            <a:off x="4917148" y="4067280"/>
            <a:ext cx="3886200" cy="98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r>
              <a:rPr lang="en-US" sz="2800" dirty="0">
                <a:solidFill>
                  <a:srgbClr val="000000"/>
                </a:solidFill>
              </a:rPr>
              <a:t>84 (</a:t>
            </a:r>
            <a:r>
              <a:rPr lang="en-US" sz="2800" dirty="0" err="1">
                <a:solidFill>
                  <a:srgbClr val="000000"/>
                </a:solidFill>
              </a:rPr>
              <a:t>học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sinh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</a:p>
          <a:p>
            <a:endParaRPr lang="en-US" sz="2800" b="1" u="sng" dirty="0"/>
          </a:p>
        </p:txBody>
      </p: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2372541" y="4439137"/>
            <a:ext cx="5791200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</a:rPr>
              <a:t>Trung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bình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mỗi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lớp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có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sô</a:t>
            </a:r>
            <a:r>
              <a:rPr lang="en-US" sz="2800" dirty="0">
                <a:solidFill>
                  <a:srgbClr val="000000"/>
                </a:solidFill>
              </a:rPr>
              <a:t>́ </a:t>
            </a:r>
            <a:r>
              <a:rPr lang="en-US" sz="2800" dirty="0" err="1">
                <a:solidFill>
                  <a:srgbClr val="000000"/>
                </a:solidFill>
              </a:rPr>
              <a:t>học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sinh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là</a:t>
            </a:r>
            <a:r>
              <a:rPr lang="en-US" sz="2800" dirty="0">
                <a:solidFill>
                  <a:srgbClr val="000000"/>
                </a:solidFill>
              </a:rPr>
              <a:t> :</a:t>
            </a:r>
          </a:p>
          <a:p>
            <a:endParaRPr lang="en-US" sz="2800" b="1" u="sng" dirty="0">
              <a:solidFill>
                <a:srgbClr val="000000"/>
              </a:solidFill>
            </a:endParaRPr>
          </a:p>
        </p:txBody>
      </p: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3214259" y="4991408"/>
            <a:ext cx="3810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84 : 3 =</a:t>
            </a:r>
          </a:p>
        </p:txBody>
      </p:sp>
      <p:sp>
        <p:nvSpPr>
          <p:cNvPr id="6215" name="Text Box 71"/>
          <p:cNvSpPr txBox="1">
            <a:spLocks noChangeArrowheads="1"/>
          </p:cNvSpPr>
          <p:nvPr/>
        </p:nvSpPr>
        <p:spPr bwMode="auto">
          <a:xfrm>
            <a:off x="4164585" y="4976018"/>
            <a:ext cx="320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    28 (</a:t>
            </a:r>
            <a:r>
              <a:rPr lang="en-US" sz="2800" dirty="0" err="1">
                <a:solidFill>
                  <a:srgbClr val="000000"/>
                </a:solidFill>
              </a:rPr>
              <a:t>học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sinh</a:t>
            </a:r>
            <a:r>
              <a:rPr lang="en-US" sz="2800" dirty="0">
                <a:solidFill>
                  <a:srgbClr val="000000"/>
                </a:solidFill>
              </a:rPr>
              <a:t> )</a:t>
            </a:r>
          </a:p>
        </p:txBody>
      </p:sp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3530776" y="5611576"/>
            <a:ext cx="43434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u="sng" dirty="0" err="1">
                <a:solidFill>
                  <a:srgbClr val="000000"/>
                </a:solidFill>
              </a:rPr>
              <a:t>Đáp</a:t>
            </a:r>
            <a:r>
              <a:rPr lang="en-US" sz="2800" u="sng" dirty="0">
                <a:solidFill>
                  <a:srgbClr val="000000"/>
                </a:solidFill>
              </a:rPr>
              <a:t> </a:t>
            </a:r>
            <a:r>
              <a:rPr lang="en-US" sz="2800" u="sng" dirty="0" err="1">
                <a:solidFill>
                  <a:srgbClr val="000000"/>
                </a:solidFill>
              </a:rPr>
              <a:t>sô</a:t>
            </a:r>
            <a:r>
              <a:rPr lang="en-US" sz="2800" u="sng" dirty="0">
                <a:solidFill>
                  <a:srgbClr val="000000"/>
                </a:solidFill>
              </a:rPr>
              <a:t>́</a:t>
            </a:r>
            <a:r>
              <a:rPr lang="en-US" sz="2800" dirty="0">
                <a:solidFill>
                  <a:srgbClr val="000000"/>
                </a:solidFill>
              </a:rPr>
              <a:t> : 28 </a:t>
            </a:r>
            <a:r>
              <a:rPr lang="en-US" sz="2800" dirty="0" err="1">
                <a:solidFill>
                  <a:srgbClr val="000000"/>
                </a:solidFill>
              </a:rPr>
              <a:t>học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sinh</a:t>
            </a:r>
            <a:endParaRPr lang="en-US" sz="2800" dirty="0">
              <a:solidFill>
                <a:srgbClr val="000000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b="1" u="sng" dirty="0"/>
          </a:p>
        </p:txBody>
      </p:sp>
      <p:sp>
        <p:nvSpPr>
          <p:cNvPr id="34" name="Oval Callout 33"/>
          <p:cNvSpPr/>
          <p:nvPr/>
        </p:nvSpPr>
        <p:spPr bwMode="auto">
          <a:xfrm>
            <a:off x="200955" y="2877491"/>
            <a:ext cx="3017520" cy="2899708"/>
          </a:xfrm>
          <a:prstGeom prst="wedgeEllipseCallou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val Callout 34"/>
          <p:cNvSpPr/>
          <p:nvPr/>
        </p:nvSpPr>
        <p:spPr bwMode="auto">
          <a:xfrm>
            <a:off x="163215" y="2868876"/>
            <a:ext cx="3017520" cy="2899708"/>
          </a:xfrm>
          <a:prstGeom prst="wedgeEllipseCallou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TBC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val Callout 35"/>
          <p:cNvSpPr/>
          <p:nvPr/>
        </p:nvSpPr>
        <p:spPr bwMode="auto">
          <a:xfrm>
            <a:off x="-136468" y="2807658"/>
            <a:ext cx="7512682" cy="3700373"/>
          </a:xfrm>
          <a:prstGeom prst="wedgeEllipseCallou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+ </a:t>
            </a:r>
            <a:r>
              <a:rPr lang="en-US" dirty="0" err="1"/>
              <a:t>B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/>
              <a:t>+ </a:t>
            </a:r>
            <a:r>
              <a:rPr lang="en-US" baseline="0" dirty="0" err="1"/>
              <a:t>Bước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TBC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chia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900" decel="100000" fill="hold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49" grpId="0" autoUpdateAnimBg="0"/>
      <p:bldP spid="6180" grpId="0" autoUpdateAnimBg="0"/>
      <p:bldP spid="6210" grpId="0"/>
      <p:bldP spid="6211" grpId="0"/>
      <p:bldP spid="6212" grpId="0"/>
      <p:bldP spid="6213" grpId="0"/>
      <p:bldP spid="6214" grpId="0"/>
      <p:bldP spid="6215" grpId="0"/>
      <p:bldP spid="6217" grpId="0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6"/>
          <p:cNvSpPr txBox="1">
            <a:spLocks noChangeArrowheads="1"/>
          </p:cNvSpPr>
          <p:nvPr/>
        </p:nvSpPr>
        <p:spPr bwMode="auto">
          <a:xfrm>
            <a:off x="3124200" y="34344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u="sng" dirty="0" err="1">
                <a:solidFill>
                  <a:schemeClr val="tx2"/>
                </a:solidFill>
              </a:rPr>
              <a:t>Bài</a:t>
            </a:r>
            <a:r>
              <a:rPr lang="en-US" sz="2400" b="1" u="sng" dirty="0">
                <a:solidFill>
                  <a:schemeClr val="tx2"/>
                </a:solidFill>
              </a:rPr>
              <a:t> </a:t>
            </a:r>
            <a:r>
              <a:rPr lang="en-US" sz="2400" b="1" u="sng" dirty="0" err="1">
                <a:solidFill>
                  <a:schemeClr val="tx2"/>
                </a:solidFill>
              </a:rPr>
              <a:t>giải</a:t>
            </a:r>
            <a:endParaRPr lang="en-US" sz="2400" b="1" u="sng" dirty="0">
              <a:solidFill>
                <a:schemeClr val="tx2"/>
              </a:solidFill>
            </a:endParaRPr>
          </a:p>
        </p:txBody>
      </p:sp>
      <p:sp>
        <p:nvSpPr>
          <p:cNvPr id="8" name="Text Box 69"/>
          <p:cNvSpPr txBox="1">
            <a:spLocks noChangeArrowheads="1"/>
          </p:cNvSpPr>
          <p:nvPr/>
        </p:nvSpPr>
        <p:spPr bwMode="auto">
          <a:xfrm>
            <a:off x="1423115" y="517525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</a:rPr>
              <a:t>Trung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bình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mỗi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lớp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có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sô</a:t>
            </a:r>
            <a:r>
              <a:rPr lang="en-US" altLang="en-US" sz="2400" dirty="0">
                <a:solidFill>
                  <a:srgbClr val="000000"/>
                </a:solidFill>
              </a:rPr>
              <a:t>́ </a:t>
            </a:r>
            <a:r>
              <a:rPr lang="en-US" altLang="en-US" sz="2400" dirty="0" err="1">
                <a:solidFill>
                  <a:srgbClr val="000000"/>
                </a:solidFill>
              </a:rPr>
              <a:t>học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sinh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là</a:t>
            </a:r>
            <a:r>
              <a:rPr lang="en-US" altLang="en-US" sz="2400" dirty="0">
                <a:solidFill>
                  <a:srgbClr val="000000"/>
                </a:solidFill>
              </a:rPr>
              <a:t>:</a:t>
            </a:r>
          </a:p>
          <a:p>
            <a:pPr eaLnBrk="1" hangingPunct="1"/>
            <a:endParaRPr lang="en-US" altLang="en-US" sz="2800" b="1" u="sng" dirty="0">
              <a:solidFill>
                <a:srgbClr val="000000"/>
              </a:solidFill>
            </a:endParaRPr>
          </a:p>
        </p:txBody>
      </p:sp>
      <p:sp>
        <p:nvSpPr>
          <p:cNvPr id="9" name="Text Box 70"/>
          <p:cNvSpPr txBox="1">
            <a:spLocks noChangeArrowheads="1"/>
          </p:cNvSpPr>
          <p:nvPr/>
        </p:nvSpPr>
        <p:spPr bwMode="auto">
          <a:xfrm>
            <a:off x="1810555" y="974725"/>
            <a:ext cx="495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0000"/>
                </a:solidFill>
              </a:rPr>
              <a:t>(25 + 27 + 32) : 3 = 28 ( </a:t>
            </a:r>
            <a:r>
              <a:rPr lang="en-US" altLang="en-US" sz="2400" dirty="0" err="1">
                <a:solidFill>
                  <a:srgbClr val="000000"/>
                </a:solidFill>
              </a:rPr>
              <a:t>học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sinh</a:t>
            </a:r>
            <a:r>
              <a:rPr lang="en-US" altLang="en-US" sz="2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0" name="Text Box 73"/>
          <p:cNvSpPr txBox="1">
            <a:spLocks noChangeArrowheads="1"/>
          </p:cNvSpPr>
          <p:nvPr/>
        </p:nvSpPr>
        <p:spPr bwMode="auto">
          <a:xfrm>
            <a:off x="3497687" y="1344950"/>
            <a:ext cx="274320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</a:rPr>
              <a:t>Đáp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sô</a:t>
            </a:r>
            <a:r>
              <a:rPr lang="en-US" altLang="en-US" sz="2400" dirty="0">
                <a:solidFill>
                  <a:srgbClr val="000000"/>
                </a:solidFill>
              </a:rPr>
              <a:t>́ : 28 </a:t>
            </a:r>
            <a:r>
              <a:rPr lang="en-US" altLang="en-US" sz="2400" dirty="0" err="1">
                <a:solidFill>
                  <a:srgbClr val="000000"/>
                </a:solidFill>
              </a:rPr>
              <a:t>học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sinh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eaLnBrk="1" hangingPunct="1"/>
            <a:endParaRPr lang="en-US" altLang="en-US" sz="2800" dirty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b="1" u="sng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52262"/>
            <a:ext cx="2819400" cy="457200"/>
          </a:xfrm>
        </p:spPr>
        <p:txBody>
          <a:bodyPr/>
          <a:lstStyle/>
          <a:p>
            <a:r>
              <a:rPr lang="en-US" sz="3200" b="1" u="sng" dirty="0" err="1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u="sng" dirty="0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3200" b="1" u="sng" dirty="0">
              <a:solidFill>
                <a:srgbClr val="1109B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3047670"/>
            <a:ext cx="8382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28 </a:t>
            </a:r>
            <a:r>
              <a:rPr lang="en-US" sz="2800" b="1" dirty="0" err="1">
                <a:solidFill>
                  <a:schemeClr val="tx1"/>
                </a:solidFill>
              </a:rPr>
              <a:t>là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số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trung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bình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cộng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của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số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endParaRPr lang="vi-VN" sz="2800" b="1" dirty="0">
              <a:solidFill>
                <a:schemeClr val="tx1"/>
              </a:solidFill>
            </a:endParaRPr>
          </a:p>
          <a:p>
            <a:pPr algn="ctr"/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25; 27 </a:t>
            </a:r>
            <a:r>
              <a:rPr lang="en-US" sz="2800" b="1" dirty="0" err="1">
                <a:solidFill>
                  <a:schemeClr val="tx1">
                    <a:lumMod val="50000"/>
                  </a:schemeClr>
                </a:solidFill>
              </a:rPr>
              <a:t>và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 32 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72440" y="4137929"/>
            <a:ext cx="7924800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66"/>
                </a:solidFill>
              </a:rPr>
              <a:t> Ta </a:t>
            </a:r>
            <a:r>
              <a:rPr lang="en-US" sz="2800" dirty="0" err="1">
                <a:solidFill>
                  <a:srgbClr val="FF0066"/>
                </a:solidFill>
              </a:rPr>
              <a:t>viết</a:t>
            </a:r>
            <a:r>
              <a:rPr lang="en-US" sz="2800" dirty="0">
                <a:solidFill>
                  <a:srgbClr val="FF0066"/>
                </a:solidFill>
              </a:rPr>
              <a:t> : (25 + 27 + 32) : 3 = 28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57200" y="2866863"/>
            <a:ext cx="678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533400" y="2397250"/>
            <a:ext cx="68194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28 </a:t>
            </a:r>
            <a:r>
              <a:rPr lang="en-US" sz="2800" b="1" dirty="0" err="1">
                <a:solidFill>
                  <a:schemeClr val="tx2"/>
                </a:solidFill>
              </a:rPr>
              <a:t>là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sô</a:t>
            </a:r>
            <a:r>
              <a:rPr lang="en-US" sz="2800" b="1" dirty="0">
                <a:solidFill>
                  <a:schemeClr val="tx2"/>
                </a:solidFill>
              </a:rPr>
              <a:t>́ </a:t>
            </a:r>
            <a:r>
              <a:rPr lang="en-US" sz="2800" b="1" dirty="0" err="1">
                <a:solidFill>
                  <a:schemeClr val="tx2"/>
                </a:solidFill>
              </a:rPr>
              <a:t>trung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bình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cộng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của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những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sô</a:t>
            </a:r>
            <a:r>
              <a:rPr lang="en-US" sz="2800" b="1" dirty="0">
                <a:solidFill>
                  <a:schemeClr val="tx2"/>
                </a:solidFill>
              </a:rPr>
              <a:t>́ </a:t>
            </a:r>
            <a:r>
              <a:rPr lang="en-US" sz="2800" b="1" dirty="0" err="1">
                <a:solidFill>
                  <a:schemeClr val="tx2"/>
                </a:solidFill>
              </a:rPr>
              <a:t>nào</a:t>
            </a:r>
            <a:r>
              <a:rPr lang="en-US" sz="28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400318" y="4862254"/>
            <a:ext cx="8869680" cy="129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6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  </a:t>
            </a:r>
            <a:r>
              <a:rPr lang="en-US" altLang="en-US" sz="2800" dirty="0" err="1">
                <a:solidFill>
                  <a:srgbClr val="000000"/>
                </a:solidFill>
              </a:rPr>
              <a:t>Vậy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muốn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tìm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b="1" dirty="0" err="1"/>
              <a:t>trung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bình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cộng</a:t>
            </a:r>
            <a:r>
              <a:rPr lang="en-US" altLang="en-US" sz="2800" b="1" dirty="0"/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của</a:t>
            </a:r>
            <a:r>
              <a:rPr lang="en-US" altLang="en-US" sz="2800" dirty="0">
                <a:solidFill>
                  <a:srgbClr val="000000"/>
                </a:solidFill>
              </a:rPr>
              <a:t> 3 </a:t>
            </a:r>
            <a:r>
              <a:rPr lang="en-US" altLang="en-US" sz="2800" dirty="0" err="1">
                <a:solidFill>
                  <a:srgbClr val="000000"/>
                </a:solidFill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</a:rPr>
              <a:t> ta </a:t>
            </a:r>
            <a:r>
              <a:rPr lang="en-US" altLang="en-US" sz="2800" dirty="0" err="1">
                <a:solidFill>
                  <a:srgbClr val="000000"/>
                </a:solidFill>
              </a:rPr>
              <a:t>làm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thế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nào</a:t>
            </a:r>
            <a:r>
              <a:rPr lang="en-US" altLang="en-US" sz="2800" dirty="0">
                <a:solidFill>
                  <a:srgbClr val="000000"/>
                </a:solidFill>
              </a:rPr>
              <a:t>?</a:t>
            </a:r>
          </a:p>
          <a:p>
            <a:pPr eaLnBrk="1" hangingPunct="1">
              <a:lnSpc>
                <a:spcPct val="6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   </a:t>
            </a:r>
            <a:r>
              <a:rPr lang="en-US" altLang="en-US" sz="2800" b="1" dirty="0" err="1">
                <a:solidFill>
                  <a:srgbClr val="7030A0"/>
                </a:solidFill>
              </a:rPr>
              <a:t>Muốn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tìm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/>
              <a:t>trung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bình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cộng</a:t>
            </a:r>
            <a:r>
              <a:rPr lang="en-US" altLang="en-US" sz="2800" b="1" dirty="0"/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của</a:t>
            </a:r>
            <a:r>
              <a:rPr lang="en-US" altLang="en-US" sz="2800" b="1" dirty="0">
                <a:solidFill>
                  <a:srgbClr val="7030A0"/>
                </a:solidFill>
              </a:rPr>
              <a:t> 3 </a:t>
            </a:r>
            <a:r>
              <a:rPr lang="en-US" altLang="en-US" sz="2800" b="1" dirty="0" err="1">
                <a:solidFill>
                  <a:srgbClr val="7030A0"/>
                </a:solidFill>
              </a:rPr>
              <a:t>số</a:t>
            </a:r>
            <a:r>
              <a:rPr lang="en-US" altLang="en-US" sz="2800" b="1" dirty="0">
                <a:solidFill>
                  <a:srgbClr val="7030A0"/>
                </a:solidFill>
              </a:rPr>
              <a:t> ta </a:t>
            </a:r>
            <a:r>
              <a:rPr lang="en-US" altLang="en-US" sz="2800" b="1" dirty="0" err="1">
                <a:solidFill>
                  <a:srgbClr val="7030A0"/>
                </a:solidFill>
              </a:rPr>
              <a:t>tính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/>
              <a:t>tổng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của</a:t>
            </a:r>
            <a:endParaRPr lang="en-US" altLang="en-US" sz="2800" b="1" dirty="0">
              <a:solidFill>
                <a:srgbClr val="7030A0"/>
              </a:solidFill>
            </a:endParaRPr>
          </a:p>
          <a:p>
            <a:pPr eaLnBrk="1" hangingPunct="1">
              <a:lnSpc>
                <a:spcPct val="60000"/>
              </a:lnSpc>
            </a:pP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ba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số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đó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rồi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/>
              <a:t>chia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tổng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đó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</a:rPr>
              <a:t>cho</a:t>
            </a:r>
            <a:r>
              <a:rPr lang="en-US" altLang="en-US" sz="2800" b="1" dirty="0">
                <a:solidFill>
                  <a:srgbClr val="7030A0"/>
                </a:solidFill>
              </a:rPr>
              <a:t> 3.</a:t>
            </a:r>
          </a:p>
        </p:txBody>
      </p:sp>
    </p:spTree>
    <p:extLst>
      <p:ext uri="{BB962C8B-B14F-4D97-AF65-F5344CB8AC3E}">
        <p14:creationId xmlns:p14="http://schemas.microsoft.com/office/powerpoint/2010/main" val="369604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8" grpId="0"/>
      <p:bldP spid="11" grpId="0"/>
      <p:bldP spid="12" grpId="0"/>
      <p:bldP spid="13" grpId="0" animBg="1"/>
      <p:bldP spid="15" grpId="0"/>
      <p:bldP spid="1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14209" y="1891146"/>
            <a:ext cx="8572591" cy="2029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sz="3600" b="1" dirty="0">
                <a:solidFill>
                  <a:srgbClr val="A11FA1"/>
                </a:solidFill>
              </a:rPr>
              <a:t>   </a:t>
            </a:r>
            <a:r>
              <a:rPr lang="en-US" b="1" dirty="0" err="1">
                <a:solidFill>
                  <a:srgbClr val="A11FA1"/>
                </a:solidFill>
              </a:rPr>
              <a:t>Muốn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tìm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trung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bình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cộng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của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nhiều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sô</a:t>
            </a:r>
            <a:r>
              <a:rPr lang="en-US" b="1" dirty="0">
                <a:solidFill>
                  <a:srgbClr val="A11FA1"/>
                </a:solidFill>
              </a:rPr>
              <a:t>́, ta </a:t>
            </a:r>
            <a:r>
              <a:rPr lang="en-US" b="1" dirty="0" err="1">
                <a:solidFill>
                  <a:srgbClr val="A11FA1"/>
                </a:solidFill>
              </a:rPr>
              <a:t>tính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tổng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của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các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số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đó</a:t>
            </a:r>
            <a:r>
              <a:rPr lang="en-US" b="1" dirty="0">
                <a:solidFill>
                  <a:srgbClr val="A11FA1"/>
                </a:solidFill>
              </a:rPr>
              <a:t>, </a:t>
            </a:r>
            <a:r>
              <a:rPr lang="en-US" b="1" dirty="0" err="1">
                <a:solidFill>
                  <a:srgbClr val="A11FA1"/>
                </a:solidFill>
              </a:rPr>
              <a:t>rồi</a:t>
            </a:r>
            <a:r>
              <a:rPr lang="en-US" b="1" dirty="0">
                <a:solidFill>
                  <a:srgbClr val="A11FA1"/>
                </a:solidFill>
              </a:rPr>
              <a:t> chia </a:t>
            </a:r>
            <a:r>
              <a:rPr lang="en-US" b="1" dirty="0" err="1">
                <a:solidFill>
                  <a:srgbClr val="A11FA1"/>
                </a:solidFill>
              </a:rPr>
              <a:t>tổng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đó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cho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sô</a:t>
            </a:r>
            <a:r>
              <a:rPr lang="en-US" b="1" dirty="0">
                <a:solidFill>
                  <a:srgbClr val="A11FA1"/>
                </a:solidFill>
              </a:rPr>
              <a:t>́ </a:t>
            </a:r>
            <a:r>
              <a:rPr lang="en-US" b="1" dirty="0" err="1">
                <a:solidFill>
                  <a:srgbClr val="A11FA1"/>
                </a:solidFill>
              </a:rPr>
              <a:t>các</a:t>
            </a:r>
            <a:r>
              <a:rPr lang="en-US" b="1" dirty="0">
                <a:solidFill>
                  <a:srgbClr val="A11FA1"/>
                </a:solidFill>
              </a:rPr>
              <a:t> </a:t>
            </a:r>
            <a:r>
              <a:rPr lang="en-US" b="1" dirty="0" err="1">
                <a:solidFill>
                  <a:srgbClr val="A11FA1"/>
                </a:solidFill>
              </a:rPr>
              <a:t>sô</a:t>
            </a:r>
            <a:r>
              <a:rPr lang="en-US" b="1" dirty="0">
                <a:solidFill>
                  <a:srgbClr val="A11FA1"/>
                </a:solidFill>
              </a:rPr>
              <a:t>́ </a:t>
            </a:r>
            <a:r>
              <a:rPr lang="en-US" b="1" dirty="0" err="1">
                <a:solidFill>
                  <a:srgbClr val="A11FA1"/>
                </a:solidFill>
              </a:rPr>
              <a:t>hạng</a:t>
            </a:r>
            <a:r>
              <a:rPr lang="en-US" b="1" dirty="0">
                <a:solidFill>
                  <a:srgbClr val="A11FA1"/>
                </a:solidFill>
              </a:rPr>
              <a:t>.</a:t>
            </a:r>
            <a:endParaRPr lang="en-US" sz="3600" b="1" dirty="0">
              <a:solidFill>
                <a:srgbClr val="A11FA1"/>
              </a:solidFill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89524" y="222548"/>
            <a:ext cx="8869680" cy="1668598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60000"/>
              </a:lnSpc>
            </a:pPr>
            <a:r>
              <a:rPr lang="en-US" altLang="en-US" sz="3600" dirty="0">
                <a:solidFill>
                  <a:srgbClr val="000000"/>
                </a:solidFill>
              </a:rPr>
              <a:t>  </a:t>
            </a:r>
            <a:r>
              <a:rPr lang="en-US" altLang="en-US" sz="3600" dirty="0" err="1">
                <a:solidFill>
                  <a:srgbClr val="000000"/>
                </a:solidFill>
              </a:rPr>
              <a:t>Vậy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</a:rPr>
              <a:t>muốn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</a:rPr>
              <a:t>tìm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b="1" dirty="0" err="1"/>
              <a:t>trung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bình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cộng</a:t>
            </a:r>
            <a:r>
              <a:rPr lang="en-US" altLang="en-US" sz="3600" b="1" dirty="0"/>
              <a:t> </a:t>
            </a:r>
            <a:r>
              <a:rPr lang="en-US" altLang="en-US" sz="3600" dirty="0" err="1">
                <a:solidFill>
                  <a:srgbClr val="000000"/>
                </a:solidFill>
              </a:rPr>
              <a:t>của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</a:rPr>
              <a:t>nhiều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</a:rPr>
              <a:t>số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60000"/>
              </a:lnSpc>
            </a:pPr>
            <a:r>
              <a:rPr lang="en-US" altLang="en-US" sz="3600" dirty="0">
                <a:solidFill>
                  <a:srgbClr val="000000"/>
                </a:solidFill>
              </a:rPr>
              <a:t>ta </a:t>
            </a:r>
            <a:r>
              <a:rPr lang="en-US" altLang="en-US" sz="3600" dirty="0" err="1">
                <a:solidFill>
                  <a:srgbClr val="000000"/>
                </a:solidFill>
              </a:rPr>
              <a:t>làm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</a:rPr>
              <a:t>thế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</a:rPr>
              <a:t>nào</a:t>
            </a:r>
            <a:r>
              <a:rPr lang="en-US" altLang="en-US" sz="3600" dirty="0">
                <a:solidFill>
                  <a:srgbClr val="000000"/>
                </a:solidFill>
              </a:rPr>
              <a:t>?</a:t>
            </a:r>
          </a:p>
          <a:p>
            <a:pPr eaLnBrk="1" hangingPunct="1">
              <a:lnSpc>
                <a:spcPct val="60000"/>
              </a:lnSpc>
            </a:pPr>
            <a:r>
              <a:rPr lang="en-US" altLang="en-US" sz="3600" dirty="0">
                <a:solidFill>
                  <a:srgbClr val="000000"/>
                </a:solidFill>
              </a:rPr>
              <a:t>   </a:t>
            </a:r>
            <a:endParaRPr lang="en-US" altLang="en-US" sz="3600" b="1" dirty="0">
              <a:solidFill>
                <a:srgbClr val="7030A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1BC6018-4443-46F4-B85C-5319C61DBC9B}"/>
              </a:ext>
            </a:extLst>
          </p:cNvPr>
          <p:cNvSpPr/>
          <p:nvPr/>
        </p:nvSpPr>
        <p:spPr>
          <a:xfrm>
            <a:off x="122795" y="3967005"/>
            <a:ext cx="8610600" cy="2384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2800" b="1">
                <a:solidFill>
                  <a:schemeClr val="tx1"/>
                </a:solidFill>
                <a:ea typeface="Times New Roman" panose="02020603050405020304" pitchFamily="18" charset="0"/>
              </a:rPr>
              <a:t>Tìm số TBC: giải theo 2 bước    </a:t>
            </a:r>
            <a:endParaRPr lang="en-US" sz="2800" b="1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2800">
                <a:ea typeface="Times New Roman" panose="02020603050405020304" pitchFamily="18" charset="0"/>
              </a:rPr>
              <a:t>+ B</a:t>
            </a:r>
            <a:r>
              <a:rPr lang="en-US" sz="2800">
                <a:ea typeface="Times New Roman" panose="02020603050405020304" pitchFamily="18" charset="0"/>
              </a:rPr>
              <a:t>ước </a:t>
            </a:r>
            <a:r>
              <a:rPr lang="vi-VN" sz="2800">
                <a:ea typeface="Times New Roman" panose="02020603050405020304" pitchFamily="18" charset="0"/>
              </a:rPr>
              <a:t>1: Tìm </a:t>
            </a:r>
            <a:r>
              <a:rPr lang="vi-VN" sz="2800" b="1">
                <a:ea typeface="Times New Roman" panose="02020603050405020304" pitchFamily="18" charset="0"/>
              </a:rPr>
              <a:t>tổng</a:t>
            </a:r>
            <a:r>
              <a:rPr lang="vi-VN" sz="2800">
                <a:ea typeface="Times New Roman" panose="02020603050405020304" pitchFamily="18" charset="0"/>
              </a:rPr>
              <a:t> của các số</a:t>
            </a:r>
            <a:endParaRPr lang="en-US" sz="2800"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2800">
                <a:ea typeface="Times New Roman" panose="02020603050405020304" pitchFamily="18" charset="0"/>
              </a:rPr>
              <a:t>+ B</a:t>
            </a:r>
            <a:r>
              <a:rPr lang="en-US" sz="2800">
                <a:ea typeface="Times New Roman" panose="02020603050405020304" pitchFamily="18" charset="0"/>
              </a:rPr>
              <a:t>ước </a:t>
            </a:r>
            <a:r>
              <a:rPr lang="vi-VN" sz="2800">
                <a:ea typeface="Times New Roman" panose="02020603050405020304" pitchFamily="18" charset="0"/>
              </a:rPr>
              <a:t>2: Lấy tổng đó </a:t>
            </a:r>
            <a:r>
              <a:rPr lang="vi-VN" sz="2800" b="1">
                <a:ea typeface="Times New Roman" panose="02020603050405020304" pitchFamily="18" charset="0"/>
              </a:rPr>
              <a:t>chia</a:t>
            </a:r>
            <a:r>
              <a:rPr lang="vi-VN" sz="2800">
                <a:ea typeface="Times New Roman" panose="02020603050405020304" pitchFamily="18" charset="0"/>
              </a:rPr>
              <a:t> cho số các số hạng</a:t>
            </a:r>
            <a:endParaRPr lang="en-US" sz="28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4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30086" y="990600"/>
            <a:ext cx="75982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1109B7"/>
                </a:solidFill>
              </a:rPr>
              <a:t>Tìm</a:t>
            </a:r>
            <a:r>
              <a:rPr lang="en-US" sz="2800" b="1" dirty="0">
                <a:solidFill>
                  <a:srgbClr val="1109B7"/>
                </a:solidFill>
              </a:rPr>
              <a:t> </a:t>
            </a:r>
            <a:r>
              <a:rPr lang="en-US" sz="2800" b="1" dirty="0" err="1">
                <a:solidFill>
                  <a:srgbClr val="1109B7"/>
                </a:solidFill>
              </a:rPr>
              <a:t>sô</a:t>
            </a:r>
            <a:r>
              <a:rPr lang="en-US" sz="2800" b="1" dirty="0">
                <a:solidFill>
                  <a:srgbClr val="1109B7"/>
                </a:solidFill>
              </a:rPr>
              <a:t>́ </a:t>
            </a:r>
            <a:r>
              <a:rPr lang="en-US" sz="2800" b="1" dirty="0" err="1">
                <a:solidFill>
                  <a:srgbClr val="1109B7"/>
                </a:solidFill>
              </a:rPr>
              <a:t>trung</a:t>
            </a:r>
            <a:r>
              <a:rPr lang="en-US" sz="2800" b="1" dirty="0">
                <a:solidFill>
                  <a:srgbClr val="1109B7"/>
                </a:solidFill>
              </a:rPr>
              <a:t> </a:t>
            </a:r>
            <a:r>
              <a:rPr lang="en-US" sz="2800" b="1" dirty="0" err="1">
                <a:solidFill>
                  <a:srgbClr val="1109B7"/>
                </a:solidFill>
              </a:rPr>
              <a:t>bình</a:t>
            </a:r>
            <a:r>
              <a:rPr lang="en-US" sz="2800" b="1" dirty="0">
                <a:solidFill>
                  <a:srgbClr val="1109B7"/>
                </a:solidFill>
              </a:rPr>
              <a:t> </a:t>
            </a:r>
            <a:r>
              <a:rPr lang="en-US" sz="2800" b="1" dirty="0" err="1">
                <a:solidFill>
                  <a:srgbClr val="1109B7"/>
                </a:solidFill>
              </a:rPr>
              <a:t>cộng</a:t>
            </a:r>
            <a:r>
              <a:rPr lang="en-US" sz="2800" b="1" dirty="0">
                <a:solidFill>
                  <a:srgbClr val="1109B7"/>
                </a:solidFill>
              </a:rPr>
              <a:t> </a:t>
            </a:r>
            <a:r>
              <a:rPr lang="en-US" sz="2800" b="1" dirty="0" err="1">
                <a:solidFill>
                  <a:srgbClr val="1109B7"/>
                </a:solidFill>
              </a:rPr>
              <a:t>của</a:t>
            </a:r>
            <a:r>
              <a:rPr lang="en-US" sz="2800" b="1" dirty="0">
                <a:solidFill>
                  <a:srgbClr val="1109B7"/>
                </a:solidFill>
              </a:rPr>
              <a:t> </a:t>
            </a:r>
            <a:r>
              <a:rPr lang="en-US" sz="2800" b="1" dirty="0" err="1">
                <a:solidFill>
                  <a:srgbClr val="1109B7"/>
                </a:solidFill>
              </a:rPr>
              <a:t>các</a:t>
            </a:r>
            <a:r>
              <a:rPr lang="en-US" sz="2800" b="1" dirty="0">
                <a:solidFill>
                  <a:srgbClr val="1109B7"/>
                </a:solidFill>
              </a:rPr>
              <a:t> </a:t>
            </a:r>
            <a:r>
              <a:rPr lang="en-US" sz="2800" b="1" dirty="0" err="1">
                <a:solidFill>
                  <a:srgbClr val="1109B7"/>
                </a:solidFill>
              </a:rPr>
              <a:t>sô</a:t>
            </a:r>
            <a:r>
              <a:rPr lang="en-US" sz="2800" b="1" dirty="0">
                <a:solidFill>
                  <a:srgbClr val="1109B7"/>
                </a:solidFill>
              </a:rPr>
              <a:t>́ </a:t>
            </a:r>
            <a:r>
              <a:rPr lang="en-US" sz="2800" b="1" dirty="0" err="1">
                <a:solidFill>
                  <a:srgbClr val="1109B7"/>
                </a:solidFill>
              </a:rPr>
              <a:t>sau</a:t>
            </a:r>
            <a:r>
              <a:rPr lang="en-US" sz="2800" b="1" dirty="0">
                <a:solidFill>
                  <a:srgbClr val="1109B7"/>
                </a:solidFill>
              </a:rPr>
              <a:t> :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163286" y="990600"/>
            <a:ext cx="1143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66FF"/>
                </a:solidFill>
              </a:rPr>
              <a:t>Bài 1</a:t>
            </a:r>
            <a:r>
              <a:rPr lang="en-US" sz="2800" b="1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315686" y="1670408"/>
            <a:ext cx="213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1109B7"/>
                </a:solidFill>
              </a:rPr>
              <a:t>a</a:t>
            </a:r>
            <a:r>
              <a:rPr lang="en-US" sz="2800" b="1" dirty="0">
                <a:solidFill>
                  <a:srgbClr val="1109B7"/>
                </a:solidFill>
              </a:rPr>
              <a:t>) 42 </a:t>
            </a:r>
            <a:r>
              <a:rPr lang="en-US" sz="2800" b="1" dirty="0" err="1">
                <a:solidFill>
                  <a:srgbClr val="1109B7"/>
                </a:solidFill>
              </a:rPr>
              <a:t>và</a:t>
            </a:r>
            <a:r>
              <a:rPr lang="en-US" sz="2800" b="1" dirty="0">
                <a:solidFill>
                  <a:srgbClr val="1109B7"/>
                </a:solidFill>
              </a:rPr>
              <a:t> 52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4486294" y="1670408"/>
            <a:ext cx="2667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1109B7"/>
                </a:solidFill>
              </a:rPr>
              <a:t>b) 36; 42; </a:t>
            </a:r>
            <a:r>
              <a:rPr lang="en-US" sz="2800" b="1" dirty="0" err="1">
                <a:solidFill>
                  <a:srgbClr val="1109B7"/>
                </a:solidFill>
              </a:rPr>
              <a:t>và</a:t>
            </a:r>
            <a:r>
              <a:rPr lang="en-US" sz="2800" b="1" dirty="0">
                <a:solidFill>
                  <a:srgbClr val="1109B7"/>
                </a:solidFill>
              </a:rPr>
              <a:t> 57.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281988" y="2471096"/>
            <a:ext cx="29482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1109B7"/>
                </a:solidFill>
              </a:rPr>
              <a:t>c)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rgbClr val="1109B7"/>
                </a:solidFill>
              </a:rPr>
              <a:t>34; 43; 52 </a:t>
            </a:r>
            <a:r>
              <a:rPr lang="en-US" sz="2800" b="1" dirty="0" err="1">
                <a:solidFill>
                  <a:srgbClr val="1109B7"/>
                </a:solidFill>
              </a:rPr>
              <a:t>và</a:t>
            </a:r>
            <a:r>
              <a:rPr lang="en-US" sz="2800" b="1" dirty="0">
                <a:solidFill>
                  <a:srgbClr val="1109B7"/>
                </a:solidFill>
              </a:rPr>
              <a:t> 39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620486" y="304800"/>
            <a:ext cx="3276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 err="1"/>
              <a:t>Học</a:t>
            </a:r>
            <a:r>
              <a:rPr lang="en-US" sz="2800" b="1" dirty="0"/>
              <a:t> </a:t>
            </a:r>
            <a:r>
              <a:rPr lang="en-US" sz="2800" b="1" dirty="0" err="1"/>
              <a:t>sinh</a:t>
            </a:r>
            <a:r>
              <a:rPr lang="en-US" sz="2800" b="1" dirty="0"/>
              <a:t> </a:t>
            </a: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vở</a:t>
            </a:r>
            <a:r>
              <a:rPr lang="en-US" sz="2800" b="1" dirty="0"/>
              <a:t> ô li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0222" y="3429000"/>
            <a:ext cx="870581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Cách</a:t>
            </a:r>
            <a:r>
              <a:rPr lang="en-US" b="1" dirty="0"/>
              <a:t> </a:t>
            </a:r>
            <a:r>
              <a:rPr lang="en-US" b="1" dirty="0" err="1"/>
              <a:t>trình</a:t>
            </a:r>
            <a:r>
              <a:rPr lang="en-US" b="1" dirty="0"/>
              <a:t> </a:t>
            </a:r>
            <a:r>
              <a:rPr lang="en-US" b="1" dirty="0" err="1"/>
              <a:t>bày</a:t>
            </a:r>
            <a:r>
              <a:rPr lang="en-US" b="1" dirty="0"/>
              <a:t> </a:t>
            </a:r>
            <a:r>
              <a:rPr lang="en-US" b="1" dirty="0" err="1"/>
              <a:t>vở</a:t>
            </a:r>
            <a:endParaRPr lang="en-US" b="1" dirty="0"/>
          </a:p>
          <a:p>
            <a:r>
              <a:rPr lang="en-US" b="1" dirty="0"/>
              <a:t>a)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trung</a:t>
            </a:r>
            <a:r>
              <a:rPr lang="en-US" b="1" dirty="0"/>
              <a:t> </a:t>
            </a:r>
            <a:r>
              <a:rPr lang="en-US" b="1" dirty="0" err="1"/>
              <a:t>bình</a:t>
            </a:r>
            <a:r>
              <a:rPr lang="en-US" b="1" dirty="0"/>
              <a:t> </a:t>
            </a:r>
            <a:r>
              <a:rPr lang="en-US" b="1" dirty="0" err="1"/>
              <a:t>cộng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42 </a:t>
            </a:r>
            <a:r>
              <a:rPr lang="en-US" b="1" dirty="0" err="1"/>
              <a:t>và</a:t>
            </a:r>
            <a:r>
              <a:rPr lang="en-US" b="1" dirty="0"/>
              <a:t> 52 </a:t>
            </a:r>
            <a:r>
              <a:rPr lang="en-US" b="1" dirty="0" err="1"/>
              <a:t>là</a:t>
            </a:r>
            <a:r>
              <a:rPr lang="en-US" b="1" dirty="0"/>
              <a:t>: </a:t>
            </a:r>
          </a:p>
          <a:p>
            <a:r>
              <a:rPr lang="en-US" b="1" dirty="0"/>
              <a:t>         (42 + 52 ) : 2 = 47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F1204D-8B20-4EE5-A959-FD66C58BECB9}"/>
              </a:ext>
            </a:extLst>
          </p:cNvPr>
          <p:cNvSpPr txBox="1"/>
          <p:nvPr/>
        </p:nvSpPr>
        <p:spPr>
          <a:xfrm>
            <a:off x="4486294" y="2247663"/>
            <a:ext cx="41243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1109B7"/>
                </a:solidFill>
              </a:rPr>
              <a:t>d) 20, 35, 37, 65 </a:t>
            </a:r>
            <a:r>
              <a:rPr lang="en-US" sz="3200" b="1" dirty="0" err="1">
                <a:solidFill>
                  <a:srgbClr val="1109B7"/>
                </a:solidFill>
              </a:rPr>
              <a:t>và</a:t>
            </a:r>
            <a:r>
              <a:rPr lang="en-US" sz="3200" b="1" dirty="0">
                <a:solidFill>
                  <a:srgbClr val="1109B7"/>
                </a:solidFill>
              </a:rPr>
              <a:t> 73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0124172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58817" y="0"/>
            <a:ext cx="6096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1109B7"/>
                </a:solidFill>
              </a:rPr>
              <a:t>Tìm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sô</a:t>
            </a:r>
            <a:r>
              <a:rPr lang="en-US" sz="2800" dirty="0">
                <a:solidFill>
                  <a:srgbClr val="1109B7"/>
                </a:solidFill>
              </a:rPr>
              <a:t>́ </a:t>
            </a:r>
            <a:r>
              <a:rPr lang="en-US" sz="2800" dirty="0" err="1">
                <a:solidFill>
                  <a:srgbClr val="1109B7"/>
                </a:solidFill>
              </a:rPr>
              <a:t>trung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bình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cộng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của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các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sô</a:t>
            </a:r>
            <a:r>
              <a:rPr lang="en-US" sz="2800" dirty="0">
                <a:solidFill>
                  <a:srgbClr val="1109B7"/>
                </a:solidFill>
              </a:rPr>
              <a:t>́ </a:t>
            </a:r>
            <a:r>
              <a:rPr lang="en-US" sz="2800" dirty="0" err="1">
                <a:solidFill>
                  <a:srgbClr val="1109B7"/>
                </a:solidFill>
              </a:rPr>
              <a:t>sau</a:t>
            </a:r>
            <a:r>
              <a:rPr lang="en-US" sz="2800" dirty="0">
                <a:solidFill>
                  <a:srgbClr val="1109B7"/>
                </a:solidFill>
              </a:rPr>
              <a:t> :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982717" y="1320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006600"/>
                </a:solidFill>
              </a:rPr>
              <a:t>(42 + 52) : 2 = 47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301804" y="2252544"/>
            <a:ext cx="360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6600"/>
                </a:solidFill>
              </a:rPr>
              <a:t>(36+ 42+ 57) : 3 = 45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273073" y="3129056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6600"/>
                </a:solidFill>
              </a:rPr>
              <a:t>( 34+ 43+ 52+ 39 ) : 4 = 42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17082" y="5461866"/>
            <a:ext cx="8229600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800000"/>
                </a:solidFill>
              </a:rPr>
              <a:t>Muốn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tìm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trung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bình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của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nhiều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sô</a:t>
            </a:r>
            <a:r>
              <a:rPr lang="en-US" sz="2800" b="1" dirty="0">
                <a:solidFill>
                  <a:srgbClr val="800000"/>
                </a:solidFill>
              </a:rPr>
              <a:t>́ ta </a:t>
            </a:r>
            <a:r>
              <a:rPr lang="en-US" sz="2800" b="1" dirty="0" err="1">
                <a:solidFill>
                  <a:srgbClr val="800000"/>
                </a:solidFill>
              </a:rPr>
              <a:t>làm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thê</a:t>
            </a:r>
            <a:r>
              <a:rPr lang="en-US" sz="2800" b="1" dirty="0">
                <a:solidFill>
                  <a:srgbClr val="800000"/>
                </a:solidFill>
              </a:rPr>
              <a:t>́ </a:t>
            </a:r>
            <a:r>
              <a:rPr lang="en-US" sz="2800" b="1" dirty="0" err="1">
                <a:solidFill>
                  <a:srgbClr val="800000"/>
                </a:solidFill>
              </a:rPr>
              <a:t>nào</a:t>
            </a:r>
            <a:r>
              <a:rPr lang="en-US" sz="2800" b="1" dirty="0">
                <a:solidFill>
                  <a:srgbClr val="800000"/>
                </a:solidFill>
              </a:rPr>
              <a:t> ?</a:t>
            </a:r>
          </a:p>
          <a:p>
            <a:endParaRPr lang="en-US" sz="2800" b="1" dirty="0">
              <a:solidFill>
                <a:srgbClr val="006600"/>
              </a:solidFill>
            </a:endParaRP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192017" y="0"/>
            <a:ext cx="1143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6666FF"/>
                </a:solidFill>
              </a:rPr>
              <a:t>Bài</a:t>
            </a:r>
            <a:r>
              <a:rPr lang="en-US" sz="2800" dirty="0">
                <a:solidFill>
                  <a:srgbClr val="6666FF"/>
                </a:solidFill>
              </a:rPr>
              <a:t> 1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0261" name="AutoShape 21"/>
          <p:cNvSpPr>
            <a:spLocks noChangeArrowheads="1"/>
          </p:cNvSpPr>
          <p:nvPr/>
        </p:nvSpPr>
        <p:spPr bwMode="auto">
          <a:xfrm>
            <a:off x="214555" y="5119074"/>
            <a:ext cx="8610600" cy="1676400"/>
          </a:xfrm>
          <a:prstGeom prst="wedgeEllipseCallout">
            <a:avLst>
              <a:gd name="adj1" fmla="val -45500"/>
              <a:gd name="adj2" fmla="val 9093"/>
            </a:avLst>
          </a:prstGeom>
          <a:gradFill rotWithShape="1">
            <a:gsLst>
              <a:gs pos="0">
                <a:srgbClr val="FFFF66"/>
              </a:gs>
              <a:gs pos="50000">
                <a:srgbClr val="FFFF66">
                  <a:gamma/>
                  <a:tint val="0"/>
                  <a:invGamma/>
                </a:srgbClr>
              </a:gs>
              <a:gs pos="100000">
                <a:srgbClr val="FFFF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err="1">
                <a:solidFill>
                  <a:srgbClr val="1109B7"/>
                </a:solidFill>
              </a:rPr>
              <a:t>Muốn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tìm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trung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bình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cộng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của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nhiều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sô</a:t>
            </a:r>
            <a:r>
              <a:rPr lang="en-US" sz="2800" dirty="0">
                <a:solidFill>
                  <a:srgbClr val="1109B7"/>
                </a:solidFill>
              </a:rPr>
              <a:t>́, ta </a:t>
            </a:r>
            <a:r>
              <a:rPr lang="en-US" sz="2800" dirty="0" err="1">
                <a:solidFill>
                  <a:srgbClr val="1109B7"/>
                </a:solidFill>
              </a:rPr>
              <a:t>tính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tổng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của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các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sô</a:t>
            </a:r>
            <a:r>
              <a:rPr lang="en-US" sz="2800" dirty="0">
                <a:solidFill>
                  <a:srgbClr val="1109B7"/>
                </a:solidFill>
              </a:rPr>
              <a:t>́ </a:t>
            </a:r>
            <a:r>
              <a:rPr lang="en-US" sz="2800" dirty="0" err="1">
                <a:solidFill>
                  <a:srgbClr val="1109B7"/>
                </a:solidFill>
              </a:rPr>
              <a:t>đó</a:t>
            </a:r>
            <a:r>
              <a:rPr lang="en-US" sz="2800" dirty="0">
                <a:solidFill>
                  <a:srgbClr val="1109B7"/>
                </a:solidFill>
              </a:rPr>
              <a:t>, </a:t>
            </a:r>
            <a:r>
              <a:rPr lang="en-US" sz="2800" dirty="0" err="1">
                <a:solidFill>
                  <a:srgbClr val="1109B7"/>
                </a:solidFill>
              </a:rPr>
              <a:t>rồi</a:t>
            </a:r>
            <a:r>
              <a:rPr lang="en-US" sz="2800" dirty="0">
                <a:solidFill>
                  <a:srgbClr val="1109B7"/>
                </a:solidFill>
              </a:rPr>
              <a:t> chia </a:t>
            </a:r>
            <a:r>
              <a:rPr lang="en-US" sz="2800" dirty="0" err="1">
                <a:solidFill>
                  <a:srgbClr val="1109B7"/>
                </a:solidFill>
              </a:rPr>
              <a:t>tổng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đó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cho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sô</a:t>
            </a:r>
            <a:r>
              <a:rPr lang="en-US" sz="2800" dirty="0">
                <a:solidFill>
                  <a:srgbClr val="1109B7"/>
                </a:solidFill>
              </a:rPr>
              <a:t>́ </a:t>
            </a:r>
            <a:r>
              <a:rPr lang="en-US" sz="2800" dirty="0" err="1">
                <a:solidFill>
                  <a:srgbClr val="1109B7"/>
                </a:solidFill>
              </a:rPr>
              <a:t>các</a:t>
            </a:r>
            <a:r>
              <a:rPr lang="en-US" sz="2800" dirty="0">
                <a:solidFill>
                  <a:srgbClr val="1109B7"/>
                </a:solidFill>
              </a:rPr>
              <a:t> </a:t>
            </a:r>
            <a:r>
              <a:rPr lang="en-US" sz="2800" dirty="0" err="1">
                <a:solidFill>
                  <a:srgbClr val="1109B7"/>
                </a:solidFill>
              </a:rPr>
              <a:t>sô</a:t>
            </a:r>
            <a:r>
              <a:rPr lang="en-US" sz="2800" dirty="0">
                <a:solidFill>
                  <a:srgbClr val="1109B7"/>
                </a:solidFill>
              </a:rPr>
              <a:t>́ </a:t>
            </a:r>
            <a:r>
              <a:rPr lang="en-US" sz="2800" dirty="0" err="1">
                <a:solidFill>
                  <a:srgbClr val="1109B7"/>
                </a:solidFill>
              </a:rPr>
              <a:t>hạng</a:t>
            </a:r>
            <a:r>
              <a:rPr lang="en-US" sz="2800" dirty="0">
                <a:solidFill>
                  <a:srgbClr val="1109B7"/>
                </a:solidFill>
              </a:rPr>
              <a:t>.</a:t>
            </a:r>
          </a:p>
          <a:p>
            <a:pPr algn="ctr">
              <a:spcBef>
                <a:spcPct val="0"/>
              </a:spcBef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344417" y="806450"/>
            <a:ext cx="5632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1109B7"/>
                </a:solidFill>
              </a:rPr>
              <a:t>a) </a:t>
            </a:r>
            <a:r>
              <a:rPr lang="en-US" sz="2800" dirty="0" err="1">
                <a:solidFill>
                  <a:srgbClr val="002060"/>
                </a:solidFill>
              </a:rPr>
              <a:t>Số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trung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bình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cộng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của</a:t>
            </a:r>
            <a:r>
              <a:rPr lang="en-US" sz="2800" dirty="0">
                <a:solidFill>
                  <a:srgbClr val="002060"/>
                </a:solidFill>
              </a:rPr>
              <a:t> 42 </a:t>
            </a:r>
            <a:r>
              <a:rPr lang="en-US" sz="2800" dirty="0" err="1">
                <a:solidFill>
                  <a:srgbClr val="002060"/>
                </a:solidFill>
              </a:rPr>
              <a:t>và</a:t>
            </a:r>
            <a:r>
              <a:rPr lang="en-US" sz="2800" dirty="0">
                <a:solidFill>
                  <a:srgbClr val="002060"/>
                </a:solidFill>
              </a:rPr>
              <a:t> 52 </a:t>
            </a:r>
            <a:r>
              <a:rPr lang="en-US" sz="2800" dirty="0" err="1">
                <a:solidFill>
                  <a:srgbClr val="002060"/>
                </a:solidFill>
              </a:rPr>
              <a:t>là</a:t>
            </a:r>
            <a:r>
              <a:rPr lang="en-US" sz="2800" dirty="0">
                <a:solidFill>
                  <a:srgbClr val="002060"/>
                </a:solidFill>
              </a:rPr>
              <a:t>: 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77632" y="1758097"/>
            <a:ext cx="65423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1109B7"/>
                </a:solidFill>
              </a:rPr>
              <a:t>b) </a:t>
            </a:r>
            <a:r>
              <a:rPr lang="en-US" sz="2800" dirty="0" err="1">
                <a:solidFill>
                  <a:srgbClr val="002060"/>
                </a:solidFill>
              </a:rPr>
              <a:t>Số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trung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bình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cộng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của</a:t>
            </a:r>
            <a:r>
              <a:rPr lang="en-US" sz="2800" dirty="0">
                <a:solidFill>
                  <a:srgbClr val="002060"/>
                </a:solidFill>
              </a:rPr>
              <a:t> 36; 42; </a:t>
            </a:r>
            <a:r>
              <a:rPr lang="en-US" sz="2800" dirty="0" err="1">
                <a:solidFill>
                  <a:srgbClr val="002060"/>
                </a:solidFill>
              </a:rPr>
              <a:t>và</a:t>
            </a:r>
            <a:r>
              <a:rPr lang="en-US" sz="2800" dirty="0">
                <a:solidFill>
                  <a:srgbClr val="002060"/>
                </a:solidFill>
              </a:rPr>
              <a:t> 57 </a:t>
            </a:r>
            <a:r>
              <a:rPr lang="en-US" sz="2800" dirty="0" err="1">
                <a:solidFill>
                  <a:srgbClr val="002060"/>
                </a:solidFill>
              </a:rPr>
              <a:t>là</a:t>
            </a:r>
            <a:r>
              <a:rPr lang="en-US" sz="2800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77632" y="2642306"/>
            <a:ext cx="67521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1109B7"/>
                </a:solidFill>
              </a:rPr>
              <a:t>c)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Số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trung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bình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cộng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của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1109B7"/>
                </a:solidFill>
              </a:rPr>
              <a:t>34; 43; 52 </a:t>
            </a:r>
            <a:r>
              <a:rPr lang="en-US" sz="2800" dirty="0" err="1">
                <a:solidFill>
                  <a:srgbClr val="1109B7"/>
                </a:solidFill>
              </a:rPr>
              <a:t>và</a:t>
            </a:r>
            <a:r>
              <a:rPr lang="en-US" sz="2800" dirty="0">
                <a:solidFill>
                  <a:srgbClr val="1109B7"/>
                </a:solidFill>
              </a:rPr>
              <a:t> 39 </a:t>
            </a:r>
            <a:r>
              <a:rPr lang="en-US" sz="2800" dirty="0" err="1">
                <a:solidFill>
                  <a:srgbClr val="1109B7"/>
                </a:solidFill>
              </a:rPr>
              <a:t>là</a:t>
            </a:r>
            <a:r>
              <a:rPr lang="en-US" sz="2800" dirty="0">
                <a:solidFill>
                  <a:srgbClr val="1109B7"/>
                </a:solidFill>
              </a:rPr>
              <a:t>: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748246" y="4170037"/>
            <a:ext cx="4343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 err="1">
                <a:solidFill>
                  <a:srgbClr val="006600"/>
                </a:solidFill>
              </a:rPr>
              <a:t>Đáp</a:t>
            </a:r>
            <a:r>
              <a:rPr lang="en-US" sz="2400" b="1" dirty="0">
                <a:solidFill>
                  <a:srgbClr val="006600"/>
                </a:solidFill>
              </a:rPr>
              <a:t> </a:t>
            </a:r>
            <a:r>
              <a:rPr lang="en-US" sz="2400" b="1" dirty="0" err="1">
                <a:solidFill>
                  <a:srgbClr val="006600"/>
                </a:solidFill>
              </a:rPr>
              <a:t>số</a:t>
            </a:r>
            <a:r>
              <a:rPr lang="en-US" sz="2400" b="1" dirty="0">
                <a:solidFill>
                  <a:srgbClr val="006600"/>
                </a:solidFill>
              </a:rPr>
              <a:t>: a/ 47        b/ 45</a:t>
            </a:r>
          </a:p>
          <a:p>
            <a:r>
              <a:rPr lang="en-US" sz="2400" b="1" dirty="0">
                <a:solidFill>
                  <a:srgbClr val="006600"/>
                </a:solidFill>
              </a:rPr>
              <a:t>	   c/42         d/ 46</a:t>
            </a:r>
          </a:p>
        </p:txBody>
      </p:sp>
      <p:sp>
        <p:nvSpPr>
          <p:cNvPr id="13" name="Rectangle 25">
            <a:extLst>
              <a:ext uri="{FF2B5EF4-FFF2-40B4-BE49-F238E27FC236}">
                <a16:creationId xmlns:a16="http://schemas.microsoft.com/office/drawing/2014/main" id="{B44B0096-8282-4CAC-8F56-36C6D5B97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32" y="3395683"/>
            <a:ext cx="72715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1109B7"/>
                </a:solidFill>
              </a:rPr>
              <a:t>d)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Số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trung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bình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cộng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của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1109B7"/>
                </a:solidFill>
              </a:rPr>
              <a:t>20, 35, 37, 65 </a:t>
            </a:r>
            <a:r>
              <a:rPr lang="en-US" sz="2800" dirty="0" err="1">
                <a:solidFill>
                  <a:srgbClr val="1109B7"/>
                </a:solidFill>
              </a:rPr>
              <a:t>và</a:t>
            </a:r>
            <a:r>
              <a:rPr lang="en-US" sz="2800" dirty="0">
                <a:solidFill>
                  <a:srgbClr val="1109B7"/>
                </a:solidFill>
              </a:rPr>
              <a:t> 73 </a:t>
            </a:r>
            <a:r>
              <a:rPr lang="en-US" sz="2800" dirty="0" err="1">
                <a:solidFill>
                  <a:srgbClr val="1109B7"/>
                </a:solidFill>
              </a:rPr>
              <a:t>là</a:t>
            </a:r>
            <a:r>
              <a:rPr lang="en-US" sz="2800" dirty="0">
                <a:solidFill>
                  <a:srgbClr val="1109B7"/>
                </a:solidFill>
              </a:rPr>
              <a:t>: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70A32EE8-8CDC-46A7-89B7-AE3340AD9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17" y="3830818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6600"/>
                </a:solidFill>
              </a:rPr>
              <a:t>( 20+ 35+ 37 + 65 + 73 ) : 5 = 46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8" grpId="0"/>
      <p:bldP spid="10249" grpId="0"/>
      <p:bldP spid="10250" grpId="0"/>
      <p:bldP spid="10259" grpId="0"/>
      <p:bldP spid="10259" grpId="1"/>
      <p:bldP spid="10260" grpId="0"/>
      <p:bldP spid="10261" grpId="0" animBg="1"/>
      <p:bldP spid="10263" grpId="0"/>
      <p:bldP spid="10264" grpId="0"/>
      <p:bldP spid="10265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" y="304800"/>
            <a:ext cx="8686800" cy="179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 err="1">
                <a:solidFill>
                  <a:srgbClr val="1109B7"/>
                </a:solidFill>
              </a:rPr>
              <a:t>Bài</a:t>
            </a:r>
            <a:r>
              <a:rPr lang="en-US" b="1" dirty="0">
                <a:solidFill>
                  <a:srgbClr val="1109B7"/>
                </a:solidFill>
              </a:rPr>
              <a:t> 2 : </a:t>
            </a:r>
            <a:r>
              <a:rPr lang="en-US" b="1" dirty="0" err="1">
                <a:solidFill>
                  <a:srgbClr val="1109B7"/>
                </a:solidFill>
              </a:rPr>
              <a:t>Bốn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em</a:t>
            </a:r>
            <a:r>
              <a:rPr lang="en-US" b="1" dirty="0">
                <a:solidFill>
                  <a:srgbClr val="1109B7"/>
                </a:solidFill>
              </a:rPr>
              <a:t> Mai, </a:t>
            </a:r>
            <a:r>
              <a:rPr lang="en-US" b="1" dirty="0" err="1">
                <a:solidFill>
                  <a:srgbClr val="1109B7"/>
                </a:solidFill>
              </a:rPr>
              <a:t>Hoa</a:t>
            </a:r>
            <a:r>
              <a:rPr lang="en-US" b="1" dirty="0">
                <a:solidFill>
                  <a:srgbClr val="1109B7"/>
                </a:solidFill>
              </a:rPr>
              <a:t>, </a:t>
            </a:r>
            <a:r>
              <a:rPr lang="en-US" b="1" dirty="0" err="1">
                <a:solidFill>
                  <a:srgbClr val="1109B7"/>
                </a:solidFill>
              </a:rPr>
              <a:t>Hưng</a:t>
            </a:r>
            <a:r>
              <a:rPr lang="en-US" b="1" dirty="0">
                <a:solidFill>
                  <a:srgbClr val="1109B7"/>
                </a:solidFill>
              </a:rPr>
              <a:t>, </a:t>
            </a:r>
            <a:r>
              <a:rPr lang="en-US" b="1" dirty="0" err="1">
                <a:solidFill>
                  <a:srgbClr val="1109B7"/>
                </a:solidFill>
              </a:rPr>
              <a:t>Thịnh</a:t>
            </a:r>
            <a:r>
              <a:rPr lang="en-US" b="1" dirty="0">
                <a:solidFill>
                  <a:srgbClr val="1109B7"/>
                </a:solidFill>
              </a:rPr>
              <a:t>, </a:t>
            </a:r>
            <a:r>
              <a:rPr lang="en-US" b="1" dirty="0" err="1">
                <a:solidFill>
                  <a:srgbClr val="1109B7"/>
                </a:solidFill>
              </a:rPr>
              <a:t>lần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lượt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cân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nặng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là</a:t>
            </a:r>
            <a:r>
              <a:rPr lang="en-US" b="1" dirty="0">
                <a:solidFill>
                  <a:srgbClr val="1109B7"/>
                </a:solidFill>
              </a:rPr>
              <a:t> 36kg, 38kg, 40kg, 34kg. </a:t>
            </a:r>
            <a:r>
              <a:rPr lang="en-US" b="1" dirty="0" err="1">
                <a:solidFill>
                  <a:srgbClr val="1109B7"/>
                </a:solidFill>
              </a:rPr>
              <a:t>Hỏi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trung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bình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mỗi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em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cân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nặng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bao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nhiêu</a:t>
            </a:r>
            <a:r>
              <a:rPr lang="en-US" b="1" dirty="0">
                <a:solidFill>
                  <a:srgbClr val="1109B7"/>
                </a:solidFill>
              </a:rPr>
              <a:t> </a:t>
            </a:r>
            <a:r>
              <a:rPr lang="en-US" b="1" dirty="0" err="1">
                <a:solidFill>
                  <a:srgbClr val="1109B7"/>
                </a:solidFill>
              </a:rPr>
              <a:t>ki</a:t>
            </a:r>
            <a:r>
              <a:rPr lang="en-US" b="1" dirty="0">
                <a:solidFill>
                  <a:srgbClr val="1109B7"/>
                </a:solidFill>
              </a:rPr>
              <a:t>-</a:t>
            </a:r>
            <a:r>
              <a:rPr lang="en-US" b="1" dirty="0" err="1">
                <a:solidFill>
                  <a:srgbClr val="1109B7"/>
                </a:solidFill>
              </a:rPr>
              <a:t>lô</a:t>
            </a:r>
            <a:r>
              <a:rPr lang="en-US" b="1" dirty="0">
                <a:solidFill>
                  <a:srgbClr val="1109B7"/>
                </a:solidFill>
              </a:rPr>
              <a:t>-gam ?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314700" y="2039376"/>
            <a:ext cx="2514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u="sng" dirty="0" err="1">
                <a:solidFill>
                  <a:srgbClr val="FF0066"/>
                </a:solidFill>
              </a:rPr>
              <a:t>Bài</a:t>
            </a:r>
            <a:r>
              <a:rPr lang="en-US" sz="3600" b="1" u="sng" dirty="0">
                <a:solidFill>
                  <a:srgbClr val="FF0066"/>
                </a:solidFill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</a:rPr>
              <a:t>giải</a:t>
            </a:r>
            <a:r>
              <a:rPr lang="en-US" sz="3600" b="1" u="sng" dirty="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143031" y="2842673"/>
            <a:ext cx="885793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600" b="1" dirty="0" err="1">
                <a:solidFill>
                  <a:srgbClr val="791179"/>
                </a:solidFill>
              </a:rPr>
              <a:t>Bốn</a:t>
            </a:r>
            <a:r>
              <a:rPr lang="en-US" sz="3600" b="1" dirty="0">
                <a:solidFill>
                  <a:srgbClr val="791179"/>
                </a:solidFill>
              </a:rPr>
              <a:t> </a:t>
            </a:r>
            <a:r>
              <a:rPr lang="en-US" sz="3600" b="1" dirty="0" err="1">
                <a:solidFill>
                  <a:srgbClr val="791179"/>
                </a:solidFill>
              </a:rPr>
              <a:t>em</a:t>
            </a:r>
            <a:r>
              <a:rPr lang="en-US" sz="3600" b="1" dirty="0">
                <a:solidFill>
                  <a:srgbClr val="791179"/>
                </a:solidFill>
              </a:rPr>
              <a:t> </a:t>
            </a:r>
            <a:r>
              <a:rPr lang="en-US" sz="3600" b="1" dirty="0" err="1">
                <a:solidFill>
                  <a:srgbClr val="791179"/>
                </a:solidFill>
              </a:rPr>
              <a:t>nặng</a:t>
            </a:r>
            <a:r>
              <a:rPr lang="en-US" sz="3600" b="1" dirty="0">
                <a:solidFill>
                  <a:srgbClr val="791179"/>
                </a:solidFill>
              </a:rPr>
              <a:t> </a:t>
            </a:r>
            <a:r>
              <a:rPr lang="en-US" sz="3600" b="1" dirty="0" err="1">
                <a:solidFill>
                  <a:srgbClr val="791179"/>
                </a:solidFill>
              </a:rPr>
              <a:t>số</a:t>
            </a:r>
            <a:r>
              <a:rPr lang="en-US" sz="3600" b="1" dirty="0">
                <a:solidFill>
                  <a:srgbClr val="791179"/>
                </a:solidFill>
              </a:rPr>
              <a:t> </a:t>
            </a:r>
            <a:r>
              <a:rPr lang="en-US" sz="3600" b="1" dirty="0" err="1">
                <a:solidFill>
                  <a:srgbClr val="791179"/>
                </a:solidFill>
              </a:rPr>
              <a:t>ki</a:t>
            </a:r>
            <a:r>
              <a:rPr lang="en-US" sz="3600" b="1" dirty="0">
                <a:solidFill>
                  <a:srgbClr val="791179"/>
                </a:solidFill>
              </a:rPr>
              <a:t> – </a:t>
            </a:r>
            <a:r>
              <a:rPr lang="en-US" sz="3600" b="1" dirty="0" err="1">
                <a:solidFill>
                  <a:srgbClr val="791179"/>
                </a:solidFill>
              </a:rPr>
              <a:t>lô</a:t>
            </a:r>
            <a:r>
              <a:rPr lang="en-US" sz="3600" b="1" dirty="0">
                <a:solidFill>
                  <a:srgbClr val="791179"/>
                </a:solidFill>
              </a:rPr>
              <a:t> – gam </a:t>
            </a:r>
            <a:r>
              <a:rPr lang="en-US" sz="3600" b="1" dirty="0" err="1">
                <a:solidFill>
                  <a:srgbClr val="791179"/>
                </a:solidFill>
              </a:rPr>
              <a:t>là</a:t>
            </a:r>
            <a:r>
              <a:rPr lang="en-US" sz="3600" b="1" dirty="0">
                <a:solidFill>
                  <a:srgbClr val="791179"/>
                </a:solidFill>
              </a:rPr>
              <a:t>:</a:t>
            </a:r>
          </a:p>
          <a:p>
            <a:pPr algn="ctr">
              <a:lnSpc>
                <a:spcPct val="80000"/>
              </a:lnSpc>
            </a:pPr>
            <a:r>
              <a:rPr lang="en-US" sz="3600" b="1" dirty="0">
                <a:solidFill>
                  <a:srgbClr val="791179"/>
                </a:solidFill>
              </a:rPr>
              <a:t>36 + 38 + 40 + 34 = 148 (kg)</a:t>
            </a:r>
          </a:p>
          <a:p>
            <a:pPr algn="ctr">
              <a:lnSpc>
                <a:spcPct val="80000"/>
              </a:lnSpc>
            </a:pPr>
            <a:r>
              <a:rPr lang="en-US" sz="3600" b="1" dirty="0" err="1">
                <a:solidFill>
                  <a:srgbClr val="791179"/>
                </a:solidFill>
              </a:rPr>
              <a:t>Trung</a:t>
            </a:r>
            <a:r>
              <a:rPr lang="en-US" sz="3600" b="1" dirty="0">
                <a:solidFill>
                  <a:srgbClr val="791179"/>
                </a:solidFill>
              </a:rPr>
              <a:t> </a:t>
            </a:r>
            <a:r>
              <a:rPr lang="en-US" sz="3600" b="1" dirty="0" err="1">
                <a:solidFill>
                  <a:srgbClr val="791179"/>
                </a:solidFill>
              </a:rPr>
              <a:t>bình</a:t>
            </a:r>
            <a:r>
              <a:rPr lang="en-US" sz="3600" b="1" dirty="0">
                <a:solidFill>
                  <a:srgbClr val="791179"/>
                </a:solidFill>
              </a:rPr>
              <a:t> </a:t>
            </a:r>
            <a:r>
              <a:rPr lang="en-US" sz="3600" b="1" dirty="0" err="1">
                <a:solidFill>
                  <a:srgbClr val="791179"/>
                </a:solidFill>
              </a:rPr>
              <a:t>mỗi</a:t>
            </a:r>
            <a:r>
              <a:rPr lang="en-US" sz="3600" b="1" dirty="0">
                <a:solidFill>
                  <a:srgbClr val="791179"/>
                </a:solidFill>
              </a:rPr>
              <a:t> </a:t>
            </a:r>
            <a:r>
              <a:rPr lang="en-US" sz="3600" b="1" dirty="0" err="1">
                <a:solidFill>
                  <a:srgbClr val="791179"/>
                </a:solidFill>
              </a:rPr>
              <a:t>em</a:t>
            </a:r>
            <a:r>
              <a:rPr lang="en-US" sz="3600" b="1" dirty="0">
                <a:solidFill>
                  <a:srgbClr val="791179"/>
                </a:solidFill>
              </a:rPr>
              <a:t> </a:t>
            </a:r>
            <a:r>
              <a:rPr lang="en-US" sz="3600" b="1" dirty="0" err="1">
                <a:solidFill>
                  <a:srgbClr val="791179"/>
                </a:solidFill>
              </a:rPr>
              <a:t>nặng</a:t>
            </a:r>
            <a:r>
              <a:rPr lang="en-US" sz="3600" b="1" dirty="0">
                <a:solidFill>
                  <a:srgbClr val="791179"/>
                </a:solidFill>
              </a:rPr>
              <a:t> </a:t>
            </a:r>
            <a:r>
              <a:rPr lang="en-US" sz="3600" b="1" dirty="0" err="1">
                <a:solidFill>
                  <a:srgbClr val="791179"/>
                </a:solidFill>
              </a:rPr>
              <a:t>số</a:t>
            </a:r>
            <a:r>
              <a:rPr lang="en-US" sz="3600" b="1" dirty="0">
                <a:solidFill>
                  <a:srgbClr val="791179"/>
                </a:solidFill>
              </a:rPr>
              <a:t> </a:t>
            </a:r>
            <a:r>
              <a:rPr lang="en-US" sz="3600" b="1" dirty="0" err="1">
                <a:solidFill>
                  <a:srgbClr val="791179"/>
                </a:solidFill>
              </a:rPr>
              <a:t>ki</a:t>
            </a:r>
            <a:r>
              <a:rPr lang="en-US" sz="3600" b="1" dirty="0">
                <a:solidFill>
                  <a:srgbClr val="791179"/>
                </a:solidFill>
              </a:rPr>
              <a:t> – </a:t>
            </a:r>
            <a:r>
              <a:rPr lang="en-US" sz="3600" b="1" dirty="0" err="1">
                <a:solidFill>
                  <a:srgbClr val="791179"/>
                </a:solidFill>
              </a:rPr>
              <a:t>lô</a:t>
            </a:r>
            <a:r>
              <a:rPr lang="en-US" sz="3600" b="1" dirty="0">
                <a:solidFill>
                  <a:srgbClr val="791179"/>
                </a:solidFill>
              </a:rPr>
              <a:t> – gam </a:t>
            </a:r>
            <a:r>
              <a:rPr lang="en-US" sz="3600" b="1" dirty="0" err="1">
                <a:solidFill>
                  <a:srgbClr val="791179"/>
                </a:solidFill>
              </a:rPr>
              <a:t>là</a:t>
            </a:r>
            <a:r>
              <a:rPr lang="en-US" sz="3600" b="1" dirty="0">
                <a:solidFill>
                  <a:srgbClr val="791179"/>
                </a:solidFill>
              </a:rPr>
              <a:t>:</a:t>
            </a:r>
          </a:p>
          <a:p>
            <a:pPr algn="ctr">
              <a:lnSpc>
                <a:spcPct val="80000"/>
              </a:lnSpc>
            </a:pPr>
            <a:r>
              <a:rPr lang="en-US" sz="3600" b="1" dirty="0">
                <a:solidFill>
                  <a:srgbClr val="791179"/>
                </a:solidFill>
              </a:rPr>
              <a:t>148 : 4 = 37 (kg) </a:t>
            </a:r>
          </a:p>
          <a:p>
            <a:pPr algn="ctr">
              <a:lnSpc>
                <a:spcPct val="80000"/>
              </a:lnSpc>
            </a:pPr>
            <a:r>
              <a:rPr lang="en-US" sz="3600" b="1" dirty="0" err="1">
                <a:solidFill>
                  <a:srgbClr val="791179"/>
                </a:solidFill>
              </a:rPr>
              <a:t>Đáp</a:t>
            </a:r>
            <a:r>
              <a:rPr lang="en-US" sz="3600" b="1" dirty="0">
                <a:solidFill>
                  <a:srgbClr val="791179"/>
                </a:solidFill>
              </a:rPr>
              <a:t> </a:t>
            </a:r>
            <a:r>
              <a:rPr lang="en-US" sz="3600" b="1" dirty="0" err="1">
                <a:solidFill>
                  <a:srgbClr val="791179"/>
                </a:solidFill>
              </a:rPr>
              <a:t>số</a:t>
            </a:r>
            <a:r>
              <a:rPr lang="en-US" sz="3600" b="1" dirty="0">
                <a:solidFill>
                  <a:srgbClr val="791179"/>
                </a:solidFill>
              </a:rPr>
              <a:t>: 37 kg</a:t>
            </a:r>
          </a:p>
        </p:txBody>
      </p:sp>
      <p:sp>
        <p:nvSpPr>
          <p:cNvPr id="5" name="Oval Callout 4"/>
          <p:cNvSpPr/>
          <p:nvPr/>
        </p:nvSpPr>
        <p:spPr bwMode="auto">
          <a:xfrm>
            <a:off x="21465" y="2362541"/>
            <a:ext cx="3017520" cy="2899708"/>
          </a:xfrm>
          <a:prstGeom prst="wedgeEllipseCallou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nháp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dirty="0"/>
              <a:t>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2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autoUpdateAnimBg="0"/>
      <p:bldP spid="8216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292503327"/>
</p:tagLst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1332</Words>
  <Application>Microsoft Office PowerPoint</Application>
  <PresentationFormat>On-screen Show (4:3)</PresentationFormat>
  <Paragraphs>137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Permanent Marker</vt:lpstr>
      <vt:lpstr>Times New Roman</vt:lpstr>
      <vt:lpstr>Verdana</vt:lpstr>
      <vt:lpstr>Balloons</vt:lpstr>
      <vt:lpstr>1_Office Theme</vt:lpstr>
      <vt:lpstr>Thứ ba ngày 5 tháng 10 năm 2021 Toán  Tìm số trung bình cộng (tr.26)</vt:lpstr>
      <vt:lpstr>Tìm số trung bình cộng</vt:lpstr>
      <vt:lpstr> Lấy tổng số lít dầu chia cho số can (2 can) được số lít dầu rót đều vào mỗi can.                         (6 + 4) : 2 = 5 (l)   </vt:lpstr>
      <vt:lpstr>PowerPoint Presentation</vt:lpstr>
      <vt:lpstr>Nhận xét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Hệ thống, tổng hợp kiến thức đã học. 2. Chữa lại bài sai. 3. Xem trước bài sau. 4. Vận dụng tốt kiến thức đã học.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VANTUAN</dc:creator>
  <cp:lastModifiedBy>Hương Đào</cp:lastModifiedBy>
  <cp:revision>119</cp:revision>
  <dcterms:created xsi:type="dcterms:W3CDTF">2010-01-05T03:08:43Z</dcterms:created>
  <dcterms:modified xsi:type="dcterms:W3CDTF">2021-10-16T03:22:32Z</dcterms:modified>
</cp:coreProperties>
</file>