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761" r:id="rId2"/>
  </p:sldMasterIdLst>
  <p:notesMasterIdLst>
    <p:notesMasterId r:id="rId19"/>
  </p:notesMasterIdLst>
  <p:sldIdLst>
    <p:sldId id="301" r:id="rId3"/>
    <p:sldId id="257" r:id="rId4"/>
    <p:sldId id="258" r:id="rId5"/>
    <p:sldId id="259" r:id="rId6"/>
    <p:sldId id="288" r:id="rId7"/>
    <p:sldId id="262" r:id="rId8"/>
    <p:sldId id="293" r:id="rId9"/>
    <p:sldId id="263" r:id="rId10"/>
    <p:sldId id="261" r:id="rId11"/>
    <p:sldId id="281" r:id="rId12"/>
    <p:sldId id="274" r:id="rId13"/>
    <p:sldId id="276" r:id="rId14"/>
    <p:sldId id="280" r:id="rId15"/>
    <p:sldId id="277" r:id="rId16"/>
    <p:sldId id="278" r:id="rId17"/>
    <p:sldId id="30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66FF"/>
    <a:srgbClr val="FF0066"/>
    <a:srgbClr val="FF00FF"/>
    <a:srgbClr val="A11FA1"/>
    <a:srgbClr val="AE128D"/>
    <a:srgbClr val="66F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7" autoAdjust="0"/>
    <p:restoredTop sz="86535" autoAdjust="0"/>
  </p:normalViewPr>
  <p:slideViewPr>
    <p:cSldViewPr snapToObjects="1"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-1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06706D79-06FB-473F-9436-62503A541A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5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06D79-06FB-473F-9436-62503A541A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0F8BB-FA6D-44F5-BB6A-FCE3E73FCA88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4349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583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813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813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3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4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814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4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815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5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815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5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815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6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816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6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7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7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7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B8483-DBB2-4DF5-AC82-E5626E473F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7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817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C00DA-D3E1-4A00-8B4A-2EDC93A6F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9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3085E-F6D5-4113-94AE-DF84C1DF83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2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621325" y="710633"/>
            <a:ext cx="2926500" cy="17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438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7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7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86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72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4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2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D6BAC-26C7-4A90-8178-79FDB80D3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8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9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39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1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621325" y="710633"/>
            <a:ext cx="2926500" cy="17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77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55E9B-1DFF-4FDF-9AF9-C2B3C41E9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9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0B3F-30CB-4EEF-8742-F7318C0474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5292D-CBA2-4099-AA20-A5C4D43DD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46FAF-7589-450B-AE64-CC59D3A88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F3987-24A1-419F-9C1D-A518DDDB5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5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9C45F-8540-43C8-A473-644FCC7AE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1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85778-A7B4-41C2-A9D1-3BC079BC5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0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710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1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1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711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1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712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2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2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712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2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712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3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713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3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4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715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5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9FAA976-8B66-4101-8C1B-CD85A8DF74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760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EBA4-625D-42B7-99AB-B39A788B976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AFFF-5198-4B26-A62D-F17537D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" y="1700869"/>
            <a:ext cx="8511540" cy="1728131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5 tháng 10 năm 2021</a:t>
            </a:r>
            <a:br>
              <a:rPr lang="en-US" b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br>
              <a:rPr lang="en-US" b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 số trung bình cộng (tr.26)</a:t>
            </a:r>
            <a:endParaRPr lang="en-US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2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95400" y="36576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 b="1" u="sng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85800" y="1524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tập</a:t>
            </a:r>
            <a:r>
              <a:rPr lang="en-US" b="1" u="sng" dirty="0">
                <a:solidFill>
                  <a:srgbClr val="0070C0"/>
                </a:solidFill>
              </a:rPr>
              <a:t> 3</a:t>
            </a:r>
            <a:r>
              <a:rPr lang="en-US" b="1" dirty="0">
                <a:solidFill>
                  <a:srgbClr val="0070C0"/>
                </a:solidFill>
              </a:rPr>
              <a:t> :  </a:t>
            </a:r>
            <a:r>
              <a:rPr lang="en-US" b="1" dirty="0" err="1">
                <a:solidFill>
                  <a:srgbClr val="0070C0"/>
                </a:solidFill>
              </a:rPr>
              <a:t>Tìm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trung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bình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cộng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của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số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tự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nhiên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liên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tiếp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từ</a:t>
            </a:r>
            <a:r>
              <a:rPr lang="en-US" b="1" dirty="0">
                <a:solidFill>
                  <a:srgbClr val="0070C0"/>
                </a:solidFill>
              </a:rPr>
              <a:t> 1 </a:t>
            </a:r>
            <a:r>
              <a:rPr lang="en-US" b="1" dirty="0" err="1">
                <a:solidFill>
                  <a:srgbClr val="0070C0"/>
                </a:solidFill>
              </a:rPr>
              <a:t>đến</a:t>
            </a:r>
            <a:r>
              <a:rPr lang="en-US" b="1" dirty="0">
                <a:solidFill>
                  <a:srgbClr val="0070C0"/>
                </a:solidFill>
              </a:rPr>
              <a:t> 9.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1295400" y="1866900"/>
            <a:ext cx="6248400" cy="762000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rgbClr val="800000"/>
              </a:solidFill>
            </a:endParaRPr>
          </a:p>
          <a:p>
            <a:pPr algn="ctr"/>
            <a:r>
              <a:rPr lang="en-US" sz="2800" b="1">
                <a:solidFill>
                  <a:srgbClr val="800000"/>
                </a:solidFill>
              </a:rPr>
              <a:t>Từ 1 đến 9 gồm những số nào ?</a:t>
            </a:r>
          </a:p>
          <a:p>
            <a:pPr algn="ctr">
              <a:spcBef>
                <a:spcPct val="0"/>
              </a:spcBef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066800" y="1277938"/>
            <a:ext cx="70104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Các số từ 1 đến 9 là : </a:t>
            </a:r>
            <a:r>
              <a:rPr lang="en-US" sz="2800" b="1">
                <a:solidFill>
                  <a:srgbClr val="000000"/>
                </a:solidFill>
              </a:rPr>
              <a:t>1, 2, 3, 4, 5, 6, 7, 8, 9.</a:t>
            </a:r>
          </a:p>
          <a:p>
            <a:endParaRPr lang="en-US" sz="2800" u="sng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52400" y="4023282"/>
            <a:ext cx="85344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68288">
              <a:spcBef>
                <a:spcPct val="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79475" indent="-342900">
              <a:spcBef>
                <a:spcPct val="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1763" indent="-342900">
              <a:spcBef>
                <a:spcPct val="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4050" indent="-342900">
              <a:spcBef>
                <a:spcPct val="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46338" indent="-342900">
              <a:spcBef>
                <a:spcPct val="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3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0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179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5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A11FA1"/>
                </a:solidFill>
              </a:rPr>
              <a:t>Trung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bình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cộng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của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các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số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tự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nhiên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liên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tiếp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từ</a:t>
            </a:r>
            <a:r>
              <a:rPr lang="en-US" b="1" dirty="0">
                <a:solidFill>
                  <a:srgbClr val="A11FA1"/>
                </a:solidFill>
              </a:rPr>
              <a:t> 1 </a:t>
            </a:r>
            <a:r>
              <a:rPr lang="en-US" b="1" dirty="0" err="1">
                <a:solidFill>
                  <a:srgbClr val="A11FA1"/>
                </a:solidFill>
              </a:rPr>
              <a:t>đến</a:t>
            </a:r>
            <a:r>
              <a:rPr lang="en-US" b="1" dirty="0">
                <a:solidFill>
                  <a:srgbClr val="A11FA1"/>
                </a:solidFill>
              </a:rPr>
              <a:t> 9 </a:t>
            </a:r>
            <a:r>
              <a:rPr lang="en-US" b="1" dirty="0" err="1">
                <a:solidFill>
                  <a:srgbClr val="A11FA1"/>
                </a:solidFill>
              </a:rPr>
              <a:t>là</a:t>
            </a:r>
            <a:r>
              <a:rPr lang="en-US" b="1" dirty="0">
                <a:solidFill>
                  <a:srgbClr val="A11FA1"/>
                </a:solidFill>
              </a:rPr>
              <a:t> 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dirty="0">
                <a:solidFill>
                  <a:srgbClr val="A11FA1"/>
                </a:solidFill>
              </a:rPr>
              <a:t>    (1 + 2 +3 + 4 + 5 + 6 + 7 + 8 + 9) : 9 = 5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dirty="0">
                <a:solidFill>
                  <a:srgbClr val="A11FA1"/>
                </a:solidFill>
              </a:rPr>
              <a:t>                                                 </a:t>
            </a:r>
            <a:r>
              <a:rPr lang="en-US" sz="3600" u="sng" dirty="0" err="1">
                <a:solidFill>
                  <a:srgbClr val="A11FA1"/>
                </a:solidFill>
              </a:rPr>
              <a:t>Đáp</a:t>
            </a:r>
            <a:r>
              <a:rPr lang="en-US" sz="3600" u="sng" dirty="0">
                <a:solidFill>
                  <a:srgbClr val="A11FA1"/>
                </a:solidFill>
              </a:rPr>
              <a:t> </a:t>
            </a:r>
            <a:r>
              <a:rPr lang="en-US" sz="3600" u="sng" dirty="0" err="1">
                <a:solidFill>
                  <a:srgbClr val="A11FA1"/>
                </a:solidFill>
              </a:rPr>
              <a:t>số</a:t>
            </a:r>
            <a:r>
              <a:rPr lang="en-US" sz="3600" dirty="0">
                <a:solidFill>
                  <a:srgbClr val="A11FA1"/>
                </a:solidFill>
              </a:rPr>
              <a:t> : 5</a:t>
            </a:r>
            <a:r>
              <a:rPr lang="en-US" dirty="0">
                <a:solidFill>
                  <a:srgbClr val="A11FA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u="sng" dirty="0">
              <a:solidFill>
                <a:srgbClr val="A11FA1"/>
              </a:solidFill>
            </a:endParaRP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1663700" y="2927351"/>
            <a:ext cx="32351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Từ</a:t>
            </a:r>
            <a:r>
              <a:rPr lang="en-US" dirty="0">
                <a:solidFill>
                  <a:srgbClr val="000000"/>
                </a:solidFill>
              </a:rPr>
              <a:t> 1 </a:t>
            </a:r>
            <a:r>
              <a:rPr lang="en-US" dirty="0" err="1">
                <a:solidFill>
                  <a:srgbClr val="000000"/>
                </a:solidFill>
              </a:rPr>
              <a:t>đến</a:t>
            </a:r>
            <a:r>
              <a:rPr lang="en-US" dirty="0">
                <a:solidFill>
                  <a:srgbClr val="000000"/>
                </a:solidFill>
              </a:rPr>
              <a:t> 9 </a:t>
            </a:r>
            <a:r>
              <a:rPr lang="en-US" dirty="0" err="1">
                <a:solidFill>
                  <a:srgbClr val="000000"/>
                </a:solidFill>
              </a:rPr>
              <a:t>có</a:t>
            </a:r>
            <a:r>
              <a:rPr lang="en-US" dirty="0">
                <a:solidFill>
                  <a:srgbClr val="000000"/>
                </a:solidFill>
              </a:rPr>
              <a:t> 9 </a:t>
            </a:r>
            <a:r>
              <a:rPr lang="en-US" dirty="0" err="1">
                <a:solidFill>
                  <a:srgbClr val="000000"/>
                </a:solidFill>
              </a:rPr>
              <a:t>số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0676" name="AutoShape 20"/>
          <p:cNvSpPr>
            <a:spLocks noChangeArrowheads="1"/>
          </p:cNvSpPr>
          <p:nvPr/>
        </p:nvSpPr>
        <p:spPr bwMode="auto">
          <a:xfrm>
            <a:off x="32544" y="1944574"/>
            <a:ext cx="8621712" cy="1538288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en-US" dirty="0" err="1">
                <a:solidFill>
                  <a:srgbClr val="FF0066"/>
                </a:solidFill>
              </a:rPr>
              <a:t>Muốn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tìm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trung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bình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cộng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của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các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số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đó</a:t>
            </a:r>
            <a:r>
              <a:rPr lang="en-US" dirty="0">
                <a:solidFill>
                  <a:srgbClr val="FF0066"/>
                </a:solidFill>
              </a:rPr>
              <a:t>, </a:t>
            </a:r>
          </a:p>
          <a:p>
            <a:pPr algn="ctr">
              <a:lnSpc>
                <a:spcPct val="50000"/>
              </a:lnSpc>
            </a:pPr>
            <a:r>
              <a:rPr lang="en-US" dirty="0">
                <a:solidFill>
                  <a:srgbClr val="FF0066"/>
                </a:solidFill>
              </a:rPr>
              <a:t>ta </a:t>
            </a:r>
            <a:r>
              <a:rPr lang="en-US" dirty="0" err="1">
                <a:solidFill>
                  <a:srgbClr val="FF0066"/>
                </a:solidFill>
              </a:rPr>
              <a:t>làm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thế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nào</a:t>
            </a:r>
            <a:r>
              <a:rPr lang="en-US" dirty="0">
                <a:solidFill>
                  <a:srgbClr val="FF0066"/>
                </a:solidFill>
              </a:rPr>
              <a:t> ?</a:t>
            </a:r>
          </a:p>
        </p:txBody>
      </p:sp>
      <p:sp>
        <p:nvSpPr>
          <p:cNvPr id="70677" name="AutoShape 21"/>
          <p:cNvSpPr>
            <a:spLocks noChangeArrowheads="1"/>
          </p:cNvSpPr>
          <p:nvPr/>
        </p:nvSpPr>
        <p:spPr bwMode="auto">
          <a:xfrm>
            <a:off x="838200" y="3322875"/>
            <a:ext cx="6858000" cy="594281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đến</a:t>
            </a:r>
            <a:r>
              <a:rPr lang="en-US" dirty="0"/>
              <a:t> 9 </a:t>
            </a:r>
            <a:r>
              <a:rPr lang="en-US" dirty="0" err="1"/>
              <a:t>có</a:t>
            </a:r>
            <a:r>
              <a:rPr lang="en-US" dirty="0"/>
              <a:t> bao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?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533400" y="1884362"/>
            <a:ext cx="8382000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000000"/>
                </a:solidFill>
              </a:rPr>
              <a:t>Tính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tổng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của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các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số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tự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nhiên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liên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tiếp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từ</a:t>
            </a:r>
            <a:r>
              <a:rPr lang="en-US" dirty="0">
                <a:solidFill>
                  <a:srgbClr val="000000"/>
                </a:solidFill>
              </a:rPr>
              <a:t> 1 </a:t>
            </a:r>
            <a:r>
              <a:rPr lang="en-US" dirty="0" err="1">
                <a:solidFill>
                  <a:srgbClr val="000000"/>
                </a:solidFill>
              </a:rPr>
              <a:t>đến</a:t>
            </a:r>
            <a:r>
              <a:rPr lang="en-US" dirty="0">
                <a:solidFill>
                  <a:srgbClr val="000000"/>
                </a:solidFill>
              </a:rPr>
              <a:t> 9.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</a:rPr>
              <a:t>(1 + 2 + 3 + 4 + 5 + 6 + 7 + 8 + 9)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3307009" y="3492102"/>
            <a:ext cx="200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err="1"/>
              <a:t>Giải</a:t>
            </a:r>
            <a:endParaRPr lang="en-US" u="sng" dirty="0"/>
          </a:p>
        </p:txBody>
      </p:sp>
    </p:spTree>
  </p:cSld>
  <p:clrMapOvr>
    <a:masterClrMapping/>
  </p:clrMapOvr>
  <p:transition spd="slow" advTm="0">
    <p:wipe dir="u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2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7" dur="2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663" grpId="1" animBg="1"/>
      <p:bldP spid="70664" grpId="0"/>
      <p:bldP spid="70675" grpId="0"/>
      <p:bldP spid="70676" grpId="0" animBg="1"/>
      <p:bldP spid="70676" grpId="1" animBg="1"/>
      <p:bldP spid="70677" grpId="0" animBg="1"/>
      <p:bldP spid="70677" grpId="1" animBg="1"/>
      <p:bldP spid="70678" grpId="0"/>
      <p:bldP spid="706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3500000">
            <a:off x="1875632" y="3001168"/>
            <a:ext cx="3155950" cy="355441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/>
          <a:lstStyle/>
          <a:p>
            <a:pPr algn="ctr">
              <a:spcBef>
                <a:spcPct val="0"/>
              </a:spcBef>
            </a:pPr>
            <a:r>
              <a:rPr lang="en-US" sz="8000" b="1" dirty="0">
                <a:solidFill>
                  <a:srgbClr val="FFFF66"/>
                </a:solidFill>
              </a:rPr>
              <a:t>3</a:t>
            </a:r>
            <a:endParaRPr lang="en-US" sz="2400" b="1" dirty="0">
              <a:solidFill>
                <a:srgbClr val="FFFF66"/>
              </a:solidFill>
            </a:endParaRPr>
          </a:p>
        </p:txBody>
      </p:sp>
      <p:sp>
        <p:nvSpPr>
          <p:cNvPr id="542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8900000">
            <a:off x="1709738" y="588963"/>
            <a:ext cx="2938462" cy="35258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spcBef>
                <a:spcPct val="0"/>
              </a:spcBef>
            </a:pPr>
            <a:endParaRPr lang="en-US" sz="24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8000" b="1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542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2700000">
            <a:off x="4417548" y="462627"/>
            <a:ext cx="3038475" cy="35210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/>
          <a:lstStyle/>
          <a:p>
            <a:pPr algn="ctr">
              <a:spcBef>
                <a:spcPct val="0"/>
              </a:spcBef>
            </a:pPr>
            <a:r>
              <a:rPr lang="en-US" sz="8000" b="1" dirty="0">
                <a:solidFill>
                  <a:srgbClr val="FF7C80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42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8100000">
            <a:off x="4419600" y="2971800"/>
            <a:ext cx="3060700" cy="3505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/>
          <a:lstStyle/>
          <a:p>
            <a:pPr algn="ctr">
              <a:spcBef>
                <a:spcPct val="0"/>
              </a:spcBef>
            </a:pPr>
            <a:r>
              <a:rPr lang="en-US" sz="8000" b="1" dirty="0">
                <a:solidFill>
                  <a:srgbClr val="FF7C80"/>
                </a:solidFill>
              </a:rPr>
              <a:t>2</a:t>
            </a:r>
          </a:p>
          <a:p>
            <a:pPr algn="ctr">
              <a:spcBef>
                <a:spcPct val="0"/>
              </a:spcBef>
            </a:pPr>
            <a:endParaRPr lang="en-US" sz="8000" b="1" dirty="0">
              <a:solidFill>
                <a:srgbClr val="FF7C80"/>
              </a:solidFill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429000" y="2133600"/>
            <a:ext cx="2438400" cy="26066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0"/>
              </a:spcBef>
            </a:pPr>
            <a:r>
              <a:rPr lang="en-US" dirty="0" err="1">
                <a:solidFill>
                  <a:srgbClr val="0000CC"/>
                </a:solidFill>
              </a:rPr>
              <a:t>Em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chọn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cánh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hoa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nào</a:t>
            </a:r>
            <a:r>
              <a:rPr lang="en-US" dirty="0">
                <a:solidFill>
                  <a:srgbClr val="0000CC"/>
                </a:solidFill>
              </a:rPr>
              <a:t> ?</a:t>
            </a:r>
          </a:p>
        </p:txBody>
      </p:sp>
      <p:sp>
        <p:nvSpPr>
          <p:cNvPr id="15" name="Oval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429000" y="2133600"/>
            <a:ext cx="2438400" cy="26066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0"/>
              </a:spcBef>
            </a:pPr>
            <a:r>
              <a:rPr lang="en-US" dirty="0" err="1">
                <a:solidFill>
                  <a:srgbClr val="0000CC"/>
                </a:solidFill>
              </a:rPr>
              <a:t>Chúc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mừng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bạn</a:t>
            </a:r>
            <a:r>
              <a:rPr lang="en-US" dirty="0">
                <a:solidFill>
                  <a:srgbClr val="0000CC"/>
                </a:solidFill>
              </a:rPr>
              <a:t>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4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9"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 animBg="1"/>
      <p:bldP spid="54279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; 3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57347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200" b="1"/>
              <a:t>3</a:t>
            </a:r>
          </a:p>
        </p:txBody>
      </p:sp>
      <p:sp>
        <p:nvSpPr>
          <p:cNvPr id="57348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  <p:bldP spid="573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; 4 </a:t>
            </a:r>
            <a:r>
              <a:rPr lang="en-US" sz="4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61443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200" b="1"/>
              <a:t>4</a:t>
            </a:r>
          </a:p>
        </p:txBody>
      </p:sp>
      <p:sp>
        <p:nvSpPr>
          <p:cNvPr id="61444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143000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; 3 ; 5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58371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200" b="1"/>
              <a:t>4</a:t>
            </a:r>
          </a:p>
        </p:txBody>
      </p:sp>
      <p:sp>
        <p:nvSpPr>
          <p:cNvPr id="58372" name="AutoShape 4">
            <a:hlinkClick r:id="rId2" action="ppaction://hlinksldjump" highlightClick="1">
              <a:snd r:embed="rId3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; 4 ; 6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59395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200" b="1"/>
              <a:t>5</a:t>
            </a:r>
          </a:p>
        </p:txBody>
      </p:sp>
      <p:sp>
        <p:nvSpPr>
          <p:cNvPr id="59396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  <p:bldP spid="593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" y="355600"/>
            <a:ext cx="9127127" cy="6248400"/>
          </a:xfrm>
          <a:prstGeom prst="rect">
            <a:avLst/>
          </a:prstGeom>
        </p:spPr>
      </p:pic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1075479" y="2669236"/>
            <a:ext cx="7852621" cy="329184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thống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Chữa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Xem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tốt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sz="3200" b="1" dirty="0">
              <a:solidFill>
                <a:srgbClr val="002060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Google Shape;601;p25"/>
          <p:cNvSpPr/>
          <p:nvPr/>
        </p:nvSpPr>
        <p:spPr>
          <a:xfrm>
            <a:off x="2489941" y="1062857"/>
            <a:ext cx="4227956" cy="1288124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C2B3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" name="Google Shape;48;p5"/>
          <p:cNvSpPr/>
          <p:nvPr/>
        </p:nvSpPr>
        <p:spPr>
          <a:xfrm>
            <a:off x="2781614" y="1209448"/>
            <a:ext cx="3644611" cy="69014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DẶN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 DÒ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0920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94" y="171981"/>
            <a:ext cx="7900987" cy="381000"/>
          </a:xfrm>
        </p:spPr>
        <p:txBody>
          <a:bodyPr/>
          <a:lstStyle/>
          <a:p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494" y="1032011"/>
            <a:ext cx="87391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* </a:t>
            </a:r>
            <a:r>
              <a:rPr lang="en-US" u="sng" dirty="0" err="1">
                <a:solidFill>
                  <a:srgbClr val="000000"/>
                </a:solidFill>
              </a:rPr>
              <a:t>Bài</a:t>
            </a:r>
            <a:r>
              <a:rPr lang="en-US" u="sng" dirty="0">
                <a:solidFill>
                  <a:srgbClr val="000000"/>
                </a:solidFill>
              </a:rPr>
              <a:t> toán1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Rót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vào</a:t>
            </a:r>
            <a:r>
              <a:rPr lang="en-US" dirty="0">
                <a:solidFill>
                  <a:srgbClr val="000000"/>
                </a:solidFill>
              </a:rPr>
              <a:t> can </a:t>
            </a:r>
            <a:r>
              <a:rPr lang="en-US" dirty="0" err="1">
                <a:solidFill>
                  <a:srgbClr val="000000"/>
                </a:solidFill>
              </a:rPr>
              <a:t>thứ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nhất</a:t>
            </a:r>
            <a:r>
              <a:rPr lang="en-US" dirty="0">
                <a:solidFill>
                  <a:srgbClr val="000000"/>
                </a:solidFill>
              </a:rPr>
              <a:t> 6l </a:t>
            </a:r>
            <a:r>
              <a:rPr lang="en-US" dirty="0" err="1">
                <a:solidFill>
                  <a:srgbClr val="000000"/>
                </a:solidFill>
              </a:rPr>
              <a:t>dầu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rót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vào</a:t>
            </a:r>
            <a:r>
              <a:rPr lang="en-US" dirty="0">
                <a:solidFill>
                  <a:srgbClr val="000000"/>
                </a:solidFill>
              </a:rPr>
              <a:t> can </a:t>
            </a:r>
            <a:r>
              <a:rPr lang="en-US" dirty="0" err="1">
                <a:solidFill>
                  <a:srgbClr val="000000"/>
                </a:solidFill>
              </a:rPr>
              <a:t>thứ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hai</a:t>
            </a:r>
            <a:r>
              <a:rPr lang="en-US" dirty="0">
                <a:solidFill>
                  <a:srgbClr val="000000"/>
                </a:solidFill>
              </a:rPr>
              <a:t> 4l </a:t>
            </a:r>
            <a:r>
              <a:rPr lang="en-US" dirty="0" err="1">
                <a:solidFill>
                  <a:srgbClr val="000000"/>
                </a:solidFill>
              </a:rPr>
              <a:t>dầu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Hỏi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nếu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sô</a:t>
            </a:r>
            <a:r>
              <a:rPr lang="en-US" dirty="0">
                <a:solidFill>
                  <a:srgbClr val="000000"/>
                </a:solidFill>
              </a:rPr>
              <a:t>́ </a:t>
            </a:r>
            <a:r>
              <a:rPr lang="en-US" dirty="0" err="1">
                <a:solidFill>
                  <a:srgbClr val="000000"/>
                </a:solidFill>
              </a:rPr>
              <a:t>lít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dầu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đó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được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rót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đều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vào</a:t>
            </a:r>
            <a:r>
              <a:rPr lang="en-US" dirty="0">
                <a:solidFill>
                  <a:srgbClr val="000000"/>
                </a:solidFill>
              </a:rPr>
              <a:t> 2 can </a:t>
            </a:r>
            <a:r>
              <a:rPr lang="en-US" dirty="0" err="1">
                <a:solidFill>
                  <a:srgbClr val="000000"/>
                </a:solidFill>
              </a:rPr>
              <a:t>thì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mỗi</a:t>
            </a:r>
            <a:r>
              <a:rPr lang="en-US" dirty="0">
                <a:solidFill>
                  <a:srgbClr val="000000"/>
                </a:solidFill>
              </a:rPr>
              <a:t> can </a:t>
            </a:r>
            <a:r>
              <a:rPr lang="en-US" dirty="0" err="1">
                <a:solidFill>
                  <a:srgbClr val="000000"/>
                </a:solidFill>
              </a:rPr>
              <a:t>có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nhiêu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lít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dầu</a:t>
            </a:r>
            <a:r>
              <a:rPr lang="en-US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28988" y="4494213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98503" y="3152656"/>
            <a:ext cx="1981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u="sng" dirty="0" err="1">
                <a:solidFill>
                  <a:srgbClr val="1109B7"/>
                </a:solidFill>
              </a:rPr>
              <a:t>Tóm</a:t>
            </a:r>
            <a:r>
              <a:rPr lang="en-US" b="1" u="sng" dirty="0">
                <a:solidFill>
                  <a:srgbClr val="1109B7"/>
                </a:solidFill>
              </a:rPr>
              <a:t> </a:t>
            </a:r>
            <a:r>
              <a:rPr lang="en-US" b="1" u="sng" dirty="0" err="1">
                <a:solidFill>
                  <a:srgbClr val="1109B7"/>
                </a:solidFill>
              </a:rPr>
              <a:t>tắt</a:t>
            </a:r>
            <a:r>
              <a:rPr lang="en-US" b="1" u="sng" dirty="0">
                <a:solidFill>
                  <a:srgbClr val="1109B7"/>
                </a:solidFill>
              </a:rPr>
              <a:t>: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38388" y="4037013"/>
            <a:ext cx="1371600" cy="777875"/>
            <a:chOff x="1968" y="2544"/>
            <a:chExt cx="864" cy="490"/>
          </a:xfrm>
        </p:grpSpPr>
        <p:grpSp>
          <p:nvGrpSpPr>
            <p:cNvPr id="3099" name="Group 27"/>
            <p:cNvGrpSpPr>
              <a:grpSpLocks/>
            </p:cNvGrpSpPr>
            <p:nvPr/>
          </p:nvGrpSpPr>
          <p:grpSpPr bwMode="auto">
            <a:xfrm>
              <a:off x="1968" y="2544"/>
              <a:ext cx="768" cy="0"/>
              <a:chOff x="3792" y="2304"/>
              <a:chExt cx="768" cy="0"/>
            </a:xfrm>
          </p:grpSpPr>
          <p:grpSp>
            <p:nvGrpSpPr>
              <p:cNvPr id="3100" name="Group 28"/>
              <p:cNvGrpSpPr>
                <a:grpSpLocks/>
              </p:cNvGrpSpPr>
              <p:nvPr/>
            </p:nvGrpSpPr>
            <p:grpSpPr bwMode="auto">
              <a:xfrm>
                <a:off x="3792" y="2304"/>
                <a:ext cx="384" cy="0"/>
                <a:chOff x="2640" y="2304"/>
                <a:chExt cx="384" cy="0"/>
              </a:xfrm>
            </p:grpSpPr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03" name="Group 31"/>
              <p:cNvGrpSpPr>
                <a:grpSpLocks/>
              </p:cNvGrpSpPr>
              <p:nvPr/>
            </p:nvGrpSpPr>
            <p:grpSpPr bwMode="auto">
              <a:xfrm>
                <a:off x="4176" y="2304"/>
                <a:ext cx="384" cy="0"/>
                <a:chOff x="2640" y="2304"/>
                <a:chExt cx="384" cy="0"/>
              </a:xfrm>
            </p:grpSpPr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106" name="AutoShape 34"/>
            <p:cNvSpPr>
              <a:spLocks/>
            </p:cNvSpPr>
            <p:nvPr/>
          </p:nvSpPr>
          <p:spPr bwMode="auto">
            <a:xfrm rot="5353883">
              <a:off x="2256" y="2256"/>
              <a:ext cx="192" cy="768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2256" y="2784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9117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791179"/>
                  </a:solidFill>
                </a:rPr>
                <a:t>4 l</a:t>
              </a:r>
              <a:r>
                <a:rPr lang="vi-VN" sz="2000" dirty="0">
                  <a:solidFill>
                    <a:srgbClr val="791179"/>
                  </a:solidFill>
                </a:rPr>
                <a:t>ít</a:t>
              </a:r>
              <a:endParaRPr lang="en-US" sz="2000" dirty="0">
                <a:solidFill>
                  <a:srgbClr val="791179"/>
                </a:solidFill>
              </a:endParaRPr>
            </a:p>
          </p:txBody>
        </p:sp>
      </p:grp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509588" y="4037013"/>
            <a:ext cx="1828800" cy="854075"/>
            <a:chOff x="816" y="2544"/>
            <a:chExt cx="1152" cy="538"/>
          </a:xfrm>
        </p:grpSpPr>
        <p:sp>
          <p:nvSpPr>
            <p:cNvPr id="3109" name="AutoShape 37"/>
            <p:cNvSpPr>
              <a:spLocks/>
            </p:cNvSpPr>
            <p:nvPr/>
          </p:nvSpPr>
          <p:spPr bwMode="auto">
            <a:xfrm rot="5395779">
              <a:off x="1248" y="2112"/>
              <a:ext cx="288" cy="1152"/>
            </a:xfrm>
            <a:prstGeom prst="rightBrace">
              <a:avLst>
                <a:gd name="adj1" fmla="val 33333"/>
                <a:gd name="adj2" fmla="val 47963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1296" y="283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9117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791179"/>
                  </a:solidFill>
                </a:rPr>
                <a:t>6 l</a:t>
              </a:r>
              <a:r>
                <a:rPr lang="vi-VN" sz="2000" dirty="0">
                  <a:solidFill>
                    <a:srgbClr val="791179"/>
                  </a:solidFill>
                </a:rPr>
                <a:t>ít</a:t>
              </a:r>
              <a:endParaRPr lang="en-US" sz="2000" dirty="0">
                <a:solidFill>
                  <a:srgbClr val="791179"/>
                </a:solidFill>
              </a:endParaRPr>
            </a:p>
          </p:txBody>
        </p:sp>
        <p:grpSp>
          <p:nvGrpSpPr>
            <p:cNvPr id="3111" name="Group 39"/>
            <p:cNvGrpSpPr>
              <a:grpSpLocks/>
            </p:cNvGrpSpPr>
            <p:nvPr/>
          </p:nvGrpSpPr>
          <p:grpSpPr bwMode="auto">
            <a:xfrm>
              <a:off x="816" y="2544"/>
              <a:ext cx="1152" cy="0"/>
              <a:chOff x="2640" y="2304"/>
              <a:chExt cx="1152" cy="0"/>
            </a:xfrm>
          </p:grpSpPr>
          <p:grpSp>
            <p:nvGrpSpPr>
              <p:cNvPr id="3112" name="Group 40"/>
              <p:cNvGrpSpPr>
                <a:grpSpLocks/>
              </p:cNvGrpSpPr>
              <p:nvPr/>
            </p:nvGrpSpPr>
            <p:grpSpPr bwMode="auto">
              <a:xfrm>
                <a:off x="2640" y="2304"/>
                <a:ext cx="384" cy="0"/>
                <a:chOff x="2640" y="2304"/>
                <a:chExt cx="384" cy="0"/>
              </a:xfrm>
            </p:grpSpPr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15" name="Group 43"/>
              <p:cNvGrpSpPr>
                <a:grpSpLocks/>
              </p:cNvGrpSpPr>
              <p:nvPr/>
            </p:nvGrpSpPr>
            <p:grpSpPr bwMode="auto">
              <a:xfrm>
                <a:off x="3024" y="2304"/>
                <a:ext cx="384" cy="0"/>
                <a:chOff x="2640" y="2304"/>
                <a:chExt cx="384" cy="0"/>
              </a:xfrm>
            </p:grpSpPr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18" name="Group 46"/>
              <p:cNvGrpSpPr>
                <a:grpSpLocks/>
              </p:cNvGrpSpPr>
              <p:nvPr/>
            </p:nvGrpSpPr>
            <p:grpSpPr bwMode="auto">
              <a:xfrm>
                <a:off x="3408" y="2304"/>
                <a:ext cx="384" cy="0"/>
                <a:chOff x="2640" y="2304"/>
                <a:chExt cx="384" cy="0"/>
              </a:xfrm>
            </p:grpSpPr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509588" y="5027613"/>
            <a:ext cx="3048000" cy="781050"/>
            <a:chOff x="912" y="3600"/>
            <a:chExt cx="1920" cy="492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912" y="3600"/>
              <a:ext cx="960" cy="492"/>
              <a:chOff x="912" y="3600"/>
              <a:chExt cx="960" cy="492"/>
            </a:xfrm>
          </p:grpSpPr>
          <p:grpSp>
            <p:nvGrpSpPr>
              <p:cNvPr id="3123" name="Group 51"/>
              <p:cNvGrpSpPr>
                <a:grpSpLocks/>
              </p:cNvGrpSpPr>
              <p:nvPr/>
            </p:nvGrpSpPr>
            <p:grpSpPr bwMode="auto">
              <a:xfrm>
                <a:off x="912" y="3600"/>
                <a:ext cx="960" cy="0"/>
                <a:chOff x="912" y="3600"/>
                <a:chExt cx="960" cy="0"/>
              </a:xfrm>
            </p:grpSpPr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auto">
                <a:xfrm>
                  <a:off x="91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auto">
                <a:xfrm>
                  <a:off x="1104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auto">
                <a:xfrm>
                  <a:off x="1680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129" name="AutoShape 57"/>
              <p:cNvSpPr>
                <a:spLocks/>
              </p:cNvSpPr>
              <p:nvPr/>
            </p:nvSpPr>
            <p:spPr bwMode="auto">
              <a:xfrm rot="5392461" flipV="1">
                <a:off x="1320" y="3240"/>
                <a:ext cx="144" cy="960"/>
              </a:xfrm>
              <a:prstGeom prst="rightBrace">
                <a:avLst>
                  <a:gd name="adj1" fmla="val 55556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Text Box 58"/>
              <p:cNvSpPr txBox="1">
                <a:spLocks noChangeArrowheads="1"/>
              </p:cNvSpPr>
              <p:nvPr/>
            </p:nvSpPr>
            <p:spPr bwMode="auto">
              <a:xfrm>
                <a:off x="1200" y="3840"/>
                <a:ext cx="43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791179"/>
                    </a:solidFill>
                  </a:rPr>
                  <a:t>? </a:t>
                </a:r>
                <a:r>
                  <a:rPr lang="vi-VN" sz="2000" dirty="0">
                    <a:solidFill>
                      <a:srgbClr val="791179"/>
                    </a:solidFill>
                  </a:rPr>
                  <a:t>lít</a:t>
                </a:r>
                <a:endParaRPr lang="en-US" sz="2000" dirty="0">
                  <a:solidFill>
                    <a:srgbClr val="791179"/>
                  </a:solidFill>
                </a:endParaRPr>
              </a:p>
            </p:txBody>
          </p:sp>
        </p:grp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1872" y="3600"/>
              <a:ext cx="960" cy="492"/>
              <a:chOff x="1872" y="3600"/>
              <a:chExt cx="960" cy="492"/>
            </a:xfrm>
          </p:grpSpPr>
          <p:sp>
            <p:nvSpPr>
              <p:cNvPr id="3132" name="AutoShape 60"/>
              <p:cNvSpPr>
                <a:spLocks/>
              </p:cNvSpPr>
              <p:nvPr/>
            </p:nvSpPr>
            <p:spPr bwMode="auto">
              <a:xfrm rot="5392461" flipV="1">
                <a:off x="2280" y="3240"/>
                <a:ext cx="144" cy="960"/>
              </a:xfrm>
              <a:prstGeom prst="rightBrace">
                <a:avLst>
                  <a:gd name="adj1" fmla="val 55556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33" name="Group 61"/>
              <p:cNvGrpSpPr>
                <a:grpSpLocks/>
              </p:cNvGrpSpPr>
              <p:nvPr/>
            </p:nvGrpSpPr>
            <p:grpSpPr bwMode="auto">
              <a:xfrm>
                <a:off x="1872" y="3600"/>
                <a:ext cx="960" cy="492"/>
                <a:chOff x="1872" y="3600"/>
                <a:chExt cx="960" cy="492"/>
              </a:xfrm>
            </p:grpSpPr>
            <p:sp>
              <p:nvSpPr>
                <p:cNvPr id="3134" name="Line 62"/>
                <p:cNvSpPr>
                  <a:spLocks noChangeShapeType="1"/>
                </p:cNvSpPr>
                <p:nvPr/>
              </p:nvSpPr>
              <p:spPr bwMode="auto">
                <a:xfrm>
                  <a:off x="187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35" name="Group 63"/>
                <p:cNvGrpSpPr>
                  <a:grpSpLocks/>
                </p:cNvGrpSpPr>
                <p:nvPr/>
              </p:nvGrpSpPr>
              <p:grpSpPr bwMode="auto">
                <a:xfrm>
                  <a:off x="2064" y="3600"/>
                  <a:ext cx="768" cy="0"/>
                  <a:chOff x="3792" y="2304"/>
                  <a:chExt cx="768" cy="0"/>
                </a:xfrm>
              </p:grpSpPr>
              <p:grpSp>
                <p:nvGrpSpPr>
                  <p:cNvPr id="3136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3792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3137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4176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3140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14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208" y="3840"/>
                  <a:ext cx="43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79117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dirty="0">
                      <a:solidFill>
                        <a:srgbClr val="791179"/>
                      </a:solidFill>
                    </a:rPr>
                    <a:t>?</a:t>
                  </a:r>
                  <a:r>
                    <a:rPr lang="vi-VN" sz="2000" dirty="0">
                      <a:solidFill>
                        <a:srgbClr val="791179"/>
                      </a:solidFill>
                    </a:rPr>
                    <a:t>lít</a:t>
                  </a:r>
                  <a:r>
                    <a:rPr lang="en-US" sz="2000" dirty="0">
                      <a:solidFill>
                        <a:srgbClr val="791179"/>
                      </a:solidFill>
                    </a:rPr>
                    <a:t> </a:t>
                  </a:r>
                </a:p>
              </p:txBody>
            </p:sp>
          </p:grpSp>
        </p:grpSp>
      </p:grp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5995988" y="3656013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 flipH="1">
            <a:off x="5538788" y="3351213"/>
            <a:ext cx="2895600" cy="1847850"/>
            <a:chOff x="3552" y="1824"/>
            <a:chExt cx="1920" cy="1392"/>
          </a:xfrm>
        </p:grpSpPr>
        <p:grpSp>
          <p:nvGrpSpPr>
            <p:cNvPr id="3148" name="Group 76"/>
            <p:cNvGrpSpPr>
              <a:grpSpLocks/>
            </p:cNvGrpSpPr>
            <p:nvPr/>
          </p:nvGrpSpPr>
          <p:grpSpPr bwMode="auto">
            <a:xfrm>
              <a:off x="3552" y="1824"/>
              <a:ext cx="1920" cy="1008"/>
              <a:chOff x="624" y="1920"/>
              <a:chExt cx="1920" cy="1008"/>
            </a:xfrm>
          </p:grpSpPr>
          <p:sp>
            <p:nvSpPr>
              <p:cNvPr id="3149" name="AutoShape 77"/>
              <p:cNvSpPr>
                <a:spLocks noChangeArrowheads="1"/>
              </p:cNvSpPr>
              <p:nvPr/>
            </p:nvSpPr>
            <p:spPr bwMode="auto">
              <a:xfrm>
                <a:off x="1872" y="1920"/>
                <a:ext cx="672" cy="1008"/>
              </a:xfrm>
              <a:prstGeom prst="can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0" name="AutoShape 78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672" cy="768"/>
              </a:xfrm>
              <a:prstGeom prst="can">
                <a:avLst>
                  <a:gd name="adj" fmla="val 28571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51" name="Group 79"/>
              <p:cNvGrpSpPr>
                <a:grpSpLocks/>
              </p:cNvGrpSpPr>
              <p:nvPr/>
            </p:nvGrpSpPr>
            <p:grpSpPr bwMode="auto">
              <a:xfrm>
                <a:off x="624" y="1920"/>
                <a:ext cx="672" cy="1008"/>
                <a:chOff x="624" y="1920"/>
                <a:chExt cx="672" cy="1008"/>
              </a:xfrm>
            </p:grpSpPr>
            <p:sp>
              <p:nvSpPr>
                <p:cNvPr id="3152" name="AutoShape 80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72" cy="480"/>
                </a:xfrm>
                <a:prstGeom prst="can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63" y="2544"/>
                  <a:ext cx="490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tx1"/>
                      </a:solidFill>
                    </a:rPr>
                    <a:t>4 l</a:t>
                  </a:r>
                  <a:r>
                    <a:rPr lang="vi-VN" sz="2400" dirty="0">
                      <a:solidFill>
                        <a:schemeClr val="tx1"/>
                      </a:solidFill>
                    </a:rPr>
                    <a:t>ít</a:t>
                  </a: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54" name="AutoShape 82"/>
                <p:cNvSpPr>
                  <a:spLocks noChangeArrowheads="1"/>
                </p:cNvSpPr>
                <p:nvPr/>
              </p:nvSpPr>
              <p:spPr bwMode="auto">
                <a:xfrm>
                  <a:off x="624" y="1920"/>
                  <a:ext cx="672" cy="1008"/>
                </a:xfrm>
                <a:prstGeom prst="can">
                  <a:avLst>
                    <a:gd name="adj" fmla="val 375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55" name="Text Box 83"/>
              <p:cNvSpPr txBox="1">
                <a:spLocks noChangeArrowheads="1"/>
              </p:cNvSpPr>
              <p:nvPr/>
            </p:nvSpPr>
            <p:spPr bwMode="auto">
              <a:xfrm>
                <a:off x="1912" y="2496"/>
                <a:ext cx="536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6 l</a:t>
                </a:r>
                <a:r>
                  <a:rPr lang="vi-VN" sz="2400" dirty="0">
                    <a:solidFill>
                      <a:schemeClr val="tx1"/>
                    </a:solidFill>
                  </a:rPr>
                  <a:t>ít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56" name="AutoShape 84"/>
            <p:cNvSpPr>
              <a:spLocks/>
            </p:cNvSpPr>
            <p:nvPr/>
          </p:nvSpPr>
          <p:spPr bwMode="auto">
            <a:xfrm rot="16160405">
              <a:off x="4320" y="2352"/>
              <a:ext cx="336" cy="1392"/>
            </a:xfrm>
            <a:prstGeom prst="leftBrace">
              <a:avLst>
                <a:gd name="adj1" fmla="val 34524"/>
                <a:gd name="adj2" fmla="val 5172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7" name="Text Box 85"/>
          <p:cNvSpPr txBox="1">
            <a:spLocks noChangeArrowheads="1"/>
          </p:cNvSpPr>
          <p:nvPr/>
        </p:nvSpPr>
        <p:spPr bwMode="auto">
          <a:xfrm>
            <a:off x="5843588" y="5713413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5627688" y="5027613"/>
            <a:ext cx="2806700" cy="1524000"/>
            <a:chOff x="528" y="3312"/>
            <a:chExt cx="1920" cy="1008"/>
          </a:xfrm>
        </p:grpSpPr>
        <p:grpSp>
          <p:nvGrpSpPr>
            <p:cNvPr id="3159" name="Group 87"/>
            <p:cNvGrpSpPr>
              <a:grpSpLocks/>
            </p:cNvGrpSpPr>
            <p:nvPr/>
          </p:nvGrpSpPr>
          <p:grpSpPr bwMode="auto">
            <a:xfrm>
              <a:off x="1776" y="3312"/>
              <a:ext cx="672" cy="1008"/>
              <a:chOff x="624" y="3168"/>
              <a:chExt cx="672" cy="1008"/>
            </a:xfrm>
          </p:grpSpPr>
          <p:sp>
            <p:nvSpPr>
              <p:cNvPr id="3160" name="AutoShape 8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672" cy="624"/>
              </a:xfrm>
              <a:prstGeom prst="can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1" name="Text Box 89"/>
              <p:cNvSpPr txBox="1">
                <a:spLocks noChangeArrowheads="1"/>
              </p:cNvSpPr>
              <p:nvPr/>
            </p:nvSpPr>
            <p:spPr bwMode="auto">
              <a:xfrm>
                <a:off x="768" y="3792"/>
                <a:ext cx="528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? </a:t>
                </a:r>
                <a:r>
                  <a:rPr lang="vi-VN" sz="2400" dirty="0">
                    <a:solidFill>
                      <a:schemeClr val="tx1"/>
                    </a:solidFill>
                  </a:rPr>
                  <a:t>lít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62" name="AutoShape 90"/>
              <p:cNvSpPr>
                <a:spLocks noChangeArrowheads="1"/>
              </p:cNvSpPr>
              <p:nvPr/>
            </p:nvSpPr>
            <p:spPr bwMode="auto">
              <a:xfrm>
                <a:off x="624" y="3168"/>
                <a:ext cx="672" cy="1008"/>
              </a:xfrm>
              <a:prstGeom prst="can">
                <a:avLst>
                  <a:gd name="adj" fmla="val 37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63" name="Group 91"/>
            <p:cNvGrpSpPr>
              <a:grpSpLocks/>
            </p:cNvGrpSpPr>
            <p:nvPr/>
          </p:nvGrpSpPr>
          <p:grpSpPr bwMode="auto">
            <a:xfrm>
              <a:off x="528" y="3312"/>
              <a:ext cx="672" cy="1008"/>
              <a:chOff x="624" y="3168"/>
              <a:chExt cx="672" cy="1008"/>
            </a:xfrm>
          </p:grpSpPr>
          <p:sp>
            <p:nvSpPr>
              <p:cNvPr id="3164" name="AutoShape 92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672" cy="624"/>
              </a:xfrm>
              <a:prstGeom prst="can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5" name="Text Box 93"/>
              <p:cNvSpPr txBox="1">
                <a:spLocks noChangeArrowheads="1"/>
              </p:cNvSpPr>
              <p:nvPr/>
            </p:nvSpPr>
            <p:spPr bwMode="auto">
              <a:xfrm>
                <a:off x="768" y="3792"/>
                <a:ext cx="488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? </a:t>
                </a:r>
                <a:r>
                  <a:rPr lang="vi-VN" sz="2400" dirty="0">
                    <a:solidFill>
                      <a:schemeClr val="tx1"/>
                    </a:solidFill>
                  </a:rPr>
                  <a:t>lít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66" name="AutoShape 94"/>
              <p:cNvSpPr>
                <a:spLocks noChangeArrowheads="1"/>
              </p:cNvSpPr>
              <p:nvPr/>
            </p:nvSpPr>
            <p:spPr bwMode="auto">
              <a:xfrm>
                <a:off x="624" y="3168"/>
                <a:ext cx="672" cy="1008"/>
              </a:xfrm>
              <a:prstGeom prst="can">
                <a:avLst>
                  <a:gd name="adj" fmla="val 37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3848596" y="3144539"/>
            <a:ext cx="48832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1109B7"/>
                </a:solidFill>
              </a:rPr>
              <a:t>                     </a:t>
            </a:r>
            <a:r>
              <a:rPr lang="en-US" sz="2800" b="1" u="sng" dirty="0" err="1">
                <a:solidFill>
                  <a:srgbClr val="1109B7"/>
                </a:solidFill>
              </a:rPr>
              <a:t>Bài</a:t>
            </a:r>
            <a:r>
              <a:rPr lang="en-US" sz="2800" b="1" u="sng" dirty="0">
                <a:solidFill>
                  <a:srgbClr val="1109B7"/>
                </a:solidFill>
              </a:rPr>
              <a:t> </a:t>
            </a:r>
            <a:r>
              <a:rPr lang="en-US" sz="2800" b="1" u="sng" dirty="0" err="1">
                <a:solidFill>
                  <a:srgbClr val="1109B7"/>
                </a:solidFill>
              </a:rPr>
              <a:t>giải</a:t>
            </a:r>
            <a:endParaRPr lang="en-US" sz="2800" b="1" u="sng" dirty="0">
              <a:solidFill>
                <a:srgbClr val="1109B7"/>
              </a:solidFill>
            </a:endParaRPr>
          </a:p>
          <a:p>
            <a:r>
              <a:rPr lang="en-US" sz="2800" b="1" dirty="0" err="1">
                <a:solidFill>
                  <a:schemeClr val="tx2"/>
                </a:solidFill>
              </a:rPr>
              <a:t>Tổng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sô</a:t>
            </a:r>
            <a:r>
              <a:rPr lang="en-US" sz="2800" b="1" dirty="0">
                <a:solidFill>
                  <a:schemeClr val="tx2"/>
                </a:solidFill>
              </a:rPr>
              <a:t>́ l</a:t>
            </a:r>
            <a:r>
              <a:rPr lang="vi-VN" sz="2800" b="1" dirty="0">
                <a:solidFill>
                  <a:schemeClr val="tx2"/>
                </a:solidFill>
              </a:rPr>
              <a:t>í</a:t>
            </a:r>
            <a:r>
              <a:rPr lang="en-US" sz="2800" b="1" dirty="0">
                <a:solidFill>
                  <a:schemeClr val="tx2"/>
                </a:solidFill>
              </a:rPr>
              <a:t>t </a:t>
            </a:r>
            <a:r>
              <a:rPr lang="en-US" sz="2800" b="1" dirty="0" err="1">
                <a:solidFill>
                  <a:schemeClr val="tx2"/>
                </a:solidFill>
              </a:rPr>
              <a:t>dầu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của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hai</a:t>
            </a:r>
            <a:r>
              <a:rPr lang="en-US" sz="2800" b="1" dirty="0">
                <a:solidFill>
                  <a:schemeClr val="tx2"/>
                </a:solidFill>
              </a:rPr>
              <a:t> can </a:t>
            </a:r>
            <a:r>
              <a:rPr lang="en-US" sz="2800" b="1" dirty="0" err="1">
                <a:solidFill>
                  <a:schemeClr val="tx2"/>
                </a:solidFill>
              </a:rPr>
              <a:t>là</a:t>
            </a:r>
            <a:r>
              <a:rPr lang="en-US" sz="2800" b="1" dirty="0">
                <a:solidFill>
                  <a:schemeClr val="tx2"/>
                </a:solidFill>
              </a:rPr>
              <a:t> :</a:t>
            </a:r>
          </a:p>
          <a:p>
            <a:endParaRPr lang="en-US" sz="2800" b="1" u="sng" dirty="0"/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5348288" y="4392642"/>
            <a:ext cx="35052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 b="1" dirty="0">
                <a:solidFill>
                  <a:schemeClr val="tx2"/>
                </a:solidFill>
              </a:rPr>
              <a:t>6 + 4 = 10 (</a:t>
            </a:r>
            <a:r>
              <a:rPr lang="en-US" sz="2800" b="1" dirty="0" err="1">
                <a:solidFill>
                  <a:schemeClr val="tx2"/>
                </a:solidFill>
              </a:rPr>
              <a:t>lít</a:t>
            </a:r>
            <a:r>
              <a:rPr lang="en-US" sz="2800" b="1" dirty="0">
                <a:solidFill>
                  <a:schemeClr val="tx2"/>
                </a:solidFill>
              </a:rPr>
              <a:t>)</a:t>
            </a:r>
          </a:p>
          <a:p>
            <a:endParaRPr lang="en-US" sz="2800" b="1" u="sng" dirty="0"/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3838080" y="4758086"/>
            <a:ext cx="5357843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err="1">
                <a:solidFill>
                  <a:schemeClr val="tx2"/>
                </a:solidFill>
              </a:rPr>
              <a:t>Sô</a:t>
            </a:r>
            <a:r>
              <a:rPr lang="en-US" sz="2800" b="1" dirty="0">
                <a:solidFill>
                  <a:schemeClr val="tx2"/>
                </a:solidFill>
              </a:rPr>
              <a:t>́ </a:t>
            </a:r>
            <a:r>
              <a:rPr lang="en-US" sz="2800" b="1" dirty="0" err="1">
                <a:solidFill>
                  <a:schemeClr val="tx2"/>
                </a:solidFill>
              </a:rPr>
              <a:t>lít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dầu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rót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đều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vào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mỗi</a:t>
            </a:r>
            <a:r>
              <a:rPr lang="en-US" sz="2800" b="1" dirty="0">
                <a:solidFill>
                  <a:schemeClr val="tx2"/>
                </a:solidFill>
              </a:rPr>
              <a:t> can </a:t>
            </a:r>
            <a:r>
              <a:rPr lang="en-US" sz="2800" b="1" dirty="0" err="1">
                <a:solidFill>
                  <a:schemeClr val="tx2"/>
                </a:solidFill>
              </a:rPr>
              <a:t>là</a:t>
            </a:r>
            <a:r>
              <a:rPr lang="en-US" sz="2800" b="1" dirty="0">
                <a:solidFill>
                  <a:schemeClr val="tx2"/>
                </a:solidFill>
              </a:rPr>
              <a:t> :</a:t>
            </a:r>
          </a:p>
          <a:p>
            <a:endParaRPr lang="en-US" sz="2800" b="1" u="sng" dirty="0"/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5370831" y="5278229"/>
            <a:ext cx="2286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 b="1" dirty="0">
                <a:solidFill>
                  <a:schemeClr val="tx2"/>
                </a:solidFill>
              </a:rPr>
              <a:t>10 : 2 = 5 (</a:t>
            </a:r>
            <a:r>
              <a:rPr lang="en-US" sz="2800" b="1" dirty="0" err="1">
                <a:solidFill>
                  <a:schemeClr val="tx2"/>
                </a:solidFill>
              </a:rPr>
              <a:t>lít</a:t>
            </a:r>
            <a:r>
              <a:rPr lang="en-US" sz="2800" b="1" dirty="0">
                <a:solidFill>
                  <a:schemeClr val="tx2"/>
                </a:solidFill>
              </a:rPr>
              <a:t>)</a:t>
            </a:r>
          </a:p>
          <a:p>
            <a:endParaRPr lang="en-US" sz="2800" b="1" u="sng" dirty="0"/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5761991" y="5843568"/>
            <a:ext cx="21336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 b="1" u="sng" dirty="0" err="1">
                <a:solidFill>
                  <a:schemeClr val="tx1">
                    <a:lumMod val="50000"/>
                  </a:schemeClr>
                </a:solidFill>
              </a:rPr>
              <a:t>Đáp</a:t>
            </a:r>
            <a:r>
              <a:rPr lang="en-US" sz="2800" b="1" u="sng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u="sng" dirty="0" err="1">
                <a:solidFill>
                  <a:schemeClr val="tx1">
                    <a:lumMod val="50000"/>
                  </a:schemeClr>
                </a:solidFill>
              </a:rPr>
              <a:t>sô</a:t>
            </a:r>
            <a:r>
              <a:rPr lang="en-US" sz="2800" b="1" u="sng" dirty="0">
                <a:solidFill>
                  <a:schemeClr val="tx1">
                    <a:lumMod val="50000"/>
                  </a:schemeClr>
                </a:solidFill>
              </a:rPr>
              <a:t>́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 : 5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</a:rPr>
              <a:t>lít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800" b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Oval Callout 1"/>
          <p:cNvSpPr/>
          <p:nvPr/>
        </p:nvSpPr>
        <p:spPr bwMode="auto">
          <a:xfrm>
            <a:off x="1764533" y="5773574"/>
            <a:ext cx="914400" cy="612648"/>
          </a:xfrm>
          <a:prstGeom prst="wedgeEllipse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345114" y="4876335"/>
            <a:ext cx="3017520" cy="1514773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val Callout 79"/>
          <p:cNvSpPr/>
          <p:nvPr/>
        </p:nvSpPr>
        <p:spPr bwMode="auto">
          <a:xfrm>
            <a:off x="464494" y="4917400"/>
            <a:ext cx="3017520" cy="1514773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97" grpId="0" autoUpdateAnimBg="0"/>
      <p:bldP spid="3167" grpId="0"/>
      <p:bldP spid="3168" grpId="0"/>
      <p:bldP spid="3169" grpId="0"/>
      <p:bldP spid="3170" grpId="0"/>
      <p:bldP spid="3171" grpId="0"/>
      <p:bldP spid="3" grpId="0" animBg="1"/>
      <p:bldP spid="3" grpId="1" animBg="1"/>
      <p:bldP spid="80" grpId="0" animBg="1"/>
      <p:bldP spid="8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900" y="3952046"/>
            <a:ext cx="8686300" cy="688975"/>
          </a:xfrm>
        </p:spPr>
        <p:txBody>
          <a:bodyPr/>
          <a:lstStyle/>
          <a:p>
            <a:pPr algn="l"/>
            <a:br>
              <a:rPr lang="en-US" sz="3200" dirty="0"/>
            </a:b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(2 can)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rót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can.</a:t>
            </a:r>
            <a:b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(6 + 4) : 2 = 5 (l)</a:t>
            </a:r>
            <a:br>
              <a:rPr lang="en-US" sz="3200" b="1" dirty="0">
                <a:solidFill>
                  <a:srgbClr val="A11F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6666FF"/>
                </a:solidFill>
              </a:rPr>
            </a:br>
            <a:br>
              <a:rPr lang="en-US" sz="3200" dirty="0">
                <a:solidFill>
                  <a:srgbClr val="BC2910"/>
                </a:solidFill>
              </a:rPr>
            </a:br>
            <a:endParaRPr lang="en-US" sz="3200" dirty="0">
              <a:solidFill>
                <a:srgbClr val="BC291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136586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u="sng" dirty="0" err="1"/>
              <a:t>Nhận</a:t>
            </a:r>
            <a:r>
              <a:rPr lang="en-US" b="1" u="sng" dirty="0"/>
              <a:t> </a:t>
            </a:r>
            <a:r>
              <a:rPr lang="en-US" b="1" u="sng" dirty="0" err="1"/>
              <a:t>xét</a:t>
            </a:r>
            <a:endParaRPr lang="en-US" b="1" u="sng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-75950" y="4017020"/>
            <a:ext cx="91439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C2910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Ta </a:t>
            </a:r>
            <a:r>
              <a:rPr lang="en-US" dirty="0" err="1">
                <a:solidFill>
                  <a:srgbClr val="FF00FF"/>
                </a:solidFill>
              </a:rPr>
              <a:t>gọi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sô</a:t>
            </a:r>
            <a:r>
              <a:rPr lang="en-US" dirty="0">
                <a:solidFill>
                  <a:srgbClr val="FF00FF"/>
                </a:solidFill>
              </a:rPr>
              <a:t>́ </a:t>
            </a:r>
            <a:r>
              <a:rPr lang="en-US" b="1" dirty="0"/>
              <a:t>5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là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sô</a:t>
            </a:r>
            <a:r>
              <a:rPr lang="en-US" dirty="0">
                <a:solidFill>
                  <a:srgbClr val="FF00FF"/>
                </a:solidFill>
              </a:rPr>
              <a:t>́ </a:t>
            </a:r>
            <a:r>
              <a:rPr lang="en-US" b="1" dirty="0" err="1"/>
              <a:t>trung</a:t>
            </a:r>
            <a:r>
              <a:rPr lang="en-US" b="1" dirty="0"/>
              <a:t> </a:t>
            </a:r>
            <a:r>
              <a:rPr lang="en-US" b="1" dirty="0" err="1"/>
              <a:t>bình</a:t>
            </a:r>
            <a:r>
              <a:rPr lang="en-US" b="1" dirty="0"/>
              <a:t> </a:t>
            </a:r>
            <a:r>
              <a:rPr lang="en-US" b="1" dirty="0" err="1"/>
              <a:t>cộng</a:t>
            </a:r>
            <a:r>
              <a:rPr lang="en-US" b="1" dirty="0"/>
              <a:t> </a:t>
            </a:r>
            <a:r>
              <a:rPr lang="en-US" dirty="0" err="1">
                <a:solidFill>
                  <a:srgbClr val="FF00FF"/>
                </a:solidFill>
              </a:rPr>
              <a:t>của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hai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sô</a:t>
            </a:r>
            <a:r>
              <a:rPr lang="en-US" dirty="0">
                <a:solidFill>
                  <a:srgbClr val="FF00FF"/>
                </a:solidFill>
              </a:rPr>
              <a:t>́ </a:t>
            </a:r>
            <a:r>
              <a:rPr lang="en-US" b="1" dirty="0"/>
              <a:t>6 </a:t>
            </a:r>
            <a:r>
              <a:rPr lang="en-US" b="1" dirty="0" err="1"/>
              <a:t>và</a:t>
            </a:r>
            <a:r>
              <a:rPr lang="en-US" b="1" dirty="0"/>
              <a:t> 4.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14948" y="942476"/>
            <a:ext cx="8954089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en-US" dirty="0" err="1">
                <a:solidFill>
                  <a:srgbClr val="000000"/>
                </a:solidFill>
              </a:rPr>
              <a:t>Muốn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biết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khi</a:t>
            </a:r>
            <a:r>
              <a:rPr lang="en-US" dirty="0">
                <a:solidFill>
                  <a:srgbClr val="000000"/>
                </a:solidFill>
              </a:rPr>
              <a:t> chia </a:t>
            </a:r>
            <a:r>
              <a:rPr lang="en-US" dirty="0" err="1">
                <a:solidFill>
                  <a:srgbClr val="000000"/>
                </a:solidFill>
              </a:rPr>
              <a:t>đều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mỗi</a:t>
            </a:r>
            <a:r>
              <a:rPr lang="en-US" dirty="0">
                <a:solidFill>
                  <a:srgbClr val="000000"/>
                </a:solidFill>
              </a:rPr>
              <a:t> can </a:t>
            </a:r>
            <a:r>
              <a:rPr lang="en-US" dirty="0" err="1">
                <a:solidFill>
                  <a:srgbClr val="000000"/>
                </a:solidFill>
              </a:rPr>
              <a:t>có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nhiêu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lít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dầu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dirty="0">
                <a:solidFill>
                  <a:srgbClr val="000000"/>
                </a:solidFill>
              </a:rPr>
              <a:t>ta </a:t>
            </a:r>
            <a:r>
              <a:rPr lang="en-US" dirty="0" err="1">
                <a:solidFill>
                  <a:srgbClr val="000000"/>
                </a:solidFill>
              </a:rPr>
              <a:t>làm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thê</a:t>
            </a:r>
            <a:r>
              <a:rPr lang="en-US" dirty="0">
                <a:solidFill>
                  <a:srgbClr val="000000"/>
                </a:solidFill>
              </a:rPr>
              <a:t>́ </a:t>
            </a:r>
            <a:r>
              <a:rPr lang="en-US" dirty="0" err="1">
                <a:solidFill>
                  <a:srgbClr val="000000"/>
                </a:solidFill>
              </a:rPr>
              <a:t>nào</a:t>
            </a:r>
            <a:r>
              <a:rPr lang="en-US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25423" y="3164721"/>
            <a:ext cx="92944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   Ta </a:t>
            </a:r>
            <a:r>
              <a:rPr lang="en-US" altLang="en-US" sz="2800" dirty="0" err="1">
                <a:solidFill>
                  <a:srgbClr val="000000"/>
                </a:solidFill>
              </a:rPr>
              <a:t>nói</a:t>
            </a:r>
            <a:r>
              <a:rPr lang="en-US" altLang="en-US" sz="2800" dirty="0">
                <a:solidFill>
                  <a:srgbClr val="000000"/>
                </a:solidFill>
              </a:rPr>
              <a:t>: Can </a:t>
            </a:r>
            <a:r>
              <a:rPr lang="en-US" altLang="en-US" sz="2800" dirty="0" err="1">
                <a:solidFill>
                  <a:srgbClr val="000000"/>
                </a:solidFill>
              </a:rPr>
              <a:t>thứ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nhất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</a:rPr>
              <a:t> 6 </a:t>
            </a:r>
            <a:r>
              <a:rPr lang="en-US" altLang="en-US" sz="2800" dirty="0" err="1">
                <a:solidFill>
                  <a:srgbClr val="000000"/>
                </a:solidFill>
              </a:rPr>
              <a:t>lít</a:t>
            </a:r>
            <a:r>
              <a:rPr lang="en-US" altLang="en-US" sz="2800" dirty="0">
                <a:solidFill>
                  <a:srgbClr val="000000"/>
                </a:solidFill>
              </a:rPr>
              <a:t>, can </a:t>
            </a:r>
            <a:r>
              <a:rPr lang="en-US" altLang="en-US" sz="2800" dirty="0" err="1">
                <a:solidFill>
                  <a:srgbClr val="000000"/>
                </a:solidFill>
              </a:rPr>
              <a:t>thứ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hai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</a:rPr>
              <a:t> 4 </a:t>
            </a:r>
            <a:r>
              <a:rPr lang="en-US" altLang="en-US" sz="2800" dirty="0" err="1">
                <a:solidFill>
                  <a:srgbClr val="000000"/>
                </a:solidFill>
              </a:rPr>
              <a:t>lít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</a:rPr>
              <a:t>vậy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lít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dầu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rót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đều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vào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mỗi</a:t>
            </a:r>
            <a:r>
              <a:rPr lang="en-US" altLang="en-US" sz="2800" dirty="0">
                <a:solidFill>
                  <a:srgbClr val="000000"/>
                </a:solidFill>
              </a:rPr>
              <a:t> can </a:t>
            </a:r>
            <a:r>
              <a:rPr lang="en-US" altLang="en-US" sz="2800" err="1">
                <a:solidFill>
                  <a:srgbClr val="000000"/>
                </a:solidFill>
              </a:rPr>
              <a:t>là</a:t>
            </a:r>
            <a:r>
              <a:rPr lang="en-US" altLang="en-US" sz="2800">
                <a:solidFill>
                  <a:srgbClr val="000000"/>
                </a:solidFill>
              </a:rPr>
              <a:t> 5lít </a:t>
            </a:r>
            <a:r>
              <a:rPr lang="en-US" altLang="en-US" sz="2800" dirty="0">
                <a:solidFill>
                  <a:srgbClr val="000000"/>
                </a:solidFill>
              </a:rPr>
              <a:t>hay </a:t>
            </a:r>
            <a:r>
              <a:rPr lang="en-US" altLang="en-US" sz="2800" dirty="0" err="1">
                <a:solidFill>
                  <a:srgbClr val="000000"/>
                </a:solidFill>
              </a:rPr>
              <a:t>trung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bình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mỗi</a:t>
            </a:r>
            <a:r>
              <a:rPr lang="en-US" altLang="en-US" sz="2800" dirty="0">
                <a:solidFill>
                  <a:srgbClr val="000000"/>
                </a:solidFill>
              </a:rPr>
              <a:t> can </a:t>
            </a:r>
            <a:r>
              <a:rPr lang="en-US" altLang="en-US" sz="2800" dirty="0" err="1">
                <a:solidFill>
                  <a:srgbClr val="000000"/>
                </a:solidFill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</a:rPr>
              <a:t> 5 </a:t>
            </a:r>
            <a:r>
              <a:rPr lang="en-US" altLang="en-US" sz="2800" dirty="0" err="1">
                <a:solidFill>
                  <a:srgbClr val="000000"/>
                </a:solidFill>
              </a:rPr>
              <a:t>lít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-106001" y="4666769"/>
            <a:ext cx="886968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</a:rPr>
              <a:t>Vậy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muốn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tìm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</a:rPr>
              <a:t>  2 </a:t>
            </a:r>
            <a:r>
              <a:rPr lang="en-US" altLang="en-US" sz="2800" dirty="0" err="1">
                <a:solidFill>
                  <a:srgbClr val="000000"/>
                </a:solidFill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</a:rPr>
              <a:t> ta </a:t>
            </a:r>
            <a:r>
              <a:rPr lang="en-US" altLang="en-US" sz="2800" dirty="0" err="1">
                <a:solidFill>
                  <a:srgbClr val="000000"/>
                </a:solidFill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</a:rPr>
              <a:t>?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 </a:t>
            </a:r>
            <a:r>
              <a:rPr lang="en-US" altLang="en-US" sz="2800" b="1" dirty="0" err="1">
                <a:solidFill>
                  <a:srgbClr val="7030A0"/>
                </a:solidFill>
              </a:rPr>
              <a:t>Muốn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tìm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</a:rPr>
              <a:t> 2 </a:t>
            </a:r>
            <a:r>
              <a:rPr lang="en-US" altLang="en-US" sz="2800" b="1" dirty="0" err="1">
                <a:solidFill>
                  <a:srgbClr val="7030A0"/>
                </a:solidFill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</a:rPr>
              <a:t> ta </a:t>
            </a:r>
            <a:r>
              <a:rPr lang="en-US" altLang="en-US" sz="2800" b="1" dirty="0" err="1">
                <a:solidFill>
                  <a:srgbClr val="7030A0"/>
                </a:solidFill>
              </a:rPr>
              <a:t>tính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endParaRPr lang="en-US" altLang="en-US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hai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rồi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/>
              <a:t>chia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cho</a:t>
            </a:r>
            <a:r>
              <a:rPr lang="en-US" altLang="en-US" sz="2800" b="1" dirty="0">
                <a:solidFill>
                  <a:srgbClr val="7030A0"/>
                </a:solidFill>
              </a:rPr>
              <a:t> 2.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-139374" y="4601795"/>
            <a:ext cx="886968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</a:rPr>
              <a:t>Vậy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muốn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tìm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</a:rPr>
              <a:t>  6 </a:t>
            </a:r>
            <a:r>
              <a:rPr lang="en-US" altLang="en-US" sz="2800" dirty="0" err="1">
                <a:solidFill>
                  <a:srgbClr val="000000"/>
                </a:solidFill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</a:rPr>
              <a:t> 4 ta </a:t>
            </a:r>
            <a:r>
              <a:rPr lang="en-US" altLang="en-US" sz="2800" dirty="0" err="1">
                <a:solidFill>
                  <a:srgbClr val="000000"/>
                </a:solidFill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</a:rPr>
              <a:t>?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 </a:t>
            </a:r>
            <a:r>
              <a:rPr lang="en-US" altLang="en-US" sz="2800" b="1" dirty="0" err="1">
                <a:solidFill>
                  <a:srgbClr val="7030A0"/>
                </a:solidFill>
              </a:rPr>
              <a:t>Muốn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tìm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</a:rPr>
              <a:t> 6 </a:t>
            </a:r>
            <a:r>
              <a:rPr lang="en-US" altLang="en-US" sz="2800" b="1" dirty="0" err="1">
                <a:solidFill>
                  <a:srgbClr val="7030A0"/>
                </a:solidFill>
              </a:rPr>
              <a:t>và</a:t>
            </a:r>
            <a:r>
              <a:rPr lang="en-US" altLang="en-US" sz="2800" b="1" dirty="0">
                <a:solidFill>
                  <a:srgbClr val="7030A0"/>
                </a:solidFill>
              </a:rPr>
              <a:t> 4 ta </a:t>
            </a:r>
            <a:r>
              <a:rPr lang="en-US" altLang="en-US" sz="2800" b="1" dirty="0" err="1">
                <a:solidFill>
                  <a:srgbClr val="7030A0"/>
                </a:solidFill>
              </a:rPr>
              <a:t>tính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endParaRPr lang="en-US" altLang="en-US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hai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rồi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/>
              <a:t>chia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cho</a:t>
            </a:r>
            <a:r>
              <a:rPr lang="en-US" altLang="en-US" sz="2800" b="1" dirty="0">
                <a:solidFill>
                  <a:srgbClr val="7030A0"/>
                </a:solidFill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 autoUpdateAnimBg="0"/>
      <p:bldP spid="7" grpId="0" autoUpdateAnimBg="0"/>
      <p:bldP spid="8" grpId="0" build="allAtOnce"/>
      <p:bldP spid="9" grpId="0" build="allAtOnce"/>
      <p:bldP spid="9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9416" y="135570"/>
            <a:ext cx="838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vi-VN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ài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</a:t>
            </a:r>
            <a:r>
              <a:rPr lang="vi-VN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ố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dirty="0"/>
              <a:t> : </a:t>
            </a:r>
            <a:r>
              <a:rPr lang="en-US" sz="2400" dirty="0" err="1">
                <a:solidFill>
                  <a:srgbClr val="000000"/>
                </a:solidFill>
              </a:rPr>
              <a:t>Sô</a:t>
            </a:r>
            <a:r>
              <a:rPr lang="en-US" sz="2400" dirty="0">
                <a:solidFill>
                  <a:srgbClr val="000000"/>
                </a:solidFill>
              </a:rPr>
              <a:t>́ </a:t>
            </a:r>
            <a:r>
              <a:rPr lang="en-US" sz="2400" dirty="0" err="1">
                <a:solidFill>
                  <a:srgbClr val="000000"/>
                </a:solidFill>
              </a:rPr>
              <a:t>học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của</a:t>
            </a:r>
            <a:r>
              <a:rPr lang="en-US" sz="2400" dirty="0">
                <a:solidFill>
                  <a:srgbClr val="000000"/>
                </a:solidFill>
              </a:rPr>
              <a:t> 3 </a:t>
            </a:r>
            <a:r>
              <a:rPr lang="en-US" sz="2400" dirty="0" err="1">
                <a:solidFill>
                  <a:srgbClr val="000000"/>
                </a:solidFill>
              </a:rPr>
              <a:t>lớp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lần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lượt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là</a:t>
            </a:r>
            <a:r>
              <a:rPr lang="en-US" sz="2400" dirty="0">
                <a:solidFill>
                  <a:srgbClr val="000000"/>
                </a:solidFill>
              </a:rPr>
              <a:t> 25 </a:t>
            </a:r>
            <a:r>
              <a:rPr lang="en-US" sz="2400" dirty="0" err="1">
                <a:solidFill>
                  <a:srgbClr val="000000"/>
                </a:solidFill>
              </a:rPr>
              <a:t>học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, 27 </a:t>
            </a:r>
            <a:r>
              <a:rPr lang="en-US" sz="2400" dirty="0" err="1">
                <a:solidFill>
                  <a:srgbClr val="000000"/>
                </a:solidFill>
              </a:rPr>
              <a:t>học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, 32 </a:t>
            </a:r>
            <a:r>
              <a:rPr lang="en-US" sz="2400" dirty="0" err="1">
                <a:solidFill>
                  <a:srgbClr val="000000"/>
                </a:solidFill>
              </a:rPr>
              <a:t>học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Hỏi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trung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bình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mỗi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lớp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có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nhiêu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học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7016" y="143906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Tóm tắt: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46952" y="2836067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u="sng" dirty="0" err="1">
                <a:solidFill>
                  <a:schemeClr val="tx2"/>
                </a:solidFill>
              </a:rPr>
              <a:t>Bài</a:t>
            </a:r>
            <a:r>
              <a:rPr lang="en-US" sz="2800" b="1" u="sng" dirty="0">
                <a:solidFill>
                  <a:schemeClr val="tx2"/>
                </a:solidFill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</a:rPr>
              <a:t>giải</a:t>
            </a:r>
            <a:endParaRPr lang="en-US" sz="2800" b="1" u="sng" dirty="0">
              <a:solidFill>
                <a:schemeClr val="tx2"/>
              </a:solidFill>
            </a:endParaRPr>
          </a:p>
        </p:txBody>
      </p: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1753416" y="1134268"/>
            <a:ext cx="7162800" cy="1595438"/>
            <a:chOff x="336" y="1680"/>
            <a:chExt cx="5065" cy="1005"/>
          </a:xfrm>
        </p:grpSpPr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564" y="1726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25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grpSp>
          <p:nvGrpSpPr>
            <p:cNvPr id="6188" name="Group 44"/>
            <p:cNvGrpSpPr>
              <a:grpSpLocks/>
            </p:cNvGrpSpPr>
            <p:nvPr/>
          </p:nvGrpSpPr>
          <p:grpSpPr bwMode="auto">
            <a:xfrm>
              <a:off x="336" y="2104"/>
              <a:ext cx="5040" cy="0"/>
              <a:chOff x="576" y="2304"/>
              <a:chExt cx="5040" cy="0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3456" y="2304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>
                <a:off x="1872" y="2304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1901" y="1680"/>
              <a:ext cx="11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1109B7"/>
                  </a:solidFill>
                </a:rPr>
                <a:t>27 </a:t>
              </a:r>
              <a:r>
                <a:rPr lang="en-US" sz="2000">
                  <a:solidFill>
                    <a:srgbClr val="1109B7"/>
                  </a:solidFill>
                </a:rPr>
                <a:t>học sinh </a:t>
              </a:r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3671" y="1680"/>
              <a:ext cx="1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       </a:t>
              </a:r>
              <a:r>
                <a:rPr lang="en-US" sz="2400">
                  <a:solidFill>
                    <a:srgbClr val="1109B7"/>
                  </a:solidFill>
                </a:rPr>
                <a:t>32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337" y="2341"/>
              <a:ext cx="5040" cy="0"/>
              <a:chOff x="480" y="2688"/>
              <a:chExt cx="5040" cy="0"/>
            </a:xfrm>
          </p:grpSpPr>
          <p:sp>
            <p:nvSpPr>
              <p:cNvPr id="6195" name="Line 51"/>
              <p:cNvSpPr>
                <a:spLocks noChangeShapeType="1"/>
              </p:cNvSpPr>
              <p:nvPr/>
            </p:nvSpPr>
            <p:spPr bwMode="auto">
              <a:xfrm>
                <a:off x="48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>
                <a:off x="384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697" y="2373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1109B7"/>
                  </a:solidFill>
                </a:rPr>
                <a:t>? </a:t>
              </a:r>
              <a:r>
                <a:rPr lang="en-US" sz="2000" dirty="0" err="1">
                  <a:solidFill>
                    <a:srgbClr val="1109B7"/>
                  </a:solidFill>
                </a:rPr>
                <a:t>học</a:t>
              </a:r>
              <a:r>
                <a:rPr lang="en-US" sz="2000" dirty="0">
                  <a:solidFill>
                    <a:srgbClr val="1109B7"/>
                  </a:solidFill>
                </a:rPr>
                <a:t> </a:t>
              </a:r>
              <a:r>
                <a:rPr lang="en-US" sz="2000" dirty="0" err="1">
                  <a:solidFill>
                    <a:srgbClr val="1109B7"/>
                  </a:solidFill>
                </a:rPr>
                <a:t>sinh</a:t>
              </a:r>
              <a:endParaRPr lang="en-US" sz="2000" dirty="0">
                <a:solidFill>
                  <a:srgbClr val="1109B7"/>
                </a:solidFill>
              </a:endParaRP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2417" y="2397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?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4105" y="2381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?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sp>
          <p:nvSpPr>
            <p:cNvPr id="6201" name="AutoShape 57"/>
            <p:cNvSpPr>
              <a:spLocks/>
            </p:cNvSpPr>
            <p:nvPr/>
          </p:nvSpPr>
          <p:spPr bwMode="auto">
            <a:xfrm rot="16200000">
              <a:off x="1120" y="1578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AutoShape 58"/>
            <p:cNvSpPr>
              <a:spLocks/>
            </p:cNvSpPr>
            <p:nvPr/>
          </p:nvSpPr>
          <p:spPr bwMode="auto">
            <a:xfrm rot="16200000">
              <a:off x="2821" y="1600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AutoShape 59"/>
            <p:cNvSpPr>
              <a:spLocks/>
            </p:cNvSpPr>
            <p:nvPr/>
          </p:nvSpPr>
          <p:spPr bwMode="auto">
            <a:xfrm rot="16200000">
              <a:off x="4500" y="1600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AutoShape 60"/>
            <p:cNvSpPr>
              <a:spLocks/>
            </p:cNvSpPr>
            <p:nvPr/>
          </p:nvSpPr>
          <p:spPr bwMode="auto">
            <a:xfrm rot="5400000" flipV="1">
              <a:off x="938" y="1382"/>
              <a:ext cx="91" cy="1247"/>
            </a:xfrm>
            <a:prstGeom prst="leftBrace">
              <a:avLst>
                <a:gd name="adj1" fmla="val 114194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AutoShape 61"/>
            <p:cNvSpPr>
              <a:spLocks/>
            </p:cNvSpPr>
            <p:nvPr/>
          </p:nvSpPr>
          <p:spPr bwMode="auto">
            <a:xfrm rot="5400000" flipV="1">
              <a:off x="2356" y="1249"/>
              <a:ext cx="114" cy="1519"/>
            </a:xfrm>
            <a:prstGeom prst="leftBrace">
              <a:avLst>
                <a:gd name="adj1" fmla="val 111038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AutoShape 62"/>
            <p:cNvSpPr>
              <a:spLocks/>
            </p:cNvSpPr>
            <p:nvPr/>
          </p:nvSpPr>
          <p:spPr bwMode="auto">
            <a:xfrm rot="5400000" flipV="1">
              <a:off x="4238" y="954"/>
              <a:ext cx="114" cy="2109"/>
            </a:xfrm>
            <a:prstGeom prst="leftBrace">
              <a:avLst>
                <a:gd name="adj1" fmla="val 154167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3058341" y="3720306"/>
            <a:ext cx="373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 b="1" u="sng"/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2424835" y="3523795"/>
            <a:ext cx="5562600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Tổng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sô</a:t>
            </a:r>
            <a:r>
              <a:rPr lang="en-US" sz="2800" dirty="0">
                <a:solidFill>
                  <a:srgbClr val="000000"/>
                </a:solidFill>
              </a:rPr>
              <a:t>́ </a:t>
            </a:r>
            <a:r>
              <a:rPr lang="en-US" sz="2800" dirty="0" err="1">
                <a:solidFill>
                  <a:srgbClr val="000000"/>
                </a:solidFill>
              </a:rPr>
              <a:t>học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của</a:t>
            </a:r>
            <a:r>
              <a:rPr lang="en-US" sz="2800" dirty="0">
                <a:solidFill>
                  <a:srgbClr val="000000"/>
                </a:solidFill>
              </a:rPr>
              <a:t> 3 </a:t>
            </a:r>
            <a:r>
              <a:rPr lang="en-US" sz="2800" dirty="0" err="1">
                <a:solidFill>
                  <a:srgbClr val="000000"/>
                </a:solidFill>
              </a:rPr>
              <a:t>lớp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sz="2800" dirty="0" err="1">
                <a:solidFill>
                  <a:srgbClr val="000000"/>
                </a:solidFill>
              </a:rPr>
              <a:t>là</a:t>
            </a:r>
            <a:r>
              <a:rPr lang="en-US" sz="2800" dirty="0">
                <a:solidFill>
                  <a:srgbClr val="000000"/>
                </a:solidFill>
              </a:rPr>
              <a:t>: </a:t>
            </a:r>
          </a:p>
          <a:p>
            <a:endParaRPr lang="en-US" sz="2800" b="1" u="sng" dirty="0"/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2645903" y="3959647"/>
            <a:ext cx="2409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25 + 27 + 32 =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4917148" y="4067280"/>
            <a:ext cx="3886200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>
                <a:solidFill>
                  <a:srgbClr val="000000"/>
                </a:solidFill>
              </a:rPr>
              <a:t>84 (</a:t>
            </a:r>
            <a:r>
              <a:rPr lang="en-US" sz="2800" dirty="0" err="1">
                <a:solidFill>
                  <a:srgbClr val="000000"/>
                </a:solidFill>
              </a:rPr>
              <a:t>học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sinh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endParaRPr lang="en-US" sz="2800" b="1" u="sng" dirty="0"/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372541" y="4439137"/>
            <a:ext cx="57912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</a:rPr>
              <a:t>Trung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bình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mỗi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lớp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có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sô</a:t>
            </a:r>
            <a:r>
              <a:rPr lang="en-US" sz="2800" dirty="0">
                <a:solidFill>
                  <a:srgbClr val="000000"/>
                </a:solidFill>
              </a:rPr>
              <a:t>́ </a:t>
            </a:r>
            <a:r>
              <a:rPr lang="en-US" sz="2800" dirty="0" err="1">
                <a:solidFill>
                  <a:srgbClr val="000000"/>
                </a:solidFill>
              </a:rPr>
              <a:t>học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là</a:t>
            </a:r>
            <a:r>
              <a:rPr lang="en-US" sz="2800" dirty="0">
                <a:solidFill>
                  <a:srgbClr val="000000"/>
                </a:solidFill>
              </a:rPr>
              <a:t> :</a:t>
            </a:r>
          </a:p>
          <a:p>
            <a:endParaRPr lang="en-US" sz="2800" b="1" u="sng" dirty="0">
              <a:solidFill>
                <a:srgbClr val="000000"/>
              </a:solidFill>
            </a:endParaRP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3214259" y="4991408"/>
            <a:ext cx="381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84 : 3 =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4164585" y="497601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    28 (</a:t>
            </a:r>
            <a:r>
              <a:rPr lang="en-US" sz="2800" dirty="0" err="1">
                <a:solidFill>
                  <a:srgbClr val="000000"/>
                </a:solidFill>
              </a:rPr>
              <a:t>học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sinh</a:t>
            </a:r>
            <a:r>
              <a:rPr lang="en-US" sz="2800" dirty="0">
                <a:solidFill>
                  <a:srgbClr val="000000"/>
                </a:solidFill>
              </a:rPr>
              <a:t> )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3530776" y="5611576"/>
            <a:ext cx="4343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u="sng" dirty="0" err="1">
                <a:solidFill>
                  <a:srgbClr val="000000"/>
                </a:solidFill>
              </a:rPr>
              <a:t>Đáp</a:t>
            </a:r>
            <a:r>
              <a:rPr lang="en-US" sz="2800" u="sng" dirty="0">
                <a:solidFill>
                  <a:srgbClr val="000000"/>
                </a:solidFill>
              </a:rPr>
              <a:t> </a:t>
            </a:r>
            <a:r>
              <a:rPr lang="en-US" sz="2800" u="sng" dirty="0" err="1">
                <a:solidFill>
                  <a:srgbClr val="000000"/>
                </a:solidFill>
              </a:rPr>
              <a:t>sô</a:t>
            </a:r>
            <a:r>
              <a:rPr lang="en-US" sz="2800" u="sng" dirty="0">
                <a:solidFill>
                  <a:srgbClr val="000000"/>
                </a:solidFill>
              </a:rPr>
              <a:t>́</a:t>
            </a:r>
            <a:r>
              <a:rPr lang="en-US" sz="2800" dirty="0">
                <a:solidFill>
                  <a:srgbClr val="000000"/>
                </a:solidFill>
              </a:rPr>
              <a:t> : 28 </a:t>
            </a:r>
            <a:r>
              <a:rPr lang="en-US" sz="2800" dirty="0" err="1">
                <a:solidFill>
                  <a:srgbClr val="000000"/>
                </a:solidFill>
              </a:rPr>
              <a:t>học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sinh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b="1" u="sng" dirty="0"/>
          </a:p>
        </p:txBody>
      </p:sp>
      <p:sp>
        <p:nvSpPr>
          <p:cNvPr id="34" name="Oval Callout 33"/>
          <p:cNvSpPr/>
          <p:nvPr/>
        </p:nvSpPr>
        <p:spPr bwMode="auto">
          <a:xfrm>
            <a:off x="200955" y="2877491"/>
            <a:ext cx="3017520" cy="2899708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Callout 34"/>
          <p:cNvSpPr/>
          <p:nvPr/>
        </p:nvSpPr>
        <p:spPr bwMode="auto">
          <a:xfrm>
            <a:off x="163215" y="2868876"/>
            <a:ext cx="3017520" cy="2899708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TBC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Callout 35"/>
          <p:cNvSpPr/>
          <p:nvPr/>
        </p:nvSpPr>
        <p:spPr bwMode="auto">
          <a:xfrm>
            <a:off x="-136468" y="2807658"/>
            <a:ext cx="7512682" cy="3700373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+ </a:t>
            </a:r>
            <a:r>
              <a:rPr lang="en-US" dirty="0" err="1"/>
              <a:t>B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+ </a:t>
            </a:r>
            <a:r>
              <a:rPr lang="en-US" baseline="0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TBC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chia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80" grpId="0" autoUpdateAnimBg="0"/>
      <p:bldP spid="6210" grpId="0"/>
      <p:bldP spid="6211" grpId="0"/>
      <p:bldP spid="6212" grpId="0"/>
      <p:bldP spid="6213" grpId="0"/>
      <p:bldP spid="6214" grpId="0"/>
      <p:bldP spid="6215" grpId="0"/>
      <p:bldP spid="6217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3124200" y="34344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u="sng" dirty="0" err="1">
                <a:solidFill>
                  <a:schemeClr val="tx2"/>
                </a:solidFill>
              </a:rPr>
              <a:t>Bài</a:t>
            </a:r>
            <a:r>
              <a:rPr lang="en-US" sz="2400" b="1" u="sng" dirty="0">
                <a:solidFill>
                  <a:schemeClr val="tx2"/>
                </a:solidFill>
              </a:rPr>
              <a:t> </a:t>
            </a:r>
            <a:r>
              <a:rPr lang="en-US" sz="2400" b="1" u="sng" dirty="0" err="1">
                <a:solidFill>
                  <a:schemeClr val="tx2"/>
                </a:solidFill>
              </a:rPr>
              <a:t>giải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  <p:sp>
        <p:nvSpPr>
          <p:cNvPr id="8" name="Text Box 69"/>
          <p:cNvSpPr txBox="1">
            <a:spLocks noChangeArrowheads="1"/>
          </p:cNvSpPr>
          <p:nvPr/>
        </p:nvSpPr>
        <p:spPr bwMode="auto">
          <a:xfrm>
            <a:off x="1423115" y="517525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Trung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bình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mỗi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lớp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có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sô</a:t>
            </a:r>
            <a:r>
              <a:rPr lang="en-US" altLang="en-US" sz="2400" dirty="0">
                <a:solidFill>
                  <a:srgbClr val="000000"/>
                </a:solidFill>
              </a:rPr>
              <a:t>́ </a:t>
            </a:r>
            <a:r>
              <a:rPr lang="en-US" altLang="en-US" sz="2400" dirty="0" err="1">
                <a:solidFill>
                  <a:srgbClr val="000000"/>
                </a:solidFill>
              </a:rPr>
              <a:t>học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sinh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/>
            <a:endParaRPr lang="en-US" altLang="en-US" sz="2800" b="1" u="sng" dirty="0">
              <a:solidFill>
                <a:srgbClr val="000000"/>
              </a:solidFill>
            </a:endParaRPr>
          </a:p>
        </p:txBody>
      </p:sp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1810555" y="974725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(25 + 27 + 32) : 3 = 28 ( </a:t>
            </a:r>
            <a:r>
              <a:rPr lang="en-US" altLang="en-US" sz="2400" dirty="0" err="1">
                <a:solidFill>
                  <a:srgbClr val="000000"/>
                </a:solidFill>
              </a:rPr>
              <a:t>học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sinh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" name="Text Box 73"/>
          <p:cNvSpPr txBox="1">
            <a:spLocks noChangeArrowheads="1"/>
          </p:cNvSpPr>
          <p:nvPr/>
        </p:nvSpPr>
        <p:spPr bwMode="auto">
          <a:xfrm>
            <a:off x="3497687" y="1344950"/>
            <a:ext cx="27432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Đáp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sô</a:t>
            </a:r>
            <a:r>
              <a:rPr lang="en-US" altLang="en-US" sz="2400" dirty="0">
                <a:solidFill>
                  <a:srgbClr val="000000"/>
                </a:solidFill>
              </a:rPr>
              <a:t>́ : 28 </a:t>
            </a:r>
            <a:r>
              <a:rPr lang="en-US" altLang="en-US" sz="2400" dirty="0" err="1">
                <a:solidFill>
                  <a:srgbClr val="000000"/>
                </a:solidFill>
              </a:rPr>
              <a:t>học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sinh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/>
            <a:endParaRPr lang="en-US" altLang="en-US" sz="2800" dirty="0">
              <a:solidFill>
                <a:schemeClr val="tx2"/>
              </a:solidFill>
            </a:endParaRPr>
          </a:p>
          <a:p>
            <a:pPr eaLnBrk="1" hangingPunct="1"/>
            <a:endParaRPr lang="en-US" altLang="en-US" sz="2800" b="1" u="sng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52262"/>
            <a:ext cx="2819400" cy="457200"/>
          </a:xfrm>
        </p:spPr>
        <p:txBody>
          <a:bodyPr/>
          <a:lstStyle/>
          <a:p>
            <a:r>
              <a:rPr lang="en-US" sz="3200" b="1" u="sng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u="sng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3200" b="1" u="sng" dirty="0">
              <a:solidFill>
                <a:srgbClr val="1109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047670"/>
            <a:ext cx="8382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28 </a:t>
            </a:r>
            <a:r>
              <a:rPr lang="en-US" sz="2800" b="1" dirty="0" err="1">
                <a:solidFill>
                  <a:schemeClr val="tx1"/>
                </a:solidFill>
              </a:rPr>
              <a:t>là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số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bình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cộng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của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số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vi-VN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25; 27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và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 32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72440" y="4137929"/>
            <a:ext cx="792480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</a:rPr>
              <a:t> Ta </a:t>
            </a:r>
            <a:r>
              <a:rPr lang="en-US" sz="2800" dirty="0" err="1">
                <a:solidFill>
                  <a:srgbClr val="FF0066"/>
                </a:solidFill>
              </a:rPr>
              <a:t>viết</a:t>
            </a:r>
            <a:r>
              <a:rPr lang="en-US" sz="2800" dirty="0">
                <a:solidFill>
                  <a:srgbClr val="FF0066"/>
                </a:solidFill>
              </a:rPr>
              <a:t> : (25 + 27 + 32) : 3 = 28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7200" y="2866863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33400" y="2397250"/>
            <a:ext cx="6819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28 </a:t>
            </a:r>
            <a:r>
              <a:rPr lang="en-US" sz="2800" b="1" dirty="0" err="1">
                <a:solidFill>
                  <a:schemeClr val="tx2"/>
                </a:solidFill>
              </a:rPr>
              <a:t>là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sô</a:t>
            </a:r>
            <a:r>
              <a:rPr lang="en-US" sz="2800" b="1" dirty="0">
                <a:solidFill>
                  <a:schemeClr val="tx2"/>
                </a:solidFill>
              </a:rPr>
              <a:t>́ </a:t>
            </a:r>
            <a:r>
              <a:rPr lang="en-US" sz="2800" b="1" dirty="0" err="1">
                <a:solidFill>
                  <a:schemeClr val="tx2"/>
                </a:solidFill>
              </a:rPr>
              <a:t>trung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bình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cộng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của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những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sô</a:t>
            </a:r>
            <a:r>
              <a:rPr lang="en-US" sz="2800" b="1" dirty="0">
                <a:solidFill>
                  <a:schemeClr val="tx2"/>
                </a:solidFill>
              </a:rPr>
              <a:t>́ </a:t>
            </a:r>
            <a:r>
              <a:rPr lang="en-US" sz="2800" b="1" dirty="0" err="1">
                <a:solidFill>
                  <a:schemeClr val="tx2"/>
                </a:solidFill>
              </a:rPr>
              <a:t>nào</a:t>
            </a:r>
            <a:r>
              <a:rPr lang="en-US" sz="28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00318" y="4862254"/>
            <a:ext cx="886968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</a:rPr>
              <a:t>Vậy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muốn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tìm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</a:rPr>
              <a:t> 3 </a:t>
            </a:r>
            <a:r>
              <a:rPr lang="en-US" altLang="en-US" sz="2800" dirty="0" err="1">
                <a:solidFill>
                  <a:srgbClr val="000000"/>
                </a:solidFill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</a:rPr>
              <a:t> ta </a:t>
            </a:r>
            <a:r>
              <a:rPr lang="en-US" altLang="en-US" sz="2800" dirty="0" err="1">
                <a:solidFill>
                  <a:srgbClr val="000000"/>
                </a:solidFill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</a:rPr>
              <a:t>?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   </a:t>
            </a:r>
            <a:r>
              <a:rPr lang="en-US" altLang="en-US" sz="2800" b="1" dirty="0" err="1">
                <a:solidFill>
                  <a:srgbClr val="7030A0"/>
                </a:solidFill>
              </a:rPr>
              <a:t>Muốn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tìm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trung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cộng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</a:rPr>
              <a:t> 3 </a:t>
            </a:r>
            <a:r>
              <a:rPr lang="en-US" altLang="en-US" sz="2800" b="1" dirty="0" err="1">
                <a:solidFill>
                  <a:srgbClr val="7030A0"/>
                </a:solidFill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</a:rPr>
              <a:t> ta </a:t>
            </a:r>
            <a:r>
              <a:rPr lang="en-US" altLang="en-US" sz="2800" b="1" dirty="0" err="1">
                <a:solidFill>
                  <a:srgbClr val="7030A0"/>
                </a:solidFill>
              </a:rPr>
              <a:t>tính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/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của</a:t>
            </a:r>
            <a:endParaRPr lang="en-US" altLang="en-US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ba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rồi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/>
              <a:t>chia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tổng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</a:rPr>
              <a:t>cho</a:t>
            </a:r>
            <a:r>
              <a:rPr lang="en-US" altLang="en-US" sz="2800" b="1" dirty="0">
                <a:solidFill>
                  <a:srgbClr val="7030A0"/>
                </a:solidFill>
              </a:rPr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369604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/>
      <p:bldP spid="11" grpId="0"/>
      <p:bldP spid="12" grpId="0"/>
      <p:bldP spid="13" grpId="0" animBg="1"/>
      <p:bldP spid="15" grpId="0"/>
      <p:bldP spid="1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4209" y="1891146"/>
            <a:ext cx="8572591" cy="202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A11FA1"/>
                </a:solidFill>
              </a:rPr>
              <a:t>   </a:t>
            </a:r>
            <a:r>
              <a:rPr lang="en-US" b="1" dirty="0" err="1">
                <a:solidFill>
                  <a:srgbClr val="A11FA1"/>
                </a:solidFill>
              </a:rPr>
              <a:t>Muốn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tìm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trung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bình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cộng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của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nhiều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sô</a:t>
            </a:r>
            <a:r>
              <a:rPr lang="en-US" b="1" dirty="0">
                <a:solidFill>
                  <a:srgbClr val="A11FA1"/>
                </a:solidFill>
              </a:rPr>
              <a:t>́, ta </a:t>
            </a:r>
            <a:r>
              <a:rPr lang="en-US" b="1" dirty="0" err="1">
                <a:solidFill>
                  <a:srgbClr val="A11FA1"/>
                </a:solidFill>
              </a:rPr>
              <a:t>tính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tổng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của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các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số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đó</a:t>
            </a:r>
            <a:r>
              <a:rPr lang="en-US" b="1" dirty="0">
                <a:solidFill>
                  <a:srgbClr val="A11FA1"/>
                </a:solidFill>
              </a:rPr>
              <a:t>, </a:t>
            </a:r>
            <a:r>
              <a:rPr lang="en-US" b="1" dirty="0" err="1">
                <a:solidFill>
                  <a:srgbClr val="A11FA1"/>
                </a:solidFill>
              </a:rPr>
              <a:t>rồi</a:t>
            </a:r>
            <a:r>
              <a:rPr lang="en-US" b="1" dirty="0">
                <a:solidFill>
                  <a:srgbClr val="A11FA1"/>
                </a:solidFill>
              </a:rPr>
              <a:t> chia </a:t>
            </a:r>
            <a:r>
              <a:rPr lang="en-US" b="1" dirty="0" err="1">
                <a:solidFill>
                  <a:srgbClr val="A11FA1"/>
                </a:solidFill>
              </a:rPr>
              <a:t>tổng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đó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cho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sô</a:t>
            </a:r>
            <a:r>
              <a:rPr lang="en-US" b="1" dirty="0">
                <a:solidFill>
                  <a:srgbClr val="A11FA1"/>
                </a:solidFill>
              </a:rPr>
              <a:t>́ </a:t>
            </a:r>
            <a:r>
              <a:rPr lang="en-US" b="1" dirty="0" err="1">
                <a:solidFill>
                  <a:srgbClr val="A11FA1"/>
                </a:solidFill>
              </a:rPr>
              <a:t>các</a:t>
            </a:r>
            <a:r>
              <a:rPr lang="en-US" b="1" dirty="0">
                <a:solidFill>
                  <a:srgbClr val="A11FA1"/>
                </a:solidFill>
              </a:rPr>
              <a:t> </a:t>
            </a:r>
            <a:r>
              <a:rPr lang="en-US" b="1" dirty="0" err="1">
                <a:solidFill>
                  <a:srgbClr val="A11FA1"/>
                </a:solidFill>
              </a:rPr>
              <a:t>sô</a:t>
            </a:r>
            <a:r>
              <a:rPr lang="en-US" b="1" dirty="0">
                <a:solidFill>
                  <a:srgbClr val="A11FA1"/>
                </a:solidFill>
              </a:rPr>
              <a:t>́ </a:t>
            </a:r>
            <a:r>
              <a:rPr lang="en-US" b="1" dirty="0" err="1">
                <a:solidFill>
                  <a:srgbClr val="A11FA1"/>
                </a:solidFill>
              </a:rPr>
              <a:t>hạng</a:t>
            </a:r>
            <a:r>
              <a:rPr lang="en-US" b="1" dirty="0">
                <a:solidFill>
                  <a:srgbClr val="A11FA1"/>
                </a:solidFill>
              </a:rPr>
              <a:t>.</a:t>
            </a:r>
            <a:endParaRPr lang="en-US" sz="3600" b="1" dirty="0">
              <a:solidFill>
                <a:srgbClr val="A11FA1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9524" y="222548"/>
            <a:ext cx="8869680" cy="166859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altLang="en-US" sz="3600" dirty="0">
                <a:solidFill>
                  <a:srgbClr val="000000"/>
                </a:solidFill>
              </a:rPr>
              <a:t>  </a:t>
            </a:r>
            <a:r>
              <a:rPr lang="en-US" altLang="en-US" sz="3600" dirty="0" err="1">
                <a:solidFill>
                  <a:srgbClr val="000000"/>
                </a:solidFill>
              </a:rPr>
              <a:t>Vậy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muốn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tìm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 err="1"/>
              <a:t>trung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bình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cộng</a:t>
            </a:r>
            <a:r>
              <a:rPr lang="en-US" altLang="en-US" sz="3600" b="1" dirty="0"/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của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nhiều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số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3600" dirty="0">
                <a:solidFill>
                  <a:srgbClr val="000000"/>
                </a:solidFill>
              </a:rPr>
              <a:t>ta </a:t>
            </a:r>
            <a:r>
              <a:rPr lang="en-US" altLang="en-US" sz="3600" dirty="0" err="1">
                <a:solidFill>
                  <a:srgbClr val="000000"/>
                </a:solidFill>
              </a:rPr>
              <a:t>làm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thế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</a:rPr>
              <a:t>nào</a:t>
            </a:r>
            <a:r>
              <a:rPr lang="en-US" altLang="en-US" sz="3600" dirty="0">
                <a:solidFill>
                  <a:srgbClr val="000000"/>
                </a:solidFill>
              </a:rPr>
              <a:t>?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3600" dirty="0">
                <a:solidFill>
                  <a:srgbClr val="000000"/>
                </a:solidFill>
              </a:rPr>
              <a:t>   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BC6018-4443-46F4-B85C-5319C61DBC9B}"/>
              </a:ext>
            </a:extLst>
          </p:cNvPr>
          <p:cNvSpPr/>
          <p:nvPr/>
        </p:nvSpPr>
        <p:spPr>
          <a:xfrm>
            <a:off x="122795" y="3967005"/>
            <a:ext cx="8610600" cy="2384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2800" b="1">
                <a:solidFill>
                  <a:schemeClr val="tx1"/>
                </a:solidFill>
                <a:ea typeface="Times New Roman" panose="02020603050405020304" pitchFamily="18" charset="0"/>
              </a:rPr>
              <a:t>Tìm số TBC: giải theo 2 bước    </a:t>
            </a:r>
            <a:endParaRPr lang="en-US" sz="2800" b="1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2800">
                <a:ea typeface="Times New Roman" panose="02020603050405020304" pitchFamily="18" charset="0"/>
              </a:rPr>
              <a:t>+ B</a:t>
            </a:r>
            <a:r>
              <a:rPr lang="en-US" sz="2800">
                <a:ea typeface="Times New Roman" panose="02020603050405020304" pitchFamily="18" charset="0"/>
              </a:rPr>
              <a:t>ước </a:t>
            </a:r>
            <a:r>
              <a:rPr lang="vi-VN" sz="2800">
                <a:ea typeface="Times New Roman" panose="02020603050405020304" pitchFamily="18" charset="0"/>
              </a:rPr>
              <a:t>1: Tìm </a:t>
            </a:r>
            <a:r>
              <a:rPr lang="vi-VN" sz="2800" b="1">
                <a:ea typeface="Times New Roman" panose="02020603050405020304" pitchFamily="18" charset="0"/>
              </a:rPr>
              <a:t>tổng</a:t>
            </a:r>
            <a:r>
              <a:rPr lang="vi-VN" sz="2800">
                <a:ea typeface="Times New Roman" panose="02020603050405020304" pitchFamily="18" charset="0"/>
              </a:rPr>
              <a:t> của các số</a:t>
            </a:r>
            <a:endParaRPr lang="en-US" sz="280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2800">
                <a:ea typeface="Times New Roman" panose="02020603050405020304" pitchFamily="18" charset="0"/>
              </a:rPr>
              <a:t>+ B</a:t>
            </a:r>
            <a:r>
              <a:rPr lang="en-US" sz="2800">
                <a:ea typeface="Times New Roman" panose="02020603050405020304" pitchFamily="18" charset="0"/>
              </a:rPr>
              <a:t>ước </a:t>
            </a:r>
            <a:r>
              <a:rPr lang="vi-VN" sz="2800">
                <a:ea typeface="Times New Roman" panose="02020603050405020304" pitchFamily="18" charset="0"/>
              </a:rPr>
              <a:t>2: Lấy tổng đó </a:t>
            </a:r>
            <a:r>
              <a:rPr lang="vi-VN" sz="2800" b="1">
                <a:ea typeface="Times New Roman" panose="02020603050405020304" pitchFamily="18" charset="0"/>
              </a:rPr>
              <a:t>chia</a:t>
            </a:r>
            <a:r>
              <a:rPr lang="vi-VN" sz="2800">
                <a:ea typeface="Times New Roman" panose="02020603050405020304" pitchFamily="18" charset="0"/>
              </a:rPr>
              <a:t> cho số các số hạng</a:t>
            </a:r>
            <a:endParaRPr lang="en-US" sz="28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4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30086" y="990600"/>
            <a:ext cx="7598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1109B7"/>
                </a:solidFill>
              </a:rPr>
              <a:t>Tìm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sô</a:t>
            </a:r>
            <a:r>
              <a:rPr lang="en-US" sz="2800" b="1" dirty="0">
                <a:solidFill>
                  <a:srgbClr val="1109B7"/>
                </a:solidFill>
              </a:rPr>
              <a:t>́ </a:t>
            </a:r>
            <a:r>
              <a:rPr lang="en-US" sz="2800" b="1" dirty="0" err="1">
                <a:solidFill>
                  <a:srgbClr val="1109B7"/>
                </a:solidFill>
              </a:rPr>
              <a:t>trung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bình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cộng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của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các</a:t>
            </a:r>
            <a:r>
              <a:rPr lang="en-US" sz="2800" b="1" dirty="0">
                <a:solidFill>
                  <a:srgbClr val="1109B7"/>
                </a:solidFill>
              </a:rPr>
              <a:t> </a:t>
            </a:r>
            <a:r>
              <a:rPr lang="en-US" sz="2800" b="1" dirty="0" err="1">
                <a:solidFill>
                  <a:srgbClr val="1109B7"/>
                </a:solidFill>
              </a:rPr>
              <a:t>sô</a:t>
            </a:r>
            <a:r>
              <a:rPr lang="en-US" sz="2800" b="1" dirty="0">
                <a:solidFill>
                  <a:srgbClr val="1109B7"/>
                </a:solidFill>
              </a:rPr>
              <a:t>́ </a:t>
            </a:r>
            <a:r>
              <a:rPr lang="en-US" sz="2800" b="1" dirty="0" err="1">
                <a:solidFill>
                  <a:srgbClr val="1109B7"/>
                </a:solidFill>
              </a:rPr>
              <a:t>sau</a:t>
            </a:r>
            <a:r>
              <a:rPr lang="en-US" sz="2800" b="1" dirty="0">
                <a:solidFill>
                  <a:srgbClr val="1109B7"/>
                </a:solidFill>
              </a:rPr>
              <a:t> :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63286" y="990600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66FF"/>
                </a:solidFill>
              </a:rPr>
              <a:t>Bài 1</a:t>
            </a:r>
            <a:r>
              <a:rPr lang="en-US" sz="2800" b="1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15686" y="167040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1109B7"/>
                </a:solidFill>
              </a:rPr>
              <a:t>a</a:t>
            </a:r>
            <a:r>
              <a:rPr lang="en-US" sz="2800" b="1" dirty="0">
                <a:solidFill>
                  <a:srgbClr val="1109B7"/>
                </a:solidFill>
              </a:rPr>
              <a:t>) 42 </a:t>
            </a:r>
            <a:r>
              <a:rPr lang="en-US" sz="2800" b="1" dirty="0" err="1">
                <a:solidFill>
                  <a:srgbClr val="1109B7"/>
                </a:solidFill>
              </a:rPr>
              <a:t>và</a:t>
            </a:r>
            <a:r>
              <a:rPr lang="en-US" sz="2800" b="1" dirty="0">
                <a:solidFill>
                  <a:srgbClr val="1109B7"/>
                </a:solidFill>
              </a:rPr>
              <a:t> 52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486294" y="1670408"/>
            <a:ext cx="266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1109B7"/>
                </a:solidFill>
              </a:rPr>
              <a:t>b) 36; 42; </a:t>
            </a:r>
            <a:r>
              <a:rPr lang="en-US" sz="2800" b="1" dirty="0" err="1">
                <a:solidFill>
                  <a:srgbClr val="1109B7"/>
                </a:solidFill>
              </a:rPr>
              <a:t>và</a:t>
            </a:r>
            <a:r>
              <a:rPr lang="en-US" sz="2800" b="1" dirty="0">
                <a:solidFill>
                  <a:srgbClr val="1109B7"/>
                </a:solidFill>
              </a:rPr>
              <a:t> 57.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81988" y="2471096"/>
            <a:ext cx="29482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109B7"/>
                </a:solidFill>
              </a:rPr>
              <a:t>c)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1109B7"/>
                </a:solidFill>
              </a:rPr>
              <a:t>34; 43; 52 </a:t>
            </a:r>
            <a:r>
              <a:rPr lang="en-US" sz="2800" b="1" dirty="0" err="1">
                <a:solidFill>
                  <a:srgbClr val="1109B7"/>
                </a:solidFill>
              </a:rPr>
              <a:t>và</a:t>
            </a:r>
            <a:r>
              <a:rPr lang="en-US" sz="2800" b="1" dirty="0">
                <a:solidFill>
                  <a:srgbClr val="1109B7"/>
                </a:solidFill>
              </a:rPr>
              <a:t> 39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20486" y="304800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/>
              <a:t>Học</a:t>
            </a:r>
            <a:r>
              <a:rPr lang="en-US" sz="2800" b="1" dirty="0"/>
              <a:t> </a:t>
            </a:r>
            <a:r>
              <a:rPr lang="en-US" sz="2800" b="1" dirty="0" err="1"/>
              <a:t>sinh</a:t>
            </a:r>
            <a:r>
              <a:rPr lang="en-US" sz="2800" b="1" dirty="0"/>
              <a:t>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vở</a:t>
            </a:r>
            <a:r>
              <a:rPr lang="en-US" sz="2800" b="1" dirty="0"/>
              <a:t> ô 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222" y="3429000"/>
            <a:ext cx="8705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bày</a:t>
            </a:r>
            <a:r>
              <a:rPr lang="en-US" b="1" dirty="0"/>
              <a:t> </a:t>
            </a:r>
            <a:r>
              <a:rPr lang="en-US" b="1" dirty="0" err="1"/>
              <a:t>vở</a:t>
            </a:r>
            <a:endParaRPr lang="en-US" b="1" dirty="0"/>
          </a:p>
          <a:p>
            <a:r>
              <a:rPr lang="en-US" b="1" dirty="0"/>
              <a:t>a)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trung</a:t>
            </a:r>
            <a:r>
              <a:rPr lang="en-US" b="1" dirty="0"/>
              <a:t> </a:t>
            </a:r>
            <a:r>
              <a:rPr lang="en-US" b="1" dirty="0" err="1"/>
              <a:t>bình</a:t>
            </a:r>
            <a:r>
              <a:rPr lang="en-US" b="1" dirty="0"/>
              <a:t> </a:t>
            </a:r>
            <a:r>
              <a:rPr lang="en-US" b="1" dirty="0" err="1"/>
              <a:t>cộng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42 </a:t>
            </a:r>
            <a:r>
              <a:rPr lang="en-US" b="1" dirty="0" err="1"/>
              <a:t>và</a:t>
            </a:r>
            <a:r>
              <a:rPr lang="en-US" b="1" dirty="0"/>
              <a:t> 52 </a:t>
            </a:r>
            <a:r>
              <a:rPr lang="en-US" b="1" dirty="0" err="1"/>
              <a:t>là</a:t>
            </a:r>
            <a:r>
              <a:rPr lang="en-US" b="1" dirty="0"/>
              <a:t>: </a:t>
            </a:r>
          </a:p>
          <a:p>
            <a:r>
              <a:rPr lang="en-US" b="1" dirty="0"/>
              <a:t>         (42 + 52 ) : 2 = 47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F1204D-8B20-4EE5-A959-FD66C58BECB9}"/>
              </a:ext>
            </a:extLst>
          </p:cNvPr>
          <p:cNvSpPr txBox="1"/>
          <p:nvPr/>
        </p:nvSpPr>
        <p:spPr>
          <a:xfrm>
            <a:off x="4486294" y="2247663"/>
            <a:ext cx="4124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109B7"/>
                </a:solidFill>
              </a:rPr>
              <a:t>d) 20, 35, 37, 65 </a:t>
            </a:r>
            <a:r>
              <a:rPr lang="en-US" sz="3200" b="1" dirty="0" err="1">
                <a:solidFill>
                  <a:srgbClr val="1109B7"/>
                </a:solidFill>
              </a:rPr>
              <a:t>và</a:t>
            </a:r>
            <a:r>
              <a:rPr lang="en-US" sz="3200" b="1" dirty="0">
                <a:solidFill>
                  <a:srgbClr val="1109B7"/>
                </a:solidFill>
              </a:rPr>
              <a:t> 73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012417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58817" y="0"/>
            <a:ext cx="609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1109B7"/>
                </a:solidFill>
              </a:rPr>
              <a:t>Tìm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 </a:t>
            </a:r>
            <a:r>
              <a:rPr lang="en-US" sz="2800" dirty="0" err="1">
                <a:solidFill>
                  <a:srgbClr val="1109B7"/>
                </a:solidFill>
              </a:rPr>
              <a:t>trung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bình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cộng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của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các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 </a:t>
            </a:r>
            <a:r>
              <a:rPr lang="en-US" sz="2800" dirty="0" err="1">
                <a:solidFill>
                  <a:srgbClr val="1109B7"/>
                </a:solidFill>
              </a:rPr>
              <a:t>sau</a:t>
            </a:r>
            <a:r>
              <a:rPr lang="en-US" sz="2800" dirty="0">
                <a:solidFill>
                  <a:srgbClr val="1109B7"/>
                </a:solidFill>
              </a:rPr>
              <a:t> 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82717" y="1320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(42 + 52) : 2 = 47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301804" y="2252544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</a:rPr>
              <a:t>(36+ 42+ 57) : 3 = 45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73073" y="3129056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</a:rPr>
              <a:t>( 34+ 43+ 52+ 39 ) : 4 = 42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17082" y="5461866"/>
            <a:ext cx="82296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800000"/>
                </a:solidFill>
              </a:rPr>
              <a:t>Muốn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tìm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trung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bình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của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nhiều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sô</a:t>
            </a:r>
            <a:r>
              <a:rPr lang="en-US" sz="2800" b="1" dirty="0">
                <a:solidFill>
                  <a:srgbClr val="800000"/>
                </a:solidFill>
              </a:rPr>
              <a:t>́ ta </a:t>
            </a:r>
            <a:r>
              <a:rPr lang="en-US" sz="2800" b="1" dirty="0" err="1">
                <a:solidFill>
                  <a:srgbClr val="800000"/>
                </a:solidFill>
              </a:rPr>
              <a:t>làm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thê</a:t>
            </a:r>
            <a:r>
              <a:rPr lang="en-US" sz="2800" b="1" dirty="0">
                <a:solidFill>
                  <a:srgbClr val="800000"/>
                </a:solidFill>
              </a:rPr>
              <a:t>́ </a:t>
            </a:r>
            <a:r>
              <a:rPr lang="en-US" sz="2800" b="1" dirty="0" err="1">
                <a:solidFill>
                  <a:srgbClr val="800000"/>
                </a:solidFill>
              </a:rPr>
              <a:t>nào</a:t>
            </a:r>
            <a:r>
              <a:rPr lang="en-US" sz="2800" b="1" dirty="0">
                <a:solidFill>
                  <a:srgbClr val="800000"/>
                </a:solidFill>
              </a:rPr>
              <a:t> ?</a:t>
            </a:r>
          </a:p>
          <a:p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92017" y="0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6666FF"/>
                </a:solidFill>
              </a:rPr>
              <a:t>Bài</a:t>
            </a:r>
            <a:r>
              <a:rPr lang="en-US" sz="2800" dirty="0">
                <a:solidFill>
                  <a:srgbClr val="6666FF"/>
                </a:solidFill>
              </a:rPr>
              <a:t> 1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214555" y="5119074"/>
            <a:ext cx="8610600" cy="1676400"/>
          </a:xfrm>
          <a:prstGeom prst="wedgeEllipseCallout">
            <a:avLst>
              <a:gd name="adj1" fmla="val -45500"/>
              <a:gd name="adj2" fmla="val 9093"/>
            </a:avLst>
          </a:prstGeom>
          <a:gradFill rotWithShape="1">
            <a:gsLst>
              <a:gs pos="0">
                <a:srgbClr val="FFFF66"/>
              </a:gs>
              <a:gs pos="50000">
                <a:srgbClr val="FFFF66">
                  <a:gamma/>
                  <a:tint val="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err="1">
                <a:solidFill>
                  <a:srgbClr val="1109B7"/>
                </a:solidFill>
              </a:rPr>
              <a:t>Muốn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tìm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trung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bình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cộng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của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nhiều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́, ta </a:t>
            </a:r>
            <a:r>
              <a:rPr lang="en-US" sz="2800" dirty="0" err="1">
                <a:solidFill>
                  <a:srgbClr val="1109B7"/>
                </a:solidFill>
              </a:rPr>
              <a:t>tính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tổng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của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các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 </a:t>
            </a:r>
            <a:r>
              <a:rPr lang="en-US" sz="2800" dirty="0" err="1">
                <a:solidFill>
                  <a:srgbClr val="1109B7"/>
                </a:solidFill>
              </a:rPr>
              <a:t>đó</a:t>
            </a:r>
            <a:r>
              <a:rPr lang="en-US" sz="2800" dirty="0">
                <a:solidFill>
                  <a:srgbClr val="1109B7"/>
                </a:solidFill>
              </a:rPr>
              <a:t>, </a:t>
            </a:r>
            <a:r>
              <a:rPr lang="en-US" sz="2800" dirty="0" err="1">
                <a:solidFill>
                  <a:srgbClr val="1109B7"/>
                </a:solidFill>
              </a:rPr>
              <a:t>rồi</a:t>
            </a:r>
            <a:r>
              <a:rPr lang="en-US" sz="2800" dirty="0">
                <a:solidFill>
                  <a:srgbClr val="1109B7"/>
                </a:solidFill>
              </a:rPr>
              <a:t> chia </a:t>
            </a:r>
            <a:r>
              <a:rPr lang="en-US" sz="2800" dirty="0" err="1">
                <a:solidFill>
                  <a:srgbClr val="1109B7"/>
                </a:solidFill>
              </a:rPr>
              <a:t>tổng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đó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cho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 </a:t>
            </a:r>
            <a:r>
              <a:rPr lang="en-US" sz="2800" dirty="0" err="1">
                <a:solidFill>
                  <a:srgbClr val="1109B7"/>
                </a:solidFill>
              </a:rPr>
              <a:t>các</a:t>
            </a:r>
            <a:r>
              <a:rPr lang="en-US" sz="2800" dirty="0">
                <a:solidFill>
                  <a:srgbClr val="1109B7"/>
                </a:solidFill>
              </a:rPr>
              <a:t> </a:t>
            </a:r>
            <a:r>
              <a:rPr lang="en-US" sz="2800" dirty="0" err="1">
                <a:solidFill>
                  <a:srgbClr val="1109B7"/>
                </a:solidFill>
              </a:rPr>
              <a:t>sô</a:t>
            </a:r>
            <a:r>
              <a:rPr lang="en-US" sz="2800" dirty="0">
                <a:solidFill>
                  <a:srgbClr val="1109B7"/>
                </a:solidFill>
              </a:rPr>
              <a:t>́ </a:t>
            </a:r>
            <a:r>
              <a:rPr lang="en-US" sz="2800" dirty="0" err="1">
                <a:solidFill>
                  <a:srgbClr val="1109B7"/>
                </a:solidFill>
              </a:rPr>
              <a:t>hạng</a:t>
            </a:r>
            <a:r>
              <a:rPr lang="en-US" sz="2800" dirty="0">
                <a:solidFill>
                  <a:srgbClr val="1109B7"/>
                </a:solidFill>
              </a:rPr>
              <a:t>.</a:t>
            </a:r>
          </a:p>
          <a:p>
            <a:pPr algn="ctr">
              <a:spcBef>
                <a:spcPct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44417" y="806450"/>
            <a:ext cx="5632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09B7"/>
                </a:solidFill>
              </a:rPr>
              <a:t>a) </a:t>
            </a:r>
            <a:r>
              <a:rPr lang="en-US" sz="2800" dirty="0" err="1">
                <a:solidFill>
                  <a:srgbClr val="002060"/>
                </a:solidFill>
              </a:rPr>
              <a:t>Số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trung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cộng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của</a:t>
            </a:r>
            <a:r>
              <a:rPr lang="en-US" sz="2800" dirty="0">
                <a:solidFill>
                  <a:srgbClr val="002060"/>
                </a:solidFill>
              </a:rPr>
              <a:t> 42 </a:t>
            </a:r>
            <a:r>
              <a:rPr lang="en-US" sz="2800" dirty="0" err="1">
                <a:solidFill>
                  <a:srgbClr val="002060"/>
                </a:solidFill>
              </a:rPr>
              <a:t>và</a:t>
            </a:r>
            <a:r>
              <a:rPr lang="en-US" sz="2800" dirty="0">
                <a:solidFill>
                  <a:srgbClr val="002060"/>
                </a:solidFill>
              </a:rPr>
              <a:t> 52 </a:t>
            </a:r>
            <a:r>
              <a:rPr lang="en-US" sz="2800" dirty="0" err="1">
                <a:solidFill>
                  <a:srgbClr val="002060"/>
                </a:solidFill>
              </a:rPr>
              <a:t>là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77632" y="1758097"/>
            <a:ext cx="65423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09B7"/>
                </a:solidFill>
              </a:rPr>
              <a:t>b) </a:t>
            </a:r>
            <a:r>
              <a:rPr lang="en-US" sz="2800" dirty="0" err="1">
                <a:solidFill>
                  <a:srgbClr val="002060"/>
                </a:solidFill>
              </a:rPr>
              <a:t>Số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trung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cộng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của</a:t>
            </a:r>
            <a:r>
              <a:rPr lang="en-US" sz="2800" dirty="0">
                <a:solidFill>
                  <a:srgbClr val="002060"/>
                </a:solidFill>
              </a:rPr>
              <a:t> 36; 42; </a:t>
            </a:r>
            <a:r>
              <a:rPr lang="en-US" sz="2800" dirty="0" err="1">
                <a:solidFill>
                  <a:srgbClr val="002060"/>
                </a:solidFill>
              </a:rPr>
              <a:t>và</a:t>
            </a:r>
            <a:r>
              <a:rPr lang="en-US" sz="2800" dirty="0">
                <a:solidFill>
                  <a:srgbClr val="002060"/>
                </a:solidFill>
              </a:rPr>
              <a:t> 57 </a:t>
            </a:r>
            <a:r>
              <a:rPr lang="en-US" sz="2800" dirty="0" err="1">
                <a:solidFill>
                  <a:srgbClr val="002060"/>
                </a:solidFill>
              </a:rPr>
              <a:t>là</a:t>
            </a:r>
            <a:r>
              <a:rPr lang="en-US" sz="2800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77632" y="2642306"/>
            <a:ext cx="67521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1109B7"/>
                </a:solidFill>
              </a:rPr>
              <a:t>c)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Số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trung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cộng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của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1109B7"/>
                </a:solidFill>
              </a:rPr>
              <a:t>34; 43; 52 </a:t>
            </a:r>
            <a:r>
              <a:rPr lang="en-US" sz="2800" dirty="0" err="1">
                <a:solidFill>
                  <a:srgbClr val="1109B7"/>
                </a:solidFill>
              </a:rPr>
              <a:t>và</a:t>
            </a:r>
            <a:r>
              <a:rPr lang="en-US" sz="2800" dirty="0">
                <a:solidFill>
                  <a:srgbClr val="1109B7"/>
                </a:solidFill>
              </a:rPr>
              <a:t> 39 </a:t>
            </a:r>
            <a:r>
              <a:rPr lang="en-US" sz="2800" dirty="0" err="1">
                <a:solidFill>
                  <a:srgbClr val="1109B7"/>
                </a:solidFill>
              </a:rPr>
              <a:t>là</a:t>
            </a:r>
            <a:r>
              <a:rPr lang="en-US" sz="2800" dirty="0">
                <a:solidFill>
                  <a:srgbClr val="1109B7"/>
                </a:solidFill>
              </a:rPr>
              <a:t>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48246" y="4170037"/>
            <a:ext cx="434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6600"/>
                </a:solidFill>
              </a:rPr>
              <a:t>Đáp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số</a:t>
            </a:r>
            <a:r>
              <a:rPr lang="en-US" sz="2400" b="1" dirty="0">
                <a:solidFill>
                  <a:srgbClr val="006600"/>
                </a:solidFill>
              </a:rPr>
              <a:t>: a/ 47        b/ 45</a:t>
            </a:r>
          </a:p>
          <a:p>
            <a:r>
              <a:rPr lang="en-US" sz="2400" b="1" dirty="0">
                <a:solidFill>
                  <a:srgbClr val="006600"/>
                </a:solidFill>
              </a:rPr>
              <a:t>	   c/42         d/ 46</a:t>
            </a: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B44B0096-8282-4CAC-8F56-36C6D5B97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32" y="3395683"/>
            <a:ext cx="7271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1109B7"/>
                </a:solidFill>
              </a:rPr>
              <a:t>d)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Số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trung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cộng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của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1109B7"/>
                </a:solidFill>
              </a:rPr>
              <a:t>20, 35, 37, 65 </a:t>
            </a:r>
            <a:r>
              <a:rPr lang="en-US" sz="2800" dirty="0" err="1">
                <a:solidFill>
                  <a:srgbClr val="1109B7"/>
                </a:solidFill>
              </a:rPr>
              <a:t>và</a:t>
            </a:r>
            <a:r>
              <a:rPr lang="en-US" sz="2800" dirty="0">
                <a:solidFill>
                  <a:srgbClr val="1109B7"/>
                </a:solidFill>
              </a:rPr>
              <a:t> 73 </a:t>
            </a:r>
            <a:r>
              <a:rPr lang="en-US" sz="2800" dirty="0" err="1">
                <a:solidFill>
                  <a:srgbClr val="1109B7"/>
                </a:solidFill>
              </a:rPr>
              <a:t>là</a:t>
            </a:r>
            <a:r>
              <a:rPr lang="en-US" sz="2800" dirty="0">
                <a:solidFill>
                  <a:srgbClr val="1109B7"/>
                </a:solidFill>
              </a:rPr>
              <a:t>: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0A32EE8-8CDC-46A7-89B7-AE3340AD9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17" y="383081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</a:rPr>
              <a:t>( 20+ 35+ 37 + 65 + 73 ) : 5 = 46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8" grpId="0"/>
      <p:bldP spid="10249" grpId="0"/>
      <p:bldP spid="10250" grpId="0"/>
      <p:bldP spid="10259" grpId="0"/>
      <p:bldP spid="10259" grpId="1"/>
      <p:bldP spid="10260" grpId="0"/>
      <p:bldP spid="10261" grpId="0" animBg="1"/>
      <p:bldP spid="10263" grpId="0"/>
      <p:bldP spid="10264" grpId="0"/>
      <p:bldP spid="10265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6868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err="1">
                <a:solidFill>
                  <a:srgbClr val="1109B7"/>
                </a:solidFill>
              </a:rPr>
              <a:t>Bài</a:t>
            </a:r>
            <a:r>
              <a:rPr lang="en-US" b="1" dirty="0">
                <a:solidFill>
                  <a:srgbClr val="1109B7"/>
                </a:solidFill>
              </a:rPr>
              <a:t> 2 : </a:t>
            </a:r>
            <a:r>
              <a:rPr lang="en-US" b="1" dirty="0" err="1">
                <a:solidFill>
                  <a:srgbClr val="1109B7"/>
                </a:solidFill>
              </a:rPr>
              <a:t>Bốn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em</a:t>
            </a:r>
            <a:r>
              <a:rPr lang="en-US" b="1" dirty="0">
                <a:solidFill>
                  <a:srgbClr val="1109B7"/>
                </a:solidFill>
              </a:rPr>
              <a:t> Mai, </a:t>
            </a:r>
            <a:r>
              <a:rPr lang="en-US" b="1" dirty="0" err="1">
                <a:solidFill>
                  <a:srgbClr val="1109B7"/>
                </a:solidFill>
              </a:rPr>
              <a:t>Hoa</a:t>
            </a:r>
            <a:r>
              <a:rPr lang="en-US" b="1" dirty="0">
                <a:solidFill>
                  <a:srgbClr val="1109B7"/>
                </a:solidFill>
              </a:rPr>
              <a:t>, </a:t>
            </a:r>
            <a:r>
              <a:rPr lang="en-US" b="1" dirty="0" err="1">
                <a:solidFill>
                  <a:srgbClr val="1109B7"/>
                </a:solidFill>
              </a:rPr>
              <a:t>Hưng</a:t>
            </a:r>
            <a:r>
              <a:rPr lang="en-US" b="1" dirty="0">
                <a:solidFill>
                  <a:srgbClr val="1109B7"/>
                </a:solidFill>
              </a:rPr>
              <a:t>, </a:t>
            </a:r>
            <a:r>
              <a:rPr lang="en-US" b="1" dirty="0" err="1">
                <a:solidFill>
                  <a:srgbClr val="1109B7"/>
                </a:solidFill>
              </a:rPr>
              <a:t>Thịnh</a:t>
            </a:r>
            <a:r>
              <a:rPr lang="en-US" b="1" dirty="0">
                <a:solidFill>
                  <a:srgbClr val="1109B7"/>
                </a:solidFill>
              </a:rPr>
              <a:t>, </a:t>
            </a:r>
            <a:r>
              <a:rPr lang="en-US" b="1" dirty="0" err="1">
                <a:solidFill>
                  <a:srgbClr val="1109B7"/>
                </a:solidFill>
              </a:rPr>
              <a:t>lần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lượt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cân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nặng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là</a:t>
            </a:r>
            <a:r>
              <a:rPr lang="en-US" b="1" dirty="0">
                <a:solidFill>
                  <a:srgbClr val="1109B7"/>
                </a:solidFill>
              </a:rPr>
              <a:t> 36kg, 38kg, 40kg, 34kg. </a:t>
            </a:r>
            <a:r>
              <a:rPr lang="en-US" b="1" dirty="0" err="1">
                <a:solidFill>
                  <a:srgbClr val="1109B7"/>
                </a:solidFill>
              </a:rPr>
              <a:t>Hỏi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trung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bình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mỗi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em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cân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nặng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bao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nhiêu</a:t>
            </a:r>
            <a:r>
              <a:rPr lang="en-US" b="1" dirty="0">
                <a:solidFill>
                  <a:srgbClr val="1109B7"/>
                </a:solidFill>
              </a:rPr>
              <a:t> </a:t>
            </a:r>
            <a:r>
              <a:rPr lang="en-US" b="1" dirty="0" err="1">
                <a:solidFill>
                  <a:srgbClr val="1109B7"/>
                </a:solidFill>
              </a:rPr>
              <a:t>ki</a:t>
            </a:r>
            <a:r>
              <a:rPr lang="en-US" b="1" dirty="0">
                <a:solidFill>
                  <a:srgbClr val="1109B7"/>
                </a:solidFill>
              </a:rPr>
              <a:t>-</a:t>
            </a:r>
            <a:r>
              <a:rPr lang="en-US" b="1" dirty="0" err="1">
                <a:solidFill>
                  <a:srgbClr val="1109B7"/>
                </a:solidFill>
              </a:rPr>
              <a:t>lô</a:t>
            </a:r>
            <a:r>
              <a:rPr lang="en-US" b="1" dirty="0">
                <a:solidFill>
                  <a:srgbClr val="1109B7"/>
                </a:solidFill>
              </a:rPr>
              <a:t>-gam 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314700" y="2039376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u="sng" dirty="0" err="1">
                <a:solidFill>
                  <a:srgbClr val="FF0066"/>
                </a:solidFill>
              </a:rPr>
              <a:t>Bài</a:t>
            </a:r>
            <a:r>
              <a:rPr lang="en-US" sz="3600" b="1" u="sng" dirty="0">
                <a:solidFill>
                  <a:srgbClr val="FF0066"/>
                </a:solidFill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</a:rPr>
              <a:t>giải</a:t>
            </a:r>
            <a:r>
              <a:rPr lang="en-US" sz="3600" b="1" u="sng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43031" y="2842673"/>
            <a:ext cx="885793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 err="1">
                <a:solidFill>
                  <a:srgbClr val="791179"/>
                </a:solidFill>
              </a:rPr>
              <a:t>Bốn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em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nặng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số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ki</a:t>
            </a:r>
            <a:r>
              <a:rPr lang="en-US" sz="3600" b="1" dirty="0">
                <a:solidFill>
                  <a:srgbClr val="791179"/>
                </a:solidFill>
              </a:rPr>
              <a:t> – </a:t>
            </a:r>
            <a:r>
              <a:rPr lang="en-US" sz="3600" b="1" dirty="0" err="1">
                <a:solidFill>
                  <a:srgbClr val="791179"/>
                </a:solidFill>
              </a:rPr>
              <a:t>lô</a:t>
            </a:r>
            <a:r>
              <a:rPr lang="en-US" sz="3600" b="1" dirty="0">
                <a:solidFill>
                  <a:srgbClr val="791179"/>
                </a:solidFill>
              </a:rPr>
              <a:t> – gam </a:t>
            </a:r>
            <a:r>
              <a:rPr lang="en-US" sz="3600" b="1" dirty="0" err="1">
                <a:solidFill>
                  <a:srgbClr val="791179"/>
                </a:solidFill>
              </a:rPr>
              <a:t>là</a:t>
            </a:r>
            <a:r>
              <a:rPr lang="en-US" sz="3600" b="1" dirty="0">
                <a:solidFill>
                  <a:srgbClr val="791179"/>
                </a:solidFill>
              </a:rPr>
              <a:t>:</a:t>
            </a:r>
          </a:p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791179"/>
                </a:solidFill>
              </a:rPr>
              <a:t>36 + 38 + 40 + 34 = 148 (kg)</a:t>
            </a:r>
          </a:p>
          <a:p>
            <a:pPr algn="ctr">
              <a:lnSpc>
                <a:spcPct val="80000"/>
              </a:lnSpc>
            </a:pPr>
            <a:r>
              <a:rPr lang="en-US" sz="3600" b="1" dirty="0" err="1">
                <a:solidFill>
                  <a:srgbClr val="791179"/>
                </a:solidFill>
              </a:rPr>
              <a:t>Trung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bình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mỗi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em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nặng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số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ki</a:t>
            </a:r>
            <a:r>
              <a:rPr lang="en-US" sz="3600" b="1" dirty="0">
                <a:solidFill>
                  <a:srgbClr val="791179"/>
                </a:solidFill>
              </a:rPr>
              <a:t> – </a:t>
            </a:r>
            <a:r>
              <a:rPr lang="en-US" sz="3600" b="1" dirty="0" err="1">
                <a:solidFill>
                  <a:srgbClr val="791179"/>
                </a:solidFill>
              </a:rPr>
              <a:t>lô</a:t>
            </a:r>
            <a:r>
              <a:rPr lang="en-US" sz="3600" b="1" dirty="0">
                <a:solidFill>
                  <a:srgbClr val="791179"/>
                </a:solidFill>
              </a:rPr>
              <a:t> – gam </a:t>
            </a:r>
            <a:r>
              <a:rPr lang="en-US" sz="3600" b="1" dirty="0" err="1">
                <a:solidFill>
                  <a:srgbClr val="791179"/>
                </a:solidFill>
              </a:rPr>
              <a:t>là</a:t>
            </a:r>
            <a:r>
              <a:rPr lang="en-US" sz="3600" b="1" dirty="0">
                <a:solidFill>
                  <a:srgbClr val="791179"/>
                </a:solidFill>
              </a:rPr>
              <a:t>:</a:t>
            </a:r>
          </a:p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791179"/>
                </a:solidFill>
              </a:rPr>
              <a:t>148 : 4 = 37 (kg) </a:t>
            </a:r>
          </a:p>
          <a:p>
            <a:pPr algn="ctr">
              <a:lnSpc>
                <a:spcPct val="80000"/>
              </a:lnSpc>
            </a:pPr>
            <a:r>
              <a:rPr lang="en-US" sz="3600" b="1" dirty="0" err="1">
                <a:solidFill>
                  <a:srgbClr val="791179"/>
                </a:solidFill>
              </a:rPr>
              <a:t>Đáp</a:t>
            </a:r>
            <a:r>
              <a:rPr lang="en-US" sz="3600" b="1" dirty="0">
                <a:solidFill>
                  <a:srgbClr val="791179"/>
                </a:solidFill>
              </a:rPr>
              <a:t> </a:t>
            </a:r>
            <a:r>
              <a:rPr lang="en-US" sz="3600" b="1" dirty="0" err="1">
                <a:solidFill>
                  <a:srgbClr val="791179"/>
                </a:solidFill>
              </a:rPr>
              <a:t>số</a:t>
            </a:r>
            <a:r>
              <a:rPr lang="en-US" sz="3600" b="1" dirty="0">
                <a:solidFill>
                  <a:srgbClr val="791179"/>
                </a:solidFill>
              </a:rPr>
              <a:t>: 37 kg</a:t>
            </a:r>
          </a:p>
        </p:txBody>
      </p:sp>
      <p:sp>
        <p:nvSpPr>
          <p:cNvPr id="5" name="Oval Callout 4"/>
          <p:cNvSpPr/>
          <p:nvPr/>
        </p:nvSpPr>
        <p:spPr bwMode="auto">
          <a:xfrm>
            <a:off x="21465" y="2362541"/>
            <a:ext cx="3017520" cy="2899708"/>
          </a:xfrm>
          <a:prstGeom prst="wedgeEllipseCallou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dirty="0"/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16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292503327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1332</Words>
  <Application>Microsoft Office PowerPoint</Application>
  <PresentationFormat>On-screen Show (4:3)</PresentationFormat>
  <Paragraphs>137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Permanent Marker</vt:lpstr>
      <vt:lpstr>Times New Roman</vt:lpstr>
      <vt:lpstr>Verdana</vt:lpstr>
      <vt:lpstr>Balloons</vt:lpstr>
      <vt:lpstr>1_Office Theme</vt:lpstr>
      <vt:lpstr>Thứ ba ngày 5 tháng 10 năm 2021 Toán  Tìm số trung bình cộng (tr.26)</vt:lpstr>
      <vt:lpstr>Tìm số trung bình cộng</vt:lpstr>
      <vt:lpstr> Lấy tổng số lít dầu chia cho số can (2 can) được số lít dầu rót đều vào mỗi can.                         (6 + 4) : 2 = 5 (l)   </vt:lpstr>
      <vt:lpstr>PowerPoint Presentation</vt:lpstr>
      <vt:lpstr>Nhận xét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Hệ thống, tổng hợp kiến thức đã học. 2. Chữa lại bài sai. 3. Xem trước bài sau. 4. Vận dụng tốt kiến thức đã học.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VANTUAN</dc:creator>
  <cp:lastModifiedBy>Hương Đào</cp:lastModifiedBy>
  <cp:revision>119</cp:revision>
  <dcterms:created xsi:type="dcterms:W3CDTF">2010-01-05T03:08:43Z</dcterms:created>
  <dcterms:modified xsi:type="dcterms:W3CDTF">2021-10-16T03:22:32Z</dcterms:modified>
</cp:coreProperties>
</file>