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6" r:id="rId3"/>
    <p:sldMasterId id="2147483731" r:id="rId4"/>
    <p:sldMasterId id="2147483743" r:id="rId5"/>
    <p:sldMasterId id="2147483791" r:id="rId6"/>
  </p:sldMasterIdLst>
  <p:notesMasterIdLst>
    <p:notesMasterId r:id="rId49"/>
  </p:notesMasterIdLst>
  <p:sldIdLst>
    <p:sldId id="387" r:id="rId7"/>
    <p:sldId id="280" r:id="rId8"/>
    <p:sldId id="344" r:id="rId9"/>
    <p:sldId id="283" r:id="rId10"/>
    <p:sldId id="278" r:id="rId11"/>
    <p:sldId id="288" r:id="rId12"/>
    <p:sldId id="284" r:id="rId13"/>
    <p:sldId id="264" r:id="rId14"/>
    <p:sldId id="265" r:id="rId15"/>
    <p:sldId id="298" r:id="rId16"/>
    <p:sldId id="299" r:id="rId17"/>
    <p:sldId id="302" r:id="rId18"/>
    <p:sldId id="317" r:id="rId19"/>
    <p:sldId id="258" r:id="rId20"/>
    <p:sldId id="336" r:id="rId21"/>
    <p:sldId id="268" r:id="rId22"/>
    <p:sldId id="310" r:id="rId23"/>
    <p:sldId id="372" r:id="rId24"/>
    <p:sldId id="279" r:id="rId25"/>
    <p:sldId id="306" r:id="rId26"/>
    <p:sldId id="383" r:id="rId27"/>
    <p:sldId id="309" r:id="rId28"/>
    <p:sldId id="281" r:id="rId29"/>
    <p:sldId id="390" r:id="rId30"/>
    <p:sldId id="384" r:id="rId31"/>
    <p:sldId id="311" r:id="rId32"/>
    <p:sldId id="312" r:id="rId33"/>
    <p:sldId id="313" r:id="rId34"/>
    <p:sldId id="314" r:id="rId35"/>
    <p:sldId id="315" r:id="rId36"/>
    <p:sldId id="316" r:id="rId37"/>
    <p:sldId id="391" r:id="rId38"/>
    <p:sldId id="318" r:id="rId39"/>
    <p:sldId id="319" r:id="rId40"/>
    <p:sldId id="320" r:id="rId41"/>
    <p:sldId id="321" r:id="rId42"/>
    <p:sldId id="324" r:id="rId43"/>
    <p:sldId id="325" r:id="rId44"/>
    <p:sldId id="326" r:id="rId45"/>
    <p:sldId id="292" r:id="rId46"/>
    <p:sldId id="293" r:id="rId47"/>
    <p:sldId id="28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E6"/>
    <a:srgbClr val="DDBA59"/>
    <a:srgbClr val="66FFFF"/>
    <a:srgbClr val="FFFF99"/>
    <a:srgbClr val="E0C066"/>
    <a:srgbClr val="FFCCCC"/>
    <a:srgbClr val="CC99FF"/>
    <a:srgbClr val="CCFF99"/>
    <a:srgbClr val="003FB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1" autoAdjust="0"/>
    <p:restoredTop sz="90326" autoAdjust="0"/>
  </p:normalViewPr>
  <p:slideViewPr>
    <p:cSldViewPr snapToGrid="0">
      <p:cViewPr varScale="1">
        <p:scale>
          <a:sx n="78" d="100"/>
          <a:sy n="78" d="100"/>
        </p:scale>
        <p:origin x="5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1C3E-2C78-4123-B812-75DAE4645A7F}"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92641-E541-44DC-852F-235EE2BA86E1}" type="slidenum">
              <a:rPr lang="en-US" smtClean="0"/>
              <a:t>‹#›</a:t>
            </a:fld>
            <a:endParaRPr lang="en-US"/>
          </a:p>
        </p:txBody>
      </p:sp>
    </p:spTree>
    <p:extLst>
      <p:ext uri="{BB962C8B-B14F-4D97-AF65-F5344CB8AC3E}">
        <p14:creationId xmlns:p14="http://schemas.microsoft.com/office/powerpoint/2010/main" val="123540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2434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p:nvPr>
        </p:nvSpPr>
        <p:spPr>
          <a:ln/>
        </p:spPr>
      </p:sp>
      <p:sp>
        <p:nvSpPr>
          <p:cNvPr id="53251"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Hoạt động của cô bé trong tranh là gì?  </a:t>
            </a:r>
            <a:endParaRPr lang="zh-CN" altLang="en-US">
              <a:latin typeface="Arial" panose="020B0604020202020204" pitchFamily="34" charset="0"/>
            </a:endParaRPr>
          </a:p>
        </p:txBody>
      </p:sp>
      <p:sp>
        <p:nvSpPr>
          <p:cNvPr id="53252"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85557-F6F2-4F97-B7B1-BE1BF61CCF36}"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88381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a:ln/>
        </p:spPr>
      </p:sp>
      <p:sp>
        <p:nvSpPr>
          <p:cNvPr id="54275"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Động từ nào được thể hiện qua hành động của cậu bé? </a:t>
            </a:r>
            <a:endParaRPr lang="zh-CN" altLang="en-US">
              <a:latin typeface="Arial" panose="020B0604020202020204" pitchFamily="34" charset="0"/>
            </a:endParaRPr>
          </a:p>
        </p:txBody>
      </p:sp>
      <p:sp>
        <p:nvSpPr>
          <p:cNvPr id="54276"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4D217-1EEA-4E4C-BC4D-ABE6043BFEE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88262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p:nvPr>
        </p:nvSpPr>
        <p:spPr>
          <a:ln/>
        </p:spPr>
      </p:sp>
      <p:sp>
        <p:nvSpPr>
          <p:cNvPr id="55299"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Hoạt động này thật dễ đó chính là ….</a:t>
            </a:r>
            <a:endParaRPr lang="zh-CN" altLang="en-US">
              <a:latin typeface="Arial" panose="020B0604020202020204"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FCCF51-D639-49DB-9992-C8136B11A1DA}"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23037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a:ln/>
        </p:spPr>
      </p:sp>
      <p:sp>
        <p:nvSpPr>
          <p:cNvPr id="56323"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Bức tranh cuối cùng, các bạn nhỏ đang làm gì? </a:t>
            </a:r>
          </a:p>
          <a:p>
            <a:r>
              <a:rPr lang="en-US" altLang="zh-CN">
                <a:latin typeface="Arial" panose="020B0604020202020204" pitchFamily="34" charset="0"/>
              </a:rPr>
              <a:t>Ở bức tranh có rất nhiều động từ đúng: dọn dẹp, nhặt rác, hay bảo vệ môi trường.  </a:t>
            </a:r>
            <a:endParaRPr lang="zh-CN" altLang="en-US">
              <a:latin typeface="Arial" panose="020B0604020202020204" pitchFamily="34" charset="0"/>
            </a:endParaRPr>
          </a:p>
        </p:txBody>
      </p:sp>
      <p:sp>
        <p:nvSpPr>
          <p:cNvPr id="56324"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58DD59-93C1-4DD1-AD2F-469B95BF4EB2}"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160810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41</a:t>
            </a:fld>
            <a:endParaRPr lang="en-US"/>
          </a:p>
        </p:txBody>
      </p:sp>
    </p:spTree>
    <p:extLst>
      <p:ext uri="{BB962C8B-B14F-4D97-AF65-F5344CB8AC3E}">
        <p14:creationId xmlns:p14="http://schemas.microsoft.com/office/powerpoint/2010/main" val="302175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51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3</a:t>
            </a:fld>
            <a:endParaRPr lang="en-US"/>
          </a:p>
        </p:txBody>
      </p:sp>
    </p:spTree>
    <p:extLst>
      <p:ext uri="{BB962C8B-B14F-4D97-AF65-F5344CB8AC3E}">
        <p14:creationId xmlns:p14="http://schemas.microsoft.com/office/powerpoint/2010/main" val="236550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E0487D-7F8A-4347-9F8A-03BAB9FD134B}"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extLst>
      <p:ext uri="{BB962C8B-B14F-4D97-AF65-F5344CB8AC3E}">
        <p14:creationId xmlns:p14="http://schemas.microsoft.com/office/powerpoint/2010/main" val="216275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62603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13</a:t>
            </a:fld>
            <a:endParaRPr lang="en-US"/>
          </a:p>
        </p:txBody>
      </p:sp>
    </p:spTree>
    <p:extLst>
      <p:ext uri="{BB962C8B-B14F-4D97-AF65-F5344CB8AC3E}">
        <p14:creationId xmlns:p14="http://schemas.microsoft.com/office/powerpoint/2010/main" val="272945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92641-E541-44DC-852F-235EE2BA86E1}" type="slidenum">
              <a:rPr lang="en-US" smtClean="0"/>
              <a:t>19</a:t>
            </a:fld>
            <a:endParaRPr lang="en-US"/>
          </a:p>
        </p:txBody>
      </p:sp>
    </p:spTree>
    <p:extLst>
      <p:ext uri="{BB962C8B-B14F-4D97-AF65-F5344CB8AC3E}">
        <p14:creationId xmlns:p14="http://schemas.microsoft.com/office/powerpoint/2010/main" val="3567962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D5DF0D-77EF-4D9B-8F07-8825E7B4C3FF}"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vi-V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vi-VN" dirty="0">
              <a:latin typeface="Arial" panose="020B0604020202020204" pitchFamily="34" charset="0"/>
            </a:endParaRPr>
          </a:p>
        </p:txBody>
      </p:sp>
    </p:spTree>
    <p:extLst>
      <p:ext uri="{BB962C8B-B14F-4D97-AF65-F5344CB8AC3E}">
        <p14:creationId xmlns:p14="http://schemas.microsoft.com/office/powerpoint/2010/main" val="155639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p:nvPr>
        </p:nvSpPr>
        <p:spPr>
          <a:ln/>
        </p:spPr>
      </p:sp>
      <p:sp>
        <p:nvSpPr>
          <p:cNvPr id="51203"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Đến đoạn văn b, các bạn hãy cùng kiểm tra kết quả với cô nào: Các động từ có trong đoạn văn b là :    …………………… Chúc mừng những bạn nào đã tìm đúng và đủ nhé. </a:t>
            </a:r>
          </a:p>
          <a:p>
            <a:r>
              <a:rPr lang="en-US" altLang="zh-CN">
                <a:latin typeface="Arial" panose="020B0604020202020204" pitchFamily="34" charset="0"/>
              </a:rPr>
              <a:t>Những bạn nào đã làm đúng hết là chúng ta đã hiểu bài rồi đấy. Bạn nào mình làm chưa đúng thì sửa lại và xem lại phần kiến thức ở đầu video nhé. </a:t>
            </a:r>
          </a:p>
          <a:p>
            <a:r>
              <a:rPr lang="en-US" altLang="zh-CN">
                <a:latin typeface="Arial" panose="020B0604020202020204" pitchFamily="34" charset="0"/>
              </a:rPr>
              <a:t> </a:t>
            </a:r>
            <a:endParaRPr lang="zh-CN" altLang="en-US">
              <a:latin typeface="Arial" panose="020B0604020202020204" pitchFamily="34" charset="0"/>
            </a:endParaRPr>
          </a:p>
        </p:txBody>
      </p:sp>
      <p:sp>
        <p:nvSpPr>
          <p:cNvPr id="51204"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F905B-FEB9-4733-AE40-ABE44797D686}"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7661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a:ln/>
        </p:spPr>
      </p:sp>
      <p:sp>
        <p:nvSpPr>
          <p:cNvPr id="52227" name="备注占位符 2"/>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a:latin typeface="Arial" panose="020B0604020202020204" pitchFamily="34" charset="0"/>
              </a:rPr>
              <a:t>Bài tập số 3 đó chính là …. 1 trò chơi. Trò chơi tên là Nhìn tranh đoán từ. Các bạn sẽ nhìn vào những bức tranh của cô vvafddoans các động từ phù hợp có tròn tranh nhé. Các bạn sẵn sàng chưa nào?</a:t>
            </a:r>
            <a:endParaRPr lang="zh-CN" altLang="en-US">
              <a:latin typeface="Arial" panose="020B0604020202020204" pitchFamily="34" charset="0"/>
            </a:endParaRPr>
          </a:p>
        </p:txBody>
      </p:sp>
      <p:sp>
        <p:nvSpPr>
          <p:cNvPr id="52228" name="灯片编号占位符 3"/>
          <p:cNvSpPr>
            <a:spLocks noGrp="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CAE793-E0C2-4E1B-9081-688D9CF96B59}"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37494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5471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1252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877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0F57D92-B34F-49C4-BDB1-FF34504696C3}"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44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17154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96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6953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62EAB2-B444-4514-BBC4-48E17212839F}"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07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62EAB2-B444-4514-BBC4-48E17212839F}"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18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84349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27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5535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7757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537312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7712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835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26616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388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637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351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238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214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221557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89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067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484D1-1E1A-4664-BCCF-30074B66332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6E8885-C088-4449-A46E-744F8B080C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D907A8-42DB-40CF-A459-B2810B29E38F}"/>
              </a:ext>
            </a:extLst>
          </p:cNvPr>
          <p:cNvSpPr>
            <a:spLocks noGrp="1"/>
          </p:cNvSpPr>
          <p:nvPr>
            <p:ph type="sldNum" sz="quarter" idx="12"/>
          </p:nvPr>
        </p:nvSpPr>
        <p:spPr/>
        <p:txBody>
          <a:bodyPr/>
          <a:lstStyle>
            <a:lvl1pPr>
              <a:defRPr/>
            </a:lvl1pPr>
          </a:lstStyle>
          <a:p>
            <a:fld id="{0FB12549-D147-47CD-A71B-3F26A1097153}" type="slidenum">
              <a:rPr lang="en-US" altLang="en-US"/>
              <a:pPr/>
              <a:t>‹#›</a:t>
            </a:fld>
            <a:endParaRPr lang="en-US" altLang="en-US"/>
          </a:p>
        </p:txBody>
      </p:sp>
    </p:spTree>
    <p:extLst>
      <p:ext uri="{BB962C8B-B14F-4D97-AF65-F5344CB8AC3E}">
        <p14:creationId xmlns:p14="http://schemas.microsoft.com/office/powerpoint/2010/main" val="1000931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11EF8B-CBDF-4F3F-82DC-13312C32F27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51999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548252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1EF8B-CBDF-4F3F-82DC-13312C32F27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638703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11EF8B-CBDF-4F3F-82DC-13312C32F27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73051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11EF8B-CBDF-4F3F-82DC-13312C32F276}"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172627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11EF8B-CBDF-4F3F-82DC-13312C32F276}"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78802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1EF8B-CBDF-4F3F-82DC-13312C32F276}"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38927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01135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1EF8B-CBDF-4F3F-82DC-13312C32F27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3555816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1EF8B-CBDF-4F3F-82DC-13312C32F27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2071867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4251553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1EF8B-CBDF-4F3F-82DC-13312C32F27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BDD4A-6259-49C2-93AD-41E8D957E3F9}" type="slidenum">
              <a:rPr lang="en-US" smtClean="0"/>
              <a:t>‹#›</a:t>
            </a:fld>
            <a:endParaRPr lang="en-US"/>
          </a:p>
        </p:txBody>
      </p:sp>
    </p:spTree>
    <p:extLst>
      <p:ext uri="{BB962C8B-B14F-4D97-AF65-F5344CB8AC3E}">
        <p14:creationId xmlns:p14="http://schemas.microsoft.com/office/powerpoint/2010/main" val="1819539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E6C52FF-64EC-4745-B214-5210CD945787}"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C019924-58CF-401F-B2DD-3B6E87C6C5B9}"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295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1C2FCBA-3AF0-4EDC-A4C0-EDF7D0FDFDE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734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5895AD4-DCE3-4409-8D6A-62CF15B287C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505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52FEA93-D118-4045-92BC-8692F1E6DBE4}"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6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285340-CA20-4231-9B9C-68D3FA3D1301}"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79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2EAB2-B444-4514-BBC4-48E17212839F}"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421670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0CABDF-7ADB-4314-91F9-74AD06DEA9CA}"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373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8A88F37-0987-4AEC-8894-40FB96A22A1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1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CA16FDE-6F67-4077-BC20-148CA93D9D5F}"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62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C2D580-F81F-402E-9DBE-B26F457C5625}"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429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EE4620E-63CD-496D-ADCB-55BC75D18CCE}"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652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66143E-8D44-4B68-85E0-C41A85AC5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4999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E0AACE-47C9-4F95-BD55-8D63B949B3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794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9338EE-21D7-47FC-A97A-B55689730B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0487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A257F4-0065-498E-86AB-B87563E680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580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8CA8CE-D9B4-44EF-B169-4129C591F6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996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2EAB2-B444-4514-BBC4-48E17212839F}"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073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2FE1AA6-D6F8-4D1A-84AB-230AC1A9A6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191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3357D72-148A-470C-93C3-F12DE80B7F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750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471B7F-A81C-4A61-AB72-A82FA6D834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731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4AAC1C-2F2D-46D1-9828-6378489F6F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7447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017BE7-AAD6-4950-B080-30C06BF03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589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FFE81A-C920-4AA8-B47B-1B73C59A6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352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17BF40E-49A1-451D-A5AE-AA2B578681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4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420E80-F603-4CC3-B412-AF1D5E7A33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504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5344AA-E557-4DF4-972A-0645D990C3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610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B709B217-4E10-4569-9F3A-57C702D956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00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71316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78752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4987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2EAB2-B444-4514-BBC4-48E17212839F}"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1112404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62EAB2-B444-4514-BBC4-48E17212839F}" type="datetimeFigureOut">
              <a:rPr lang="en-US" smtClean="0"/>
              <a:t>11/11/2021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4097540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6339870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1EF8B-CBDF-4F3F-82DC-13312C32F276}"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BDD4A-6259-49C2-93AD-41E8D957E3F9}" type="slidenum">
              <a:rPr lang="en-US" smtClean="0"/>
              <a:t>‹#›</a:t>
            </a:fld>
            <a:endParaRPr lang="en-US"/>
          </a:p>
        </p:txBody>
      </p:sp>
    </p:spTree>
    <p:extLst>
      <p:ext uri="{BB962C8B-B14F-4D97-AF65-F5344CB8AC3E}">
        <p14:creationId xmlns:p14="http://schemas.microsoft.com/office/powerpoint/2010/main" val="405288211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50CBC4DC-3C66-4CF7-AF46-122B6E8DE6F3}" type="slidenum">
              <a:rPr lang="en-US" altLang="vi-VN" smtClean="0">
                <a:latin typeface="Arial" panose="020B0604020202020204" pitchFamily="34" charset="0"/>
                <a:cs typeface="Arial" panose="020B0604020202020204" pitchFamily="34" charset="0"/>
              </a:rPr>
              <a:pPr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21385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3061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061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4BC8001D-6E53-4B89-94E0-7BE9B2286F9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110511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jpg"/><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2.png"/><Relationship Id="rId11" Type="http://schemas.openxmlformats.org/officeDocument/2006/relationships/image" Target="../media/image35.jpg"/><Relationship Id="rId5" Type="http://schemas.openxmlformats.org/officeDocument/2006/relationships/image" Target="../media/image31.png"/><Relationship Id="rId15" Type="http://schemas.openxmlformats.org/officeDocument/2006/relationships/image" Target="../media/image39.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1.xml"/><Relationship Id="rId1" Type="http://schemas.openxmlformats.org/officeDocument/2006/relationships/tags" Target="../tags/tag1.xml"/><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61.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2.wav"/><Relationship Id="rId1" Type="http://schemas.openxmlformats.org/officeDocument/2006/relationships/slideLayout" Target="../slideLayouts/slideLayout61.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ags" Target="../tags/tag2.xml"/><Relationship Id="rId6" Type="http://schemas.openxmlformats.org/officeDocument/2006/relationships/image" Target="../media/image50.gif"/><Relationship Id="rId5" Type="http://schemas.openxmlformats.org/officeDocument/2006/relationships/image" Target="../media/image43.gi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0.xml"/><Relationship Id="rId7"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55.png"/><Relationship Id="rId2" Type="http://schemas.openxmlformats.org/officeDocument/2006/relationships/slideLayout" Target="../slideLayouts/slideLayout61.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43.gif"/><Relationship Id="rId4" Type="http://schemas.openxmlformats.org/officeDocument/2006/relationships/audio" Target="../media/audio3.wav"/><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43.gif"/><Relationship Id="rId10"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3839504" y="404712"/>
            <a:ext cx="4587474" cy="64633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TỪ</a:t>
            </a:r>
            <a:r>
              <a:rPr kumimoji="0" lang="en-US" altLang="zh-CN" sz="3600" b="1" i="0" u="none" strike="noStrike" kern="1200" cap="none" spc="0" normalizeH="0" noProof="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VÀ CÂU </a:t>
            </a:r>
            <a:endParaRPr kumimoji="0" lang="zh-CN" altLang="en-US" sz="3600" b="1" i="0" u="none" strike="noStrike" kern="1200" cap="none" spc="0" normalizeH="0" baseline="0" noProof="0" dirty="0">
              <a:ln w="63500">
                <a:noFill/>
              </a:ln>
              <a:solidFill>
                <a:srgbClr val="00206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4172613" y="1330265"/>
            <a:ext cx="3921266"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880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Động từ</a:t>
            </a:r>
            <a:endParaRPr kumimoji="0" lang="zh-CN" altLang="en-US" sz="88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uLnTx/>
              <a:uFillTx/>
              <a:latin typeface="UTM American Sans"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5" y="-30258"/>
            <a:ext cx="12188172" cy="6858000"/>
          </a:xfrm>
          <a:prstGeom prst="rect">
            <a:avLst/>
          </a:prstGeom>
        </p:spPr>
      </p:pic>
      <p:sp>
        <p:nvSpPr>
          <p:cNvPr id="5" name="Rectangle 14"/>
          <p:cNvSpPr>
            <a:spLocks noChangeArrowheads="1"/>
          </p:cNvSpPr>
          <p:nvPr/>
        </p:nvSpPr>
        <p:spPr bwMode="auto">
          <a:xfrm>
            <a:off x="134293" y="273039"/>
            <a:ext cx="4724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entury Schoolbook" pitchFamily="18" charset="0"/>
                <a:ea typeface="+mn-ea"/>
                <a:cs typeface="+mn-cs"/>
              </a:rPr>
              <a:t> </a:t>
            </a:r>
            <a:r>
              <a:rPr kumimoji="0" lang="vi-VN" sz="2400" b="1" i="1" u="sng" strike="noStrike" kern="1200" cap="none" spc="0" normalizeH="0" baseline="0" noProof="0">
                <a:ln>
                  <a:noFill/>
                </a:ln>
                <a:solidFill>
                  <a:srgbClr val="ED7D31"/>
                </a:solidFill>
                <a:effectLst/>
                <a:uLnTx/>
                <a:uFillTx/>
                <a:latin typeface="Times New Roman" panose="02020603050405020304" pitchFamily="18" charset="0"/>
                <a:ea typeface="+mn-ea"/>
                <a:cs typeface="+mn-cs"/>
              </a:rPr>
              <a:t>2. Tìm các </a:t>
            </a:r>
            <a:r>
              <a:rPr kumimoji="0" lang="en-US" sz="2400" b="0" i="0" u="sng" strike="noStrike" kern="1200" cap="none" spc="0" normalizeH="0" baseline="0" noProof="0">
                <a:ln>
                  <a:noFill/>
                </a:ln>
                <a:solidFill>
                  <a:srgbClr val="000066"/>
                </a:solidFill>
                <a:effectLst/>
                <a:uLnTx/>
                <a:uFillTx/>
                <a:latin typeface="Times New Roman" panose="02020603050405020304" pitchFamily="18" charset="0"/>
                <a:ea typeface="+mn-ea"/>
                <a:cs typeface="+mn-cs"/>
              </a:rPr>
              <a:t>từ</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Chỉ hoạt động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Của anh chiến sĩ</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 thiếu nhi</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Chỉ trạng thái của các sự vật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Dòng thác:</a:t>
            </a:r>
            <a:endPar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Lá cờ:      </a:t>
            </a:r>
          </a:p>
          <a:p>
            <a:pPr marL="342900" marR="0" lvl="0" indent="-34290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12"/>
          <p:cNvSpPr>
            <a:spLocks noChangeArrowheads="1"/>
          </p:cNvSpPr>
          <p:nvPr/>
        </p:nvSpPr>
        <p:spPr bwMode="auto">
          <a:xfrm>
            <a:off x="1477845" y="4229253"/>
            <a:ext cx="1138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bay</a:t>
            </a:r>
          </a:p>
        </p:txBody>
      </p:sp>
      <p:sp>
        <p:nvSpPr>
          <p:cNvPr id="7" name="Rectangle 12"/>
          <p:cNvSpPr>
            <a:spLocks noChangeArrowheads="1"/>
          </p:cNvSpPr>
          <p:nvPr/>
        </p:nvSpPr>
        <p:spPr bwMode="auto">
          <a:xfrm>
            <a:off x="2141363" y="3314171"/>
            <a:ext cx="2209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đổ (xuống)</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12"/>
          <p:cNvSpPr>
            <a:spLocks noChangeArrowheads="1"/>
          </p:cNvSpPr>
          <p:nvPr/>
        </p:nvSpPr>
        <p:spPr bwMode="auto">
          <a:xfrm>
            <a:off x="3070461" y="166478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nhìn, nghĩ</a:t>
            </a:r>
          </a:p>
        </p:txBody>
      </p:sp>
      <p:sp>
        <p:nvSpPr>
          <p:cNvPr id="9" name="Rectangle 12"/>
          <p:cNvSpPr>
            <a:spLocks noChangeArrowheads="1"/>
          </p:cNvSpPr>
          <p:nvPr/>
        </p:nvSpPr>
        <p:spPr bwMode="auto">
          <a:xfrm>
            <a:off x="2676612" y="2346112"/>
            <a:ext cx="108528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thấy</a:t>
            </a:r>
          </a:p>
        </p:txBody>
      </p:sp>
      <p:sp>
        <p:nvSpPr>
          <p:cNvPr id="10" name="Text Box 17"/>
          <p:cNvSpPr txBox="1">
            <a:spLocks noChangeArrowheads="1"/>
          </p:cNvSpPr>
          <p:nvPr/>
        </p:nvSpPr>
        <p:spPr bwMode="auto">
          <a:xfrm>
            <a:off x="5314576" y="3045500"/>
            <a:ext cx="171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Các từ :</a:t>
            </a:r>
          </a:p>
        </p:txBody>
      </p:sp>
      <p:sp>
        <p:nvSpPr>
          <p:cNvPr id="11" name="Rectangle 18"/>
          <p:cNvSpPr>
            <a:spLocks noChangeArrowheads="1"/>
          </p:cNvSpPr>
          <p:nvPr/>
        </p:nvSpPr>
        <p:spPr bwMode="auto">
          <a:xfrm>
            <a:off x="9315237" y="3045499"/>
            <a:ext cx="285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là những từ chỉ gì?</a:t>
            </a:r>
          </a:p>
        </p:txBody>
      </p:sp>
      <p:sp>
        <p:nvSpPr>
          <p:cNvPr id="12" name="Rectangle 12"/>
          <p:cNvSpPr>
            <a:spLocks noChangeArrowheads="1"/>
          </p:cNvSpPr>
          <p:nvPr/>
        </p:nvSpPr>
        <p:spPr bwMode="auto">
          <a:xfrm>
            <a:off x="2141363" y="3314171"/>
            <a:ext cx="2209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đổ (xuống),</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 Box 20"/>
          <p:cNvSpPr txBox="1">
            <a:spLocks noChangeArrowheads="1"/>
          </p:cNvSpPr>
          <p:nvPr/>
        </p:nvSpPr>
        <p:spPr bwMode="auto">
          <a:xfrm>
            <a:off x="5370909" y="3581390"/>
            <a:ext cx="6671788"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Các từ: </a:t>
            </a:r>
            <a:r>
              <a:rPr kumimoji="0" lang="en-US" sz="2800" b="1" i="1" u="none" strike="noStrike" kern="1200" cap="none" spc="0" normalizeH="0" baseline="0" noProof="0">
                <a:ln>
                  <a:noFill/>
                </a:ln>
                <a:solidFill>
                  <a:srgbClr val="0066CC"/>
                </a:solidFill>
                <a:effectLst/>
                <a:uLnTx/>
                <a:uFillTx/>
                <a:latin typeface="Times New Roman" panose="02020603050405020304" pitchFamily="18" charset="0"/>
                <a:ea typeface="+mn-ea"/>
                <a:cs typeface="+mn-cs"/>
              </a:rPr>
              <a:t>đổ (xuống), </a:t>
            </a:r>
            <a:r>
              <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bay</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là các từ </a:t>
            </a: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chỉ trạng thái của các sự vật</a:t>
            </a:r>
          </a:p>
        </p:txBody>
      </p:sp>
      <p:sp>
        <p:nvSpPr>
          <p:cNvPr id="14" name="Rectangle 12"/>
          <p:cNvSpPr>
            <a:spLocks noChangeArrowheads="1"/>
          </p:cNvSpPr>
          <p:nvPr/>
        </p:nvSpPr>
        <p:spPr bwMode="auto">
          <a:xfrm>
            <a:off x="1477844" y="4229253"/>
            <a:ext cx="1138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bay</a:t>
            </a:r>
          </a:p>
        </p:txBody>
      </p:sp>
      <p:sp>
        <p:nvSpPr>
          <p:cNvPr id="15" name="Rectangle 12"/>
          <p:cNvSpPr>
            <a:spLocks noChangeArrowheads="1"/>
          </p:cNvSpPr>
          <p:nvPr/>
        </p:nvSpPr>
        <p:spPr bwMode="auto">
          <a:xfrm>
            <a:off x="4270920" y="3233727"/>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9" name="Text Box 16"/>
          <p:cNvSpPr txBox="1">
            <a:spLocks noChangeArrowheads="1"/>
          </p:cNvSpPr>
          <p:nvPr/>
        </p:nvSpPr>
        <p:spPr bwMode="auto">
          <a:xfrm>
            <a:off x="5395092" y="633868"/>
            <a:ext cx="171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Các từ :</a:t>
            </a:r>
          </a:p>
        </p:txBody>
      </p:sp>
      <p:sp>
        <p:nvSpPr>
          <p:cNvPr id="20" name="Text Box 17"/>
          <p:cNvSpPr txBox="1">
            <a:spLocks noChangeArrowheads="1"/>
          </p:cNvSpPr>
          <p:nvPr/>
        </p:nvSpPr>
        <p:spPr bwMode="auto">
          <a:xfrm>
            <a:off x="5346213" y="1452583"/>
            <a:ext cx="667178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457200" marR="0" lvl="0" indent="-457200" algn="l" defTabSz="914400" rtl="0" eaLnBrk="1" fontAlgn="auto" latinLnBrk="0" hangingPunct="1">
              <a:lnSpc>
                <a:spcPct val="100000"/>
              </a:lnSpc>
              <a:spcBef>
                <a:spcPct val="50000"/>
              </a:spcBef>
              <a:spcAft>
                <a:spcPts val="0"/>
              </a:spcAft>
              <a:buClrTx/>
              <a:buSzTx/>
              <a:buFontTx/>
              <a:buChar char="-"/>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Các từ : </a:t>
            </a:r>
            <a:r>
              <a:rPr kumimoji="0" lang="en-US" sz="2800" b="1"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nhìn, nghĩ, thấy</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là những từ </a:t>
            </a: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chỉ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hoạt động</a:t>
            </a:r>
          </a:p>
        </p:txBody>
      </p:sp>
      <p:sp>
        <p:nvSpPr>
          <p:cNvPr id="21" name="Rectangle 12"/>
          <p:cNvSpPr>
            <a:spLocks noChangeArrowheads="1"/>
          </p:cNvSpPr>
          <p:nvPr/>
        </p:nvSpPr>
        <p:spPr bwMode="auto">
          <a:xfrm>
            <a:off x="3064803" y="1681512"/>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nhìn, nghĩ,</a:t>
            </a:r>
          </a:p>
        </p:txBody>
      </p:sp>
      <p:sp>
        <p:nvSpPr>
          <p:cNvPr id="22" name="Rectangle 19"/>
          <p:cNvSpPr>
            <a:spLocks noChangeArrowheads="1"/>
          </p:cNvSpPr>
          <p:nvPr/>
        </p:nvSpPr>
        <p:spPr bwMode="auto">
          <a:xfrm>
            <a:off x="9262985" y="633867"/>
            <a:ext cx="285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là những từ chỉ gì?</a:t>
            </a:r>
          </a:p>
        </p:txBody>
      </p:sp>
      <p:sp>
        <p:nvSpPr>
          <p:cNvPr id="23" name="Rectangle 12"/>
          <p:cNvSpPr>
            <a:spLocks noChangeArrowheads="1"/>
          </p:cNvSpPr>
          <p:nvPr/>
        </p:nvSpPr>
        <p:spPr bwMode="auto">
          <a:xfrm>
            <a:off x="2676612" y="2333847"/>
            <a:ext cx="122338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thấy</a:t>
            </a:r>
          </a:p>
        </p:txBody>
      </p:sp>
    </p:spTree>
    <p:extLst>
      <p:ext uri="{BB962C8B-B14F-4D97-AF65-F5344CB8AC3E}">
        <p14:creationId xmlns:p14="http://schemas.microsoft.com/office/powerpoint/2010/main" val="267375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0833E-6 1.11111E-6 L 0.30312 -0.15139 " pathEditMode="relative" rAng="0" ptsTypes="AA">
                                      <p:cBhvr>
                                        <p:cTn id="11" dur="2000" fill="hold"/>
                                        <p:tgtEl>
                                          <p:spTgt spid="21"/>
                                        </p:tgtEl>
                                        <p:attrNameLst>
                                          <p:attrName>ppt_x</p:attrName>
                                          <p:attrName>ppt_y</p:attrName>
                                        </p:attrNameLst>
                                      </p:cBhvr>
                                      <p:rCtr x="15156" y="-756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313 0.0037 L 0.4849 -0.24931 " pathEditMode="relative" rAng="0" ptsTypes="AA">
                                      <p:cBhvr>
                                        <p:cTn id="15" dur="2000" fill="hold"/>
                                        <p:tgtEl>
                                          <p:spTgt spid="23"/>
                                        </p:tgtEl>
                                        <p:attrNameLst>
                                          <p:attrName>ppt_x</p:attrName>
                                          <p:attrName>ppt_y</p:attrName>
                                        </p:attrNameLst>
                                      </p:cBhvr>
                                      <p:rCtr x="24089" y="-12662"/>
                                    </p:animMotion>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ox(i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ox(i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0105 -0.0037 L 0.37122 -0.08171 " pathEditMode="relative" rAng="0" ptsTypes="AA">
                                      <p:cBhvr>
                                        <p:cTn id="34" dur="2000" fill="hold"/>
                                        <p:tgtEl>
                                          <p:spTgt spid="12"/>
                                        </p:tgtEl>
                                        <p:attrNameLst>
                                          <p:attrName>ppt_x</p:attrName>
                                          <p:attrName>ppt_y</p:attrName>
                                        </p:attrNameLst>
                                      </p:cBhvr>
                                      <p:rCtr x="18607" y="-391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1042 0.00926 L 0.58151 -0.17408 " pathEditMode="relative" rAng="0" ptsTypes="AA">
                                      <p:cBhvr>
                                        <p:cTn id="38" dur="2000" fill="hold"/>
                                        <p:tgtEl>
                                          <p:spTgt spid="6"/>
                                        </p:tgtEl>
                                        <p:attrNameLst>
                                          <p:attrName>ppt_x</p:attrName>
                                          <p:attrName>ppt_y</p:attrName>
                                        </p:attrNameLst>
                                      </p:cBhvr>
                                      <p:rCtr x="29596" y="-9167"/>
                                    </p:animMotion>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ox(i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ox(i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154"/>
          </a:xfrm>
          <a:prstGeom prst="rect">
            <a:avLst/>
          </a:prstGeom>
        </p:spPr>
      </p:pic>
      <p:sp>
        <p:nvSpPr>
          <p:cNvPr id="3" name="Text Box 17"/>
          <p:cNvSpPr txBox="1">
            <a:spLocks noChangeArrowheads="1"/>
          </p:cNvSpPr>
          <p:nvPr/>
        </p:nvSpPr>
        <p:spPr bwMode="auto">
          <a:xfrm>
            <a:off x="218406" y="179608"/>
            <a:ext cx="10162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457200" marR="0" lvl="0" indent="-457200" algn="l" defTabSz="914400" rtl="0" eaLnBrk="1" fontAlgn="auto" latinLnBrk="0" hangingPunct="1">
              <a:lnSpc>
                <a:spcPct val="100000"/>
              </a:lnSpc>
              <a:spcBef>
                <a:spcPct val="50000"/>
              </a:spcBef>
              <a:spcAft>
                <a:spcPts val="0"/>
              </a:spcAft>
              <a:buClrTx/>
              <a:buSzTx/>
              <a:buFontTx/>
              <a:buChar char="-"/>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Các từ : </a:t>
            </a:r>
            <a:r>
              <a:rPr kumimoji="0" lang="en-US" sz="3600" b="1"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nhìn, nghĩ, thấy</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là những từ </a:t>
            </a:r>
            <a:r>
              <a:rPr kumimoji="0" lang="en-US" sz="3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chỉ hoạt động</a:t>
            </a:r>
          </a:p>
        </p:txBody>
      </p:sp>
      <p:cxnSp>
        <p:nvCxnSpPr>
          <p:cNvPr id="5" name="Straight Arrow Connector 4"/>
          <p:cNvCxnSpPr/>
          <p:nvPr/>
        </p:nvCxnSpPr>
        <p:spPr>
          <a:xfrm>
            <a:off x="735106" y="1290931"/>
            <a:ext cx="51995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06071" y="950873"/>
            <a:ext cx="17588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libri"/>
                <a:ea typeface="+mn-ea"/>
                <a:cs typeface="+mn-cs"/>
              </a:rPr>
              <a:t>Động từ</a:t>
            </a:r>
          </a:p>
        </p:txBody>
      </p:sp>
      <p:sp>
        <p:nvSpPr>
          <p:cNvPr id="7" name="Text Box 20"/>
          <p:cNvSpPr txBox="1">
            <a:spLocks noChangeArrowheads="1"/>
          </p:cNvSpPr>
          <p:nvPr/>
        </p:nvSpPr>
        <p:spPr bwMode="auto">
          <a:xfrm>
            <a:off x="197224" y="1612965"/>
            <a:ext cx="11994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Các từ: </a:t>
            </a:r>
            <a:r>
              <a:rPr kumimoji="0" lang="en-US" sz="3600" b="1" i="1" u="none" strike="noStrike" kern="1200" cap="none" spc="0" normalizeH="0" baseline="0" noProof="0">
                <a:ln>
                  <a:noFill/>
                </a:ln>
                <a:solidFill>
                  <a:srgbClr val="0066CC"/>
                </a:solidFill>
                <a:effectLst/>
                <a:uLnTx/>
                <a:uFillTx/>
                <a:latin typeface="Times New Roman" panose="02020603050405020304" pitchFamily="18" charset="0"/>
                <a:ea typeface="+mn-ea"/>
                <a:cs typeface="+mn-cs"/>
              </a:rPr>
              <a:t>đổ (xuống), </a:t>
            </a:r>
            <a:r>
              <a:rPr kumimoji="0" lang="en-US"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bay</a:t>
            </a: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là các từ </a:t>
            </a:r>
            <a:r>
              <a:rPr kumimoji="0" lang="en-US" sz="3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chỉ trạng thái của các sự vật</a:t>
            </a:r>
          </a:p>
        </p:txBody>
      </p:sp>
      <p:cxnSp>
        <p:nvCxnSpPr>
          <p:cNvPr id="8" name="Straight Arrow Connector 7"/>
          <p:cNvCxnSpPr/>
          <p:nvPr/>
        </p:nvCxnSpPr>
        <p:spPr>
          <a:xfrm>
            <a:off x="699248" y="2912211"/>
            <a:ext cx="51995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70213" y="2572153"/>
            <a:ext cx="17588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libri"/>
                <a:ea typeface="+mn-ea"/>
                <a:cs typeface="+mn-cs"/>
              </a:rPr>
              <a:t>Động từ</a:t>
            </a:r>
          </a:p>
        </p:txBody>
      </p:sp>
      <p:sp>
        <p:nvSpPr>
          <p:cNvPr id="10" name="Text Box 15"/>
          <p:cNvSpPr txBox="1">
            <a:spLocks noChangeArrowheads="1"/>
          </p:cNvSpPr>
          <p:nvPr/>
        </p:nvSpPr>
        <p:spPr bwMode="auto">
          <a:xfrm>
            <a:off x="502444" y="3312988"/>
            <a:ext cx="6426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Vậy, động từ là gì?</a:t>
            </a: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endParaRPr>
          </a:p>
        </p:txBody>
      </p:sp>
      <p:sp>
        <p:nvSpPr>
          <p:cNvPr id="11" name="Rectangle 2"/>
          <p:cNvSpPr txBox="1">
            <a:spLocks noChangeArrowheads="1"/>
          </p:cNvSpPr>
          <p:nvPr/>
        </p:nvSpPr>
        <p:spPr>
          <a:xfrm>
            <a:off x="3868271" y="4075910"/>
            <a:ext cx="3733800" cy="685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600" b="1" i="0" u="none" strike="noStrike" kern="1200" cap="none" spc="0" normalizeH="0" baseline="0" noProof="0">
                <a:ln>
                  <a:noFill/>
                </a:ln>
                <a:solidFill>
                  <a:srgbClr val="9B0000"/>
                </a:solidFill>
                <a:effectLst/>
                <a:uLnTx/>
                <a:uFillTx/>
                <a:latin typeface="Times New Roman" panose="02020603050405020304" pitchFamily="18" charset="0"/>
                <a:ea typeface="+mj-ea"/>
                <a:cs typeface="+mj-cs"/>
              </a:rPr>
              <a:t>Từ chỉ hoạt động </a:t>
            </a:r>
            <a:endParaRPr kumimoji="0" lang="en-US" sz="3600" b="1" i="0" u="none" strike="noStrike" kern="1200" cap="none" spc="0" normalizeH="0" baseline="0" noProof="0">
              <a:ln>
                <a:noFill/>
              </a:ln>
              <a:solidFill>
                <a:srgbClr val="9B0000"/>
              </a:solidFill>
              <a:effectLst/>
              <a:uLnTx/>
              <a:uFillTx/>
              <a:latin typeface="Times New Roman" panose="02020603050405020304" pitchFamily="18" charset="0"/>
              <a:ea typeface="+mj-ea"/>
              <a:cs typeface="+mj-cs"/>
            </a:endParaRPr>
          </a:p>
        </p:txBody>
      </p:sp>
      <p:sp>
        <p:nvSpPr>
          <p:cNvPr id="12" name="Text Box 5"/>
          <p:cNvSpPr txBox="1">
            <a:spLocks noChangeArrowheads="1"/>
          </p:cNvSpPr>
          <p:nvPr/>
        </p:nvSpPr>
        <p:spPr bwMode="auto">
          <a:xfrm>
            <a:off x="1470213" y="4790055"/>
            <a:ext cx="2371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vi-VN" sz="36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rPr>
              <a:t>Động từ</a:t>
            </a:r>
            <a:endParaRPr kumimoji="0" lang="en-US" sz="36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endParaRPr>
          </a:p>
        </p:txBody>
      </p:sp>
      <p:sp>
        <p:nvSpPr>
          <p:cNvPr id="13" name="Rectangle 6"/>
          <p:cNvSpPr>
            <a:spLocks noChangeArrowheads="1"/>
          </p:cNvSpPr>
          <p:nvPr/>
        </p:nvSpPr>
        <p:spPr bwMode="auto">
          <a:xfrm>
            <a:off x="3877232" y="5599910"/>
            <a:ext cx="388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rPr>
              <a:t>Từ chỉ trạng thái </a:t>
            </a:r>
            <a:endParaRPr kumimoji="0" lang="en-US" sz="32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endParaRPr>
          </a:p>
        </p:txBody>
      </p:sp>
      <p:grpSp>
        <p:nvGrpSpPr>
          <p:cNvPr id="14" name="Group 7"/>
          <p:cNvGrpSpPr>
            <a:grpSpLocks/>
          </p:cNvGrpSpPr>
          <p:nvPr/>
        </p:nvGrpSpPr>
        <p:grpSpPr bwMode="auto">
          <a:xfrm>
            <a:off x="3334871" y="4609310"/>
            <a:ext cx="609600" cy="1143000"/>
            <a:chOff x="1440" y="2016"/>
            <a:chExt cx="384" cy="720"/>
          </a:xfrm>
        </p:grpSpPr>
        <p:sp>
          <p:nvSpPr>
            <p:cNvPr id="15" name="Line 8"/>
            <p:cNvSpPr>
              <a:spLocks noChangeShapeType="1"/>
            </p:cNvSpPr>
            <p:nvPr/>
          </p:nvSpPr>
          <p:spPr bwMode="auto">
            <a:xfrm flipV="1">
              <a:off x="1440" y="2016"/>
              <a:ext cx="384" cy="288"/>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0000"/>
                </a:solidFill>
                <a:effectLst/>
                <a:uLnTx/>
                <a:uFillTx/>
                <a:latin typeface="Calibri"/>
                <a:ea typeface="+mn-ea"/>
                <a:cs typeface="+mn-cs"/>
              </a:endParaRPr>
            </a:p>
          </p:txBody>
        </p:sp>
        <p:sp>
          <p:nvSpPr>
            <p:cNvPr id="16" name="Line 9"/>
            <p:cNvSpPr>
              <a:spLocks noChangeShapeType="1"/>
            </p:cNvSpPr>
            <p:nvPr/>
          </p:nvSpPr>
          <p:spPr bwMode="auto">
            <a:xfrm>
              <a:off x="1440" y="2400"/>
              <a:ext cx="336" cy="336"/>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0000"/>
                </a:solidFill>
                <a:effectLst/>
                <a:uLnTx/>
                <a:uFillTx/>
                <a:latin typeface="Calibri"/>
                <a:ea typeface="+mn-ea"/>
                <a:cs typeface="+mn-cs"/>
              </a:endParaRPr>
            </a:p>
          </p:txBody>
        </p:sp>
      </p:grpSp>
      <p:sp>
        <p:nvSpPr>
          <p:cNvPr id="17" name="Text Box 10"/>
          <p:cNvSpPr txBox="1">
            <a:spLocks noChangeArrowheads="1"/>
          </p:cNvSpPr>
          <p:nvPr/>
        </p:nvSpPr>
        <p:spPr bwMode="auto">
          <a:xfrm>
            <a:off x="7983071" y="4953579"/>
            <a:ext cx="29852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9B0000"/>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rPr>
              <a:t>của sự vật</a:t>
            </a:r>
            <a:endParaRPr kumimoji="0" lang="en-US" sz="3600" b="1" i="0" u="none" strike="noStrike" kern="1200" cap="none" spc="0" normalizeH="0" baseline="0" noProof="0">
              <a:ln>
                <a:noFill/>
              </a:ln>
              <a:solidFill>
                <a:srgbClr val="9B0000"/>
              </a:solidFill>
              <a:effectLst/>
              <a:uLnTx/>
              <a:uFillTx/>
              <a:latin typeface="Times New Roman" panose="02020603050405020304" pitchFamily="18" charset="0"/>
              <a:ea typeface="+mn-ea"/>
              <a:cs typeface="+mn-cs"/>
            </a:endParaRPr>
          </a:p>
        </p:txBody>
      </p:sp>
      <p:sp>
        <p:nvSpPr>
          <p:cNvPr id="18" name="Line 11"/>
          <p:cNvSpPr>
            <a:spLocks noChangeShapeType="1"/>
          </p:cNvSpPr>
          <p:nvPr/>
        </p:nvSpPr>
        <p:spPr bwMode="auto">
          <a:xfrm>
            <a:off x="7449671" y="4609310"/>
            <a:ext cx="533400" cy="4572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0000"/>
              </a:solidFill>
              <a:effectLst/>
              <a:uLnTx/>
              <a:uFillTx/>
              <a:latin typeface="Calibri"/>
              <a:ea typeface="+mn-ea"/>
              <a:cs typeface="+mn-cs"/>
            </a:endParaRPr>
          </a:p>
        </p:txBody>
      </p:sp>
      <p:sp>
        <p:nvSpPr>
          <p:cNvPr id="19" name="Line 12"/>
          <p:cNvSpPr>
            <a:spLocks noChangeShapeType="1"/>
          </p:cNvSpPr>
          <p:nvPr/>
        </p:nvSpPr>
        <p:spPr bwMode="auto">
          <a:xfrm flipV="1">
            <a:off x="7373471" y="5523710"/>
            <a:ext cx="609600" cy="4572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0000"/>
              </a:solidFill>
              <a:effectLst/>
              <a:uLnTx/>
              <a:uFillTx/>
              <a:latin typeface="Calibri"/>
              <a:ea typeface="+mn-ea"/>
              <a:cs typeface="+mn-cs"/>
            </a:endParaRPr>
          </a:p>
        </p:txBody>
      </p:sp>
    </p:spTree>
    <p:extLst>
      <p:ext uri="{BB962C8B-B14F-4D97-AF65-F5344CB8AC3E}">
        <p14:creationId xmlns:p14="http://schemas.microsoft.com/office/powerpoint/2010/main" val="319980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360"/>
                                          </p:val>
                                        </p:tav>
                                        <p:tav tm="100000">
                                          <p:val>
                                            <p:fltVal val="0"/>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4"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to="" calcmode="lin" valueType="num">
                                      <p:cBhvr>
                                        <p:cTn id="55" dur="1" fill="hold"/>
                                        <p:tgtEl>
                                          <p:spTgt spid="13"/>
                                        </p:tgtEl>
                                        <p:attrNameLst>
                                          <p:attrName/>
                                        </p:attrNameLst>
                                      </p:cBhvr>
                                    </p:anim>
                                  </p:childTnLst>
                                </p:cTn>
                              </p:par>
                            </p:childTnLst>
                          </p:cTn>
                        </p:par>
                      </p:childTnLst>
                    </p:cTn>
                  </p:par>
                  <p:par>
                    <p:cTn id="56" fill="hold">
                      <p:stCondLst>
                        <p:cond delay="indefinite"/>
                      </p:stCondLst>
                      <p:childTnLst>
                        <p:par>
                          <p:cTn id="57" fill="hold">
                            <p:stCondLst>
                              <p:cond delay="0"/>
                            </p:stCondLst>
                            <p:childTnLst>
                              <p:par>
                                <p:cTn id="58" presetID="17"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4"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to="" calcmode="lin" valueType="num">
                                      <p:cBhvr>
                                        <p:cTn id="70"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P spid="11" grpId="0"/>
      <p:bldP spid="13" grpId="0"/>
      <p:bldP spid="17"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16" y="4460853"/>
            <a:ext cx="1574547" cy="2397147"/>
          </a:xfrm>
          <a:prstGeom prst="rect">
            <a:avLst/>
          </a:prstGeom>
        </p:spPr>
      </p:pic>
      <p:sp>
        <p:nvSpPr>
          <p:cNvPr id="15" name="圆角矩形 14"/>
          <p:cNvSpPr/>
          <p:nvPr/>
        </p:nvSpPr>
        <p:spPr>
          <a:xfrm>
            <a:off x="3500274" y="190736"/>
            <a:ext cx="512781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17"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18"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4064738"/>
            <a:ext cx="1697984" cy="2747339"/>
          </a:xfrm>
          <a:prstGeom prst="rect">
            <a:avLst/>
          </a:prstGeom>
        </p:spPr>
      </p:pic>
      <p:sp>
        <p:nvSpPr>
          <p:cNvPr id="31" name="文本框 15"/>
          <p:cNvSpPr txBox="1"/>
          <p:nvPr/>
        </p:nvSpPr>
        <p:spPr>
          <a:xfrm>
            <a:off x="4155644" y="309120"/>
            <a:ext cx="3817072"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7030A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GHI NHỚ</a:t>
            </a:r>
            <a:endParaRPr kumimoji="0" lang="zh-CN" altLang="en-US" sz="7200" b="1" i="0" u="none" strike="noStrike" kern="1200" cap="none" spc="0" normalizeH="0" baseline="0" noProof="0" dirty="0">
              <a:ln>
                <a:noFill/>
              </a:ln>
              <a:solidFill>
                <a:srgbClr val="7030A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
        <p:nvSpPr>
          <p:cNvPr id="32" name="圆角矩形 14"/>
          <p:cNvSpPr/>
          <p:nvPr/>
        </p:nvSpPr>
        <p:spPr>
          <a:xfrm>
            <a:off x="1900517" y="1986491"/>
            <a:ext cx="9584671" cy="2298638"/>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TextBox 8"/>
          <p:cNvSpPr txBox="1"/>
          <p:nvPr/>
        </p:nvSpPr>
        <p:spPr>
          <a:xfrm>
            <a:off x="2289019" y="2346017"/>
            <a:ext cx="88092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Động từ là những từ chỉ hoạt động, trạng thái của sự vật</a:t>
            </a:r>
          </a:p>
        </p:txBody>
      </p:sp>
      <p:pic>
        <p:nvPicPr>
          <p:cNvPr id="33" name="图片 1"/>
          <p:cNvPicPr>
            <a:picLocks noChangeAspect="1"/>
          </p:cNvPicPr>
          <p:nvPr/>
        </p:nvPicPr>
        <p:blipFill rotWithShape="1">
          <a:blip r:embed="rId7">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500169684"/>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024708" y="1277258"/>
            <a:ext cx="2971800" cy="584775"/>
          </a:xfrm>
          <a:prstGeom prst="rect">
            <a:avLst/>
          </a:prstGeom>
          <a:noFill/>
          <a:ln w="9525">
            <a:noFill/>
            <a:miter lim="800000"/>
            <a:headEnd/>
            <a:tailEnd/>
          </a:ln>
        </p:spPr>
        <p:txBody>
          <a:bodyPr wrap="square">
            <a:spAutoFit/>
          </a:bodyP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Ghi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nhớ</a:t>
            </a:r>
            <a:endParaRPr lang="en-US" sz="3200" b="1" dirty="0">
              <a:solidFill>
                <a:srgbClr val="FF0000"/>
              </a:solidFill>
              <a:latin typeface="Times New Roman" pitchFamily="18" charset="0"/>
              <a:cs typeface="Times New Roman" pitchFamily="18" charset="0"/>
            </a:endParaRPr>
          </a:p>
        </p:txBody>
      </p:sp>
      <p:sp>
        <p:nvSpPr>
          <p:cNvPr id="3" name="Rounded Rectangle 2"/>
          <p:cNvSpPr/>
          <p:nvPr/>
        </p:nvSpPr>
        <p:spPr>
          <a:xfrm>
            <a:off x="2177143" y="2104574"/>
            <a:ext cx="7953829" cy="275771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b="1" dirty="0">
                <a:solidFill>
                  <a:schemeClr val="tx1"/>
                </a:solidFill>
                <a:cs typeface="Times New Roman" panose="02020603050405020304" pitchFamily="18" charset="0"/>
              </a:rPr>
              <a:t>Động từ là những từ chỉ </a:t>
            </a:r>
          </a:p>
          <a:p>
            <a:pPr algn="ctr">
              <a:lnSpc>
                <a:spcPct val="150000"/>
              </a:lnSpc>
              <a:defRPr/>
            </a:pPr>
            <a:r>
              <a:rPr lang="vi-VN" sz="4000" b="1" dirty="0">
                <a:solidFill>
                  <a:schemeClr val="tx1"/>
                </a:solidFill>
                <a:cs typeface="Times New Roman" panose="02020603050405020304" pitchFamily="18" charset="0"/>
              </a:rPr>
              <a:t>hoạt động, trạng thái của sự vật.</a:t>
            </a:r>
          </a:p>
        </p:txBody>
      </p:sp>
    </p:spTree>
    <p:extLst>
      <p:ext uri="{BB962C8B-B14F-4D97-AF65-F5344CB8AC3E}">
        <p14:creationId xmlns:p14="http://schemas.microsoft.com/office/powerpoint/2010/main" val="221040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49938" y="125673"/>
            <a:ext cx="1197764"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a:t>
            </a:r>
          </a:p>
        </p:txBody>
      </p:sp>
      <p:sp>
        <p:nvSpPr>
          <p:cNvPr id="11" name="TextBox 10"/>
          <p:cNvSpPr txBox="1"/>
          <p:nvPr/>
        </p:nvSpPr>
        <p:spPr>
          <a:xfrm>
            <a:off x="1638590" y="531977"/>
            <a:ext cx="3121368" cy="707886"/>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cho câu hỏi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Làm gì</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p:cNvSpPr txBox="1"/>
          <p:nvPr/>
        </p:nvSpPr>
        <p:spPr>
          <a:xfrm>
            <a:off x="7094008" y="533423"/>
            <a:ext cx="4270914" cy="707886"/>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trạng thái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cho câu hỏi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Làm sao</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Thế nào</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14" name="Straight Arrow Connector 13"/>
          <p:cNvCxnSpPr/>
          <p:nvPr/>
        </p:nvCxnSpPr>
        <p:spPr>
          <a:xfrm flipH="1">
            <a:off x="3199274" y="343044"/>
            <a:ext cx="2194148" cy="957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711821" y="356505"/>
            <a:ext cx="2517644" cy="9302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16757" y="780336"/>
            <a:ext cx="34679" cy="55148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4632" t="1296" r="41639" b="77143"/>
          <a:stretch/>
        </p:blipFill>
        <p:spPr>
          <a:xfrm>
            <a:off x="1083719" y="1444032"/>
            <a:ext cx="1916814" cy="200849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6780" t="23333" r="62881" b="55620"/>
          <a:stretch/>
        </p:blipFill>
        <p:spPr>
          <a:xfrm>
            <a:off x="3693923" y="1444032"/>
            <a:ext cx="1697296" cy="200849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354" t="22884" r="21796" b="55238"/>
          <a:stretch/>
        </p:blipFill>
        <p:spPr>
          <a:xfrm>
            <a:off x="3646884" y="3848100"/>
            <a:ext cx="1892154" cy="2031018"/>
          </a:xfrm>
          <a:prstGeom prst="rect">
            <a:avLst/>
          </a:prstGeom>
        </p:spPr>
      </p:pic>
      <p:sp>
        <p:nvSpPr>
          <p:cNvPr id="36" name="TextBox 35"/>
          <p:cNvSpPr txBox="1"/>
          <p:nvPr/>
        </p:nvSpPr>
        <p:spPr>
          <a:xfrm>
            <a:off x="1481315" y="3389634"/>
            <a:ext cx="8611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p>
        </p:txBody>
      </p:sp>
      <p:sp>
        <p:nvSpPr>
          <p:cNvPr id="37" name="TextBox 36"/>
          <p:cNvSpPr txBox="1"/>
          <p:nvPr/>
        </p:nvSpPr>
        <p:spPr>
          <a:xfrm>
            <a:off x="4103580" y="3384578"/>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cười</a:t>
            </a:r>
          </a:p>
        </p:txBody>
      </p:sp>
      <p:sp>
        <p:nvSpPr>
          <p:cNvPr id="40" name="TextBox 39"/>
          <p:cNvSpPr txBox="1"/>
          <p:nvPr/>
        </p:nvSpPr>
        <p:spPr>
          <a:xfrm>
            <a:off x="1306989" y="5732637"/>
            <a:ext cx="14205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giơ (tay)</a:t>
            </a:r>
          </a:p>
        </p:txBody>
      </p:sp>
      <p:sp>
        <p:nvSpPr>
          <p:cNvPr id="41" name="TextBox 40"/>
          <p:cNvSpPr txBox="1"/>
          <p:nvPr/>
        </p:nvSpPr>
        <p:spPr>
          <a:xfrm>
            <a:off x="4154532" y="5755970"/>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nhảy</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2652" y="1447380"/>
            <a:ext cx="2005146" cy="2005146"/>
          </a:xfrm>
          <a:prstGeom prst="rect">
            <a:avLst/>
          </a:prstGeom>
        </p:spPr>
      </p:pic>
      <p:sp>
        <p:nvSpPr>
          <p:cNvPr id="42" name="TextBox 41"/>
          <p:cNvSpPr txBox="1"/>
          <p:nvPr/>
        </p:nvSpPr>
        <p:spPr>
          <a:xfrm>
            <a:off x="7166820" y="3370064"/>
            <a:ext cx="702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bay</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746" y="1444901"/>
            <a:ext cx="2093002" cy="2093004"/>
          </a:xfrm>
          <a:prstGeom prst="rect">
            <a:avLst/>
          </a:prstGeom>
          <a:ln>
            <a:noFill/>
          </a:ln>
          <a:effectLst>
            <a:softEdge rad="112500"/>
          </a:effectLst>
        </p:spPr>
      </p:pic>
      <p:sp>
        <p:nvSpPr>
          <p:cNvPr id="43" name="TextBox 42"/>
          <p:cNvSpPr txBox="1"/>
          <p:nvPr/>
        </p:nvSpPr>
        <p:spPr>
          <a:xfrm>
            <a:off x="9927693" y="3370064"/>
            <a:ext cx="6832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trôi</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1254" t="68762" r="60150" b="8333"/>
          <a:stretch/>
        </p:blipFill>
        <p:spPr>
          <a:xfrm>
            <a:off x="9526618" y="3810213"/>
            <a:ext cx="1526644" cy="2133814"/>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6587" t="67048" r="20866" b="10095"/>
          <a:stretch/>
        </p:blipFill>
        <p:spPr>
          <a:xfrm>
            <a:off x="6737020" y="3844439"/>
            <a:ext cx="1684341" cy="2083721"/>
          </a:xfrm>
          <a:prstGeom prst="rect">
            <a:avLst/>
          </a:prstGeom>
        </p:spPr>
      </p:pic>
      <p:sp>
        <p:nvSpPr>
          <p:cNvPr id="46" name="TextBox 45"/>
          <p:cNvSpPr txBox="1"/>
          <p:nvPr/>
        </p:nvSpPr>
        <p:spPr>
          <a:xfrm>
            <a:off x="7226131" y="5741976"/>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vui</a:t>
            </a:r>
          </a:p>
        </p:txBody>
      </p:sp>
      <p:sp>
        <p:nvSpPr>
          <p:cNvPr id="47" name="TextBox 46"/>
          <p:cNvSpPr txBox="1"/>
          <p:nvPr/>
        </p:nvSpPr>
        <p:spPr>
          <a:xfrm>
            <a:off x="9978167" y="5741976"/>
            <a:ext cx="8018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giận</a:t>
            </a:r>
          </a:p>
        </p:txBody>
      </p:sp>
      <p:grpSp>
        <p:nvGrpSpPr>
          <p:cNvPr id="30" name="Group 29"/>
          <p:cNvGrpSpPr/>
          <p:nvPr/>
        </p:nvGrpSpPr>
        <p:grpSpPr>
          <a:xfrm>
            <a:off x="1154376" y="3961584"/>
            <a:ext cx="1588146" cy="1842733"/>
            <a:chOff x="849944" y="4508280"/>
            <a:chExt cx="1262742" cy="1524000"/>
          </a:xfrm>
        </p:grpSpPr>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37861" t="1904" r="39669" b="75873"/>
            <a:stretch/>
          </p:blipFill>
          <p:spPr>
            <a:xfrm>
              <a:off x="849944" y="4508280"/>
              <a:ext cx="1262742" cy="1524000"/>
            </a:xfrm>
            <a:prstGeom prst="rect">
              <a:avLst/>
            </a:prstGeom>
          </p:spPr>
        </p:pic>
        <p:sp>
          <p:nvSpPr>
            <p:cNvPr id="28" name="Rectangle 27"/>
            <p:cNvSpPr/>
            <p:nvPr/>
          </p:nvSpPr>
          <p:spPr>
            <a:xfrm>
              <a:off x="1911881" y="5086074"/>
              <a:ext cx="198859" cy="30913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p:cNvSpPr/>
          <p:nvPr/>
        </p:nvSpPr>
        <p:spPr>
          <a:xfrm>
            <a:off x="2343681" y="6363751"/>
            <a:ext cx="790521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Lưu ý:</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16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Động từ chỉ hoạt động</a:t>
            </a:r>
            <a:r>
              <a:rPr kumimoji="0" lang="en-US" sz="1600" b="0" i="1"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có thể kết hợp với từ </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ở phía sau (ăn </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đọc </a:t>
            </a:r>
            <a:r>
              <a:rPr kumimoji="0" lang="vi-VN" sz="16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xong</a:t>
            </a:r>
            <a:r>
              <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5344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p:bldP spid="37" grpId="0"/>
      <p:bldP spid="40" grpId="0"/>
      <p:bldP spid="41" grpId="0"/>
      <p:bldP spid="42" grpId="0"/>
      <p:bldP spid="43" grpId="0"/>
      <p:bldP spid="46" grpId="0"/>
      <p:bldP spid="47"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643869" y="1206221"/>
            <a:ext cx="6749142" cy="3385182"/>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Con </a:t>
            </a:r>
            <a:r>
              <a:rPr lang="en-US" sz="3200" b="1" dirty="0" err="1">
                <a:solidFill>
                  <a:schemeClr val="tx1"/>
                </a:solidFill>
                <a:latin typeface="Times New Roman" panose="02020603050405020304" pitchFamily="18" charset="0"/>
                <a:cs typeface="Times New Roman" panose="02020603050405020304" pitchFamily="18" charset="0"/>
              </a:rPr>
              <a:t>hãy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lấy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động từ!</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9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38" y="-20564"/>
            <a:ext cx="11193162" cy="7397547"/>
          </a:xfrm>
        </p:spPr>
      </p:pic>
      <p:sp>
        <p:nvSpPr>
          <p:cNvPr id="5" name="TextBox 4"/>
          <p:cNvSpPr txBox="1"/>
          <p:nvPr/>
        </p:nvSpPr>
        <p:spPr>
          <a:xfrm>
            <a:off x="2649431" y="705781"/>
            <a:ext cx="8224515"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3504839" y="1887455"/>
            <a:ext cx="6362639" cy="20005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biến thành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động từ.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hoạt động của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Biến</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Isosceles Triangle 6"/>
          <p:cNvSpPr/>
          <p:nvPr/>
        </p:nvSpPr>
        <p:spPr>
          <a:xfrm>
            <a:off x="3657362"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p:cNvSpPr/>
          <p:nvPr/>
        </p:nvSpPr>
        <p:spPr>
          <a:xfrm>
            <a:off x="5340512" y="4337592"/>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p:cNvSpPr/>
          <p:nvPr/>
        </p:nvSpPr>
        <p:spPr>
          <a:xfrm>
            <a:off x="7352609"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p:cNvSpPr/>
          <p:nvPr/>
        </p:nvSpPr>
        <p:spPr>
          <a:xfrm>
            <a:off x="9364706" y="431763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5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89" y="1933303"/>
            <a:ext cx="8282381" cy="3513908"/>
          </a:xfrm>
          <a:prstGeom prst="rect">
            <a:avLst/>
          </a:prstGeom>
        </p:spPr>
      </p:pic>
      <p:sp>
        <p:nvSpPr>
          <p:cNvPr id="9" name="Rectangle 8"/>
          <p:cNvSpPr/>
          <p:nvPr/>
        </p:nvSpPr>
        <p:spPr>
          <a:xfrm>
            <a:off x="2846859" y="2167542"/>
            <a:ext cx="6793848"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hành</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46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057400" y="2590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vi-VN" sz="3200" i="1"/>
          </a:p>
        </p:txBody>
      </p:sp>
      <p:sp>
        <p:nvSpPr>
          <p:cNvPr id="10243" name="Text Box 51"/>
          <p:cNvSpPr txBox="1">
            <a:spLocks noChangeArrowheads="1"/>
          </p:cNvSpPr>
          <p:nvPr/>
        </p:nvSpPr>
        <p:spPr bwMode="auto">
          <a:xfrm>
            <a:off x="7543800" y="4800601"/>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sz="2000">
              <a:solidFill>
                <a:srgbClr val="0000FF"/>
              </a:solidFill>
            </a:endParaRPr>
          </a:p>
          <a:p>
            <a:pPr algn="l" eaLnBrk="1" hangingPunct="1">
              <a:spcBef>
                <a:spcPct val="50000"/>
              </a:spcBef>
            </a:pPr>
            <a:endParaRPr lang="en-US" sz="2000">
              <a:solidFill>
                <a:srgbClr val="0000FF"/>
              </a:solidFill>
            </a:endParaRPr>
          </a:p>
        </p:txBody>
      </p:sp>
      <p:sp>
        <p:nvSpPr>
          <p:cNvPr id="6200" name="Text Box 56"/>
          <p:cNvSpPr txBox="1">
            <a:spLocks noChangeArrowheads="1"/>
          </p:cNvSpPr>
          <p:nvPr/>
        </p:nvSpPr>
        <p:spPr bwMode="auto">
          <a:xfrm>
            <a:off x="857251" y="457200"/>
            <a:ext cx="102155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3600" b="1">
                <a:solidFill>
                  <a:srgbClr val="000066"/>
                </a:solidFill>
                <a:latin typeface="Times New Roman" panose="02020603050405020304" pitchFamily="18" charset="0"/>
                <a:cs typeface="Times New Roman" panose="02020603050405020304" pitchFamily="18" charset="0"/>
              </a:rPr>
              <a:t>III. Luyện tập</a:t>
            </a:r>
            <a:endParaRPr lang="en-US" sz="3600" b="1" dirty="0">
              <a:solidFill>
                <a:srgbClr val="000066"/>
              </a:solidFill>
              <a:latin typeface="Times New Roman" panose="02020603050405020304" pitchFamily="18" charset="0"/>
              <a:cs typeface="Times New Roman" panose="02020603050405020304" pitchFamily="18" charset="0"/>
            </a:endParaRPr>
          </a:p>
          <a:p>
            <a:pPr algn="just" eaLnBrk="1" hangingPunct="1">
              <a:spcBef>
                <a:spcPct val="50000"/>
              </a:spcBef>
            </a:pP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1</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Viết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tên</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các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hoạt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em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thường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làm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hằng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ngày</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nhà</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và</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trường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Gạch</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dưới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từ</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trong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các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cụm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từ</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chỉ</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những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hoạt</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động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ấy</a:t>
            </a:r>
            <a:r>
              <a:rPr lang="en-US" sz="3600" b="1" dirty="0">
                <a:solidFill>
                  <a:srgbClr val="000066"/>
                </a:solidFill>
                <a:latin typeface="Times New Roman" panose="02020603050405020304" pitchFamily="18" charset="0"/>
                <a:cs typeface="Times New Roman" panose="02020603050405020304" pitchFamily="18" charset="0"/>
              </a:rPr>
              <a:t>:</a:t>
            </a:r>
          </a:p>
          <a:p>
            <a:pPr algn="l"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ở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M: </a:t>
            </a:r>
            <a:r>
              <a:rPr lang="en-US" sz="3600" b="1" dirty="0" err="1">
                <a:latin typeface="Times New Roman" panose="02020603050405020304" pitchFamily="18" charset="0"/>
                <a:cs typeface="Times New Roman" panose="02020603050405020304" pitchFamily="18" charset="0"/>
              </a:rPr>
              <a:t>quét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endParaRPr lang="en-US" sz="3600" b="1" dirty="0">
              <a:latin typeface="Times New Roman" panose="02020603050405020304" pitchFamily="18" charset="0"/>
              <a:cs typeface="Times New Roman" panose="02020603050405020304" pitchFamily="18" charset="0"/>
            </a:endParaRPr>
          </a:p>
          <a:p>
            <a:pPr algn="l"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ở </a:t>
            </a:r>
            <a:r>
              <a:rPr lang="en-US" sz="3600" b="1" dirty="0" err="1">
                <a:solidFill>
                  <a:srgbClr val="FF0000"/>
                </a:solidFill>
                <a:latin typeface="Times New Roman" panose="02020603050405020304" pitchFamily="18" charset="0"/>
                <a:cs typeface="Times New Roman" panose="02020603050405020304" pitchFamily="18" charset="0"/>
              </a:rPr>
              <a:t>trường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M: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endParaRPr lang="en-US" sz="3600" b="1" dirty="0">
              <a:latin typeface="Times New Roman" panose="02020603050405020304" pitchFamily="18" charset="0"/>
              <a:cs typeface="Times New Roman" panose="02020603050405020304" pitchFamily="18" charset="0"/>
            </a:endParaRPr>
          </a:p>
          <a:p>
            <a:pPr algn="l" eaLnBrk="1" hangingPunct="1">
              <a:spcBef>
                <a:spcPct val="50000"/>
              </a:spcBef>
            </a:pPr>
            <a:endParaRPr lang="en-US" sz="3600" b="1" dirty="0">
              <a:latin typeface="Times New Roman" panose="02020603050405020304" pitchFamily="18" charset="0"/>
              <a:cs typeface="Times New Roman" panose="02020603050405020304" pitchFamily="18" charset="0"/>
            </a:endParaRPr>
          </a:p>
        </p:txBody>
      </p:sp>
      <p:sp>
        <p:nvSpPr>
          <p:cNvPr id="26667" name="Line 43"/>
          <p:cNvSpPr>
            <a:spLocks noChangeShapeType="1"/>
          </p:cNvSpPr>
          <p:nvPr/>
        </p:nvSpPr>
        <p:spPr bwMode="auto">
          <a:xfrm>
            <a:off x="6781800" y="4581526"/>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43"/>
          <p:cNvSpPr>
            <a:spLocks noChangeShapeType="1"/>
          </p:cNvSpPr>
          <p:nvPr/>
        </p:nvSpPr>
        <p:spPr bwMode="auto">
          <a:xfrm>
            <a:off x="6891336" y="3800475"/>
            <a:ext cx="82391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88918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00">
                                            <p:txEl>
                                              <p:pRg st="2" end="2"/>
                                            </p:txEl>
                                          </p:spTgt>
                                        </p:tgtEl>
                                        <p:attrNameLst>
                                          <p:attrName>style.visibility</p:attrName>
                                        </p:attrNameLst>
                                      </p:cBhvr>
                                      <p:to>
                                        <p:strVal val="visible"/>
                                      </p:to>
                                    </p:set>
                                    <p:animEffect transition="in" filter="blinds(horizontal)">
                                      <p:cBhvr>
                                        <p:cTn id="7" dur="500"/>
                                        <p:tgtEl>
                                          <p:spTgt spid="620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200">
                                            <p:txEl>
                                              <p:pRg st="3" end="3"/>
                                            </p:txEl>
                                          </p:spTgt>
                                        </p:tgtEl>
                                        <p:attrNameLst>
                                          <p:attrName>style.visibility</p:attrName>
                                        </p:attrNameLst>
                                      </p:cBhvr>
                                      <p:to>
                                        <p:strVal val="visible"/>
                                      </p:to>
                                    </p:set>
                                    <p:animEffect transition="in" filter="blinds(horizontal)">
                                      <p:cBhvr>
                                        <p:cTn id="18" dur="500"/>
                                        <p:tgtEl>
                                          <p:spTgt spid="620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667"/>
                                        </p:tgtEl>
                                        <p:attrNameLst>
                                          <p:attrName>style.visibility</p:attrName>
                                        </p:attrNameLst>
                                      </p:cBhvr>
                                      <p:to>
                                        <p:strVal val="visible"/>
                                      </p:to>
                                    </p:set>
                                    <p:anim calcmode="lin" valueType="num">
                                      <p:cBhvr additive="base">
                                        <p:cTn id="23" dur="500" fill="hold"/>
                                        <p:tgtEl>
                                          <p:spTgt spid="26667"/>
                                        </p:tgtEl>
                                        <p:attrNameLst>
                                          <p:attrName>ppt_x</p:attrName>
                                        </p:attrNameLst>
                                      </p:cBhvr>
                                      <p:tavLst>
                                        <p:tav tm="0">
                                          <p:val>
                                            <p:strVal val="#ppt_x"/>
                                          </p:val>
                                        </p:tav>
                                        <p:tav tm="100000">
                                          <p:val>
                                            <p:strVal val="#ppt_x"/>
                                          </p:val>
                                        </p:tav>
                                      </p:tavLst>
                                    </p:anim>
                                    <p:anim calcmode="lin" valueType="num">
                                      <p:cBhvr additive="base">
                                        <p:cTn id="24" dur="500" fill="hold"/>
                                        <p:tgtEl>
                                          <p:spTgt spid="26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1637790" y="96136"/>
            <a:ext cx="3122971" cy="400110"/>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 ở nhà</a:t>
            </a:r>
          </a:p>
        </p:txBody>
      </p:sp>
      <p:sp>
        <p:nvSpPr>
          <p:cNvPr id="12" name="TextBox 11"/>
          <p:cNvSpPr txBox="1"/>
          <p:nvPr/>
        </p:nvSpPr>
        <p:spPr>
          <a:xfrm>
            <a:off x="7413581" y="96136"/>
            <a:ext cx="3440365" cy="400110"/>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Động từ chỉ hoạt động ở trường</a:t>
            </a:r>
          </a:p>
        </p:txBody>
      </p:sp>
      <p:cxnSp>
        <p:nvCxnSpPr>
          <p:cNvPr id="29" name="Straight Connector 28"/>
          <p:cNvCxnSpPr/>
          <p:nvPr/>
        </p:nvCxnSpPr>
        <p:spPr>
          <a:xfrm>
            <a:off x="6053293" y="571986"/>
            <a:ext cx="34679" cy="55148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6696" y="2403811"/>
            <a:ext cx="16097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răng</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323" r="19854" b="36354"/>
          <a:stretch/>
        </p:blipFill>
        <p:spPr>
          <a:xfrm>
            <a:off x="663185" y="666141"/>
            <a:ext cx="1279136" cy="162962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427" r="31041" b="44648"/>
          <a:stretch/>
        </p:blipFill>
        <p:spPr>
          <a:xfrm>
            <a:off x="2633367" y="666142"/>
            <a:ext cx="1261327" cy="1641532"/>
          </a:xfrm>
          <a:prstGeom prst="rect">
            <a:avLst/>
          </a:prstGeom>
        </p:spPr>
      </p:pic>
      <p:sp>
        <p:nvSpPr>
          <p:cNvPr id="31" name="TextBox 30"/>
          <p:cNvSpPr txBox="1"/>
          <p:nvPr/>
        </p:nvSpPr>
        <p:spPr>
          <a:xfrm>
            <a:off x="2575296" y="2403811"/>
            <a:ext cx="12490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lau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8750" b="97969" l="0" r="99844"/>
                    </a14:imgEffect>
                  </a14:imgLayer>
                </a14:imgProps>
              </a:ext>
              <a:ext uri="{28A0092B-C50C-407E-A947-70E740481C1C}">
                <a14:useLocalDpi xmlns:a14="http://schemas.microsoft.com/office/drawing/2010/main" val="0"/>
              </a:ext>
            </a:extLst>
          </a:blip>
          <a:srcRect t="20298"/>
          <a:stretch/>
        </p:blipFill>
        <p:spPr>
          <a:xfrm>
            <a:off x="341786" y="3237783"/>
            <a:ext cx="2912962" cy="2321689"/>
          </a:xfrm>
          <a:prstGeom prst="rect">
            <a:avLst/>
          </a:prstGeom>
        </p:spPr>
      </p:pic>
      <p:sp>
        <p:nvSpPr>
          <p:cNvPr id="33" name="TextBox 32"/>
          <p:cNvSpPr txBox="1"/>
          <p:nvPr/>
        </p:nvSpPr>
        <p:spPr>
          <a:xfrm>
            <a:off x="1169852" y="5727077"/>
            <a:ext cx="13532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tưới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cây</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89425" l="0" r="99400">
                        <a14:foregroundMark x1="47100" y1="33563" x2="23200" y2="32874"/>
                        <a14:foregroundMark x1="46500" y1="74943" x2="21400" y2="82644"/>
                        <a14:foregroundMark x1="31800" y1="58851" x2="31300" y2="65977"/>
                        <a14:foregroundMark x1="29500" y1="56322" x2="25200" y2="64138"/>
                        <a14:foregroundMark x1="7600" y1="71379" x2="5300" y2="74943"/>
                      </a14:backgroundRemoval>
                    </a14:imgEffect>
                  </a14:imgLayer>
                </a14:imgProps>
              </a:ext>
              <a:ext uri="{28A0092B-C50C-407E-A947-70E740481C1C}">
                <a14:useLocalDpi xmlns:a14="http://schemas.microsoft.com/office/drawing/2010/main" val="0"/>
              </a:ext>
            </a:extLst>
          </a:blip>
          <a:srcRect r="32771" b="9536"/>
          <a:stretch/>
        </p:blipFill>
        <p:spPr>
          <a:xfrm>
            <a:off x="4362793" y="753380"/>
            <a:ext cx="1399621" cy="1638519"/>
          </a:xfrm>
          <a:prstGeom prst="rect">
            <a:avLst/>
          </a:prstGeom>
        </p:spPr>
      </p:pic>
      <p:sp>
        <p:nvSpPr>
          <p:cNvPr id="35" name="TextBox 34"/>
          <p:cNvSpPr txBox="1"/>
          <p:nvPr/>
        </p:nvSpPr>
        <p:spPr>
          <a:xfrm>
            <a:off x="4224729" y="2451737"/>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làm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bài tập</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4430" y="3632576"/>
            <a:ext cx="2093761" cy="2093761"/>
          </a:xfrm>
          <a:prstGeom prst="rect">
            <a:avLst/>
          </a:prstGeom>
        </p:spPr>
      </p:pic>
      <p:sp>
        <p:nvSpPr>
          <p:cNvPr id="38" name="TextBox 37"/>
          <p:cNvSpPr txBox="1"/>
          <p:nvPr/>
        </p:nvSpPr>
        <p:spPr>
          <a:xfrm>
            <a:off x="4144525" y="5739422"/>
            <a:ext cx="14590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xem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ti vi</a:t>
            </a: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3260" y="3637734"/>
            <a:ext cx="2244428" cy="2102419"/>
          </a:xfrm>
          <a:prstGeom prst="rect">
            <a:avLst/>
          </a:prstGeom>
        </p:spPr>
      </p:pic>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t="5334" r="9852"/>
          <a:stretch/>
        </p:blipFill>
        <p:spPr>
          <a:xfrm>
            <a:off x="6827651" y="753380"/>
            <a:ext cx="1646513" cy="1729042"/>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1247" y="3772774"/>
            <a:ext cx="2348879" cy="2042503"/>
          </a:xfrm>
          <a:prstGeom prst="rect">
            <a:avLst/>
          </a:prstGeom>
        </p:spPr>
      </p:pic>
      <p:pic>
        <p:nvPicPr>
          <p:cNvPr id="24" name="Picture 23"/>
          <p:cNvPicPr>
            <a:picLocks noChangeAspect="1"/>
          </p:cNvPicPr>
          <p:nvPr/>
        </p:nvPicPr>
        <p:blipFill rotWithShape="1">
          <a:blip r:embed="rId15">
            <a:extLst>
              <a:ext uri="{28A0092B-C50C-407E-A947-70E740481C1C}">
                <a14:useLocalDpi xmlns:a14="http://schemas.microsoft.com/office/drawing/2010/main" val="0"/>
              </a:ext>
            </a:extLst>
          </a:blip>
          <a:srcRect b="15306"/>
          <a:stretch/>
        </p:blipFill>
        <p:spPr>
          <a:xfrm>
            <a:off x="8351338" y="571986"/>
            <a:ext cx="3466989" cy="2022338"/>
          </a:xfrm>
          <a:prstGeom prst="rect">
            <a:avLst/>
          </a:prstGeom>
        </p:spPr>
      </p:pic>
      <p:sp>
        <p:nvSpPr>
          <p:cNvPr id="44" name="TextBox 43"/>
          <p:cNvSpPr txBox="1"/>
          <p:nvPr/>
        </p:nvSpPr>
        <p:spPr>
          <a:xfrm>
            <a:off x="6898158" y="2535172"/>
            <a:ext cx="14285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sách</a:t>
            </a:r>
          </a:p>
        </p:txBody>
      </p:sp>
      <p:sp>
        <p:nvSpPr>
          <p:cNvPr id="45" name="TextBox 44"/>
          <p:cNvSpPr txBox="1"/>
          <p:nvPr/>
        </p:nvSpPr>
        <p:spPr>
          <a:xfrm>
            <a:off x="9650897" y="2535172"/>
            <a:ext cx="12987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cờ</a:t>
            </a:r>
          </a:p>
        </p:txBody>
      </p:sp>
      <p:sp>
        <p:nvSpPr>
          <p:cNvPr id="48" name="TextBox 47"/>
          <p:cNvSpPr txBox="1"/>
          <p:nvPr/>
        </p:nvSpPr>
        <p:spPr>
          <a:xfrm>
            <a:off x="6927973" y="5715249"/>
            <a:ext cx="17684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nghe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giảng</a:t>
            </a:r>
          </a:p>
        </p:txBody>
      </p:sp>
      <p:sp>
        <p:nvSpPr>
          <p:cNvPr id="49" name="TextBox 48"/>
          <p:cNvSpPr txBox="1"/>
          <p:nvPr/>
        </p:nvSpPr>
        <p:spPr>
          <a:xfrm>
            <a:off x="9798110" y="5727077"/>
            <a:ext cx="13596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quét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lớp</a:t>
            </a:r>
          </a:p>
        </p:txBody>
      </p:sp>
    </p:spTree>
    <p:extLst>
      <p:ext uri="{BB962C8B-B14F-4D97-AF65-F5344CB8AC3E}">
        <p14:creationId xmlns:p14="http://schemas.microsoft.com/office/powerpoint/2010/main" val="12380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par>
                                <p:cTn id="59" presetID="16" presetClass="entr" presetSubtype="21"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p:bldP spid="31" grpId="0"/>
      <p:bldP spid="33" grpId="0"/>
      <p:bldP spid="35" grpId="0"/>
      <p:bldP spid="38" grpId="0"/>
      <p:bldP spid="44" grpId="0"/>
      <p:bldP spid="45"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04457" y="1724298"/>
            <a:ext cx="6335486" cy="3513908"/>
            <a:chOff x="2991394" y="1933303"/>
            <a:chExt cx="6335486" cy="35139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394" y="1933303"/>
              <a:ext cx="6335486" cy="3513908"/>
            </a:xfrm>
            <a:prstGeom prst="rect">
              <a:avLst/>
            </a:prstGeom>
          </p:spPr>
        </p:pic>
        <p:sp>
          <p:nvSpPr>
            <p:cNvPr id="6" name="Rectangle 5"/>
            <p:cNvSpPr/>
            <p:nvPr/>
          </p:nvSpPr>
          <p:spPr>
            <a:xfrm>
              <a:off x="4453384" y="2232856"/>
              <a:ext cx="3411511"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Khởi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2510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48450"/>
          </a:xfrm>
          <a:prstGeom prst="rect">
            <a:avLst/>
          </a:prstGeom>
        </p:spPr>
      </p:pic>
      <p:sp>
        <p:nvSpPr>
          <p:cNvPr id="24" name="Text Box 10"/>
          <p:cNvSpPr txBox="1">
            <a:spLocks noChangeArrowheads="1"/>
          </p:cNvSpPr>
          <p:nvPr/>
        </p:nvSpPr>
        <p:spPr bwMode="auto">
          <a:xfrm>
            <a:off x="718381" y="3774515"/>
            <a:ext cx="25088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25" name="Text Box 6"/>
          <p:cNvSpPr txBox="1">
            <a:spLocks noChangeArrowheads="1"/>
          </p:cNvSpPr>
          <p:nvPr/>
        </p:nvSpPr>
        <p:spPr bwMode="auto">
          <a:xfrm>
            <a:off x="135311" y="170890"/>
            <a:ext cx="118953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1" u="sng" strike="noStrike" kern="1200" cap="none" spc="0" normalizeH="0" baseline="0" noProof="0">
                <a:ln>
                  <a:noFill/>
                </a:ln>
                <a:solidFill>
                  <a:srgbClr val="7030A0"/>
                </a:solidFill>
                <a:effectLst/>
                <a:uLnTx/>
                <a:uFillTx/>
                <a:latin typeface="Times New Roman" panose="02020603050405020304" pitchFamily="18" charset="0"/>
                <a:ea typeface="+mn-ea"/>
                <a:cs typeface="+mn-cs"/>
              </a:rPr>
              <a:t>Bài 1</a:t>
            </a: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 Viết tên các hoạt động em thường làm hằng ngày ở nhà và ở trường. Gạch dưới động từ trong các cụm từ chỉ những hoạt động ấy:</a:t>
            </a:r>
          </a:p>
        </p:txBody>
      </p:sp>
      <p:graphicFrame>
        <p:nvGraphicFramePr>
          <p:cNvPr id="26" name="Group 26"/>
          <p:cNvGraphicFramePr>
            <a:graphicFrameLocks noGrp="1"/>
          </p:cNvGraphicFramePr>
          <p:nvPr>
            <p:ph/>
          </p:nvPr>
        </p:nvGraphicFramePr>
        <p:xfrm>
          <a:off x="28323" y="1537728"/>
          <a:ext cx="11860580" cy="4098925"/>
        </p:xfrm>
        <a:graphic>
          <a:graphicData uri="http://schemas.openxmlformats.org/drawingml/2006/table">
            <a:tbl>
              <a:tblPr/>
              <a:tblGrid>
                <a:gridCol w="6014338">
                  <a:extLst>
                    <a:ext uri="{9D8B030D-6E8A-4147-A177-3AD203B41FA5}">
                      <a16:colId xmlns:a16="http://schemas.microsoft.com/office/drawing/2014/main" val="20000"/>
                    </a:ext>
                  </a:extLst>
                </a:gridCol>
                <a:gridCol w="5846242">
                  <a:extLst>
                    <a:ext uri="{9D8B030D-6E8A-4147-A177-3AD203B41FA5}">
                      <a16:colId xmlns:a16="http://schemas.microsoft.com/office/drawing/2014/main" val="20001"/>
                    </a:ext>
                  </a:extLst>
                </a:gridCol>
              </a:tblGrid>
              <a:tr h="67319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7030A0"/>
                          </a:solidFill>
                          <a:effectLst/>
                          <a:latin typeface="Times New Roman" pitchFamily="18" charset="0"/>
                        </a:rPr>
                        <a:t>Các</a:t>
                      </a:r>
                      <a:r>
                        <a:rPr kumimoji="0" lang="en-US" sz="2800" b="1" i="0" u="none" strike="noStrike" cap="none" normalizeH="0" baseline="0" dirty="0">
                          <a:ln>
                            <a:noFill/>
                          </a:ln>
                          <a:solidFill>
                            <a:srgbClr val="7030A0"/>
                          </a:solidFill>
                          <a:effectLst/>
                          <a:latin typeface="Times New Roman" pitchFamily="18" charset="0"/>
                        </a:rPr>
                        <a:t> </a:t>
                      </a:r>
                      <a:r>
                        <a:rPr kumimoji="0" lang="en-US" sz="2800" b="1" i="0" u="none" strike="noStrike" cap="none" normalizeH="0" baseline="0" dirty="0" err="1">
                          <a:ln>
                            <a:noFill/>
                          </a:ln>
                          <a:solidFill>
                            <a:srgbClr val="7030A0"/>
                          </a:solidFill>
                          <a:effectLst/>
                          <a:latin typeface="Times New Roman" pitchFamily="18" charset="0"/>
                        </a:rPr>
                        <a:t>hoạt</a:t>
                      </a:r>
                      <a:r>
                        <a:rPr kumimoji="0" lang="en-US" sz="2800" b="1" i="0" u="none" strike="noStrike" cap="none" normalizeH="0" baseline="0" dirty="0">
                          <a:ln>
                            <a:noFill/>
                          </a:ln>
                          <a:solidFill>
                            <a:srgbClr val="7030A0"/>
                          </a:solidFill>
                          <a:effectLst/>
                          <a:latin typeface="Times New Roman" pitchFamily="18" charset="0"/>
                        </a:rPr>
                        <a:t> </a:t>
                      </a:r>
                      <a:r>
                        <a:rPr kumimoji="0" lang="en-US" sz="2800" b="1" i="0" u="none" strike="noStrike" cap="none" normalizeH="0" baseline="0" dirty="0" err="1">
                          <a:ln>
                            <a:noFill/>
                          </a:ln>
                          <a:solidFill>
                            <a:srgbClr val="7030A0"/>
                          </a:solidFill>
                          <a:effectLst/>
                          <a:latin typeface="Times New Roman" pitchFamily="18" charset="0"/>
                        </a:rPr>
                        <a:t>động</a:t>
                      </a:r>
                      <a:r>
                        <a:rPr kumimoji="0" lang="en-US" sz="2800" b="1" i="0" u="none" strike="noStrike" cap="none" normalizeH="0" baseline="0" dirty="0">
                          <a:ln>
                            <a:noFill/>
                          </a:ln>
                          <a:solidFill>
                            <a:srgbClr val="7030A0"/>
                          </a:solidFill>
                          <a:effectLst/>
                          <a:latin typeface="Times New Roman" pitchFamily="18" charset="0"/>
                        </a:rPr>
                        <a:t> ở </a:t>
                      </a:r>
                      <a:r>
                        <a:rPr kumimoji="0" lang="en-US" sz="2800" b="1" i="0" u="none" strike="noStrike" cap="none" normalizeH="0" baseline="0" dirty="0" err="1">
                          <a:ln>
                            <a:noFill/>
                          </a:ln>
                          <a:solidFill>
                            <a:srgbClr val="7030A0"/>
                          </a:solidFill>
                          <a:effectLst/>
                          <a:latin typeface="Times New Roman" pitchFamily="18" charset="0"/>
                        </a:rPr>
                        <a:t>nhà</a:t>
                      </a:r>
                      <a:endParaRPr kumimoji="0" lang="en-US" sz="2800" b="1" i="0" u="none" strike="noStrike" cap="none" normalizeH="0" baseline="0" dirty="0">
                        <a:ln>
                          <a:noFill/>
                        </a:ln>
                        <a:solidFill>
                          <a:srgbClr val="7030A0"/>
                        </a:solidFill>
                        <a:effectLst/>
                        <a:latin typeface="Times New Roman" pitchFamily="18" charset="0"/>
                      </a:endParaRPr>
                    </a:p>
                  </a:txBody>
                  <a:tcPr marT="45727" marB="4572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7030A0"/>
                          </a:solidFill>
                          <a:effectLst/>
                          <a:latin typeface="Times New Roman" pitchFamily="18" charset="0"/>
                        </a:rPr>
                        <a:t>Các</a:t>
                      </a:r>
                      <a:r>
                        <a:rPr kumimoji="0" lang="en-US" sz="2800" b="1" i="0" u="none" strike="noStrike" cap="none" normalizeH="0" baseline="0" dirty="0">
                          <a:ln>
                            <a:noFill/>
                          </a:ln>
                          <a:solidFill>
                            <a:srgbClr val="7030A0"/>
                          </a:solidFill>
                          <a:effectLst/>
                          <a:latin typeface="Times New Roman" pitchFamily="18" charset="0"/>
                        </a:rPr>
                        <a:t> </a:t>
                      </a:r>
                      <a:r>
                        <a:rPr kumimoji="0" lang="en-US" sz="2800" b="1" i="0" u="none" strike="noStrike" cap="none" normalizeH="0" baseline="0" dirty="0" err="1">
                          <a:ln>
                            <a:noFill/>
                          </a:ln>
                          <a:solidFill>
                            <a:srgbClr val="7030A0"/>
                          </a:solidFill>
                          <a:effectLst/>
                          <a:latin typeface="Times New Roman" pitchFamily="18" charset="0"/>
                        </a:rPr>
                        <a:t>hoạt</a:t>
                      </a:r>
                      <a:r>
                        <a:rPr kumimoji="0" lang="en-US" sz="2800" b="1" i="0" u="none" strike="noStrike" cap="none" normalizeH="0" baseline="0" dirty="0">
                          <a:ln>
                            <a:noFill/>
                          </a:ln>
                          <a:solidFill>
                            <a:srgbClr val="7030A0"/>
                          </a:solidFill>
                          <a:effectLst/>
                          <a:latin typeface="Times New Roman" pitchFamily="18" charset="0"/>
                        </a:rPr>
                        <a:t> </a:t>
                      </a:r>
                      <a:r>
                        <a:rPr kumimoji="0" lang="en-US" sz="2800" b="1" i="0" u="none" strike="noStrike" cap="none" normalizeH="0" baseline="0" dirty="0" err="1">
                          <a:ln>
                            <a:noFill/>
                          </a:ln>
                          <a:solidFill>
                            <a:srgbClr val="7030A0"/>
                          </a:solidFill>
                          <a:effectLst/>
                          <a:latin typeface="Times New Roman" pitchFamily="18" charset="0"/>
                        </a:rPr>
                        <a:t>động</a:t>
                      </a:r>
                      <a:r>
                        <a:rPr kumimoji="0" lang="en-US" sz="2800" b="1" i="0" u="none" strike="noStrike" cap="none" normalizeH="0" baseline="0" dirty="0">
                          <a:ln>
                            <a:noFill/>
                          </a:ln>
                          <a:solidFill>
                            <a:srgbClr val="7030A0"/>
                          </a:solidFill>
                          <a:effectLst/>
                          <a:latin typeface="Times New Roman" pitchFamily="18" charset="0"/>
                        </a:rPr>
                        <a:t> ở </a:t>
                      </a:r>
                      <a:r>
                        <a:rPr kumimoji="0" lang="en-US" sz="2800" b="1" i="0" u="none" strike="noStrike" cap="none" normalizeH="0" baseline="0" dirty="0" err="1">
                          <a:ln>
                            <a:noFill/>
                          </a:ln>
                          <a:solidFill>
                            <a:srgbClr val="7030A0"/>
                          </a:solidFill>
                          <a:effectLst/>
                          <a:latin typeface="Times New Roman" pitchFamily="18" charset="0"/>
                        </a:rPr>
                        <a:t>trường</a:t>
                      </a:r>
                      <a:endParaRPr kumimoji="0" lang="en-US" sz="2800" b="1" i="0" u="none" strike="noStrike" cap="none" normalizeH="0" baseline="0" dirty="0">
                        <a:ln>
                          <a:noFill/>
                        </a:ln>
                        <a:solidFill>
                          <a:srgbClr val="7030A0"/>
                        </a:solidFill>
                        <a:effectLst/>
                        <a:latin typeface="Times New Roman" pitchFamily="18" charset="0"/>
                      </a:endParaRPr>
                    </a:p>
                  </a:txBody>
                  <a:tcPr marT="45727" marB="4572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4257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66FF"/>
                        </a:solidFill>
                        <a:effectLst/>
                        <a:latin typeface="Arial" pitchFamily="34" charset="0"/>
                      </a:endParaRPr>
                    </a:p>
                  </a:txBody>
                  <a:tcPr marT="45727" marB="4572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66FF"/>
                        </a:solidFill>
                        <a:effectLst/>
                        <a:latin typeface="Arial" pitchFamily="34" charset="0"/>
                      </a:endParaRPr>
                    </a:p>
                  </a:txBody>
                  <a:tcPr marT="45727" marB="4572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p:cNvSpPr txBox="1">
            <a:spLocks noChangeArrowheads="1"/>
          </p:cNvSpPr>
          <p:nvPr/>
        </p:nvSpPr>
        <p:spPr bwMode="auto">
          <a:xfrm>
            <a:off x="173500" y="2220353"/>
            <a:ext cx="258452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66FF"/>
                </a:solidFill>
                <a:effectLst/>
                <a:uLnTx/>
                <a:uFillTx/>
                <a:latin typeface="Arial" panose="020B0604020202020204" pitchFamily="34" charset="0"/>
                <a:ea typeface="+mn-ea"/>
                <a:cs typeface="+mn-cs"/>
              </a:rPr>
              <a:t> - </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quét</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 nhà,</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TextBox 27"/>
          <p:cNvSpPr txBox="1">
            <a:spLocks noChangeArrowheads="1"/>
          </p:cNvSpPr>
          <p:nvPr/>
        </p:nvSpPr>
        <p:spPr bwMode="auto">
          <a:xfrm>
            <a:off x="1884737" y="2220353"/>
            <a:ext cx="26883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đánh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răng</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p:cNvSpPr txBox="1">
            <a:spLocks noChangeArrowheads="1"/>
          </p:cNvSpPr>
          <p:nvPr/>
        </p:nvSpPr>
        <p:spPr bwMode="auto">
          <a:xfrm>
            <a:off x="3667324" y="2244772"/>
            <a:ext cx="26883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rửa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mặt</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p:cNvSpPr txBox="1">
            <a:spLocks noChangeArrowheads="1"/>
          </p:cNvSpPr>
          <p:nvPr/>
        </p:nvSpPr>
        <p:spPr bwMode="auto">
          <a:xfrm>
            <a:off x="459246" y="2684883"/>
            <a:ext cx="2171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trông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p:cNvSpPr txBox="1">
            <a:spLocks noChangeArrowheads="1"/>
          </p:cNvSpPr>
          <p:nvPr/>
        </p:nvSpPr>
        <p:spPr bwMode="auto">
          <a:xfrm>
            <a:off x="1969993" y="2681522"/>
            <a:ext cx="22060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tưới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cây</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p:cNvSpPr txBox="1">
            <a:spLocks noChangeArrowheads="1"/>
          </p:cNvSpPr>
          <p:nvPr/>
        </p:nvSpPr>
        <p:spPr bwMode="auto">
          <a:xfrm>
            <a:off x="3331188" y="2709982"/>
            <a:ext cx="28938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rửa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cốc chén</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32"/>
          <p:cNvSpPr txBox="1">
            <a:spLocks noChangeArrowheads="1"/>
          </p:cNvSpPr>
          <p:nvPr/>
        </p:nvSpPr>
        <p:spPr bwMode="auto">
          <a:xfrm>
            <a:off x="478829" y="3105199"/>
            <a:ext cx="218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nhặt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rau</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TextBox 33"/>
          <p:cNvSpPr txBox="1">
            <a:spLocks noChangeArrowheads="1"/>
          </p:cNvSpPr>
          <p:nvPr/>
        </p:nvSpPr>
        <p:spPr bwMode="auto">
          <a:xfrm>
            <a:off x="1875525" y="3125929"/>
            <a:ext cx="24288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xem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phim</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TextBox 34"/>
          <p:cNvSpPr txBox="1">
            <a:spLocks noChangeArrowheads="1"/>
          </p:cNvSpPr>
          <p:nvPr/>
        </p:nvSpPr>
        <p:spPr bwMode="auto">
          <a:xfrm>
            <a:off x="3559358" y="3133072"/>
            <a:ext cx="21476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nấu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cơm</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TextBox 35"/>
          <p:cNvSpPr txBox="1">
            <a:spLocks noChangeArrowheads="1"/>
          </p:cNvSpPr>
          <p:nvPr/>
        </p:nvSpPr>
        <p:spPr bwMode="auto">
          <a:xfrm>
            <a:off x="497443" y="3548019"/>
            <a:ext cx="191190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vo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gạo</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Box 36"/>
          <p:cNvSpPr txBox="1">
            <a:spLocks noChangeArrowheads="1"/>
          </p:cNvSpPr>
          <p:nvPr/>
        </p:nvSpPr>
        <p:spPr bwMode="auto">
          <a:xfrm>
            <a:off x="1722262" y="3577763"/>
            <a:ext cx="25888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tập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thể dục</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TextBox 37"/>
          <p:cNvSpPr txBox="1">
            <a:spLocks noChangeArrowheads="1"/>
          </p:cNvSpPr>
          <p:nvPr/>
        </p:nvSpPr>
        <p:spPr bwMode="auto">
          <a:xfrm>
            <a:off x="3479227" y="3548671"/>
            <a:ext cx="1799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rửa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rau</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TextBox 38"/>
          <p:cNvSpPr txBox="1">
            <a:spLocks noChangeArrowheads="1"/>
          </p:cNvSpPr>
          <p:nvPr/>
        </p:nvSpPr>
        <p:spPr bwMode="auto">
          <a:xfrm>
            <a:off x="480746" y="4025525"/>
            <a:ext cx="196597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đãi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gạo</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TextBox 39"/>
          <p:cNvSpPr txBox="1">
            <a:spLocks noChangeArrowheads="1"/>
          </p:cNvSpPr>
          <p:nvPr/>
        </p:nvSpPr>
        <p:spPr bwMode="auto">
          <a:xfrm>
            <a:off x="1714742" y="3995270"/>
            <a:ext cx="227525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đun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nước</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p:cNvSpPr txBox="1">
            <a:spLocks noChangeArrowheads="1"/>
          </p:cNvSpPr>
          <p:nvPr/>
        </p:nvSpPr>
        <p:spPr bwMode="auto">
          <a:xfrm>
            <a:off x="3255560" y="3995269"/>
            <a:ext cx="183187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ăn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cơm</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extBox 41"/>
          <p:cNvSpPr txBox="1">
            <a:spLocks noChangeArrowheads="1"/>
          </p:cNvSpPr>
          <p:nvPr/>
        </p:nvSpPr>
        <p:spPr bwMode="auto">
          <a:xfrm>
            <a:off x="476346" y="4533061"/>
            <a:ext cx="185783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học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bài</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TextBox 42"/>
          <p:cNvSpPr txBox="1">
            <a:spLocks noChangeArrowheads="1"/>
          </p:cNvSpPr>
          <p:nvPr/>
        </p:nvSpPr>
        <p:spPr bwMode="auto">
          <a:xfrm>
            <a:off x="1791813" y="4526520"/>
            <a:ext cx="185999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rửa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bát</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TextBox 43"/>
          <p:cNvSpPr txBox="1">
            <a:spLocks noChangeArrowheads="1"/>
          </p:cNvSpPr>
          <p:nvPr/>
        </p:nvSpPr>
        <p:spPr bwMode="auto">
          <a:xfrm>
            <a:off x="3119089" y="4519144"/>
            <a:ext cx="2789994"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chăn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trâu,…</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TextBox 45"/>
          <p:cNvSpPr txBox="1">
            <a:spLocks noChangeArrowheads="1"/>
          </p:cNvSpPr>
          <p:nvPr/>
        </p:nvSpPr>
        <p:spPr bwMode="auto">
          <a:xfrm>
            <a:off x="6263424" y="2220353"/>
            <a:ext cx="216927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làm</a:t>
            </a:r>
            <a:r>
              <a:rPr kumimoji="0" lang="en-US" sz="28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rPr>
              <a:t> bài,</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TextBox 46"/>
          <p:cNvSpPr txBox="1">
            <a:spLocks noChangeArrowheads="1"/>
          </p:cNvSpPr>
          <p:nvPr/>
        </p:nvSpPr>
        <p:spPr bwMode="auto">
          <a:xfrm>
            <a:off x="7627085" y="2220353"/>
            <a:ext cx="186215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học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bài,</a:t>
            </a:r>
          </a:p>
        </p:txBody>
      </p:sp>
      <p:sp>
        <p:nvSpPr>
          <p:cNvPr id="48" name="TextBox 47"/>
          <p:cNvSpPr txBox="1">
            <a:spLocks noChangeArrowheads="1"/>
          </p:cNvSpPr>
          <p:nvPr/>
        </p:nvSpPr>
        <p:spPr bwMode="auto">
          <a:xfrm>
            <a:off x="8917723" y="2226703"/>
            <a:ext cx="227525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lau</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bảng,</a:t>
            </a:r>
          </a:p>
        </p:txBody>
      </p:sp>
      <p:sp>
        <p:nvSpPr>
          <p:cNvPr id="49" name="TextBox 48"/>
          <p:cNvSpPr txBox="1">
            <a:spLocks noChangeArrowheads="1"/>
          </p:cNvSpPr>
          <p:nvPr/>
        </p:nvSpPr>
        <p:spPr bwMode="auto">
          <a:xfrm>
            <a:off x="10368269" y="2244772"/>
            <a:ext cx="186215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viết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bài,</a:t>
            </a:r>
          </a:p>
        </p:txBody>
      </p:sp>
      <p:sp>
        <p:nvSpPr>
          <p:cNvPr id="50" name="TextBox 49"/>
          <p:cNvSpPr txBox="1">
            <a:spLocks noChangeArrowheads="1"/>
          </p:cNvSpPr>
          <p:nvPr/>
        </p:nvSpPr>
        <p:spPr bwMode="auto">
          <a:xfrm>
            <a:off x="6322753" y="2803755"/>
            <a:ext cx="186215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đọc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bài,</a:t>
            </a:r>
          </a:p>
        </p:txBody>
      </p:sp>
      <p:sp>
        <p:nvSpPr>
          <p:cNvPr id="51" name="TextBox 50"/>
          <p:cNvSpPr txBox="1">
            <a:spLocks noChangeArrowheads="1"/>
          </p:cNvSpPr>
          <p:nvPr/>
        </p:nvSpPr>
        <p:spPr bwMode="auto">
          <a:xfrm>
            <a:off x="7609495" y="2787133"/>
            <a:ext cx="213466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chào</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cờ,</a:t>
            </a:r>
          </a:p>
        </p:txBody>
      </p:sp>
      <p:sp>
        <p:nvSpPr>
          <p:cNvPr id="52" name="TextBox 51"/>
          <p:cNvSpPr txBox="1">
            <a:spLocks noChangeArrowheads="1"/>
          </p:cNvSpPr>
          <p:nvPr/>
        </p:nvSpPr>
        <p:spPr bwMode="auto">
          <a:xfrm>
            <a:off x="8989493" y="2781346"/>
            <a:ext cx="275755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nghe</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giảng,</a:t>
            </a:r>
          </a:p>
        </p:txBody>
      </p:sp>
      <p:sp>
        <p:nvSpPr>
          <p:cNvPr id="53" name="TextBox 52"/>
          <p:cNvSpPr txBox="1">
            <a:spLocks noChangeArrowheads="1"/>
          </p:cNvSpPr>
          <p:nvPr/>
        </p:nvSpPr>
        <p:spPr bwMode="auto">
          <a:xfrm>
            <a:off x="6322753" y="3364435"/>
            <a:ext cx="227525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quét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lớp,</a:t>
            </a:r>
          </a:p>
        </p:txBody>
      </p:sp>
      <p:sp>
        <p:nvSpPr>
          <p:cNvPr id="54" name="TextBox 53"/>
          <p:cNvSpPr txBox="1">
            <a:spLocks noChangeArrowheads="1"/>
          </p:cNvSpPr>
          <p:nvPr/>
        </p:nvSpPr>
        <p:spPr bwMode="auto">
          <a:xfrm>
            <a:off x="7864863" y="3364435"/>
            <a:ext cx="186215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lau</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bàn,</a:t>
            </a:r>
          </a:p>
        </p:txBody>
      </p:sp>
      <p:sp>
        <p:nvSpPr>
          <p:cNvPr id="55" name="TextBox 54"/>
          <p:cNvSpPr txBox="1">
            <a:spLocks noChangeArrowheads="1"/>
          </p:cNvSpPr>
          <p:nvPr/>
        </p:nvSpPr>
        <p:spPr bwMode="auto">
          <a:xfrm>
            <a:off x="9188424" y="3367136"/>
            <a:ext cx="272294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giặt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giẻ lau,</a:t>
            </a:r>
          </a:p>
        </p:txBody>
      </p:sp>
      <p:sp>
        <p:nvSpPr>
          <p:cNvPr id="56" name="TextBox 55"/>
          <p:cNvSpPr txBox="1">
            <a:spLocks noChangeArrowheads="1"/>
          </p:cNvSpPr>
          <p:nvPr/>
        </p:nvSpPr>
        <p:spPr bwMode="auto">
          <a:xfrm>
            <a:off x="6283344" y="3995269"/>
            <a:ext cx="31165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chăm sóc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cây,</a:t>
            </a:r>
          </a:p>
        </p:txBody>
      </p:sp>
      <p:sp>
        <p:nvSpPr>
          <p:cNvPr id="57" name="TextBox 56"/>
          <p:cNvSpPr txBox="1">
            <a:spLocks noChangeArrowheads="1"/>
          </p:cNvSpPr>
          <p:nvPr/>
        </p:nvSpPr>
        <p:spPr bwMode="auto">
          <a:xfrm>
            <a:off x="8528201" y="4010774"/>
            <a:ext cx="206762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tưới</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cây,</a:t>
            </a:r>
          </a:p>
        </p:txBody>
      </p:sp>
      <p:sp>
        <p:nvSpPr>
          <p:cNvPr id="58" name="TextBox 57"/>
          <p:cNvSpPr txBox="1">
            <a:spLocks noChangeArrowheads="1"/>
          </p:cNvSpPr>
          <p:nvPr/>
        </p:nvSpPr>
        <p:spPr bwMode="auto">
          <a:xfrm>
            <a:off x="9908594" y="4025525"/>
            <a:ext cx="31857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trồng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hoa, …</a:t>
            </a:r>
          </a:p>
        </p:txBody>
      </p:sp>
    </p:spTree>
    <p:extLst>
      <p:ext uri="{BB962C8B-B14F-4D97-AF65-F5344CB8AC3E}">
        <p14:creationId xmlns:p14="http://schemas.microsoft.com/office/powerpoint/2010/main" val="37123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fill="hold"/>
                                        <p:tgtEl>
                                          <p:spTgt spid="46"/>
                                        </p:tgtEl>
                                        <p:attrNameLst>
                                          <p:attrName>ppt_x</p:attrName>
                                        </p:attrNameLst>
                                      </p:cBhvr>
                                      <p:tavLst>
                                        <p:tav tm="0">
                                          <p:val>
                                            <p:strVal val="#ppt_x"/>
                                          </p:val>
                                        </p:tav>
                                        <p:tav tm="100000">
                                          <p:val>
                                            <p:strVal val="#ppt_x"/>
                                          </p:val>
                                        </p:tav>
                                      </p:tavLst>
                                    </p:anim>
                                    <p:anim calcmode="lin" valueType="num">
                                      <p:cBhvr additive="base">
                                        <p:cTn id="1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ppt_x"/>
                                          </p:val>
                                        </p:tav>
                                        <p:tav tm="100000">
                                          <p:val>
                                            <p:strVal val="#ppt_x"/>
                                          </p:val>
                                        </p:tav>
                                      </p:tavLst>
                                    </p:anim>
                                    <p:anim calcmode="lin" valueType="num">
                                      <p:cBhvr additive="base">
                                        <p:cTn id="6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500" fill="hold"/>
                                        <p:tgtEl>
                                          <p:spTgt spid="35"/>
                                        </p:tgtEl>
                                        <p:attrNameLst>
                                          <p:attrName>ppt_x</p:attrName>
                                        </p:attrNameLst>
                                      </p:cBhvr>
                                      <p:tavLst>
                                        <p:tav tm="0">
                                          <p:val>
                                            <p:strVal val="#ppt_x"/>
                                          </p:val>
                                        </p:tav>
                                        <p:tav tm="100000">
                                          <p:val>
                                            <p:strVal val="#ppt_x"/>
                                          </p:val>
                                        </p:tav>
                                      </p:tavLst>
                                    </p:anim>
                                    <p:anim calcmode="lin" valueType="num">
                                      <p:cBhvr additive="base">
                                        <p:cTn id="6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fill="hold"/>
                                        <p:tgtEl>
                                          <p:spTgt spid="37"/>
                                        </p:tgtEl>
                                        <p:attrNameLst>
                                          <p:attrName>ppt_x</p:attrName>
                                        </p:attrNameLst>
                                      </p:cBhvr>
                                      <p:tavLst>
                                        <p:tav tm="0">
                                          <p:val>
                                            <p:strVal val="#ppt_x"/>
                                          </p:val>
                                        </p:tav>
                                        <p:tav tm="100000">
                                          <p:val>
                                            <p:strVal val="#ppt_x"/>
                                          </p:val>
                                        </p:tav>
                                      </p:tavLst>
                                    </p:anim>
                                    <p:anim calcmode="lin" valueType="num">
                                      <p:cBhvr additive="base">
                                        <p:cTn id="7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additive="base">
                                        <p:cTn id="96" dur="500" fill="hold"/>
                                        <p:tgtEl>
                                          <p:spTgt spid="40"/>
                                        </p:tgtEl>
                                        <p:attrNameLst>
                                          <p:attrName>ppt_x</p:attrName>
                                        </p:attrNameLst>
                                      </p:cBhvr>
                                      <p:tavLst>
                                        <p:tav tm="0">
                                          <p:val>
                                            <p:strVal val="#ppt_x"/>
                                          </p:val>
                                        </p:tav>
                                        <p:tav tm="100000">
                                          <p:val>
                                            <p:strVal val="#ppt_x"/>
                                          </p:val>
                                        </p:tav>
                                      </p:tavLst>
                                    </p:anim>
                                    <p:anim calcmode="lin" valueType="num">
                                      <p:cBhvr additive="base">
                                        <p:cTn id="9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additive="base">
                                        <p:cTn id="102" dur="500" fill="hold"/>
                                        <p:tgtEl>
                                          <p:spTgt spid="41"/>
                                        </p:tgtEl>
                                        <p:attrNameLst>
                                          <p:attrName>ppt_x</p:attrName>
                                        </p:attrNameLst>
                                      </p:cBhvr>
                                      <p:tavLst>
                                        <p:tav tm="0">
                                          <p:val>
                                            <p:strVal val="#ppt_x"/>
                                          </p:val>
                                        </p:tav>
                                        <p:tav tm="100000">
                                          <p:val>
                                            <p:strVal val="#ppt_x"/>
                                          </p:val>
                                        </p:tav>
                                      </p:tavLst>
                                    </p:anim>
                                    <p:anim calcmode="lin" valueType="num">
                                      <p:cBhvr additive="base">
                                        <p:cTn id="10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ppt_x"/>
                                          </p:val>
                                        </p:tav>
                                        <p:tav tm="100000">
                                          <p:val>
                                            <p:strVal val="#ppt_x"/>
                                          </p:val>
                                        </p:tav>
                                      </p:tavLst>
                                    </p:anim>
                                    <p:anim calcmode="lin" valueType="num">
                                      <p:cBhvr additive="base">
                                        <p:cTn id="10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43"/>
                                        </p:tgtEl>
                                        <p:attrNameLst>
                                          <p:attrName>style.visibility</p:attrName>
                                        </p:attrNameLst>
                                      </p:cBhvr>
                                      <p:to>
                                        <p:strVal val="visible"/>
                                      </p:to>
                                    </p:set>
                                    <p:anim calcmode="lin" valueType="num">
                                      <p:cBhvr additive="base">
                                        <p:cTn id="114" dur="500" fill="hold"/>
                                        <p:tgtEl>
                                          <p:spTgt spid="43"/>
                                        </p:tgtEl>
                                        <p:attrNameLst>
                                          <p:attrName>ppt_x</p:attrName>
                                        </p:attrNameLst>
                                      </p:cBhvr>
                                      <p:tavLst>
                                        <p:tav tm="0">
                                          <p:val>
                                            <p:strVal val="#ppt_x"/>
                                          </p:val>
                                        </p:tav>
                                        <p:tav tm="100000">
                                          <p:val>
                                            <p:strVal val="#ppt_x"/>
                                          </p:val>
                                        </p:tav>
                                      </p:tavLst>
                                    </p:anim>
                                    <p:anim calcmode="lin" valueType="num">
                                      <p:cBhvr additive="base">
                                        <p:cTn id="11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additive="base">
                                        <p:cTn id="120" dur="500" fill="hold"/>
                                        <p:tgtEl>
                                          <p:spTgt spid="44"/>
                                        </p:tgtEl>
                                        <p:attrNameLst>
                                          <p:attrName>ppt_x</p:attrName>
                                        </p:attrNameLst>
                                      </p:cBhvr>
                                      <p:tavLst>
                                        <p:tav tm="0">
                                          <p:val>
                                            <p:strVal val="#ppt_x"/>
                                          </p:val>
                                        </p:tav>
                                        <p:tav tm="100000">
                                          <p:val>
                                            <p:strVal val="#ppt_x"/>
                                          </p:val>
                                        </p:tav>
                                      </p:tavLst>
                                    </p:anim>
                                    <p:anim calcmode="lin" valueType="num">
                                      <p:cBhvr additive="base">
                                        <p:cTn id="12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additive="base">
                                        <p:cTn id="126" dur="500" fill="hold"/>
                                        <p:tgtEl>
                                          <p:spTgt spid="47"/>
                                        </p:tgtEl>
                                        <p:attrNameLst>
                                          <p:attrName>ppt_x</p:attrName>
                                        </p:attrNameLst>
                                      </p:cBhvr>
                                      <p:tavLst>
                                        <p:tav tm="0">
                                          <p:val>
                                            <p:strVal val="#ppt_x"/>
                                          </p:val>
                                        </p:tav>
                                        <p:tav tm="100000">
                                          <p:val>
                                            <p:strVal val="#ppt_x"/>
                                          </p:val>
                                        </p:tav>
                                      </p:tavLst>
                                    </p:anim>
                                    <p:anim calcmode="lin" valueType="num">
                                      <p:cBhvr additive="base">
                                        <p:cTn id="1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48"/>
                                        </p:tgtEl>
                                        <p:attrNameLst>
                                          <p:attrName>style.visibility</p:attrName>
                                        </p:attrNameLst>
                                      </p:cBhvr>
                                      <p:to>
                                        <p:strVal val="visible"/>
                                      </p:to>
                                    </p:set>
                                    <p:anim calcmode="lin" valueType="num">
                                      <p:cBhvr additive="base">
                                        <p:cTn id="132" dur="500" fill="hold"/>
                                        <p:tgtEl>
                                          <p:spTgt spid="48"/>
                                        </p:tgtEl>
                                        <p:attrNameLst>
                                          <p:attrName>ppt_x</p:attrName>
                                        </p:attrNameLst>
                                      </p:cBhvr>
                                      <p:tavLst>
                                        <p:tav tm="0">
                                          <p:val>
                                            <p:strVal val="#ppt_x"/>
                                          </p:val>
                                        </p:tav>
                                        <p:tav tm="100000">
                                          <p:val>
                                            <p:strVal val="#ppt_x"/>
                                          </p:val>
                                        </p:tav>
                                      </p:tavLst>
                                    </p:anim>
                                    <p:anim calcmode="lin" valueType="num">
                                      <p:cBhvr additive="base">
                                        <p:cTn id="13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anim calcmode="lin" valueType="num">
                                      <p:cBhvr additive="base">
                                        <p:cTn id="138" dur="500" fill="hold"/>
                                        <p:tgtEl>
                                          <p:spTgt spid="49"/>
                                        </p:tgtEl>
                                        <p:attrNameLst>
                                          <p:attrName>ppt_x</p:attrName>
                                        </p:attrNameLst>
                                      </p:cBhvr>
                                      <p:tavLst>
                                        <p:tav tm="0">
                                          <p:val>
                                            <p:strVal val="#ppt_x"/>
                                          </p:val>
                                        </p:tav>
                                        <p:tav tm="100000">
                                          <p:val>
                                            <p:strVal val="#ppt_x"/>
                                          </p:val>
                                        </p:tav>
                                      </p:tavLst>
                                    </p:anim>
                                    <p:anim calcmode="lin" valueType="num">
                                      <p:cBhvr additive="base">
                                        <p:cTn id="13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additive="base">
                                        <p:cTn id="144" dur="500" fill="hold"/>
                                        <p:tgtEl>
                                          <p:spTgt spid="50"/>
                                        </p:tgtEl>
                                        <p:attrNameLst>
                                          <p:attrName>ppt_x</p:attrName>
                                        </p:attrNameLst>
                                      </p:cBhvr>
                                      <p:tavLst>
                                        <p:tav tm="0">
                                          <p:val>
                                            <p:strVal val="#ppt_x"/>
                                          </p:val>
                                        </p:tav>
                                        <p:tav tm="100000">
                                          <p:val>
                                            <p:strVal val="#ppt_x"/>
                                          </p:val>
                                        </p:tav>
                                      </p:tavLst>
                                    </p:anim>
                                    <p:anim calcmode="lin" valueType="num">
                                      <p:cBhvr additive="base">
                                        <p:cTn id="14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anim calcmode="lin" valueType="num">
                                      <p:cBhvr additive="base">
                                        <p:cTn id="150" dur="500" fill="hold"/>
                                        <p:tgtEl>
                                          <p:spTgt spid="51"/>
                                        </p:tgtEl>
                                        <p:attrNameLst>
                                          <p:attrName>ppt_x</p:attrName>
                                        </p:attrNameLst>
                                      </p:cBhvr>
                                      <p:tavLst>
                                        <p:tav tm="0">
                                          <p:val>
                                            <p:strVal val="#ppt_x"/>
                                          </p:val>
                                        </p:tav>
                                        <p:tav tm="100000">
                                          <p:val>
                                            <p:strVal val="#ppt_x"/>
                                          </p:val>
                                        </p:tav>
                                      </p:tavLst>
                                    </p:anim>
                                    <p:anim calcmode="lin" valueType="num">
                                      <p:cBhvr additive="base">
                                        <p:cTn id="15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 calcmode="lin" valueType="num">
                                      <p:cBhvr additive="base">
                                        <p:cTn id="156" dur="500" fill="hold"/>
                                        <p:tgtEl>
                                          <p:spTgt spid="52"/>
                                        </p:tgtEl>
                                        <p:attrNameLst>
                                          <p:attrName>ppt_x</p:attrName>
                                        </p:attrNameLst>
                                      </p:cBhvr>
                                      <p:tavLst>
                                        <p:tav tm="0">
                                          <p:val>
                                            <p:strVal val="#ppt_x"/>
                                          </p:val>
                                        </p:tav>
                                        <p:tav tm="100000">
                                          <p:val>
                                            <p:strVal val="#ppt_x"/>
                                          </p:val>
                                        </p:tav>
                                      </p:tavLst>
                                    </p:anim>
                                    <p:anim calcmode="lin" valueType="num">
                                      <p:cBhvr additive="base">
                                        <p:cTn id="15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53"/>
                                        </p:tgtEl>
                                        <p:attrNameLst>
                                          <p:attrName>style.visibility</p:attrName>
                                        </p:attrNameLst>
                                      </p:cBhvr>
                                      <p:to>
                                        <p:strVal val="visible"/>
                                      </p:to>
                                    </p:set>
                                    <p:anim calcmode="lin" valueType="num">
                                      <p:cBhvr additive="base">
                                        <p:cTn id="162" dur="500" fill="hold"/>
                                        <p:tgtEl>
                                          <p:spTgt spid="53"/>
                                        </p:tgtEl>
                                        <p:attrNameLst>
                                          <p:attrName>ppt_x</p:attrName>
                                        </p:attrNameLst>
                                      </p:cBhvr>
                                      <p:tavLst>
                                        <p:tav tm="0">
                                          <p:val>
                                            <p:strVal val="#ppt_x"/>
                                          </p:val>
                                        </p:tav>
                                        <p:tav tm="100000">
                                          <p:val>
                                            <p:strVal val="#ppt_x"/>
                                          </p:val>
                                        </p:tav>
                                      </p:tavLst>
                                    </p:anim>
                                    <p:anim calcmode="lin" valueType="num">
                                      <p:cBhvr additive="base">
                                        <p:cTn id="16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anim calcmode="lin" valueType="num">
                                      <p:cBhvr additive="base">
                                        <p:cTn id="168" dur="500" fill="hold"/>
                                        <p:tgtEl>
                                          <p:spTgt spid="54"/>
                                        </p:tgtEl>
                                        <p:attrNameLst>
                                          <p:attrName>ppt_x</p:attrName>
                                        </p:attrNameLst>
                                      </p:cBhvr>
                                      <p:tavLst>
                                        <p:tav tm="0">
                                          <p:val>
                                            <p:strVal val="#ppt_x"/>
                                          </p:val>
                                        </p:tav>
                                        <p:tav tm="100000">
                                          <p:val>
                                            <p:strVal val="#ppt_x"/>
                                          </p:val>
                                        </p:tav>
                                      </p:tavLst>
                                    </p:anim>
                                    <p:anim calcmode="lin" valueType="num">
                                      <p:cBhvr additive="base">
                                        <p:cTn id="16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55"/>
                                        </p:tgtEl>
                                        <p:attrNameLst>
                                          <p:attrName>style.visibility</p:attrName>
                                        </p:attrNameLst>
                                      </p:cBhvr>
                                      <p:to>
                                        <p:strVal val="visible"/>
                                      </p:to>
                                    </p:set>
                                    <p:anim calcmode="lin" valueType="num">
                                      <p:cBhvr additive="base">
                                        <p:cTn id="174" dur="500" fill="hold"/>
                                        <p:tgtEl>
                                          <p:spTgt spid="55"/>
                                        </p:tgtEl>
                                        <p:attrNameLst>
                                          <p:attrName>ppt_x</p:attrName>
                                        </p:attrNameLst>
                                      </p:cBhvr>
                                      <p:tavLst>
                                        <p:tav tm="0">
                                          <p:val>
                                            <p:strVal val="#ppt_x"/>
                                          </p:val>
                                        </p:tav>
                                        <p:tav tm="100000">
                                          <p:val>
                                            <p:strVal val="#ppt_x"/>
                                          </p:val>
                                        </p:tav>
                                      </p:tavLst>
                                    </p:anim>
                                    <p:anim calcmode="lin" valueType="num">
                                      <p:cBhvr additive="base">
                                        <p:cTn id="17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56"/>
                                        </p:tgtEl>
                                        <p:attrNameLst>
                                          <p:attrName>style.visibility</p:attrName>
                                        </p:attrNameLst>
                                      </p:cBhvr>
                                      <p:to>
                                        <p:strVal val="visible"/>
                                      </p:to>
                                    </p:set>
                                    <p:anim calcmode="lin" valueType="num">
                                      <p:cBhvr additive="base">
                                        <p:cTn id="180" dur="500" fill="hold"/>
                                        <p:tgtEl>
                                          <p:spTgt spid="56"/>
                                        </p:tgtEl>
                                        <p:attrNameLst>
                                          <p:attrName>ppt_x</p:attrName>
                                        </p:attrNameLst>
                                      </p:cBhvr>
                                      <p:tavLst>
                                        <p:tav tm="0">
                                          <p:val>
                                            <p:strVal val="#ppt_x"/>
                                          </p:val>
                                        </p:tav>
                                        <p:tav tm="100000">
                                          <p:val>
                                            <p:strVal val="#ppt_x"/>
                                          </p:val>
                                        </p:tav>
                                      </p:tavLst>
                                    </p:anim>
                                    <p:anim calcmode="lin" valueType="num">
                                      <p:cBhvr additive="base">
                                        <p:cTn id="18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57"/>
                                        </p:tgtEl>
                                        <p:attrNameLst>
                                          <p:attrName>style.visibility</p:attrName>
                                        </p:attrNameLst>
                                      </p:cBhvr>
                                      <p:to>
                                        <p:strVal val="visible"/>
                                      </p:to>
                                    </p:set>
                                    <p:anim calcmode="lin" valueType="num">
                                      <p:cBhvr additive="base">
                                        <p:cTn id="186" dur="500" fill="hold"/>
                                        <p:tgtEl>
                                          <p:spTgt spid="57"/>
                                        </p:tgtEl>
                                        <p:attrNameLst>
                                          <p:attrName>ppt_x</p:attrName>
                                        </p:attrNameLst>
                                      </p:cBhvr>
                                      <p:tavLst>
                                        <p:tav tm="0">
                                          <p:val>
                                            <p:strVal val="#ppt_x"/>
                                          </p:val>
                                        </p:tav>
                                        <p:tav tm="100000">
                                          <p:val>
                                            <p:strVal val="#ppt_x"/>
                                          </p:val>
                                        </p:tav>
                                      </p:tavLst>
                                    </p:anim>
                                    <p:anim calcmode="lin" valueType="num">
                                      <p:cBhvr additive="base">
                                        <p:cTn id="18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58"/>
                                        </p:tgtEl>
                                        <p:attrNameLst>
                                          <p:attrName>style.visibility</p:attrName>
                                        </p:attrNameLst>
                                      </p:cBhvr>
                                      <p:to>
                                        <p:strVal val="visible"/>
                                      </p:to>
                                    </p:set>
                                    <p:anim calcmode="lin" valueType="num">
                                      <p:cBhvr additive="base">
                                        <p:cTn id="192" dur="500" fill="hold"/>
                                        <p:tgtEl>
                                          <p:spTgt spid="58"/>
                                        </p:tgtEl>
                                        <p:attrNameLst>
                                          <p:attrName>ppt_x</p:attrName>
                                        </p:attrNameLst>
                                      </p:cBhvr>
                                      <p:tavLst>
                                        <p:tav tm="0">
                                          <p:val>
                                            <p:strVal val="#ppt_x"/>
                                          </p:val>
                                        </p:tav>
                                        <p:tav tm="100000">
                                          <p:val>
                                            <p:strVal val="#ppt_x"/>
                                          </p:val>
                                        </p:tav>
                                      </p:tavLst>
                                    </p:anim>
                                    <p:anim calcmode="lin" valueType="num">
                                      <p:cBhvr additive="base">
                                        <p:cTn id="19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6" grpId="0"/>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2873012" y="776531"/>
            <a:ext cx="685677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solidFill>
                <a:latin typeface="Times New Roman" panose="02020603050405020304" pitchFamily="18" charset="0"/>
                <a:cs typeface="Times New Roman" panose="02020603050405020304" pitchFamily="18" charset="0"/>
              </a:rPr>
              <a:t>Bài 1 con đạt được được mục tiêu nào?</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2" name="TextBox 1"/>
          <p:cNvSpPr txBox="1"/>
          <p:nvPr/>
        </p:nvSpPr>
        <p:spPr>
          <a:xfrm>
            <a:off x="10265053" y="1485612"/>
            <a:ext cx="1349828" cy="1862048"/>
          </a:xfrm>
          <a:prstGeom prst="rect">
            <a:avLst/>
          </a:prstGeom>
          <a:noFill/>
        </p:spPr>
        <p:txBody>
          <a:bodyPr wrap="square" rtlCol="0">
            <a:spAutoFit/>
          </a:bodyPr>
          <a:lstStyle/>
          <a:p>
            <a:r>
              <a:rPr lang="en-US" sz="11500" dirty="0">
                <a:solidFill>
                  <a:srgbClr val="00B050"/>
                </a:solidFill>
                <a:sym typeface="Wingdings 2" panose="05020102010507070707" pitchFamily="18" charset="2"/>
              </a:rPr>
              <a:t></a:t>
            </a:r>
            <a:endParaRPr lang="en-US" sz="11500" dirty="0">
              <a:solidFill>
                <a:srgbClr val="00B050"/>
              </a:solidFill>
            </a:endParaRPr>
          </a:p>
        </p:txBody>
      </p:sp>
    </p:spTree>
    <p:extLst>
      <p:ext uri="{BB962C8B-B14F-4D97-AF65-F5344CB8AC3E}">
        <p14:creationId xmlns:p14="http://schemas.microsoft.com/office/powerpoint/2010/main" val="207791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3"/>
          <p:cNvPicPr>
            <a:picLocks noChangeAspect="1"/>
          </p:cNvPicPr>
          <p:nvPr/>
        </p:nvPicPr>
        <p:blipFill>
          <a:blip r:embed="rId2"/>
          <a:stretch>
            <a:fillRect/>
          </a:stretch>
        </p:blipFill>
        <p:spPr>
          <a:xfrm>
            <a:off x="-1057" y="0"/>
            <a:ext cx="12193057" cy="6858594"/>
          </a:xfrm>
          <a:prstGeom prst="rect">
            <a:avLst/>
          </a:prstGeom>
        </p:spPr>
      </p:pic>
      <p:sp>
        <p:nvSpPr>
          <p:cNvPr id="5" name="Rectangle 5"/>
          <p:cNvSpPr>
            <a:spLocks noChangeArrowheads="1"/>
          </p:cNvSpPr>
          <p:nvPr/>
        </p:nvSpPr>
        <p:spPr bwMode="auto">
          <a:xfrm>
            <a:off x="454924" y="1109142"/>
            <a:ext cx="1173707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 </a:t>
            </a:r>
            <a:r>
              <a:rPr kumimoji="0" lang="en-US"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 đến kinh đô Thăng Long  yết kiến vua Trần Nhân Tông.</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vi-VN" sz="36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Nhà vua:</a:t>
            </a:r>
            <a:r>
              <a:rPr kumimoji="0" lang="en-US"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Trẫm cho nhà ng</a:t>
            </a:r>
            <a:r>
              <a:rPr kumimoji="0" lang="vi-VN"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ươi nhận lấy một loại binh khí.</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36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a:t>
            </a:r>
            <a:r>
              <a:rPr kumimoji="0" lang="vi-VN"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Thần chỉ xin một chiếc dùi sắt.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36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Nhà vua:</a:t>
            </a:r>
            <a:r>
              <a:rPr kumimoji="0" lang="vi-VN"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Để  làm gì?</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36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 -</a:t>
            </a:r>
            <a:r>
              <a:rPr kumimoji="0" lang="vi-VN"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Để dùi thủng chiến thuyền của giặc vì thần </a:t>
            </a:r>
            <a:r>
              <a:rPr kumimoji="0" lang="en-US"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có thể lặn hàng giờ d</a:t>
            </a:r>
            <a:r>
              <a:rPr kumimoji="0" lang="vi-VN" altLang="vi-VN" sz="36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ưới nước.</a:t>
            </a:r>
          </a:p>
        </p:txBody>
      </p:sp>
      <p:sp>
        <p:nvSpPr>
          <p:cNvPr id="6" name="Text Box 20"/>
          <p:cNvSpPr txBox="1">
            <a:spLocks noChangeArrowheads="1"/>
          </p:cNvSpPr>
          <p:nvPr/>
        </p:nvSpPr>
        <p:spPr bwMode="auto">
          <a:xfrm>
            <a:off x="154673" y="365125"/>
            <a:ext cx="105312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Bài 2</a:t>
            </a:r>
            <a:r>
              <a:rPr kumimoji="0" lang="en-US" altLang="vi-VN"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Gạch dưới động từ trong các đoạn văn sau:</a:t>
            </a:r>
          </a:p>
        </p:txBody>
      </p:sp>
      <p:cxnSp>
        <p:nvCxnSpPr>
          <p:cNvPr id="7" name="Straight Connector 6"/>
          <p:cNvCxnSpPr/>
          <p:nvPr/>
        </p:nvCxnSpPr>
        <p:spPr>
          <a:xfrm>
            <a:off x="1628399" y="919113"/>
            <a:ext cx="2793475"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2436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327545" y="838474"/>
            <a:ext cx="1173707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 </a:t>
            </a:r>
            <a:r>
              <a:rPr kumimoji="0" lang="en-US"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 đến kinh đô Thăng Long  yết kiến vua Trần Nhân Tông.</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vi-VN" sz="28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Nhà vua:</a:t>
            </a:r>
            <a:r>
              <a:rPr kumimoji="0" lang="en-US"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Trẫm cho nhà ng</a:t>
            </a:r>
            <a:r>
              <a:rPr kumimoji="0" lang="vi-VN"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ươi nhận lấy một loại binh khí.</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28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a:t>
            </a:r>
            <a:r>
              <a:rPr kumimoji="0" lang="vi-VN"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Thần chỉ xin một chiếc dùi sắt.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28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Nhà vua:</a:t>
            </a:r>
            <a:r>
              <a:rPr kumimoji="0" lang="vi-VN"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  Để  làm gì?</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vi-VN" altLang="vi-VN" sz="2800" b="0" i="1"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Yết Kiêu: -</a:t>
            </a:r>
            <a:r>
              <a:rPr kumimoji="0" lang="vi-VN"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  Để dùi thủng chiến thuyền của giặc vì thần </a:t>
            </a:r>
            <a:r>
              <a:rPr kumimoji="0" lang="en-US"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có thể lặn hàng giờ d</a:t>
            </a:r>
            <a:r>
              <a:rPr kumimoji="0" lang="vi-VN" altLang="vi-VN" sz="2800" b="0" i="0" u="none" strike="noStrike" kern="1200" cap="none" spc="0" normalizeH="0" baseline="0" noProof="1">
                <a:ln>
                  <a:noFill/>
                </a:ln>
                <a:solidFill>
                  <a:srgbClr val="002060"/>
                </a:solidFill>
                <a:effectLst/>
                <a:uLnTx/>
                <a:uFillTx/>
                <a:latin typeface="Times New Roman" panose="02020603050405020304" pitchFamily="18" charset="0"/>
                <a:ea typeface="+mn-ea"/>
                <a:cs typeface="Arial" panose="020B0604020202020204" pitchFamily="34" charset="0"/>
              </a:rPr>
              <a:t>ưới nước.</a:t>
            </a:r>
          </a:p>
        </p:txBody>
      </p:sp>
      <p:sp>
        <p:nvSpPr>
          <p:cNvPr id="57356" name="Text Box 20"/>
          <p:cNvSpPr txBox="1">
            <a:spLocks noChangeArrowheads="1"/>
          </p:cNvSpPr>
          <p:nvPr/>
        </p:nvSpPr>
        <p:spPr bwMode="auto">
          <a:xfrm>
            <a:off x="0" y="121752"/>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Bài 2</a:t>
            </a:r>
            <a:r>
              <a:rPr kumimoji="0" lang="en-US" alt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Gạch dưới động từ trong các đoạn văn sau:</a:t>
            </a:r>
          </a:p>
        </p:txBody>
      </p:sp>
      <p:cxnSp>
        <p:nvCxnSpPr>
          <p:cNvPr id="3" name="Straight Connector 2"/>
          <p:cNvCxnSpPr/>
          <p:nvPr/>
        </p:nvCxnSpPr>
        <p:spPr>
          <a:xfrm flipV="1">
            <a:off x="1115137" y="529756"/>
            <a:ext cx="2569759" cy="14934"/>
          </a:xfrm>
          <a:prstGeom prst="line">
            <a:avLst/>
          </a:prstGeom>
          <a:ln>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a:off x="2523350" y="1273616"/>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6323906" y="1273616"/>
            <a:ext cx="966272" cy="864"/>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2862264" y="1801387"/>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5100057" y="1801387"/>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3338234" y="2305232"/>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8405315" y="3337792"/>
            <a:ext cx="701154" cy="0"/>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a:off x="9205415" y="3337792"/>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622073" y="3314773"/>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sp>
        <p:nvSpPr>
          <p:cNvPr id="2" name="TextBox 1"/>
          <p:cNvSpPr txBox="1"/>
          <p:nvPr/>
        </p:nvSpPr>
        <p:spPr>
          <a:xfrm>
            <a:off x="300027" y="4242093"/>
            <a:ext cx="6507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yết kiến :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đến gặp người có địa vị cao hơn.</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30" name="Straight Connector 29"/>
          <p:cNvCxnSpPr/>
          <p:nvPr/>
        </p:nvCxnSpPr>
        <p:spPr>
          <a:xfrm>
            <a:off x="2710134" y="2808737"/>
            <a:ext cx="533400" cy="1588"/>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sp>
        <p:nvSpPr>
          <p:cNvPr id="11" name="Rectangle 10"/>
          <p:cNvSpPr/>
          <p:nvPr/>
        </p:nvSpPr>
        <p:spPr>
          <a:xfrm>
            <a:off x="6097553" y="847286"/>
            <a:ext cx="14189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800" b="0" i="0" u="none" strike="noStrike" kern="1200" cap="none" spc="0" normalizeH="0" baseline="0" noProof="1">
                <a:ln>
                  <a:noFill/>
                </a:ln>
                <a:solidFill>
                  <a:srgbClr val="00B050"/>
                </a:solidFill>
                <a:effectLst/>
                <a:uLnTx/>
                <a:uFillTx/>
                <a:latin typeface="Times New Roman" panose="02020603050405020304" pitchFamily="18" charset="0"/>
                <a:ea typeface="+mn-ea"/>
                <a:cs typeface="Arial" panose="020B0604020202020204" pitchFamily="34" charset="0"/>
              </a:rPr>
              <a:t>yết kiến </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sp>
        <p:nvSpPr>
          <p:cNvPr id="13" name="Rectangle 12"/>
          <p:cNvSpPr/>
          <p:nvPr/>
        </p:nvSpPr>
        <p:spPr>
          <a:xfrm>
            <a:off x="2554349" y="2877266"/>
            <a:ext cx="6431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2800" b="0" i="0" u="none" strike="noStrike" kern="1200" cap="none" spc="0" normalizeH="0" baseline="0" noProof="1">
                <a:ln>
                  <a:noFill/>
                </a:ln>
                <a:solidFill>
                  <a:srgbClr val="00B050"/>
                </a:solidFill>
                <a:effectLst/>
                <a:uLnTx/>
                <a:uFillTx/>
                <a:latin typeface="Times New Roman" panose="02020603050405020304" pitchFamily="18" charset="0"/>
                <a:ea typeface="+mn-ea"/>
                <a:cs typeface="Arial" panose="020B0604020202020204" pitchFamily="34" charset="0"/>
              </a:rPr>
              <a:t>dùi</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sp>
        <p:nvSpPr>
          <p:cNvPr id="15" name="Rectangle 14"/>
          <p:cNvSpPr/>
          <p:nvPr/>
        </p:nvSpPr>
        <p:spPr>
          <a:xfrm>
            <a:off x="283549" y="4878464"/>
            <a:ext cx="45400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dùi :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tạo lỗ thủng bằng cái dùi</a:t>
            </a:r>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7419" t="6739" r="9351" b="9239"/>
          <a:stretch/>
        </p:blipFill>
        <p:spPr>
          <a:xfrm>
            <a:off x="4722820" y="4713689"/>
            <a:ext cx="2540062" cy="2052822"/>
          </a:xfrm>
          <a:prstGeom prst="rect">
            <a:avLst/>
          </a:prstGeom>
        </p:spPr>
      </p:pic>
    </p:spTree>
    <p:extLst>
      <p:ext uri="{BB962C8B-B14F-4D97-AF65-F5344CB8AC3E}">
        <p14:creationId xmlns:p14="http://schemas.microsoft.com/office/powerpoint/2010/main" val="219274893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par>
                                <p:cTn id="20" presetID="6"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1000"/>
                                        <p:tgtEl>
                                          <p:spTgt spid="2">
                                            <p:txEl>
                                              <p:pRg st="0" end="0"/>
                                            </p:txEl>
                                          </p:spTgt>
                                        </p:tgtEl>
                                      </p:cBhvr>
                                    </p:animEffect>
                                    <p:anim calcmode="lin" valueType="num">
                                      <p:cBhvr>
                                        <p:cTn id="3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ppt_x"/>
                                          </p:val>
                                        </p:tav>
                                        <p:tav tm="100000">
                                          <p:val>
                                            <p:strVal val="#ppt_x"/>
                                          </p:val>
                                        </p:tav>
                                      </p:tavLst>
                                    </p:anim>
                                    <p:anim calcmode="lin" valueType="num">
                                      <p:cBhvr additive="base">
                                        <p:cTn id="5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34575" y="1535113"/>
            <a:ext cx="11260201" cy="41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en-US" alt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b)</a:t>
            </a:r>
            <a:r>
              <a:rPr kumimoji="0" lang="en-US" altLang="en-US" sz="3600" b="1" i="0" u="none" strike="noStrike" kern="1200" cap="none" spc="0" normalizeH="0" baseline="0" noProof="1">
                <a:ln>
                  <a:noFill/>
                </a:ln>
                <a:solidFill>
                  <a:srgbClr val="7030A0"/>
                </a:solidFill>
                <a:effectLst/>
                <a:uLnTx/>
                <a:uFillTx/>
                <a:latin typeface="Times New Roman" panose="02020603050405020304" pitchFamily="18" charset="0"/>
                <a:ea typeface="+mn-ea"/>
                <a:cs typeface="Times New Roman" panose="02020603050405020304" pitchFamily="18" charset="0"/>
              </a:rPr>
              <a:t>Thần Đi-ô-ni-dốt mỉm c</a:t>
            </a:r>
            <a:r>
              <a:rPr kumimoji="0" lang="vi-VN" altLang="en-US" sz="3600" b="1" i="0" u="none" strike="noStrike" kern="1200" cap="none" spc="0" normalizeH="0" baseline="0" noProof="1">
                <a:ln>
                  <a:noFill/>
                </a:ln>
                <a:solidFill>
                  <a:srgbClr val="7030A0"/>
                </a:solidFill>
                <a:effectLst/>
                <a:uLnTx/>
                <a:uFillTx/>
                <a:latin typeface="Times New Roman" panose="02020603050405020304" pitchFamily="18" charset="0"/>
                <a:ea typeface="+mn-ea"/>
                <a:cs typeface="Times New Roman" panose="02020603050405020304" pitchFamily="18" charset="0"/>
              </a:rPr>
              <a:t>ười ưng thuận.</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None/>
              <a:tabLst/>
              <a:defRPr/>
            </a:pPr>
            <a:r>
              <a:rPr kumimoji="0" lang="vi-VN" altLang="en-US" sz="3600" b="1" i="0" u="none" strike="noStrike" kern="1200" cap="none" spc="0" normalizeH="0" baseline="0" noProof="1">
                <a:ln>
                  <a:noFill/>
                </a:ln>
                <a:solidFill>
                  <a:srgbClr val="7030A0"/>
                </a:solidFill>
                <a:effectLst/>
                <a:uLnTx/>
                <a:uFillTx/>
                <a:latin typeface="Times New Roman" panose="02020603050405020304" pitchFamily="18" charset="0"/>
                <a:ea typeface="+mn-ea"/>
                <a:cs typeface="Times New Roman" panose="02020603050405020304" pitchFamily="18" charset="0"/>
              </a:rPr>
              <a:t>     Vua Mi-đát thử bẻ một cành sồi, cành đó liền biến thành vàng . Vua ngắt một quả táo, quả  táo cũng thành vàng nốt. Tưởng không có ai trên đời sung sướng hơn thế nữa!</a:t>
            </a:r>
          </a:p>
        </p:txBody>
      </p:sp>
      <p:grpSp>
        <p:nvGrpSpPr>
          <p:cNvPr id="76" name="组合 75"/>
          <p:cNvGrpSpPr>
            <a:grpSpLocks/>
          </p:cNvGrpSpPr>
          <p:nvPr/>
        </p:nvGrpSpPr>
        <p:grpSpPr bwMode="auto">
          <a:xfrm>
            <a:off x="0" y="123879"/>
            <a:ext cx="7562850" cy="908050"/>
            <a:chOff x="3312996" y="215475"/>
            <a:chExt cx="4556933" cy="907919"/>
          </a:xfrm>
        </p:grpSpPr>
        <p:grpSp>
          <p:nvGrpSpPr>
            <p:cNvPr id="25623" name="组合 76"/>
            <p:cNvGrpSpPr>
              <a:grpSpLocks/>
            </p:cNvGrpSpPr>
            <p:nvPr/>
          </p:nvGrpSpPr>
          <p:grpSpPr bwMode="auto">
            <a:xfrm rot="406819" flipH="1">
              <a:off x="3312996" y="215475"/>
              <a:ext cx="1030666" cy="703956"/>
              <a:chOff x="9015984" y="2528554"/>
              <a:chExt cx="2157344" cy="1473489"/>
            </a:xfrm>
          </p:grpSpPr>
          <p:sp>
            <p:nvSpPr>
              <p:cNvPr id="25635" name="Freeform 166"/>
              <p:cNvSpPr>
                <a:spLocks/>
              </p:cNvSpPr>
              <p:nvPr/>
            </p:nvSpPr>
            <p:spPr bwMode="auto">
              <a:xfrm>
                <a:off x="10132784" y="3116474"/>
                <a:ext cx="831450" cy="526422"/>
              </a:xfrm>
              <a:custGeom>
                <a:avLst/>
                <a:gdLst>
                  <a:gd name="T0" fmla="*/ 2147483647 w 143"/>
                  <a:gd name="T1" fmla="*/ 2147483647 h 90"/>
                  <a:gd name="T2" fmla="*/ 2147483647 w 143"/>
                  <a:gd name="T3" fmla="*/ 2147483647 h 90"/>
                  <a:gd name="T4" fmla="*/ 2147483647 w 143"/>
                  <a:gd name="T5" fmla="*/ 2147483647 h 90"/>
                  <a:gd name="T6" fmla="*/ 2147483647 w 143"/>
                  <a:gd name="T7" fmla="*/ 0 h 90"/>
                  <a:gd name="T8" fmla="*/ 0 w 143"/>
                  <a:gd name="T9" fmla="*/ 2147483647 h 90"/>
                  <a:gd name="T10" fmla="*/ 2147483647 w 143"/>
                  <a:gd name="T11" fmla="*/ 2147483647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6" name="Freeform 167"/>
              <p:cNvSpPr>
                <a:spLocks/>
              </p:cNvSpPr>
              <p:nvPr/>
            </p:nvSpPr>
            <p:spPr bwMode="auto">
              <a:xfrm>
                <a:off x="9933530" y="2779466"/>
                <a:ext cx="954446" cy="787173"/>
              </a:xfrm>
              <a:custGeom>
                <a:avLst/>
                <a:gdLst>
                  <a:gd name="T0" fmla="*/ 2147483647 w 164"/>
                  <a:gd name="T1" fmla="*/ 2147483647 h 135"/>
                  <a:gd name="T2" fmla="*/ 2147483647 w 164"/>
                  <a:gd name="T3" fmla="*/ 0 h 135"/>
                  <a:gd name="T4" fmla="*/ 2147483647 w 164"/>
                  <a:gd name="T5" fmla="*/ 2147483647 h 135"/>
                  <a:gd name="T6" fmla="*/ 2147483647 w 164"/>
                  <a:gd name="T7" fmla="*/ 2147483647 h 135"/>
                  <a:gd name="T8" fmla="*/ 2147483647 w 164"/>
                  <a:gd name="T9" fmla="*/ 2147483647 h 135"/>
                  <a:gd name="T10" fmla="*/ 2147483647 w 164"/>
                  <a:gd name="T11" fmla="*/ 2147483647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7" name="Freeform 168"/>
              <p:cNvSpPr>
                <a:spLocks/>
              </p:cNvSpPr>
              <p:nvPr/>
            </p:nvSpPr>
            <p:spPr bwMode="auto">
              <a:xfrm>
                <a:off x="9618662" y="2570374"/>
                <a:ext cx="1129101" cy="656798"/>
              </a:xfrm>
              <a:custGeom>
                <a:avLst/>
                <a:gdLst>
                  <a:gd name="T0" fmla="*/ 2147483647 w 194"/>
                  <a:gd name="T1" fmla="*/ 0 h 113"/>
                  <a:gd name="T2" fmla="*/ 0 w 194"/>
                  <a:gd name="T3" fmla="*/ 2147483647 h 113"/>
                  <a:gd name="T4" fmla="*/ 2147483647 w 194"/>
                  <a:gd name="T5" fmla="*/ 2147483647 h 113"/>
                  <a:gd name="T6" fmla="*/ 2147483647 w 194"/>
                  <a:gd name="T7" fmla="*/ 2147483647 h 113"/>
                  <a:gd name="T8" fmla="*/ 2147483647 w 194"/>
                  <a:gd name="T9" fmla="*/ 2147483647 h 113"/>
                  <a:gd name="T10" fmla="*/ 2147483647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8" name="Freeform 169"/>
              <p:cNvSpPr>
                <a:spLocks/>
              </p:cNvSpPr>
              <p:nvPr/>
            </p:nvSpPr>
            <p:spPr bwMode="auto">
              <a:xfrm>
                <a:off x="9200477" y="3094334"/>
                <a:ext cx="996266" cy="797012"/>
              </a:xfrm>
              <a:custGeom>
                <a:avLst/>
                <a:gdLst>
                  <a:gd name="T0" fmla="*/ 2147483647 w 171"/>
                  <a:gd name="T1" fmla="*/ 2147483647 h 137"/>
                  <a:gd name="T2" fmla="*/ 2147483647 w 171"/>
                  <a:gd name="T3" fmla="*/ 2147483647 h 137"/>
                  <a:gd name="T4" fmla="*/ 2147483647 w 171"/>
                  <a:gd name="T5" fmla="*/ 2147483647 h 137"/>
                  <a:gd name="T6" fmla="*/ 2147483647 w 171"/>
                  <a:gd name="T7" fmla="*/ 2147483647 h 137"/>
                  <a:gd name="T8" fmla="*/ 2147483647 w 171"/>
                  <a:gd name="T9" fmla="*/ 2147483647 h 137"/>
                  <a:gd name="T10" fmla="*/ 2147483647 w 171"/>
                  <a:gd name="T11" fmla="*/ 2147483647 h 137"/>
                  <a:gd name="T12" fmla="*/ 2147483647 w 171"/>
                  <a:gd name="T13" fmla="*/ 2147483647 h 137"/>
                  <a:gd name="T14" fmla="*/ 2147483647 w 171"/>
                  <a:gd name="T15" fmla="*/ 2147483647 h 137"/>
                  <a:gd name="T16" fmla="*/ 2147483647 w 171"/>
                  <a:gd name="T17" fmla="*/ 2147483647 h 137"/>
                  <a:gd name="T18" fmla="*/ 2147483647 w 171"/>
                  <a:gd name="T19" fmla="*/ 2147483647 h 137"/>
                  <a:gd name="T20" fmla="*/ 0 w 171"/>
                  <a:gd name="T21" fmla="*/ 2147483647 h 137"/>
                  <a:gd name="T22" fmla="*/ 2147483647 w 171"/>
                  <a:gd name="T23" fmla="*/ 2147483647 h 137"/>
                  <a:gd name="T24" fmla="*/ 2147483647 w 171"/>
                  <a:gd name="T25" fmla="*/ 2147483647 h 137"/>
                  <a:gd name="T26" fmla="*/ 2147483647 w 171"/>
                  <a:gd name="T27" fmla="*/ 2147483647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9" name="Freeform 170"/>
              <p:cNvSpPr>
                <a:spLocks/>
              </p:cNvSpPr>
              <p:nvPr/>
            </p:nvSpPr>
            <p:spPr bwMode="auto">
              <a:xfrm>
                <a:off x="9033203" y="3758510"/>
                <a:ext cx="265671" cy="221392"/>
              </a:xfrm>
              <a:custGeom>
                <a:avLst/>
                <a:gdLst>
                  <a:gd name="T0" fmla="*/ 2147483647 w 46"/>
                  <a:gd name="T1" fmla="*/ 0 h 38"/>
                  <a:gd name="T2" fmla="*/ 0 w 46"/>
                  <a:gd name="T3" fmla="*/ 2147483647 h 38"/>
                  <a:gd name="T4" fmla="*/ 2147483647 w 46"/>
                  <a:gd name="T5" fmla="*/ 2147483647 h 38"/>
                  <a:gd name="T6" fmla="*/ 2147483647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0" name="Freeform 175"/>
              <p:cNvSpPr>
                <a:spLocks/>
              </p:cNvSpPr>
              <p:nvPr/>
            </p:nvSpPr>
            <p:spPr bwMode="auto">
              <a:xfrm>
                <a:off x="9945831" y="3030377"/>
                <a:ext cx="1227497" cy="890489"/>
              </a:xfrm>
              <a:custGeom>
                <a:avLst/>
                <a:gdLst>
                  <a:gd name="T0" fmla="*/ 2147483647 w 211"/>
                  <a:gd name="T1" fmla="*/ 0 h 153"/>
                  <a:gd name="T2" fmla="*/ 2147483647 w 211"/>
                  <a:gd name="T3" fmla="*/ 0 h 153"/>
                  <a:gd name="T4" fmla="*/ 2147483647 w 211"/>
                  <a:gd name="T5" fmla="*/ 2147483647 h 153"/>
                  <a:gd name="T6" fmla="*/ 2147483647 w 211"/>
                  <a:gd name="T7" fmla="*/ 2147483647 h 153"/>
                  <a:gd name="T8" fmla="*/ 2147483647 w 211"/>
                  <a:gd name="T9" fmla="*/ 2147483647 h 153"/>
                  <a:gd name="T10" fmla="*/ 2147483647 w 211"/>
                  <a:gd name="T11" fmla="*/ 2147483647 h 153"/>
                  <a:gd name="T12" fmla="*/ 2147483647 w 211"/>
                  <a:gd name="T13" fmla="*/ 2147483647 h 153"/>
                  <a:gd name="T14" fmla="*/ 2147483647 w 211"/>
                  <a:gd name="T15" fmla="*/ 2147483647 h 153"/>
                  <a:gd name="T16" fmla="*/ 0 w 211"/>
                  <a:gd name="T17" fmla="*/ 2147483647 h 153"/>
                  <a:gd name="T18" fmla="*/ 2147483647 w 211"/>
                  <a:gd name="T19" fmla="*/ 2147483647 h 153"/>
                  <a:gd name="T20" fmla="*/ 2147483647 w 211"/>
                  <a:gd name="T21" fmla="*/ 2147483647 h 153"/>
                  <a:gd name="T22" fmla="*/ 2147483647 w 211"/>
                  <a:gd name="T23" fmla="*/ 2147483647 h 153"/>
                  <a:gd name="T24" fmla="*/ 2147483647 w 211"/>
                  <a:gd name="T25" fmla="*/ 2147483647 h 153"/>
                  <a:gd name="T26" fmla="*/ 2147483647 w 211"/>
                  <a:gd name="T27" fmla="*/ 0 h 153"/>
                  <a:gd name="T28" fmla="*/ 2147483647 w 211"/>
                  <a:gd name="T29" fmla="*/ 0 h 153"/>
                  <a:gd name="T30" fmla="*/ 2147483647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1" name="Freeform 176"/>
              <p:cNvSpPr>
                <a:spLocks/>
              </p:cNvSpPr>
              <p:nvPr/>
            </p:nvSpPr>
            <p:spPr bwMode="auto">
              <a:xfrm>
                <a:off x="10747762" y="2720427"/>
                <a:ext cx="297650" cy="396047"/>
              </a:xfrm>
              <a:custGeom>
                <a:avLst/>
                <a:gdLst>
                  <a:gd name="T0" fmla="*/ 2147483647 w 51"/>
                  <a:gd name="T1" fmla="*/ 0 h 68"/>
                  <a:gd name="T2" fmla="*/ 2147483647 w 51"/>
                  <a:gd name="T3" fmla="*/ 0 h 68"/>
                  <a:gd name="T4" fmla="*/ 0 w 51"/>
                  <a:gd name="T5" fmla="*/ 2147483647 h 68"/>
                  <a:gd name="T6" fmla="*/ 0 w 51"/>
                  <a:gd name="T7" fmla="*/ 2147483647 h 68"/>
                  <a:gd name="T8" fmla="*/ 2147483647 w 51"/>
                  <a:gd name="T9" fmla="*/ 2147483647 h 68"/>
                  <a:gd name="T10" fmla="*/ 2147483647 w 51"/>
                  <a:gd name="T11" fmla="*/ 2147483647 h 68"/>
                  <a:gd name="T12" fmla="*/ 2147483647 w 51"/>
                  <a:gd name="T13" fmla="*/ 2147483647 h 68"/>
                  <a:gd name="T14" fmla="*/ 2147483647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2" name="Freeform 177"/>
              <p:cNvSpPr>
                <a:spLocks/>
              </p:cNvSpPr>
              <p:nvPr/>
            </p:nvSpPr>
            <p:spPr bwMode="auto">
              <a:xfrm>
                <a:off x="10696104" y="2528554"/>
                <a:ext cx="157435" cy="250912"/>
              </a:xfrm>
              <a:custGeom>
                <a:avLst/>
                <a:gdLst>
                  <a:gd name="T0" fmla="*/ 2147483647 w 27"/>
                  <a:gd name="T1" fmla="*/ 0 h 43"/>
                  <a:gd name="T2" fmla="*/ 2147483647 w 27"/>
                  <a:gd name="T3" fmla="*/ 0 h 43"/>
                  <a:gd name="T4" fmla="*/ 0 w 27"/>
                  <a:gd name="T5" fmla="*/ 2147483647 h 43"/>
                  <a:gd name="T6" fmla="*/ 2147483647 w 27"/>
                  <a:gd name="T7" fmla="*/ 2147483647 h 43"/>
                  <a:gd name="T8" fmla="*/ 2147483647 w 27"/>
                  <a:gd name="T9" fmla="*/ 2147483647 h 43"/>
                  <a:gd name="T10" fmla="*/ 2147483647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3" name="Freeform 178"/>
              <p:cNvSpPr>
                <a:spLocks/>
              </p:cNvSpPr>
              <p:nvPr/>
            </p:nvSpPr>
            <p:spPr bwMode="auto">
              <a:xfrm>
                <a:off x="9298873" y="3642896"/>
                <a:ext cx="897869" cy="337009"/>
              </a:xfrm>
              <a:custGeom>
                <a:avLst/>
                <a:gdLst>
                  <a:gd name="T0" fmla="*/ 2147483647 w 154"/>
                  <a:gd name="T1" fmla="*/ 0 h 58"/>
                  <a:gd name="T2" fmla="*/ 2147483647 w 154"/>
                  <a:gd name="T3" fmla="*/ 0 h 58"/>
                  <a:gd name="T4" fmla="*/ 2147483647 w 154"/>
                  <a:gd name="T5" fmla="*/ 2147483647 h 58"/>
                  <a:gd name="T6" fmla="*/ 2147483647 w 154"/>
                  <a:gd name="T7" fmla="*/ 2147483647 h 58"/>
                  <a:gd name="T8" fmla="*/ 2147483647 w 154"/>
                  <a:gd name="T9" fmla="*/ 2147483647 h 58"/>
                  <a:gd name="T10" fmla="*/ 0 w 154"/>
                  <a:gd name="T11" fmla="*/ 2147483647 h 58"/>
                  <a:gd name="T12" fmla="*/ 2147483647 w 154"/>
                  <a:gd name="T13" fmla="*/ 2147483647 h 58"/>
                  <a:gd name="T14" fmla="*/ 2147483647 w 154"/>
                  <a:gd name="T15" fmla="*/ 2147483647 h 58"/>
                  <a:gd name="T16" fmla="*/ 2147483647 w 154"/>
                  <a:gd name="T17" fmla="*/ 2147483647 h 58"/>
                  <a:gd name="T18" fmla="*/ 2147483647 w 154"/>
                  <a:gd name="T19" fmla="*/ 2147483647 h 58"/>
                  <a:gd name="T20" fmla="*/ 2147483647 w 154"/>
                  <a:gd name="T21" fmla="*/ 2147483647 h 58"/>
                  <a:gd name="T22" fmla="*/ 2147483647 w 154"/>
                  <a:gd name="T23" fmla="*/ 2147483647 h 58"/>
                  <a:gd name="T24" fmla="*/ 2147483647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4" name="Freeform 179"/>
              <p:cNvSpPr>
                <a:spLocks/>
              </p:cNvSpPr>
              <p:nvPr/>
            </p:nvSpPr>
            <p:spPr bwMode="auto">
              <a:xfrm>
                <a:off x="9015984" y="3891346"/>
                <a:ext cx="302571" cy="110697"/>
              </a:xfrm>
              <a:custGeom>
                <a:avLst/>
                <a:gdLst>
                  <a:gd name="T0" fmla="*/ 2147483647 w 52"/>
                  <a:gd name="T1" fmla="*/ 0 h 19"/>
                  <a:gd name="T2" fmla="*/ 2147483647 w 52"/>
                  <a:gd name="T3" fmla="*/ 0 h 19"/>
                  <a:gd name="T4" fmla="*/ 2147483647 w 52"/>
                  <a:gd name="T5" fmla="*/ 0 h 19"/>
                  <a:gd name="T6" fmla="*/ 2147483647 w 52"/>
                  <a:gd name="T7" fmla="*/ 2147483647 h 19"/>
                  <a:gd name="T8" fmla="*/ 0 w 52"/>
                  <a:gd name="T9" fmla="*/ 2147483647 h 19"/>
                  <a:gd name="T10" fmla="*/ 2147483647 w 52"/>
                  <a:gd name="T11" fmla="*/ 2147483647 h 19"/>
                  <a:gd name="T12" fmla="*/ 2147483647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624" name="组合 77"/>
            <p:cNvGrpSpPr>
              <a:grpSpLocks/>
            </p:cNvGrpSpPr>
            <p:nvPr/>
          </p:nvGrpSpPr>
          <p:grpSpPr bwMode="auto">
            <a:xfrm>
              <a:off x="4595263" y="917019"/>
              <a:ext cx="3274666" cy="206375"/>
              <a:chOff x="4531763" y="904319"/>
              <a:chExt cx="3274666" cy="206375"/>
            </a:xfrm>
          </p:grpSpPr>
          <p:sp>
            <p:nvSpPr>
              <p:cNvPr id="25625" name="Freeform 139"/>
              <p:cNvSpPr>
                <a:spLocks/>
              </p:cNvSpPr>
              <p:nvPr/>
            </p:nvSpPr>
            <p:spPr bwMode="auto">
              <a:xfrm rot="-3223206">
                <a:off x="4548432"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6" name="Freeform 139"/>
              <p:cNvSpPr>
                <a:spLocks/>
              </p:cNvSpPr>
              <p:nvPr/>
            </p:nvSpPr>
            <p:spPr bwMode="auto">
              <a:xfrm rot="-3223206">
                <a:off x="4885649"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7" name="Freeform 139"/>
              <p:cNvSpPr>
                <a:spLocks/>
              </p:cNvSpPr>
              <p:nvPr/>
            </p:nvSpPr>
            <p:spPr bwMode="auto">
              <a:xfrm rot="-3223206">
                <a:off x="5222866"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8" name="Freeform 139"/>
              <p:cNvSpPr>
                <a:spLocks/>
              </p:cNvSpPr>
              <p:nvPr/>
            </p:nvSpPr>
            <p:spPr bwMode="auto">
              <a:xfrm rot="-3223206">
                <a:off x="5560083"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9" name="Freeform 139"/>
              <p:cNvSpPr>
                <a:spLocks/>
              </p:cNvSpPr>
              <p:nvPr/>
            </p:nvSpPr>
            <p:spPr bwMode="auto">
              <a:xfrm rot="-3223206">
                <a:off x="5897300"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0" name="Freeform 139"/>
              <p:cNvSpPr>
                <a:spLocks/>
              </p:cNvSpPr>
              <p:nvPr/>
            </p:nvSpPr>
            <p:spPr bwMode="auto">
              <a:xfrm rot="-3223206">
                <a:off x="6234517"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1" name="Freeform 139"/>
              <p:cNvSpPr>
                <a:spLocks/>
              </p:cNvSpPr>
              <p:nvPr/>
            </p:nvSpPr>
            <p:spPr bwMode="auto">
              <a:xfrm rot="-3223206">
                <a:off x="6571734"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2" name="Freeform 139"/>
              <p:cNvSpPr>
                <a:spLocks/>
              </p:cNvSpPr>
              <p:nvPr/>
            </p:nvSpPr>
            <p:spPr bwMode="auto">
              <a:xfrm rot="-3223206">
                <a:off x="6908951"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3" name="Freeform 139"/>
              <p:cNvSpPr>
                <a:spLocks/>
              </p:cNvSpPr>
              <p:nvPr/>
            </p:nvSpPr>
            <p:spPr bwMode="auto">
              <a:xfrm rot="-3223206">
                <a:off x="7246168"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34" name="Freeform 139"/>
              <p:cNvSpPr>
                <a:spLocks/>
              </p:cNvSpPr>
              <p:nvPr/>
            </p:nvSpPr>
            <p:spPr bwMode="auto">
              <a:xfrm rot="-3223206">
                <a:off x="7583385" y="887650"/>
                <a:ext cx="206375" cy="239713"/>
              </a:xfrm>
              <a:custGeom>
                <a:avLst/>
                <a:gdLst>
                  <a:gd name="T0" fmla="*/ 2147483647 w 55"/>
                  <a:gd name="T1" fmla="*/ 2147483647 h 64"/>
                  <a:gd name="T2" fmla="*/ 2147483647 w 55"/>
                  <a:gd name="T3" fmla="*/ 2147483647 h 64"/>
                  <a:gd name="T4" fmla="*/ 2147483647 w 55"/>
                  <a:gd name="T5" fmla="*/ 2147483647 h 64"/>
                  <a:gd name="T6" fmla="*/ 2147483647 w 55"/>
                  <a:gd name="T7" fmla="*/ 2147483647 h 64"/>
                  <a:gd name="T8" fmla="*/ 2147483647 w 55"/>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2" name="Rectangle 1"/>
          <p:cNvSpPr/>
          <p:nvPr/>
        </p:nvSpPr>
        <p:spPr>
          <a:xfrm>
            <a:off x="2131359" y="330626"/>
            <a:ext cx="8081681" cy="64633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Gạch</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dưới</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DAEDEF">
                      <a:lumMod val="60000"/>
                      <a:lumOff val="40000"/>
                    </a:srgbClr>
                  </a:outerShdw>
                </a:effectLst>
                <a:uLnTx/>
                <a:uFillTx/>
                <a:latin typeface="Times New Roman" panose="02020603050405020304" pitchFamily="18" charset="0"/>
                <a:ea typeface="+mn-ea"/>
                <a:cs typeface="Times New Roman" panose="02020603050405020304" pitchFamily="18" charset="0"/>
              </a:rPr>
              <a:t>: </a:t>
            </a:r>
          </a:p>
        </p:txBody>
      </p:sp>
      <p:sp>
        <p:nvSpPr>
          <p:cNvPr id="99" name="Line 6"/>
          <p:cNvSpPr>
            <a:spLocks noChangeShapeType="1"/>
          </p:cNvSpPr>
          <p:nvPr/>
        </p:nvSpPr>
        <p:spPr bwMode="auto">
          <a:xfrm>
            <a:off x="4694926" y="2259386"/>
            <a:ext cx="1741513" cy="14793"/>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100" name="Line 7"/>
          <p:cNvSpPr>
            <a:spLocks noChangeShapeType="1"/>
          </p:cNvSpPr>
          <p:nvPr/>
        </p:nvSpPr>
        <p:spPr bwMode="auto">
          <a:xfrm>
            <a:off x="6582851" y="2274179"/>
            <a:ext cx="216166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109" name="Line 6"/>
          <p:cNvSpPr>
            <a:spLocks noChangeShapeType="1"/>
          </p:cNvSpPr>
          <p:nvPr/>
        </p:nvSpPr>
        <p:spPr bwMode="auto">
          <a:xfrm>
            <a:off x="3715335" y="3091699"/>
            <a:ext cx="611875"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grpSp>
        <p:nvGrpSpPr>
          <p:cNvPr id="25608" name="组合 61"/>
          <p:cNvGrpSpPr>
            <a:grpSpLocks/>
          </p:cNvGrpSpPr>
          <p:nvPr/>
        </p:nvGrpSpPr>
        <p:grpSpPr bwMode="auto">
          <a:xfrm>
            <a:off x="4856163" y="5668964"/>
            <a:ext cx="595312" cy="1023937"/>
            <a:chOff x="10101876" y="4297860"/>
            <a:chExt cx="1826037" cy="1763786"/>
          </a:xfrm>
        </p:grpSpPr>
        <p:sp>
          <p:nvSpPr>
            <p:cNvPr id="25617" name="Freeform 26"/>
            <p:cNvSpPr>
              <a:spLocks noEditPoints="1"/>
            </p:cNvSpPr>
            <p:nvPr/>
          </p:nvSpPr>
          <p:spPr bwMode="auto">
            <a:xfrm>
              <a:off x="10122627" y="4297860"/>
              <a:ext cx="1745111" cy="1763786"/>
            </a:xfrm>
            <a:custGeom>
              <a:avLst/>
              <a:gdLst>
                <a:gd name="T0" fmla="*/ 2147483647 w 356"/>
                <a:gd name="T1" fmla="*/ 2147483647 h 359"/>
                <a:gd name="T2" fmla="*/ 2147483647 w 356"/>
                <a:gd name="T3" fmla="*/ 2147483647 h 359"/>
                <a:gd name="T4" fmla="*/ 2147483647 w 356"/>
                <a:gd name="T5" fmla="*/ 2147483647 h 359"/>
                <a:gd name="T6" fmla="*/ 2147483647 w 356"/>
                <a:gd name="T7" fmla="*/ 2147483647 h 359"/>
                <a:gd name="T8" fmla="*/ 2147483647 w 356"/>
                <a:gd name="T9" fmla="*/ 2147483647 h 359"/>
                <a:gd name="T10" fmla="*/ 2147483647 w 356"/>
                <a:gd name="T11" fmla="*/ 2147483647 h 359"/>
                <a:gd name="T12" fmla="*/ 2147483647 w 356"/>
                <a:gd name="T13" fmla="*/ 2147483647 h 359"/>
                <a:gd name="T14" fmla="*/ 2147483647 w 356"/>
                <a:gd name="T15" fmla="*/ 2147483647 h 359"/>
                <a:gd name="T16" fmla="*/ 2147483647 w 356"/>
                <a:gd name="T17" fmla="*/ 2147483647 h 359"/>
                <a:gd name="T18" fmla="*/ 2147483647 w 356"/>
                <a:gd name="T19" fmla="*/ 2147483647 h 359"/>
                <a:gd name="T20" fmla="*/ 2147483647 w 356"/>
                <a:gd name="T21" fmla="*/ 2147483647 h 359"/>
                <a:gd name="T22" fmla="*/ 2147483647 w 356"/>
                <a:gd name="T23" fmla="*/ 2147483647 h 359"/>
                <a:gd name="T24" fmla="*/ 2147483647 w 356"/>
                <a:gd name="T25" fmla="*/ 2147483647 h 359"/>
                <a:gd name="T26" fmla="*/ 2147483647 w 356"/>
                <a:gd name="T27" fmla="*/ 2147483647 h 359"/>
                <a:gd name="T28" fmla="*/ 2147483647 w 356"/>
                <a:gd name="T29" fmla="*/ 2147483647 h 359"/>
                <a:gd name="T30" fmla="*/ 2147483647 w 356"/>
                <a:gd name="T31" fmla="*/ 2147483647 h 359"/>
                <a:gd name="T32" fmla="*/ 2147483647 w 356"/>
                <a:gd name="T33" fmla="*/ 2147483647 h 359"/>
                <a:gd name="T34" fmla="*/ 2147483647 w 356"/>
                <a:gd name="T35" fmla="*/ 2147483647 h 359"/>
                <a:gd name="T36" fmla="*/ 2147483647 w 356"/>
                <a:gd name="T37" fmla="*/ 2147483647 h 359"/>
                <a:gd name="T38" fmla="*/ 2147483647 w 356"/>
                <a:gd name="T39" fmla="*/ 2147483647 h 359"/>
                <a:gd name="T40" fmla="*/ 2147483647 w 356"/>
                <a:gd name="T41" fmla="*/ 2147483647 h 359"/>
                <a:gd name="T42" fmla="*/ 2147483647 w 356"/>
                <a:gd name="T43" fmla="*/ 2147483647 h 359"/>
                <a:gd name="T44" fmla="*/ 2147483647 w 356"/>
                <a:gd name="T45" fmla="*/ 2147483647 h 359"/>
                <a:gd name="T46" fmla="*/ 2147483647 w 356"/>
                <a:gd name="T47" fmla="*/ 2147483647 h 359"/>
                <a:gd name="T48" fmla="*/ 2147483647 w 356"/>
                <a:gd name="T49" fmla="*/ 2147483647 h 359"/>
                <a:gd name="T50" fmla="*/ 2147483647 w 356"/>
                <a:gd name="T51" fmla="*/ 2147483647 h 359"/>
                <a:gd name="T52" fmla="*/ 2147483647 w 356"/>
                <a:gd name="T53" fmla="*/ 2147483647 h 359"/>
                <a:gd name="T54" fmla="*/ 2147483647 w 356"/>
                <a:gd name="T55" fmla="*/ 2147483647 h 359"/>
                <a:gd name="T56" fmla="*/ 2147483647 w 356"/>
                <a:gd name="T57" fmla="*/ 2147483647 h 359"/>
                <a:gd name="T58" fmla="*/ 2147483647 w 356"/>
                <a:gd name="T59" fmla="*/ 2147483647 h 359"/>
                <a:gd name="T60" fmla="*/ 2147483647 w 356"/>
                <a:gd name="T61" fmla="*/ 2147483647 h 359"/>
                <a:gd name="T62" fmla="*/ 2147483647 w 356"/>
                <a:gd name="T63" fmla="*/ 2147483647 h 359"/>
                <a:gd name="T64" fmla="*/ 2147483647 w 356"/>
                <a:gd name="T65" fmla="*/ 2147483647 h 359"/>
                <a:gd name="T66" fmla="*/ 2147483647 w 356"/>
                <a:gd name="T67" fmla="*/ 2147483647 h 359"/>
                <a:gd name="T68" fmla="*/ 2147483647 w 356"/>
                <a:gd name="T69" fmla="*/ 2147483647 h 359"/>
                <a:gd name="T70" fmla="*/ 2147483647 w 356"/>
                <a:gd name="T71" fmla="*/ 2147483647 h 359"/>
                <a:gd name="T72" fmla="*/ 2147483647 w 356"/>
                <a:gd name="T73" fmla="*/ 2147483647 h 359"/>
                <a:gd name="T74" fmla="*/ 2147483647 w 356"/>
                <a:gd name="T75" fmla="*/ 2147483647 h 359"/>
                <a:gd name="T76" fmla="*/ 2147483647 w 356"/>
                <a:gd name="T77" fmla="*/ 2147483647 h 359"/>
                <a:gd name="T78" fmla="*/ 2147483647 w 356"/>
                <a:gd name="T79" fmla="*/ 2147483647 h 359"/>
                <a:gd name="T80" fmla="*/ 2147483647 w 356"/>
                <a:gd name="T81" fmla="*/ 2147483647 h 359"/>
                <a:gd name="T82" fmla="*/ 2147483647 w 356"/>
                <a:gd name="T83" fmla="*/ 2147483647 h 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8" name="Freeform 27"/>
            <p:cNvSpPr>
              <a:spLocks noEditPoints="1"/>
            </p:cNvSpPr>
            <p:nvPr/>
          </p:nvSpPr>
          <p:spPr bwMode="auto">
            <a:xfrm>
              <a:off x="10809465" y="5343682"/>
              <a:ext cx="377658" cy="354833"/>
            </a:xfrm>
            <a:custGeom>
              <a:avLst/>
              <a:gdLst>
                <a:gd name="T0" fmla="*/ 2147483647 w 77"/>
                <a:gd name="T1" fmla="*/ 2147483647 h 72"/>
                <a:gd name="T2" fmla="*/ 2147483647 w 77"/>
                <a:gd name="T3" fmla="*/ 2147483647 h 72"/>
                <a:gd name="T4" fmla="*/ 2147483647 w 77"/>
                <a:gd name="T5" fmla="*/ 2147483647 h 72"/>
                <a:gd name="T6" fmla="*/ 2147483647 w 77"/>
                <a:gd name="T7" fmla="*/ 2147483647 h 72"/>
                <a:gd name="T8" fmla="*/ 2147483647 w 77"/>
                <a:gd name="T9" fmla="*/ 2147483647 h 72"/>
                <a:gd name="T10" fmla="*/ 2147483647 w 77"/>
                <a:gd name="T11" fmla="*/ 2147483647 h 72"/>
                <a:gd name="T12" fmla="*/ 2147483647 w 77"/>
                <a:gd name="T13" fmla="*/ 2147483647 h 72"/>
                <a:gd name="T14" fmla="*/ 2147483647 w 77"/>
                <a:gd name="T15" fmla="*/ 2147483647 h 72"/>
                <a:gd name="T16" fmla="*/ 2147483647 w 77"/>
                <a:gd name="T17" fmla="*/ 2147483647 h 72"/>
                <a:gd name="T18" fmla="*/ 2147483647 w 77"/>
                <a:gd name="T19" fmla="*/ 2147483647 h 72"/>
                <a:gd name="T20" fmla="*/ 2147483647 w 77"/>
                <a:gd name="T21" fmla="*/ 2147483647 h 72"/>
                <a:gd name="T22" fmla="*/ 2147483647 w 77"/>
                <a:gd name="T23" fmla="*/ 2147483647 h 72"/>
                <a:gd name="T24" fmla="*/ 2147483647 w 77"/>
                <a:gd name="T25" fmla="*/ 2147483647 h 72"/>
                <a:gd name="T26" fmla="*/ 2147483647 w 77"/>
                <a:gd name="T27" fmla="*/ 2147483647 h 72"/>
                <a:gd name="T28" fmla="*/ 2147483647 w 77"/>
                <a:gd name="T29" fmla="*/ 2147483647 h 72"/>
                <a:gd name="T30" fmla="*/ 2147483647 w 77"/>
                <a:gd name="T31" fmla="*/ 2147483647 h 72"/>
                <a:gd name="T32" fmla="*/ 2147483647 w 77"/>
                <a:gd name="T33" fmla="*/ 2147483647 h 72"/>
                <a:gd name="T34" fmla="*/ 2147483647 w 77"/>
                <a:gd name="T35" fmla="*/ 2147483647 h 72"/>
                <a:gd name="T36" fmla="*/ 2147483647 w 77"/>
                <a:gd name="T37" fmla="*/ 2147483647 h 72"/>
                <a:gd name="T38" fmla="*/ 2147483647 w 77"/>
                <a:gd name="T39" fmla="*/ 2147483647 h 72"/>
                <a:gd name="T40" fmla="*/ 2147483647 w 77"/>
                <a:gd name="T41" fmla="*/ 2147483647 h 72"/>
                <a:gd name="T42" fmla="*/ 2147483647 w 77"/>
                <a:gd name="T43" fmla="*/ 2147483647 h 72"/>
                <a:gd name="T44" fmla="*/ 2147483647 w 77"/>
                <a:gd name="T45" fmla="*/ 2147483647 h 72"/>
                <a:gd name="T46" fmla="*/ 2147483647 w 77"/>
                <a:gd name="T47" fmla="*/ 2147483647 h 72"/>
                <a:gd name="T48" fmla="*/ 2147483647 w 77"/>
                <a:gd name="T49" fmla="*/ 2147483647 h 72"/>
                <a:gd name="T50" fmla="*/ 2147483647 w 77"/>
                <a:gd name="T51" fmla="*/ 2147483647 h 72"/>
                <a:gd name="T52" fmla="*/ 2147483647 w 77"/>
                <a:gd name="T53" fmla="*/ 2147483647 h 72"/>
                <a:gd name="T54" fmla="*/ 2147483647 w 77"/>
                <a:gd name="T55" fmla="*/ 2147483647 h 72"/>
                <a:gd name="T56" fmla="*/ 2147483647 w 77"/>
                <a:gd name="T57" fmla="*/ 2147483647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9" name="Freeform 118"/>
            <p:cNvSpPr>
              <a:spLocks noEditPoints="1"/>
            </p:cNvSpPr>
            <p:nvPr/>
          </p:nvSpPr>
          <p:spPr bwMode="auto">
            <a:xfrm>
              <a:off x="10101876" y="4316535"/>
              <a:ext cx="1826037" cy="1740961"/>
            </a:xfrm>
            <a:custGeom>
              <a:avLst/>
              <a:gdLst>
                <a:gd name="T0" fmla="*/ 2147483647 w 372"/>
                <a:gd name="T1" fmla="*/ 2147483647 h 354"/>
                <a:gd name="T2" fmla="*/ 2147483647 w 372"/>
                <a:gd name="T3" fmla="*/ 2147483647 h 354"/>
                <a:gd name="T4" fmla="*/ 2147483647 w 372"/>
                <a:gd name="T5" fmla="*/ 2147483647 h 354"/>
                <a:gd name="T6" fmla="*/ 2147483647 w 372"/>
                <a:gd name="T7" fmla="*/ 2147483647 h 354"/>
                <a:gd name="T8" fmla="*/ 2147483647 w 372"/>
                <a:gd name="T9" fmla="*/ 2147483647 h 354"/>
                <a:gd name="T10" fmla="*/ 2147483647 w 372"/>
                <a:gd name="T11" fmla="*/ 2147483647 h 354"/>
                <a:gd name="T12" fmla="*/ 2147483647 w 372"/>
                <a:gd name="T13" fmla="*/ 2147483647 h 354"/>
                <a:gd name="T14" fmla="*/ 2147483647 w 372"/>
                <a:gd name="T15" fmla="*/ 2147483647 h 354"/>
                <a:gd name="T16" fmla="*/ 2147483647 w 372"/>
                <a:gd name="T17" fmla="*/ 2147483647 h 354"/>
                <a:gd name="T18" fmla="*/ 2147483647 w 372"/>
                <a:gd name="T19" fmla="*/ 2147483647 h 354"/>
                <a:gd name="T20" fmla="*/ 2147483647 w 372"/>
                <a:gd name="T21" fmla="*/ 2147483647 h 354"/>
                <a:gd name="T22" fmla="*/ 2147483647 w 372"/>
                <a:gd name="T23" fmla="*/ 2147483647 h 354"/>
                <a:gd name="T24" fmla="*/ 2147483647 w 372"/>
                <a:gd name="T25" fmla="*/ 2147483647 h 354"/>
                <a:gd name="T26" fmla="*/ 2147483647 w 372"/>
                <a:gd name="T27" fmla="*/ 2147483647 h 354"/>
                <a:gd name="T28" fmla="*/ 2147483647 w 372"/>
                <a:gd name="T29" fmla="*/ 2147483647 h 354"/>
                <a:gd name="T30" fmla="*/ 2147483647 w 372"/>
                <a:gd name="T31" fmla="*/ 2147483647 h 354"/>
                <a:gd name="T32" fmla="*/ 2147483647 w 372"/>
                <a:gd name="T33" fmla="*/ 2147483647 h 354"/>
                <a:gd name="T34" fmla="*/ 2147483647 w 372"/>
                <a:gd name="T35" fmla="*/ 2147483647 h 354"/>
                <a:gd name="T36" fmla="*/ 2147483647 w 372"/>
                <a:gd name="T37" fmla="*/ 2147483647 h 354"/>
                <a:gd name="T38" fmla="*/ 2147483647 w 372"/>
                <a:gd name="T39" fmla="*/ 2147483647 h 3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0" name="Freeform 119"/>
            <p:cNvSpPr>
              <a:spLocks noEditPoints="1"/>
            </p:cNvSpPr>
            <p:nvPr/>
          </p:nvSpPr>
          <p:spPr bwMode="auto">
            <a:xfrm>
              <a:off x="10469158" y="5078076"/>
              <a:ext cx="1006396" cy="688914"/>
            </a:xfrm>
            <a:custGeom>
              <a:avLst/>
              <a:gdLst>
                <a:gd name="T0" fmla="*/ 2147483647 w 205"/>
                <a:gd name="T1" fmla="*/ 2147483647 h 140"/>
                <a:gd name="T2" fmla="*/ 2147483647 w 205"/>
                <a:gd name="T3" fmla="*/ 2147483647 h 140"/>
                <a:gd name="T4" fmla="*/ 2147483647 w 205"/>
                <a:gd name="T5" fmla="*/ 2147483647 h 140"/>
                <a:gd name="T6" fmla="*/ 2147483647 w 205"/>
                <a:gd name="T7" fmla="*/ 2147483647 h 140"/>
                <a:gd name="T8" fmla="*/ 2147483647 w 205"/>
                <a:gd name="T9" fmla="*/ 2147483647 h 140"/>
                <a:gd name="T10" fmla="*/ 2147483647 w 205"/>
                <a:gd name="T11" fmla="*/ 2147483647 h 140"/>
                <a:gd name="T12" fmla="*/ 2147483647 w 205"/>
                <a:gd name="T13" fmla="*/ 2147483647 h 140"/>
                <a:gd name="T14" fmla="*/ 2147483647 w 205"/>
                <a:gd name="T15" fmla="*/ 2147483647 h 140"/>
                <a:gd name="T16" fmla="*/ 2147483647 w 205"/>
                <a:gd name="T17" fmla="*/ 2147483647 h 140"/>
                <a:gd name="T18" fmla="*/ 2147483647 w 205"/>
                <a:gd name="T19" fmla="*/ 2147483647 h 140"/>
                <a:gd name="T20" fmla="*/ 2147483647 w 205"/>
                <a:gd name="T21" fmla="*/ 2147483647 h 140"/>
                <a:gd name="T22" fmla="*/ 2147483647 w 205"/>
                <a:gd name="T23" fmla="*/ 2147483647 h 140"/>
                <a:gd name="T24" fmla="*/ 2147483647 w 205"/>
                <a:gd name="T25" fmla="*/ 2147483647 h 140"/>
                <a:gd name="T26" fmla="*/ 2147483647 w 205"/>
                <a:gd name="T27" fmla="*/ 2147483647 h 140"/>
                <a:gd name="T28" fmla="*/ 2147483647 w 205"/>
                <a:gd name="T29" fmla="*/ 2147483647 h 140"/>
                <a:gd name="T30" fmla="*/ 2147483647 w 205"/>
                <a:gd name="T31" fmla="*/ 2147483647 h 140"/>
                <a:gd name="T32" fmla="*/ 2147483647 w 205"/>
                <a:gd name="T33" fmla="*/ 2147483647 h 140"/>
                <a:gd name="T34" fmla="*/ 2147483647 w 205"/>
                <a:gd name="T35" fmla="*/ 2147483647 h 140"/>
                <a:gd name="T36" fmla="*/ 2147483647 w 205"/>
                <a:gd name="T37" fmla="*/ 2147483647 h 140"/>
                <a:gd name="T38" fmla="*/ 2147483647 w 205"/>
                <a:gd name="T39" fmla="*/ 2147483647 h 140"/>
                <a:gd name="T40" fmla="*/ 2147483647 w 205"/>
                <a:gd name="T41" fmla="*/ 2147483647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1" name="Freeform 120"/>
            <p:cNvSpPr>
              <a:spLocks/>
            </p:cNvSpPr>
            <p:nvPr/>
          </p:nvSpPr>
          <p:spPr bwMode="auto">
            <a:xfrm>
              <a:off x="10601961" y="4995074"/>
              <a:ext cx="83002" cy="107902"/>
            </a:xfrm>
            <a:custGeom>
              <a:avLst/>
              <a:gdLst>
                <a:gd name="T0" fmla="*/ 2147483647 w 17"/>
                <a:gd name="T1" fmla="*/ 2147483647 h 22"/>
                <a:gd name="T2" fmla="*/ 2147483647 w 17"/>
                <a:gd name="T3" fmla="*/ 2147483647 h 22"/>
                <a:gd name="T4" fmla="*/ 2147483647 w 17"/>
                <a:gd name="T5" fmla="*/ 2147483647 h 22"/>
                <a:gd name="T6" fmla="*/ 2147483647 w 17"/>
                <a:gd name="T7" fmla="*/ 0 h 22"/>
                <a:gd name="T8" fmla="*/ 2147483647 w 17"/>
                <a:gd name="T9" fmla="*/ 2147483647 h 22"/>
                <a:gd name="T10" fmla="*/ 2147483647 w 17"/>
                <a:gd name="T11" fmla="*/ 2147483647 h 22"/>
                <a:gd name="T12" fmla="*/ 2147483647 w 17"/>
                <a:gd name="T13" fmla="*/ 2147483647 h 22"/>
                <a:gd name="T14" fmla="*/ 0 w 17"/>
                <a:gd name="T15" fmla="*/ 2147483647 h 22"/>
                <a:gd name="T16" fmla="*/ 2147483647 w 17"/>
                <a:gd name="T17" fmla="*/ 2147483647 h 22"/>
                <a:gd name="T18" fmla="*/ 2147483647 w 17"/>
                <a:gd name="T19" fmla="*/ 2147483647 h 22"/>
                <a:gd name="T20" fmla="*/ 2147483647 w 17"/>
                <a:gd name="T21" fmla="*/ 2147483647 h 22"/>
                <a:gd name="T22" fmla="*/ 2147483647 w 17"/>
                <a:gd name="T23" fmla="*/ 2147483647 h 22"/>
                <a:gd name="T24" fmla="*/ 2147483647 w 17"/>
                <a:gd name="T25" fmla="*/ 2147483647 h 22"/>
                <a:gd name="T26" fmla="*/ 2147483647 w 17"/>
                <a:gd name="T27" fmla="*/ 2147483647 h 22"/>
                <a:gd name="T28" fmla="*/ 2147483647 w 17"/>
                <a:gd name="T29" fmla="*/ 2147483647 h 22"/>
                <a:gd name="T30" fmla="*/ 2147483647 w 17"/>
                <a:gd name="T31" fmla="*/ 2147483647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2" name="Freeform 121"/>
            <p:cNvSpPr>
              <a:spLocks/>
            </p:cNvSpPr>
            <p:nvPr/>
          </p:nvSpPr>
          <p:spPr bwMode="auto">
            <a:xfrm>
              <a:off x="11126947" y="4872646"/>
              <a:ext cx="265605" cy="21580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pic>
        <p:nvPicPr>
          <p:cNvPr id="2560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9725" y="5907088"/>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13727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6"/>
          <p:cNvSpPr>
            <a:spLocks noChangeShapeType="1"/>
          </p:cNvSpPr>
          <p:nvPr/>
        </p:nvSpPr>
        <p:spPr bwMode="auto">
          <a:xfrm>
            <a:off x="4546980" y="3084787"/>
            <a:ext cx="611875"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50" name="Line 8"/>
          <p:cNvSpPr>
            <a:spLocks noChangeShapeType="1"/>
          </p:cNvSpPr>
          <p:nvPr/>
        </p:nvSpPr>
        <p:spPr bwMode="auto">
          <a:xfrm flipV="1">
            <a:off x="9412940" y="3112599"/>
            <a:ext cx="1710365" cy="27661"/>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51" name="Line 8"/>
          <p:cNvSpPr>
            <a:spLocks noChangeShapeType="1"/>
          </p:cNvSpPr>
          <p:nvPr/>
        </p:nvSpPr>
        <p:spPr bwMode="auto">
          <a:xfrm flipV="1">
            <a:off x="770958" y="3876331"/>
            <a:ext cx="1137392" cy="28543"/>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52" name="Line 8"/>
          <p:cNvSpPr>
            <a:spLocks noChangeShapeType="1"/>
          </p:cNvSpPr>
          <p:nvPr/>
        </p:nvSpPr>
        <p:spPr bwMode="auto">
          <a:xfrm flipV="1">
            <a:off x="4302625" y="3904874"/>
            <a:ext cx="784221"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53" name="Line 8"/>
          <p:cNvSpPr>
            <a:spLocks noChangeShapeType="1"/>
          </p:cNvSpPr>
          <p:nvPr/>
        </p:nvSpPr>
        <p:spPr bwMode="auto">
          <a:xfrm flipV="1">
            <a:off x="10467749" y="3904874"/>
            <a:ext cx="132980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
        <p:nvSpPr>
          <p:cNvPr id="54" name="Line 8"/>
          <p:cNvSpPr>
            <a:spLocks noChangeShapeType="1"/>
          </p:cNvSpPr>
          <p:nvPr/>
        </p:nvSpPr>
        <p:spPr bwMode="auto">
          <a:xfrm>
            <a:off x="2767479" y="4733364"/>
            <a:ext cx="1164429"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1827732752"/>
      </p:ext>
    </p:extLst>
  </p:cSld>
  <p:clrMapOvr>
    <a:masterClrMapping/>
  </p:clrMapOvr>
  <p:transition spd="slow" advTm="4496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linds(horizontal)">
                                      <p:cBhvr>
                                        <p:cTn id="14" dur="500"/>
                                        <p:tgtEl>
                                          <p:spTgt spid="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blinds(horizontal)">
                                      <p:cBhvr>
                                        <p:cTn id="19" dur="500"/>
                                        <p:tgtEl>
                                          <p:spTgt spid="1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linds(horizontal)">
                                      <p:cBhvr>
                                        <p:cTn id="24" dur="500"/>
                                        <p:tgtEl>
                                          <p:spTgt spid="10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linds(horizontal)">
                                      <p:cBhvr>
                                        <p:cTn id="29" dur="500"/>
                                        <p:tgtEl>
                                          <p:spTgt spid="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linds(horizontal)">
                                      <p:cBhvr>
                                        <p:cTn id="34" dur="500"/>
                                        <p:tgtEl>
                                          <p:spTgt spid="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linds(horizontal)">
                                      <p:cBhvr>
                                        <p:cTn id="44" dur="500"/>
                                        <p:tgtEl>
                                          <p:spTgt spid="5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linds(horizontal)">
                                      <p:cBhvr>
                                        <p:cTn id="49" dur="500"/>
                                        <p:tgtEl>
                                          <p:spTgt spid="5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9" grpId="0" animBg="1"/>
      <p:bldP spid="46" grpId="0" animBg="1"/>
      <p:bldP spid="50" grpId="0" animBg="1"/>
      <p:bldP spid="51" grpId="0" animBg="1"/>
      <p:bldP spid="52"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2873012" y="776531"/>
            <a:ext cx="685677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solidFill>
                <a:latin typeface="Times New Roman" panose="02020603050405020304" pitchFamily="18" charset="0"/>
                <a:cs typeface="Times New Roman" panose="02020603050405020304" pitchFamily="18" charset="0"/>
              </a:rPr>
              <a:t>Bài 2 con đạt được được mục tiêu nào?</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TextBox 15"/>
          <p:cNvSpPr txBox="1"/>
          <p:nvPr/>
        </p:nvSpPr>
        <p:spPr>
          <a:xfrm>
            <a:off x="10297974" y="2635992"/>
            <a:ext cx="1349828" cy="1862048"/>
          </a:xfrm>
          <a:prstGeom prst="rect">
            <a:avLst/>
          </a:prstGeom>
          <a:noFill/>
        </p:spPr>
        <p:txBody>
          <a:bodyPr wrap="square" rtlCol="0">
            <a:spAutoFit/>
          </a:bodyPr>
          <a:lstStyle/>
          <a:p>
            <a:r>
              <a:rPr lang="en-US" sz="11500" dirty="0">
                <a:solidFill>
                  <a:srgbClr val="00B050"/>
                </a:solidFill>
                <a:sym typeface="Wingdings 2" panose="05020102010507070707" pitchFamily="18" charset="2"/>
              </a:rPr>
              <a:t></a:t>
            </a:r>
            <a:endParaRPr lang="en-US" sz="11500" dirty="0">
              <a:solidFill>
                <a:srgbClr val="00B050"/>
              </a:solidFill>
            </a:endParaRPr>
          </a:p>
        </p:txBody>
      </p:sp>
    </p:spTree>
    <p:extLst>
      <p:ext uri="{BB962C8B-B14F-4D97-AF65-F5344CB8AC3E}">
        <p14:creationId xmlns:p14="http://schemas.microsoft.com/office/powerpoint/2010/main" val="187506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0" y="5554008"/>
            <a:ext cx="12192000" cy="1295400"/>
          </a:xfrm>
          <a:prstGeom prst="rect">
            <a:avLst/>
          </a:prstGeom>
          <a:gradFill rotWithShape="1">
            <a:gsLst>
              <a:gs pos="0">
                <a:srgbClr val="FFFFFF">
                  <a:alpha val="0"/>
                </a:srgbClr>
              </a:gs>
              <a:gs pos="100000">
                <a:srgbClr val="009900"/>
              </a:gs>
            </a:gsLst>
            <a:lin ang="5400000" scaled="1"/>
          </a:gradFill>
          <a:ln w="9525">
            <a:solidFill>
              <a:schemeClr val="bg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631" name="Text Box 13"/>
          <p:cNvSpPr txBox="1">
            <a:spLocks noChangeArrowheads="1"/>
          </p:cNvSpPr>
          <p:nvPr/>
        </p:nvSpPr>
        <p:spPr bwMode="auto">
          <a:xfrm>
            <a:off x="143436" y="114300"/>
            <a:ext cx="120485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3200" b="1" i="1"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Bài 3</a:t>
            </a:r>
            <a:r>
              <a:rPr kumimoji="0" lang="en-US" altLang="en-US"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Quan sát tranh nêu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từ chỉ hoạt động</a:t>
            </a:r>
            <a:r>
              <a:rPr kumimoji="0" lang="en-US" altLang="en-US"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trạng thái </a:t>
            </a:r>
            <a:r>
              <a:rPr kumimoji="0" lang="en-US" altLang="en-US"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được các bạn thể hiện bằng cử chỉ, động tác qua mỗi bức tranh sau:</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6633" name="Picture 7" descr="1"/>
          <p:cNvPicPr>
            <a:picLocks noChangeAspect="1" noChangeArrowheads="1"/>
          </p:cNvPicPr>
          <p:nvPr/>
        </p:nvPicPr>
        <p:blipFill>
          <a:blip r:embed="rId2" cstate="print">
            <a:lum contrast="48000"/>
            <a:extLst>
              <a:ext uri="{28A0092B-C50C-407E-A947-70E740481C1C}">
                <a14:useLocalDpi xmlns:a14="http://schemas.microsoft.com/office/drawing/2010/main" val="0"/>
              </a:ext>
            </a:extLst>
          </a:blip>
          <a:srcRect l="24568" t="9435" r="13687" b="23889"/>
          <a:stretch>
            <a:fillRect/>
          </a:stretch>
        </p:blipFill>
        <p:spPr bwMode="auto">
          <a:xfrm>
            <a:off x="797720" y="1179140"/>
            <a:ext cx="4675188" cy="45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 descr="2"/>
          <p:cNvPicPr>
            <a:picLocks noChangeAspect="1" noChangeArrowheads="1"/>
          </p:cNvPicPr>
          <p:nvPr/>
        </p:nvPicPr>
        <p:blipFill>
          <a:blip r:embed="rId3">
            <a:lum contrast="48000"/>
            <a:extLst>
              <a:ext uri="{28A0092B-C50C-407E-A947-70E740481C1C}">
                <a14:useLocalDpi xmlns:a14="http://schemas.microsoft.com/office/drawing/2010/main" val="0"/>
              </a:ext>
            </a:extLst>
          </a:blip>
          <a:srcRect l="6029" t="12396" r="18837" b="12715"/>
          <a:stretch>
            <a:fillRect/>
          </a:stretch>
        </p:blipFill>
        <p:spPr bwMode="auto">
          <a:xfrm>
            <a:off x="6730068" y="1102940"/>
            <a:ext cx="4545013" cy="463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150145" y="5829775"/>
            <a:ext cx="1107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cúi,</a:t>
            </a:r>
          </a:p>
        </p:txBody>
      </p:sp>
      <p:sp>
        <p:nvSpPr>
          <p:cNvPr id="13" name="TextBox 12"/>
          <p:cNvSpPr txBox="1">
            <a:spLocks noChangeArrowheads="1"/>
          </p:cNvSpPr>
          <p:nvPr/>
        </p:nvSpPr>
        <p:spPr bwMode="auto">
          <a:xfrm>
            <a:off x="2077387" y="5836407"/>
            <a:ext cx="1309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nhìn,</a:t>
            </a:r>
          </a:p>
        </p:txBody>
      </p:sp>
      <p:sp>
        <p:nvSpPr>
          <p:cNvPr id="14" name="TextBox 13"/>
          <p:cNvSpPr txBox="1">
            <a:spLocks noChangeArrowheads="1"/>
          </p:cNvSpPr>
          <p:nvPr/>
        </p:nvSpPr>
        <p:spPr bwMode="auto">
          <a:xfrm>
            <a:off x="3448052" y="5811939"/>
            <a:ext cx="12653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ngồi.</a:t>
            </a:r>
          </a:p>
        </p:txBody>
      </p:sp>
      <p:sp>
        <p:nvSpPr>
          <p:cNvPr id="15" name="TextBox 14"/>
          <p:cNvSpPr txBox="1">
            <a:spLocks noChangeArrowheads="1"/>
          </p:cNvSpPr>
          <p:nvPr/>
        </p:nvSpPr>
        <p:spPr bwMode="auto">
          <a:xfrm>
            <a:off x="7355263" y="5908031"/>
            <a:ext cx="1107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ngủ,</a:t>
            </a:r>
          </a:p>
        </p:txBody>
      </p:sp>
      <p:sp>
        <p:nvSpPr>
          <p:cNvPr id="16" name="TextBox 15"/>
          <p:cNvSpPr txBox="1">
            <a:spLocks noChangeArrowheads="1"/>
          </p:cNvSpPr>
          <p:nvPr/>
        </p:nvSpPr>
        <p:spPr bwMode="auto">
          <a:xfrm>
            <a:off x="8692591" y="5928201"/>
            <a:ext cx="14842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đứng,</a:t>
            </a:r>
          </a:p>
        </p:txBody>
      </p:sp>
      <p:sp>
        <p:nvSpPr>
          <p:cNvPr id="17" name="TextBox 16"/>
          <p:cNvSpPr txBox="1">
            <a:spLocks noChangeArrowheads="1"/>
          </p:cNvSpPr>
          <p:nvPr/>
        </p:nvSpPr>
        <p:spPr bwMode="auto">
          <a:xfrm>
            <a:off x="10187179" y="5975079"/>
            <a:ext cx="1107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ngồi.</a:t>
            </a:r>
          </a:p>
        </p:txBody>
      </p:sp>
    </p:spTree>
    <p:extLst>
      <p:ext uri="{BB962C8B-B14F-4D97-AF65-F5344CB8AC3E}">
        <p14:creationId xmlns:p14="http://schemas.microsoft.com/office/powerpoint/2010/main" val="164451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additive="base">
                                        <p:cTn id="7" dur="500" fill="hold"/>
                                        <p:tgtEl>
                                          <p:spTgt spid="26631"/>
                                        </p:tgtEl>
                                        <p:attrNameLst>
                                          <p:attrName>ppt_x</p:attrName>
                                        </p:attrNameLst>
                                      </p:cBhvr>
                                      <p:tavLst>
                                        <p:tav tm="0">
                                          <p:val>
                                            <p:strVal val="#ppt_x"/>
                                          </p:val>
                                        </p:tav>
                                        <p:tav tm="100000">
                                          <p:val>
                                            <p:strVal val="#ppt_x"/>
                                          </p:val>
                                        </p:tav>
                                      </p:tavLst>
                                    </p:anim>
                                    <p:anim calcmode="lin" valueType="num">
                                      <p:cBhvr additive="base">
                                        <p:cTn id="8"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34"/>
                                        </p:tgtEl>
                                        <p:attrNameLst>
                                          <p:attrName>style.visibility</p:attrName>
                                        </p:attrNameLst>
                                      </p:cBhvr>
                                      <p:to>
                                        <p:strVal val="visible"/>
                                      </p:to>
                                    </p:set>
                                    <p:anim calcmode="lin" valueType="num">
                                      <p:cBhvr additive="base">
                                        <p:cTn id="19" dur="500" fill="hold"/>
                                        <p:tgtEl>
                                          <p:spTgt spid="26634"/>
                                        </p:tgtEl>
                                        <p:attrNameLst>
                                          <p:attrName>ppt_x</p:attrName>
                                        </p:attrNameLst>
                                      </p:cBhvr>
                                      <p:tavLst>
                                        <p:tav tm="0">
                                          <p:val>
                                            <p:strVal val="#ppt_x"/>
                                          </p:val>
                                        </p:tav>
                                        <p:tav tm="100000">
                                          <p:val>
                                            <p:strVal val="#ppt_x"/>
                                          </p:val>
                                        </p:tav>
                                      </p:tavLst>
                                    </p:anim>
                                    <p:anim calcmode="lin" valueType="num">
                                      <p:cBhvr additive="base">
                                        <p:cTn id="20"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CKPC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4" y="0"/>
            <a:ext cx="123712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3276600" y="152400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rgbClr val="FF5050"/>
                </a:solidFill>
                <a:effectLst/>
                <a:uLnTx/>
                <a:uFillTx/>
                <a:latin typeface="Arial" panose="020B0604020202020204" pitchFamily="34" charset="0"/>
                <a:ea typeface="+mn-ea"/>
                <a:cs typeface="Arial" panose="020B0604020202020204" pitchFamily="34" charset="0"/>
              </a:rPr>
              <a:t>	</a:t>
            </a:r>
          </a:p>
        </p:txBody>
      </p:sp>
      <p:sp>
        <p:nvSpPr>
          <p:cNvPr id="27652" name="Text Box 6"/>
          <p:cNvSpPr txBox="1">
            <a:spLocks noChangeArrowheads="1"/>
          </p:cNvSpPr>
          <p:nvPr/>
        </p:nvSpPr>
        <p:spPr bwMode="auto">
          <a:xfrm>
            <a:off x="3911600" y="3384271"/>
            <a:ext cx="828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rPr>
              <a:t>	</a:t>
            </a:r>
          </a:p>
        </p:txBody>
      </p:sp>
      <p:pic>
        <p:nvPicPr>
          <p:cNvPr id="27653" name="Picture 7" descr="1"/>
          <p:cNvPicPr>
            <a:picLocks noChangeAspect="1" noChangeArrowheads="1"/>
          </p:cNvPicPr>
          <p:nvPr/>
        </p:nvPicPr>
        <p:blipFill>
          <a:blip r:embed="rId4">
            <a:lum contrast="48000"/>
            <a:extLst>
              <a:ext uri="{28A0092B-C50C-407E-A947-70E740481C1C}">
                <a14:useLocalDpi xmlns:a14="http://schemas.microsoft.com/office/drawing/2010/main" val="0"/>
              </a:ext>
            </a:extLst>
          </a:blip>
          <a:srcRect l="24568" t="9435" r="13687" b="23889"/>
          <a:stretch>
            <a:fillRect/>
          </a:stretch>
        </p:blipFill>
        <p:spPr bwMode="auto">
          <a:xfrm>
            <a:off x="1766047" y="200027"/>
            <a:ext cx="84806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3"/>
          <p:cNvSpPr txBox="1">
            <a:spLocks noChangeArrowheads="1"/>
          </p:cNvSpPr>
          <p:nvPr/>
        </p:nvSpPr>
        <p:spPr bwMode="auto">
          <a:xfrm>
            <a:off x="1958789" y="4470404"/>
            <a:ext cx="8615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Từ chỉ hoạt động, trạng thái: ngồi, nhìn, xem, ngắm, cúi, …</a:t>
            </a:r>
            <a:endPar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906506"/>
      </p:ext>
    </p:extLst>
  </p:cSld>
  <p:clrMapOvr>
    <a:masterClrMapping/>
  </p:clrMapOvr>
  <p:transition spd="med">
    <p:pull dir="d"/>
    <p:sndAc>
      <p:stSnd>
        <p:snd r:embed="rId2"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CKPC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p:cNvSpPr txBox="1">
            <a:spLocks noChangeArrowheads="1"/>
          </p:cNvSpPr>
          <p:nvPr/>
        </p:nvSpPr>
        <p:spPr bwMode="auto">
          <a:xfrm>
            <a:off x="2063750" y="1363664"/>
            <a:ext cx="82819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28676" name="Text Box 5"/>
          <p:cNvSpPr txBox="1">
            <a:spLocks noChangeArrowheads="1"/>
          </p:cNvSpPr>
          <p:nvPr/>
        </p:nvSpPr>
        <p:spPr bwMode="auto">
          <a:xfrm>
            <a:off x="2136775" y="3379789"/>
            <a:ext cx="828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28677" name="Picture 7" descr="2"/>
          <p:cNvPicPr>
            <a:picLocks noChangeAspect="1" noChangeArrowheads="1"/>
          </p:cNvPicPr>
          <p:nvPr/>
        </p:nvPicPr>
        <p:blipFill>
          <a:blip r:embed="rId4">
            <a:lum contrast="48000"/>
            <a:extLst>
              <a:ext uri="{28A0092B-C50C-407E-A947-70E740481C1C}">
                <a14:useLocalDpi xmlns:a14="http://schemas.microsoft.com/office/drawing/2010/main" val="0"/>
              </a:ext>
            </a:extLst>
          </a:blip>
          <a:srcRect l="6029" t="12396" r="18837" b="12715"/>
          <a:stretch>
            <a:fillRect/>
          </a:stretch>
        </p:blipFill>
        <p:spPr bwMode="auto">
          <a:xfrm>
            <a:off x="2735916" y="385625"/>
            <a:ext cx="7082118" cy="457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13"/>
          <p:cNvSpPr txBox="1">
            <a:spLocks noChangeArrowheads="1"/>
          </p:cNvSpPr>
          <p:nvPr/>
        </p:nvSpPr>
        <p:spPr bwMode="auto">
          <a:xfrm>
            <a:off x="2407024" y="5114975"/>
            <a:ext cx="8615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Từ chỉ hoạt động, trạng thái: ngồi, ngủ, đứng, nhìn, xem, ngắm,…</a:t>
            </a:r>
            <a:endPar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4142470"/>
      </p:ext>
    </p:extLst>
  </p:cSld>
  <p:clrMapOvr>
    <a:masterClrMapping/>
  </p:clrMapOvr>
  <p:transition spd="slow">
    <p:split orient="vert"/>
    <p:sndAc>
      <p:stSnd>
        <p:snd r:embed="rId2" name="bomb.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Ilustración de vector de tablero de arte de caballete | Vector Prem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225" y="596901"/>
            <a:ext cx="647065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组合 61"/>
          <p:cNvGrpSpPr>
            <a:grpSpLocks/>
          </p:cNvGrpSpPr>
          <p:nvPr/>
        </p:nvGrpSpPr>
        <p:grpSpPr bwMode="auto">
          <a:xfrm>
            <a:off x="4856163" y="5668964"/>
            <a:ext cx="595312" cy="1023937"/>
            <a:chOff x="10101876" y="4297860"/>
            <a:chExt cx="1826037" cy="1763786"/>
          </a:xfrm>
        </p:grpSpPr>
        <p:sp>
          <p:nvSpPr>
            <p:cNvPr id="30728" name="Freeform 26"/>
            <p:cNvSpPr>
              <a:spLocks noEditPoints="1"/>
            </p:cNvSpPr>
            <p:nvPr/>
          </p:nvSpPr>
          <p:spPr bwMode="auto">
            <a:xfrm>
              <a:off x="10122627" y="4297860"/>
              <a:ext cx="1745111" cy="1763786"/>
            </a:xfrm>
            <a:custGeom>
              <a:avLst/>
              <a:gdLst>
                <a:gd name="T0" fmla="*/ 2147483647 w 356"/>
                <a:gd name="T1" fmla="*/ 2147483647 h 359"/>
                <a:gd name="T2" fmla="*/ 2147483647 w 356"/>
                <a:gd name="T3" fmla="*/ 2147483647 h 359"/>
                <a:gd name="T4" fmla="*/ 2147483647 w 356"/>
                <a:gd name="T5" fmla="*/ 2147483647 h 359"/>
                <a:gd name="T6" fmla="*/ 2147483647 w 356"/>
                <a:gd name="T7" fmla="*/ 2147483647 h 359"/>
                <a:gd name="T8" fmla="*/ 2147483647 w 356"/>
                <a:gd name="T9" fmla="*/ 2147483647 h 359"/>
                <a:gd name="T10" fmla="*/ 2147483647 w 356"/>
                <a:gd name="T11" fmla="*/ 2147483647 h 359"/>
                <a:gd name="T12" fmla="*/ 2147483647 w 356"/>
                <a:gd name="T13" fmla="*/ 2147483647 h 359"/>
                <a:gd name="T14" fmla="*/ 2147483647 w 356"/>
                <a:gd name="T15" fmla="*/ 2147483647 h 359"/>
                <a:gd name="T16" fmla="*/ 2147483647 w 356"/>
                <a:gd name="T17" fmla="*/ 2147483647 h 359"/>
                <a:gd name="T18" fmla="*/ 2147483647 w 356"/>
                <a:gd name="T19" fmla="*/ 2147483647 h 359"/>
                <a:gd name="T20" fmla="*/ 2147483647 w 356"/>
                <a:gd name="T21" fmla="*/ 2147483647 h 359"/>
                <a:gd name="T22" fmla="*/ 2147483647 w 356"/>
                <a:gd name="T23" fmla="*/ 2147483647 h 359"/>
                <a:gd name="T24" fmla="*/ 2147483647 w 356"/>
                <a:gd name="T25" fmla="*/ 2147483647 h 359"/>
                <a:gd name="T26" fmla="*/ 2147483647 w 356"/>
                <a:gd name="T27" fmla="*/ 2147483647 h 359"/>
                <a:gd name="T28" fmla="*/ 2147483647 w 356"/>
                <a:gd name="T29" fmla="*/ 2147483647 h 359"/>
                <a:gd name="T30" fmla="*/ 2147483647 w 356"/>
                <a:gd name="T31" fmla="*/ 2147483647 h 359"/>
                <a:gd name="T32" fmla="*/ 2147483647 w 356"/>
                <a:gd name="T33" fmla="*/ 2147483647 h 359"/>
                <a:gd name="T34" fmla="*/ 2147483647 w 356"/>
                <a:gd name="T35" fmla="*/ 2147483647 h 359"/>
                <a:gd name="T36" fmla="*/ 2147483647 w 356"/>
                <a:gd name="T37" fmla="*/ 2147483647 h 359"/>
                <a:gd name="T38" fmla="*/ 2147483647 w 356"/>
                <a:gd name="T39" fmla="*/ 2147483647 h 359"/>
                <a:gd name="T40" fmla="*/ 2147483647 w 356"/>
                <a:gd name="T41" fmla="*/ 2147483647 h 359"/>
                <a:gd name="T42" fmla="*/ 2147483647 w 356"/>
                <a:gd name="T43" fmla="*/ 2147483647 h 359"/>
                <a:gd name="T44" fmla="*/ 2147483647 w 356"/>
                <a:gd name="T45" fmla="*/ 2147483647 h 359"/>
                <a:gd name="T46" fmla="*/ 2147483647 w 356"/>
                <a:gd name="T47" fmla="*/ 2147483647 h 359"/>
                <a:gd name="T48" fmla="*/ 2147483647 w 356"/>
                <a:gd name="T49" fmla="*/ 2147483647 h 359"/>
                <a:gd name="T50" fmla="*/ 2147483647 w 356"/>
                <a:gd name="T51" fmla="*/ 2147483647 h 359"/>
                <a:gd name="T52" fmla="*/ 2147483647 w 356"/>
                <a:gd name="T53" fmla="*/ 2147483647 h 359"/>
                <a:gd name="T54" fmla="*/ 2147483647 w 356"/>
                <a:gd name="T55" fmla="*/ 2147483647 h 359"/>
                <a:gd name="T56" fmla="*/ 2147483647 w 356"/>
                <a:gd name="T57" fmla="*/ 2147483647 h 359"/>
                <a:gd name="T58" fmla="*/ 2147483647 w 356"/>
                <a:gd name="T59" fmla="*/ 2147483647 h 359"/>
                <a:gd name="T60" fmla="*/ 2147483647 w 356"/>
                <a:gd name="T61" fmla="*/ 2147483647 h 359"/>
                <a:gd name="T62" fmla="*/ 2147483647 w 356"/>
                <a:gd name="T63" fmla="*/ 2147483647 h 359"/>
                <a:gd name="T64" fmla="*/ 2147483647 w 356"/>
                <a:gd name="T65" fmla="*/ 2147483647 h 359"/>
                <a:gd name="T66" fmla="*/ 2147483647 w 356"/>
                <a:gd name="T67" fmla="*/ 2147483647 h 359"/>
                <a:gd name="T68" fmla="*/ 2147483647 w 356"/>
                <a:gd name="T69" fmla="*/ 2147483647 h 359"/>
                <a:gd name="T70" fmla="*/ 2147483647 w 356"/>
                <a:gd name="T71" fmla="*/ 2147483647 h 359"/>
                <a:gd name="T72" fmla="*/ 2147483647 w 356"/>
                <a:gd name="T73" fmla="*/ 2147483647 h 359"/>
                <a:gd name="T74" fmla="*/ 2147483647 w 356"/>
                <a:gd name="T75" fmla="*/ 2147483647 h 359"/>
                <a:gd name="T76" fmla="*/ 2147483647 w 356"/>
                <a:gd name="T77" fmla="*/ 2147483647 h 359"/>
                <a:gd name="T78" fmla="*/ 2147483647 w 356"/>
                <a:gd name="T79" fmla="*/ 2147483647 h 359"/>
                <a:gd name="T80" fmla="*/ 2147483647 w 356"/>
                <a:gd name="T81" fmla="*/ 2147483647 h 359"/>
                <a:gd name="T82" fmla="*/ 2147483647 w 356"/>
                <a:gd name="T83" fmla="*/ 2147483647 h 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29" name="Freeform 27"/>
            <p:cNvSpPr>
              <a:spLocks noEditPoints="1"/>
            </p:cNvSpPr>
            <p:nvPr/>
          </p:nvSpPr>
          <p:spPr bwMode="auto">
            <a:xfrm>
              <a:off x="10809465" y="5343682"/>
              <a:ext cx="377658" cy="354833"/>
            </a:xfrm>
            <a:custGeom>
              <a:avLst/>
              <a:gdLst>
                <a:gd name="T0" fmla="*/ 2147483647 w 77"/>
                <a:gd name="T1" fmla="*/ 2147483647 h 72"/>
                <a:gd name="T2" fmla="*/ 2147483647 w 77"/>
                <a:gd name="T3" fmla="*/ 2147483647 h 72"/>
                <a:gd name="T4" fmla="*/ 2147483647 w 77"/>
                <a:gd name="T5" fmla="*/ 2147483647 h 72"/>
                <a:gd name="T6" fmla="*/ 2147483647 w 77"/>
                <a:gd name="T7" fmla="*/ 2147483647 h 72"/>
                <a:gd name="T8" fmla="*/ 2147483647 w 77"/>
                <a:gd name="T9" fmla="*/ 2147483647 h 72"/>
                <a:gd name="T10" fmla="*/ 2147483647 w 77"/>
                <a:gd name="T11" fmla="*/ 2147483647 h 72"/>
                <a:gd name="T12" fmla="*/ 2147483647 w 77"/>
                <a:gd name="T13" fmla="*/ 2147483647 h 72"/>
                <a:gd name="T14" fmla="*/ 2147483647 w 77"/>
                <a:gd name="T15" fmla="*/ 2147483647 h 72"/>
                <a:gd name="T16" fmla="*/ 2147483647 w 77"/>
                <a:gd name="T17" fmla="*/ 2147483647 h 72"/>
                <a:gd name="T18" fmla="*/ 2147483647 w 77"/>
                <a:gd name="T19" fmla="*/ 2147483647 h 72"/>
                <a:gd name="T20" fmla="*/ 2147483647 w 77"/>
                <a:gd name="T21" fmla="*/ 2147483647 h 72"/>
                <a:gd name="T22" fmla="*/ 2147483647 w 77"/>
                <a:gd name="T23" fmla="*/ 2147483647 h 72"/>
                <a:gd name="T24" fmla="*/ 2147483647 w 77"/>
                <a:gd name="T25" fmla="*/ 2147483647 h 72"/>
                <a:gd name="T26" fmla="*/ 2147483647 w 77"/>
                <a:gd name="T27" fmla="*/ 2147483647 h 72"/>
                <a:gd name="T28" fmla="*/ 2147483647 w 77"/>
                <a:gd name="T29" fmla="*/ 2147483647 h 72"/>
                <a:gd name="T30" fmla="*/ 2147483647 w 77"/>
                <a:gd name="T31" fmla="*/ 2147483647 h 72"/>
                <a:gd name="T32" fmla="*/ 2147483647 w 77"/>
                <a:gd name="T33" fmla="*/ 2147483647 h 72"/>
                <a:gd name="T34" fmla="*/ 2147483647 w 77"/>
                <a:gd name="T35" fmla="*/ 2147483647 h 72"/>
                <a:gd name="T36" fmla="*/ 2147483647 w 77"/>
                <a:gd name="T37" fmla="*/ 2147483647 h 72"/>
                <a:gd name="T38" fmla="*/ 2147483647 w 77"/>
                <a:gd name="T39" fmla="*/ 2147483647 h 72"/>
                <a:gd name="T40" fmla="*/ 2147483647 w 77"/>
                <a:gd name="T41" fmla="*/ 2147483647 h 72"/>
                <a:gd name="T42" fmla="*/ 2147483647 w 77"/>
                <a:gd name="T43" fmla="*/ 2147483647 h 72"/>
                <a:gd name="T44" fmla="*/ 2147483647 w 77"/>
                <a:gd name="T45" fmla="*/ 2147483647 h 72"/>
                <a:gd name="T46" fmla="*/ 2147483647 w 77"/>
                <a:gd name="T47" fmla="*/ 2147483647 h 72"/>
                <a:gd name="T48" fmla="*/ 2147483647 w 77"/>
                <a:gd name="T49" fmla="*/ 2147483647 h 72"/>
                <a:gd name="T50" fmla="*/ 2147483647 w 77"/>
                <a:gd name="T51" fmla="*/ 2147483647 h 72"/>
                <a:gd name="T52" fmla="*/ 2147483647 w 77"/>
                <a:gd name="T53" fmla="*/ 2147483647 h 72"/>
                <a:gd name="T54" fmla="*/ 2147483647 w 77"/>
                <a:gd name="T55" fmla="*/ 2147483647 h 72"/>
                <a:gd name="T56" fmla="*/ 2147483647 w 77"/>
                <a:gd name="T57" fmla="*/ 2147483647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30" name="Freeform 118"/>
            <p:cNvSpPr>
              <a:spLocks noEditPoints="1"/>
            </p:cNvSpPr>
            <p:nvPr/>
          </p:nvSpPr>
          <p:spPr bwMode="auto">
            <a:xfrm>
              <a:off x="10101876" y="4316535"/>
              <a:ext cx="1826037" cy="1740961"/>
            </a:xfrm>
            <a:custGeom>
              <a:avLst/>
              <a:gdLst>
                <a:gd name="T0" fmla="*/ 2147483647 w 372"/>
                <a:gd name="T1" fmla="*/ 2147483647 h 354"/>
                <a:gd name="T2" fmla="*/ 2147483647 w 372"/>
                <a:gd name="T3" fmla="*/ 2147483647 h 354"/>
                <a:gd name="T4" fmla="*/ 2147483647 w 372"/>
                <a:gd name="T5" fmla="*/ 2147483647 h 354"/>
                <a:gd name="T6" fmla="*/ 2147483647 w 372"/>
                <a:gd name="T7" fmla="*/ 2147483647 h 354"/>
                <a:gd name="T8" fmla="*/ 2147483647 w 372"/>
                <a:gd name="T9" fmla="*/ 2147483647 h 354"/>
                <a:gd name="T10" fmla="*/ 2147483647 w 372"/>
                <a:gd name="T11" fmla="*/ 2147483647 h 354"/>
                <a:gd name="T12" fmla="*/ 2147483647 w 372"/>
                <a:gd name="T13" fmla="*/ 2147483647 h 354"/>
                <a:gd name="T14" fmla="*/ 2147483647 w 372"/>
                <a:gd name="T15" fmla="*/ 2147483647 h 354"/>
                <a:gd name="T16" fmla="*/ 2147483647 w 372"/>
                <a:gd name="T17" fmla="*/ 2147483647 h 354"/>
                <a:gd name="T18" fmla="*/ 2147483647 w 372"/>
                <a:gd name="T19" fmla="*/ 2147483647 h 354"/>
                <a:gd name="T20" fmla="*/ 2147483647 w 372"/>
                <a:gd name="T21" fmla="*/ 2147483647 h 354"/>
                <a:gd name="T22" fmla="*/ 2147483647 w 372"/>
                <a:gd name="T23" fmla="*/ 2147483647 h 354"/>
                <a:gd name="T24" fmla="*/ 2147483647 w 372"/>
                <a:gd name="T25" fmla="*/ 2147483647 h 354"/>
                <a:gd name="T26" fmla="*/ 2147483647 w 372"/>
                <a:gd name="T27" fmla="*/ 2147483647 h 354"/>
                <a:gd name="T28" fmla="*/ 2147483647 w 372"/>
                <a:gd name="T29" fmla="*/ 2147483647 h 354"/>
                <a:gd name="T30" fmla="*/ 2147483647 w 372"/>
                <a:gd name="T31" fmla="*/ 2147483647 h 354"/>
                <a:gd name="T32" fmla="*/ 2147483647 w 372"/>
                <a:gd name="T33" fmla="*/ 2147483647 h 354"/>
                <a:gd name="T34" fmla="*/ 2147483647 w 372"/>
                <a:gd name="T35" fmla="*/ 2147483647 h 354"/>
                <a:gd name="T36" fmla="*/ 2147483647 w 372"/>
                <a:gd name="T37" fmla="*/ 2147483647 h 354"/>
                <a:gd name="T38" fmla="*/ 2147483647 w 372"/>
                <a:gd name="T39" fmla="*/ 2147483647 h 3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31" name="Freeform 119"/>
            <p:cNvSpPr>
              <a:spLocks noEditPoints="1"/>
            </p:cNvSpPr>
            <p:nvPr/>
          </p:nvSpPr>
          <p:spPr bwMode="auto">
            <a:xfrm>
              <a:off x="10469158" y="5078076"/>
              <a:ext cx="1006396" cy="688914"/>
            </a:xfrm>
            <a:custGeom>
              <a:avLst/>
              <a:gdLst>
                <a:gd name="T0" fmla="*/ 2147483647 w 205"/>
                <a:gd name="T1" fmla="*/ 2147483647 h 140"/>
                <a:gd name="T2" fmla="*/ 2147483647 w 205"/>
                <a:gd name="T3" fmla="*/ 2147483647 h 140"/>
                <a:gd name="T4" fmla="*/ 2147483647 w 205"/>
                <a:gd name="T5" fmla="*/ 2147483647 h 140"/>
                <a:gd name="T6" fmla="*/ 2147483647 w 205"/>
                <a:gd name="T7" fmla="*/ 2147483647 h 140"/>
                <a:gd name="T8" fmla="*/ 2147483647 w 205"/>
                <a:gd name="T9" fmla="*/ 2147483647 h 140"/>
                <a:gd name="T10" fmla="*/ 2147483647 w 205"/>
                <a:gd name="T11" fmla="*/ 2147483647 h 140"/>
                <a:gd name="T12" fmla="*/ 2147483647 w 205"/>
                <a:gd name="T13" fmla="*/ 2147483647 h 140"/>
                <a:gd name="T14" fmla="*/ 2147483647 w 205"/>
                <a:gd name="T15" fmla="*/ 2147483647 h 140"/>
                <a:gd name="T16" fmla="*/ 2147483647 w 205"/>
                <a:gd name="T17" fmla="*/ 2147483647 h 140"/>
                <a:gd name="T18" fmla="*/ 2147483647 w 205"/>
                <a:gd name="T19" fmla="*/ 2147483647 h 140"/>
                <a:gd name="T20" fmla="*/ 2147483647 w 205"/>
                <a:gd name="T21" fmla="*/ 2147483647 h 140"/>
                <a:gd name="T22" fmla="*/ 2147483647 w 205"/>
                <a:gd name="T23" fmla="*/ 2147483647 h 140"/>
                <a:gd name="T24" fmla="*/ 2147483647 w 205"/>
                <a:gd name="T25" fmla="*/ 2147483647 h 140"/>
                <a:gd name="T26" fmla="*/ 2147483647 w 205"/>
                <a:gd name="T27" fmla="*/ 2147483647 h 140"/>
                <a:gd name="T28" fmla="*/ 2147483647 w 205"/>
                <a:gd name="T29" fmla="*/ 2147483647 h 140"/>
                <a:gd name="T30" fmla="*/ 2147483647 w 205"/>
                <a:gd name="T31" fmla="*/ 2147483647 h 140"/>
                <a:gd name="T32" fmla="*/ 2147483647 w 205"/>
                <a:gd name="T33" fmla="*/ 2147483647 h 140"/>
                <a:gd name="T34" fmla="*/ 2147483647 w 205"/>
                <a:gd name="T35" fmla="*/ 2147483647 h 140"/>
                <a:gd name="T36" fmla="*/ 2147483647 w 205"/>
                <a:gd name="T37" fmla="*/ 2147483647 h 140"/>
                <a:gd name="T38" fmla="*/ 2147483647 w 205"/>
                <a:gd name="T39" fmla="*/ 2147483647 h 140"/>
                <a:gd name="T40" fmla="*/ 2147483647 w 205"/>
                <a:gd name="T41" fmla="*/ 2147483647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32" name="Freeform 120"/>
            <p:cNvSpPr>
              <a:spLocks/>
            </p:cNvSpPr>
            <p:nvPr/>
          </p:nvSpPr>
          <p:spPr bwMode="auto">
            <a:xfrm>
              <a:off x="10601961" y="4995074"/>
              <a:ext cx="83002" cy="107902"/>
            </a:xfrm>
            <a:custGeom>
              <a:avLst/>
              <a:gdLst>
                <a:gd name="T0" fmla="*/ 2147483647 w 17"/>
                <a:gd name="T1" fmla="*/ 2147483647 h 22"/>
                <a:gd name="T2" fmla="*/ 2147483647 w 17"/>
                <a:gd name="T3" fmla="*/ 2147483647 h 22"/>
                <a:gd name="T4" fmla="*/ 2147483647 w 17"/>
                <a:gd name="T5" fmla="*/ 2147483647 h 22"/>
                <a:gd name="T6" fmla="*/ 2147483647 w 17"/>
                <a:gd name="T7" fmla="*/ 0 h 22"/>
                <a:gd name="T8" fmla="*/ 2147483647 w 17"/>
                <a:gd name="T9" fmla="*/ 2147483647 h 22"/>
                <a:gd name="T10" fmla="*/ 2147483647 w 17"/>
                <a:gd name="T11" fmla="*/ 2147483647 h 22"/>
                <a:gd name="T12" fmla="*/ 2147483647 w 17"/>
                <a:gd name="T13" fmla="*/ 2147483647 h 22"/>
                <a:gd name="T14" fmla="*/ 0 w 17"/>
                <a:gd name="T15" fmla="*/ 2147483647 h 22"/>
                <a:gd name="T16" fmla="*/ 2147483647 w 17"/>
                <a:gd name="T17" fmla="*/ 2147483647 h 22"/>
                <a:gd name="T18" fmla="*/ 2147483647 w 17"/>
                <a:gd name="T19" fmla="*/ 2147483647 h 22"/>
                <a:gd name="T20" fmla="*/ 2147483647 w 17"/>
                <a:gd name="T21" fmla="*/ 2147483647 h 22"/>
                <a:gd name="T22" fmla="*/ 2147483647 w 17"/>
                <a:gd name="T23" fmla="*/ 2147483647 h 22"/>
                <a:gd name="T24" fmla="*/ 2147483647 w 17"/>
                <a:gd name="T25" fmla="*/ 2147483647 h 22"/>
                <a:gd name="T26" fmla="*/ 2147483647 w 17"/>
                <a:gd name="T27" fmla="*/ 2147483647 h 22"/>
                <a:gd name="T28" fmla="*/ 2147483647 w 17"/>
                <a:gd name="T29" fmla="*/ 2147483647 h 22"/>
                <a:gd name="T30" fmla="*/ 2147483647 w 17"/>
                <a:gd name="T31" fmla="*/ 2147483647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33" name="Freeform 121"/>
            <p:cNvSpPr>
              <a:spLocks/>
            </p:cNvSpPr>
            <p:nvPr/>
          </p:nvSpPr>
          <p:spPr bwMode="auto">
            <a:xfrm>
              <a:off x="11126947" y="4872646"/>
              <a:ext cx="265605" cy="21580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072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5907088"/>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96150" y="613727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110" y="111125"/>
            <a:ext cx="6514925" cy="175432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Troø</a:t>
            </a:r>
            <a:r>
              <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 </a:t>
            </a: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chôi</a:t>
            </a:r>
            <a:endPar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Nhìn</a:t>
            </a:r>
            <a:r>
              <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 </a:t>
            </a: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tranh</a:t>
            </a:r>
            <a:r>
              <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 </a:t>
            </a: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ñoaùn</a:t>
            </a:r>
            <a:r>
              <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 </a:t>
            </a:r>
            <a:r>
              <a:rPr kumimoji="0" lang="en-US" sz="5400" b="0" i="0" u="none" strike="noStrike" kern="1200" cap="none" spc="0" normalizeH="0" baseline="0" noProof="0" dirty="0" err="1">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rPr>
              <a:t>töø</a:t>
            </a:r>
            <a:endParaRPr kumimoji="0" lang="en-US" sz="5400" b="0" i="0" u="none" strike="noStrike" kern="1200" cap="none" spc="0" normalizeH="0" baseline="0" noProof="0" dirty="0">
              <a:ln w="0"/>
              <a:solidFill>
                <a:srgbClr val="FF9933"/>
              </a:solidFill>
              <a:effectLst>
                <a:reflection blurRad="6350" stA="53000" endA="300" endPos="35500" dir="5400000" sy="-90000" algn="bl" rotWithShape="0"/>
              </a:effectLst>
              <a:uLnTx/>
              <a:uFillTx/>
              <a:latin typeface="VNI-Truck" panose="00000400000000000000" pitchFamily="2" charset="0"/>
              <a:ea typeface="+mn-ea"/>
              <a:cs typeface="+mn-cs"/>
            </a:endParaRPr>
          </a:p>
        </p:txBody>
      </p:sp>
      <p:pic>
        <p:nvPicPr>
          <p:cNvPr id="30727" name="Picture 2" descr="19 Gif ý tưởng | hình gif, dấu chấm hỏi, áp phích cổ điể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87939" y="2271714"/>
            <a:ext cx="2143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3708257"/>
      </p:ext>
    </p:extLst>
  </p:cSld>
  <p:clrMapOvr>
    <a:masterClrMapping/>
  </p:clrMapOvr>
  <p:transition spd="slow" advTm="22835">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296012" y="2793773"/>
            <a:ext cx="5370285" cy="184966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Những từ loại nào trong câu mà em đã biết?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20894D33-148D-42BB-BD29-BA010D17E31C}"/>
              </a:ext>
            </a:extLst>
          </p:cNvPr>
          <p:cNvSpPr txBox="1">
            <a:spLocks noChangeArrowheads="1"/>
          </p:cNvSpPr>
          <p:nvPr/>
        </p:nvSpPr>
        <p:spPr>
          <a:xfrm>
            <a:off x="1085852" y="1374731"/>
            <a:ext cx="10186986" cy="1197019"/>
          </a:xfrm>
          <a:prstGeom prst="rect">
            <a:avLst/>
          </a:prstGeom>
          <a:no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90000"/>
              </a:lnSpc>
              <a:buFont typeface="Arial"/>
              <a:buNone/>
              <a:defRPr/>
            </a:pPr>
            <a:r>
              <a:rPr lang="vi-VN" altLang="en-US" sz="2800" b="1" dirty="0">
                <a:solidFill>
                  <a:srgbClr val="FF0000"/>
                </a:solidFill>
                <a:latin typeface="Times New Roman" panose="02020603050405020304" pitchFamily="18" charset="0"/>
                <a:cs typeface="Times New Roman" panose="02020603050405020304" pitchFamily="18" charset="0"/>
              </a:rPr>
              <a:t>Cho câu văn sau:</a:t>
            </a:r>
          </a:p>
          <a:p>
            <a:pPr marL="0" indent="0" algn="just">
              <a:lnSpc>
                <a:spcPct val="90000"/>
              </a:lnSpc>
              <a:buFont typeface="Arial"/>
              <a:buNone/>
              <a:defRPr/>
            </a:pPr>
            <a:r>
              <a:rPr lang="vi-VN" altLang="en-US" sz="2800" b="1" dirty="0">
                <a:solidFill>
                  <a:schemeClr val="tx2"/>
                </a:solidFill>
                <a:latin typeface="Times New Roman" panose="02020603050405020304" pitchFamily="18" charset="0"/>
                <a:cs typeface="Times New Roman" panose="02020603050405020304" pitchFamily="18" charset="0"/>
              </a:rPr>
              <a:t>Vua Mi – đát thử bẻ một cành sồi, cành đó liền biến thành vàng.</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0894D33-148D-42BB-BD29-BA010D17E31C}"/>
              </a:ext>
            </a:extLst>
          </p:cNvPr>
          <p:cNvSpPr txBox="1">
            <a:spLocks noChangeArrowheads="1"/>
          </p:cNvSpPr>
          <p:nvPr/>
        </p:nvSpPr>
        <p:spPr>
          <a:xfrm>
            <a:off x="1164727" y="2955881"/>
            <a:ext cx="10108111" cy="1197019"/>
          </a:xfrm>
          <a:prstGeom prst="rect">
            <a:avLst/>
          </a:prstGeom>
          <a:no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lnSpc>
                <a:spcPct val="90000"/>
              </a:lnSpc>
              <a:buFontTx/>
              <a:buChar char="-"/>
              <a:defRPr/>
            </a:pPr>
            <a:r>
              <a:rPr lang="vi-VN" altLang="en-US" sz="3200" b="1" dirty="0">
                <a:solidFill>
                  <a:srgbClr val="7030A0"/>
                </a:solidFill>
                <a:latin typeface="Times New Roman" panose="02020603050405020304" pitchFamily="18" charset="0"/>
                <a:cs typeface="Times New Roman" panose="02020603050405020304" pitchFamily="18" charset="0"/>
              </a:rPr>
              <a:t>Danh từ chung: vua, một, cành, sồi, vàng.</a:t>
            </a:r>
          </a:p>
          <a:p>
            <a:pPr algn="just">
              <a:lnSpc>
                <a:spcPct val="90000"/>
              </a:lnSpc>
              <a:buFontTx/>
              <a:buChar char="-"/>
              <a:defRPr/>
            </a:pPr>
            <a:r>
              <a:rPr lang="vi-VN" altLang="en-US" sz="3200" b="1" dirty="0">
                <a:solidFill>
                  <a:srgbClr val="7030A0"/>
                </a:solidFill>
                <a:latin typeface="Times New Roman" panose="02020603050405020304" pitchFamily="18" charset="0"/>
                <a:cs typeface="Times New Roman" panose="02020603050405020304" pitchFamily="18" charset="0"/>
              </a:rPr>
              <a:t>Danh từ riêng: Mi - đát</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sp>
        <p:nvSpPr>
          <p:cNvPr id="6" name="Cloud 5"/>
          <p:cNvSpPr/>
          <p:nvPr/>
        </p:nvSpPr>
        <p:spPr>
          <a:xfrm>
            <a:off x="3296011" y="2793772"/>
            <a:ext cx="6622689" cy="184966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Vậy từ loại </a:t>
            </a:r>
            <a:r>
              <a:rPr lang="vi-VN" sz="2800" b="1" i="1" dirty="0">
                <a:solidFill>
                  <a:srgbClr val="002060"/>
                </a:solidFill>
                <a:latin typeface="Times New Roman" panose="02020603050405020304" pitchFamily="18" charset="0"/>
                <a:cs typeface="Times New Roman" panose="02020603050405020304" pitchFamily="18" charset="0"/>
              </a:rPr>
              <a:t>bẻ</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i="1" dirty="0">
                <a:solidFill>
                  <a:srgbClr val="002060"/>
                </a:solidFill>
                <a:latin typeface="Times New Roman" panose="02020603050405020304" pitchFamily="18" charset="0"/>
                <a:cs typeface="Times New Roman" panose="02020603050405020304" pitchFamily="18" charset="0"/>
              </a:rPr>
              <a:t> biến thành</a:t>
            </a:r>
            <a:r>
              <a:rPr lang="vi-VN" sz="2800" b="1" i="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là gì?</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4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6299200"/>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28332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Hình ảnh Giá Vẽ Và Vẽ Tranh Hoa Văn Vẽ Tay Hoạt Hình Hoa Văn Trang Trí đẹp  Giá Vẽ Hoa Văn Trang Trí Hoạt Hình, Hoa Văn Trang Trí đẹp, Hoa"/>
          <p:cNvPicPr>
            <a:picLocks noChangeAspect="1" noChangeArrowheads="1"/>
          </p:cNvPicPr>
          <p:nvPr/>
        </p:nvPicPr>
        <p:blipFill>
          <a:blip r:embed="rId6">
            <a:extLst>
              <a:ext uri="{28A0092B-C50C-407E-A947-70E740481C1C}">
                <a14:useLocalDpi xmlns:a14="http://schemas.microsoft.com/office/drawing/2010/main" val="0"/>
              </a:ext>
            </a:extLst>
          </a:blip>
          <a:srcRect l="3432" t="6142" r="8456" b="9109"/>
          <a:stretch>
            <a:fillRect/>
          </a:stretch>
        </p:blipFill>
        <p:spPr bwMode="auto">
          <a:xfrm>
            <a:off x="3475039" y="-850900"/>
            <a:ext cx="5608637"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Yellow Frame For Text And Check Box Royalty Free Cliparts, Vectors, And  Stock Illustration. Image 348565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4483101"/>
            <a:ext cx="5475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162676" y="5411789"/>
            <a:ext cx="1520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Ngoài</a:t>
            </a:r>
            <a:endParaRPr kumimoji="0" lang="vi-VN" alt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5304" name="Picture 8" descr="Miễn phí tiền bản quyền phim Hoạt hình - dấu chấm hỏi trắng png tải về -  Miễn phí trong suốt Màu Vàng png Tải về."/>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888" y="5187950"/>
            <a:ext cx="703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0" descr="Beautiful Little Girl Sitting on a Small Green Stool, Colorful Character  Stock Vector - Illustration of children, childhood: 968053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5850" y="890588"/>
            <a:ext cx="29146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0280363"/>
      </p:ext>
    </p:extLst>
  </p:cSld>
  <p:clrMapOvr>
    <a:masterClrMapping/>
  </p:clrMapOvr>
  <p:transition spd="slow" advTm="19955">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55304"/>
                                        </p:tgtEl>
                                      </p:cBhvr>
                                    </p:animEffect>
                                    <p:set>
                                      <p:cBhvr>
                                        <p:cTn id="7" dur="1" fill="hold">
                                          <p:stCondLst>
                                            <p:cond delay="499"/>
                                          </p:stCondLst>
                                        </p:cTn>
                                        <p:tgtEl>
                                          <p:spTgt spid="55304"/>
                                        </p:tgtEl>
                                        <p:attrNameLst>
                                          <p:attrName>style.visibility</p:attrName>
                                        </p:attrNameLst>
                                      </p:cBhvr>
                                      <p:to>
                                        <p:strVal val="hidden"/>
                                      </p:to>
                                    </p:se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subTnLst>
                                    <p:audio>
                                      <p:cMediaNode vol="3000">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6299200"/>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28332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Hình ảnh Giá Vẽ Và Vẽ Tranh Hoa Văn Vẽ Tay Hoạt Hình Hoa Văn Trang Trí đẹp  Giá Vẽ Hoa Văn Trang Trí Hoạt Hình, Hoa Văn Trang Trí đẹp, Hoa"/>
          <p:cNvPicPr>
            <a:picLocks noChangeAspect="1" noChangeArrowheads="1"/>
          </p:cNvPicPr>
          <p:nvPr/>
        </p:nvPicPr>
        <p:blipFill>
          <a:blip r:embed="rId6">
            <a:extLst>
              <a:ext uri="{28A0092B-C50C-407E-A947-70E740481C1C}">
                <a14:useLocalDpi xmlns:a14="http://schemas.microsoft.com/office/drawing/2010/main" val="0"/>
              </a:ext>
            </a:extLst>
          </a:blip>
          <a:srcRect l="3432" t="6142" r="8456" b="9109"/>
          <a:stretch>
            <a:fillRect/>
          </a:stretch>
        </p:blipFill>
        <p:spPr bwMode="auto">
          <a:xfrm>
            <a:off x="3475039" y="-850900"/>
            <a:ext cx="5608637"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Nhảy dây png | PNGEg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76" y="1335089"/>
            <a:ext cx="162877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Yellow Frame For Text And Check Box Royalty Free Cliparts, Vectors, And  Stock Illustration. Image 348565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5" y="4483101"/>
            <a:ext cx="5475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470526" y="5395914"/>
            <a:ext cx="2898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VNI-Souvir" pitchFamily="2" charset="0"/>
                <a:ea typeface="+mn-ea"/>
                <a:cs typeface="+mn-cs"/>
              </a:rPr>
              <a:t>Nhaûy</a:t>
            </a: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 daây</a:t>
            </a:r>
            <a:endParaRPr kumimoji="0" lang="vi-VN" alt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5304" name="Picture 8" descr="Miễn phí tiền bản quyền phim Hoạt hình - dấu chấm hỏi trắng png tải về -  Miễn phí trong suốt Màu Vàng png Tải về."/>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2888" y="5187950"/>
            <a:ext cx="703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07846635"/>
      </p:ext>
    </p:extLst>
  </p:cSld>
  <p:clrMapOvr>
    <a:masterClrMapping/>
  </p:clrMapOvr>
  <p:transition spd="slow" advTm="2042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55304"/>
                                        </p:tgtEl>
                                      </p:cBhvr>
                                    </p:animEffect>
                                    <p:set>
                                      <p:cBhvr>
                                        <p:cTn id="7" dur="1" fill="hold">
                                          <p:stCondLst>
                                            <p:cond delay="499"/>
                                          </p:stCondLst>
                                        </p:cTn>
                                        <p:tgtEl>
                                          <p:spTgt spid="55304"/>
                                        </p:tgtEl>
                                        <p:attrNameLst>
                                          <p:attrName>style.visibility</p:attrName>
                                        </p:attrNameLst>
                                      </p:cBhvr>
                                      <p:to>
                                        <p:strVal val="hidden"/>
                                      </p:to>
                                    </p:se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subTnLst>
                                    <p:audio>
                                      <p:cMediaNode vol="1000">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6299200"/>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28332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descr="Hình ảnh Giá Vẽ Và Vẽ Tranh Hoa Văn Vẽ Tay Hoạt Hình Hoa Văn Trang Trí đẹp  Giá Vẽ Hoa Văn Trang Trí Hoạt Hình, Hoa Văn Trang Trí đẹp, Hoa"/>
          <p:cNvPicPr>
            <a:picLocks noChangeAspect="1" noChangeArrowheads="1"/>
          </p:cNvPicPr>
          <p:nvPr/>
        </p:nvPicPr>
        <p:blipFill>
          <a:blip r:embed="rId6">
            <a:extLst>
              <a:ext uri="{28A0092B-C50C-407E-A947-70E740481C1C}">
                <a14:useLocalDpi xmlns:a14="http://schemas.microsoft.com/office/drawing/2010/main" val="0"/>
              </a:ext>
            </a:extLst>
          </a:blip>
          <a:srcRect l="3432" t="6142" r="8456" b="9109"/>
          <a:stretch>
            <a:fillRect/>
          </a:stretch>
        </p:blipFill>
        <p:spPr bwMode="auto">
          <a:xfrm>
            <a:off x="3475039" y="-850900"/>
            <a:ext cx="5608637"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Yellow Frame For Text And Check Box Royalty Free Cliparts, Vectors, And  Stock Illustration. Image 348565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4483101"/>
            <a:ext cx="5475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427663" y="5395914"/>
            <a:ext cx="3255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VNI-Souvir" pitchFamily="2" charset="0"/>
                <a:ea typeface="+mn-ea"/>
                <a:cs typeface="+mn-cs"/>
              </a:rPr>
              <a:t>Uoáng</a:t>
            </a: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 nöôùc</a:t>
            </a:r>
            <a:endParaRPr kumimoji="0" lang="vi-VN" alt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5304" name="Picture 8" descr="Miễn phí tiền bản quyền phim Hoạt hình - dấu chấm hỏi trắng png tải về -  Miễn phí trong suốt Màu Vàng png Tải về."/>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888" y="5187950"/>
            <a:ext cx="703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Clip Art Drinking Water High Res Stock Images | Shutter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5739" y="1274763"/>
            <a:ext cx="251777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6074297"/>
      </p:ext>
    </p:extLst>
  </p:cSld>
  <p:clrMapOvr>
    <a:masterClrMapping/>
  </p:clrMapOvr>
  <p:transition spd="slow" advTm="2492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55304"/>
                                        </p:tgtEl>
                                      </p:cBhvr>
                                    </p:animEffect>
                                    <p:set>
                                      <p:cBhvr>
                                        <p:cTn id="7" dur="1" fill="hold">
                                          <p:stCondLst>
                                            <p:cond delay="499"/>
                                          </p:stCondLst>
                                        </p:cTn>
                                        <p:tgtEl>
                                          <p:spTgt spid="55304"/>
                                        </p:tgtEl>
                                        <p:attrNameLst>
                                          <p:attrName>style.visibility</p:attrName>
                                        </p:attrNameLst>
                                      </p:cBhvr>
                                      <p:to>
                                        <p:strVal val="hidden"/>
                                      </p:to>
                                    </p:se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6299200"/>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283325"/>
            <a:ext cx="34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Hình ảnh Giá Vẽ Và Vẽ Tranh Hoa Văn Vẽ Tay Hoạt Hình Hoa Văn Trang Trí đẹp  Giá Vẽ Hoa Văn Trang Trí Hoạt Hình, Hoa Văn Trang Trí đẹp, Hoa"/>
          <p:cNvPicPr>
            <a:picLocks noChangeAspect="1" noChangeArrowheads="1"/>
          </p:cNvPicPr>
          <p:nvPr/>
        </p:nvPicPr>
        <p:blipFill>
          <a:blip r:embed="rId6">
            <a:extLst>
              <a:ext uri="{28A0092B-C50C-407E-A947-70E740481C1C}">
                <a14:useLocalDpi xmlns:a14="http://schemas.microsoft.com/office/drawing/2010/main" val="0"/>
              </a:ext>
            </a:extLst>
          </a:blip>
          <a:srcRect l="3432" t="6142" r="8456" b="9109"/>
          <a:stretch>
            <a:fillRect/>
          </a:stretch>
        </p:blipFill>
        <p:spPr bwMode="auto">
          <a:xfrm>
            <a:off x="3473450" y="-1169988"/>
            <a:ext cx="5608638" cy="737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Yellow Frame For Text And Check Box Royalty Free Cliparts, Vectors, And  Stock Illustration. Image 348565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6839" y="3857626"/>
            <a:ext cx="7102475"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746626" y="4329114"/>
            <a:ext cx="554831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Doïn deïp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VNI-Souvir" pitchFamily="2" charset="0"/>
                <a:ea typeface="+mn-ea"/>
                <a:cs typeface="+mn-cs"/>
              </a:rPr>
              <a:t>Nhaët</a:t>
            </a: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 raùc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VNI-Souvir" pitchFamily="2" charset="0"/>
                <a:ea typeface="+mn-ea"/>
                <a:cs typeface="+mn-cs"/>
              </a:rPr>
              <a:t>Baûo veä </a:t>
            </a:r>
            <a:r>
              <a:rPr kumimoji="0" lang="en-US" altLang="en-US" sz="4400" b="0" i="0" u="none" strike="noStrike" kern="1200" cap="none" spc="0" normalizeH="0" baseline="0" noProof="0">
                <a:ln>
                  <a:noFill/>
                </a:ln>
                <a:solidFill>
                  <a:srgbClr val="000000"/>
                </a:solidFill>
                <a:effectLst/>
                <a:uLnTx/>
                <a:uFillTx/>
                <a:latin typeface="VNI-Souvir" pitchFamily="2" charset="0"/>
                <a:ea typeface="+mn-ea"/>
                <a:cs typeface="+mn-cs"/>
              </a:rPr>
              <a:t>moâi tröôøng</a:t>
            </a:r>
            <a:endParaRPr kumimoji="0" lang="vi-VN" altLang="en-US"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5304" name="Picture 8" descr="Miễn phí tiền bản quyền phim Hoạt hình - dấu chấm hỏi trắng png tải về -  Miễn phí trong suốt Màu Vàng png Tải về."/>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888" y="5187950"/>
            <a:ext cx="703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 descr="692 Spring Clean Up Yard Illustrations &amp;amp; Clip Art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7226" y="903289"/>
            <a:ext cx="38703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Audio 3">
            <a:hlinkClick r:id="" action="ppaction://media"/>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05900" y="6299200"/>
            <a:ext cx="30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37028607"/>
      </p:ext>
    </p:extLst>
  </p:cSld>
  <p:clrMapOvr>
    <a:masterClrMapping/>
  </p:clrMapOvr>
  <p:transition spd="slow" advTm="3463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55304"/>
                                        </p:tgtEl>
                                      </p:cBhvr>
                                    </p:animEffect>
                                    <p:set>
                                      <p:cBhvr>
                                        <p:cTn id="7" dur="1" fill="hold">
                                          <p:stCondLst>
                                            <p:cond delay="499"/>
                                          </p:stCondLst>
                                        </p:cTn>
                                        <p:tgtEl>
                                          <p:spTgt spid="55304"/>
                                        </p:tgtEl>
                                        <p:attrNameLst>
                                          <p:attrName>style.visibility</p:attrName>
                                        </p:attrNameLst>
                                      </p:cBhvr>
                                      <p:to>
                                        <p:strVal val="hidden"/>
                                      </p:to>
                                    </p:se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Grp="1" noChangeArrowheads="1"/>
          </p:cNvSpPr>
          <p:nvPr>
            <p:ph type="title" idx="4294967295"/>
          </p:nvPr>
        </p:nvSpPr>
        <p:spPr>
          <a:xfrm>
            <a:off x="1752600" y="0"/>
            <a:ext cx="8915400" cy="609600"/>
          </a:xfrm>
        </p:spPr>
        <p:txBody>
          <a:bodyPr/>
          <a:lstStyle/>
          <a:p>
            <a:pPr eaLnBrk="1" hangingPunct="1"/>
            <a:r>
              <a:rPr lang="en-US" sz="3200" b="1">
                <a:solidFill>
                  <a:srgbClr val="FF0000"/>
                </a:solidFill>
                <a:latin typeface="Times New Roman" panose="02020603050405020304" pitchFamily="18" charset="0"/>
              </a:rPr>
              <a:t>Đố em:</a:t>
            </a:r>
            <a:r>
              <a:rPr lang="en-US" sz="3200" b="1">
                <a:latin typeface="Times New Roman" panose="02020603050405020304" pitchFamily="18" charset="0"/>
              </a:rPr>
              <a:t>  Tìm động từ trong bức tranh sau</a:t>
            </a:r>
            <a:r>
              <a:rPr lang="en-US" sz="3200" b="1"/>
              <a:t>:</a:t>
            </a:r>
          </a:p>
        </p:txBody>
      </p:sp>
      <p:pic>
        <p:nvPicPr>
          <p:cNvPr id="3" name="Picture 37" descr="009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1196975"/>
            <a:ext cx="619283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3071813" y="1196976"/>
            <a:ext cx="1954212" cy="69532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bơi</a:t>
            </a:r>
            <a:endParaRPr kumimoji="0" lang="en-US" sz="28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426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Grp="1" noChangeArrowheads="1"/>
          </p:cNvSpPr>
          <p:nvPr>
            <p:ph type="title" idx="4294967295"/>
          </p:nvPr>
        </p:nvSpPr>
        <p:spPr>
          <a:xfrm>
            <a:off x="1752600" y="0"/>
            <a:ext cx="8915400" cy="609600"/>
          </a:xfrm>
        </p:spPr>
        <p:txBody>
          <a:bodyPr/>
          <a:lstStyle/>
          <a:p>
            <a:pPr eaLnBrk="1" hangingPunct="1"/>
            <a:r>
              <a:rPr lang="en-US" sz="3200" b="1">
                <a:solidFill>
                  <a:srgbClr val="FF0000"/>
                </a:solidFill>
                <a:latin typeface="Times New Roman" panose="02020603050405020304" pitchFamily="18" charset="0"/>
              </a:rPr>
              <a:t>Đố em:</a:t>
            </a:r>
            <a:r>
              <a:rPr lang="en-US" sz="3200" b="1">
                <a:latin typeface="Times New Roman" panose="02020603050405020304" pitchFamily="18" charset="0"/>
              </a:rPr>
              <a:t>  Tìm động từ trong bức tranh sau</a:t>
            </a:r>
            <a:r>
              <a:rPr lang="en-US" sz="3200" b="1"/>
              <a:t>:</a:t>
            </a:r>
          </a:p>
        </p:txBody>
      </p:sp>
      <p:pic>
        <p:nvPicPr>
          <p:cNvPr id="36867" name="Picture 30" descr="image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692150"/>
            <a:ext cx="611981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3648075" y="4930776"/>
            <a:ext cx="1974850" cy="874713"/>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khóc</a:t>
            </a:r>
            <a:endParaRPr kumimoji="0" lang="en-US" sz="28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8593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
          <p:cNvSpPr>
            <a:spLocks noGrp="1" noChangeArrowheads="1"/>
          </p:cNvSpPr>
          <p:nvPr>
            <p:ph type="title" idx="4294967295"/>
          </p:nvPr>
        </p:nvSpPr>
        <p:spPr>
          <a:xfrm>
            <a:off x="1752600" y="0"/>
            <a:ext cx="8915400" cy="609600"/>
          </a:xfrm>
        </p:spPr>
        <p:txBody>
          <a:bodyPr/>
          <a:lstStyle/>
          <a:p>
            <a:pPr eaLnBrk="1" hangingPunct="1"/>
            <a:r>
              <a:rPr lang="en-US" sz="3200" b="1">
                <a:solidFill>
                  <a:srgbClr val="FF0000"/>
                </a:solidFill>
                <a:latin typeface="Times New Roman" panose="02020603050405020304" pitchFamily="18" charset="0"/>
              </a:rPr>
              <a:t>Đố em:</a:t>
            </a:r>
            <a:r>
              <a:rPr lang="en-US" sz="3200" b="1">
                <a:latin typeface="Times New Roman" panose="02020603050405020304" pitchFamily="18" charset="0"/>
              </a:rPr>
              <a:t>  Tìm động từ trong bức tranh sau</a:t>
            </a:r>
            <a:r>
              <a:rPr lang="en-US" sz="3200" b="1"/>
              <a:t>:</a:t>
            </a:r>
          </a:p>
        </p:txBody>
      </p:sp>
      <p:pic>
        <p:nvPicPr>
          <p:cNvPr id="37891" name="Picture 40"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682625"/>
            <a:ext cx="5256213"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3648076" y="682626"/>
            <a:ext cx="1700213" cy="88582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trèo</a:t>
            </a:r>
            <a:endParaRPr kumimoji="0" lang="en-US" sz="28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87445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5" descr="Kết quả hình ảnh cho ảnh em bé ngủ ngon"/>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3" name="Rectangle 6"/>
          <p:cNvSpPr>
            <a:spLocks noGrp="1" noChangeArrowheads="1"/>
          </p:cNvSpPr>
          <p:nvPr>
            <p:ph type="title"/>
          </p:nvPr>
        </p:nvSpPr>
        <p:spPr>
          <a:xfrm>
            <a:off x="1846264" y="152400"/>
            <a:ext cx="8575675" cy="609600"/>
          </a:xfrm>
          <a:noFill/>
        </p:spPr>
        <p:txBody>
          <a:bodyPr/>
          <a:lstStyle/>
          <a:p>
            <a:r>
              <a:rPr lang="en-US" sz="3200" b="1">
                <a:latin typeface="Times New Roman" panose="02020603050405020304" pitchFamily="18" charset="0"/>
              </a:rPr>
              <a:t>T</a:t>
            </a:r>
            <a:r>
              <a:rPr lang="en-US" sz="3200" b="1"/>
              <a:t>ì</a:t>
            </a:r>
            <a:r>
              <a:rPr lang="en-US" sz="3200" b="1">
                <a:latin typeface="Times New Roman" panose="02020603050405020304" pitchFamily="18" charset="0"/>
              </a:rPr>
              <a:t>m động từ chỉ </a:t>
            </a:r>
            <a:r>
              <a:rPr lang="vi-VN" sz="3200" b="1">
                <a:latin typeface="Times New Roman" panose="02020603050405020304" pitchFamily="18" charset="0"/>
              </a:rPr>
              <a:t>trạng thái</a:t>
            </a:r>
            <a:r>
              <a:rPr lang="en-US" sz="3200" b="1">
                <a:latin typeface="Times New Roman" panose="02020603050405020304" pitchFamily="18" charset="0"/>
              </a:rPr>
              <a:t> trong bức </a:t>
            </a:r>
            <a:r>
              <a:rPr lang="vi-VN" sz="3200" b="1">
                <a:latin typeface="Times New Roman" panose="02020603050405020304" pitchFamily="18" charset="0"/>
              </a:rPr>
              <a:t>hình</a:t>
            </a:r>
            <a:r>
              <a:rPr lang="en-US" sz="3200" b="1">
                <a:latin typeface="Times New Roman" panose="02020603050405020304" pitchFamily="18" charset="0"/>
              </a:rPr>
              <a:t> sau:</a:t>
            </a:r>
          </a:p>
        </p:txBody>
      </p:sp>
      <p:pic>
        <p:nvPicPr>
          <p:cNvPr id="71688" name="Picture 8" descr="chuc-ngu-ngon-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66800"/>
            <a:ext cx="517842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9"/>
          <p:cNvSpPr txBox="1">
            <a:spLocks noChangeArrowheads="1"/>
          </p:cNvSpPr>
          <p:nvPr/>
        </p:nvSpPr>
        <p:spPr bwMode="auto">
          <a:xfrm>
            <a:off x="2286000" y="6162676"/>
            <a:ext cx="85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Ngủ</a:t>
            </a:r>
          </a:p>
        </p:txBody>
      </p:sp>
      <p:sp>
        <p:nvSpPr>
          <p:cNvPr id="71692" name="Text Box 12"/>
          <p:cNvSpPr txBox="1">
            <a:spLocks noChangeArrowheads="1"/>
          </p:cNvSpPr>
          <p:nvPr/>
        </p:nvSpPr>
        <p:spPr bwMode="auto">
          <a:xfrm>
            <a:off x="8191501" y="6162676"/>
            <a:ext cx="1395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Thức</a:t>
            </a:r>
          </a:p>
        </p:txBody>
      </p:sp>
      <p:pic>
        <p:nvPicPr>
          <p:cNvPr id="71696" name="Picture 16" descr="be-ko-ngu-tr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6" y="1066800"/>
            <a:ext cx="3719513"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986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Effect transition="in" filter="box(in)">
                                      <p:cBhvr>
                                        <p:cTn id="7" dur="500"/>
                                        <p:tgtEl>
                                          <p:spTgt spid="71688"/>
                                        </p:tgtEl>
                                      </p:cBhvr>
                                    </p:animEffect>
                                  </p:childTnLst>
                                </p:cTn>
                              </p:par>
                              <p:par>
                                <p:cTn id="8" presetID="4" presetClass="entr" presetSubtype="16" fill="hold" nodeType="withEffect">
                                  <p:stCondLst>
                                    <p:cond delay="0"/>
                                  </p:stCondLst>
                                  <p:childTnLst>
                                    <p:set>
                                      <p:cBhvr>
                                        <p:cTn id="9" dur="1" fill="hold">
                                          <p:stCondLst>
                                            <p:cond delay="0"/>
                                          </p:stCondLst>
                                        </p:cTn>
                                        <p:tgtEl>
                                          <p:spTgt spid="71696"/>
                                        </p:tgtEl>
                                        <p:attrNameLst>
                                          <p:attrName>style.visibility</p:attrName>
                                        </p:attrNameLst>
                                      </p:cBhvr>
                                      <p:to>
                                        <p:strVal val="visible"/>
                                      </p:to>
                                    </p:set>
                                    <p:animEffect transition="in" filter="box(in)">
                                      <p:cBhvr>
                                        <p:cTn id="10" dur="500"/>
                                        <p:tgtEl>
                                          <p:spTgt spid="716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1689"/>
                                        </p:tgtEl>
                                        <p:attrNameLst>
                                          <p:attrName>style.visibility</p:attrName>
                                        </p:attrNameLst>
                                      </p:cBhvr>
                                      <p:to>
                                        <p:strVal val="visible"/>
                                      </p:to>
                                    </p:set>
                                    <p:animEffect transition="in" filter="box(in)">
                                      <p:cBhvr>
                                        <p:cTn id="15" dur="500"/>
                                        <p:tgtEl>
                                          <p:spTgt spid="7168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1692"/>
                                        </p:tgtEl>
                                        <p:attrNameLst>
                                          <p:attrName>style.visibility</p:attrName>
                                        </p:attrNameLst>
                                      </p:cBhvr>
                                      <p:to>
                                        <p:strVal val="visible"/>
                                      </p:to>
                                    </p:set>
                                    <p:animEffect transition="in" filter="box(in)">
                                      <p:cBhvr>
                                        <p:cTn id="20" dur="500"/>
                                        <p:tgtEl>
                                          <p:spTgt spid="71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p:bldP spid="716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Kết quả hình ảnh cho ảnh em bé ngủ ngon"/>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7" name="Rectangle 3"/>
          <p:cNvSpPr>
            <a:spLocks noGrp="1" noChangeArrowheads="1"/>
          </p:cNvSpPr>
          <p:nvPr>
            <p:ph type="title"/>
          </p:nvPr>
        </p:nvSpPr>
        <p:spPr>
          <a:xfrm>
            <a:off x="1846264" y="152400"/>
            <a:ext cx="8575675" cy="609600"/>
          </a:xfrm>
          <a:noFill/>
        </p:spPr>
        <p:txBody>
          <a:bodyPr/>
          <a:lstStyle/>
          <a:p>
            <a:r>
              <a:rPr lang="en-US" sz="3200" b="1">
                <a:latin typeface="Times New Roman" panose="02020603050405020304" pitchFamily="18" charset="0"/>
              </a:rPr>
              <a:t>T</a:t>
            </a:r>
            <a:r>
              <a:rPr lang="en-US" sz="3200" b="1"/>
              <a:t>ì</a:t>
            </a:r>
            <a:r>
              <a:rPr lang="en-US" sz="3200" b="1">
                <a:latin typeface="Times New Roman" panose="02020603050405020304" pitchFamily="18" charset="0"/>
              </a:rPr>
              <a:t>m động từ chỉ </a:t>
            </a:r>
            <a:r>
              <a:rPr lang="vi-VN" sz="3200" b="1">
                <a:latin typeface="Times New Roman" panose="02020603050405020304" pitchFamily="18" charset="0"/>
              </a:rPr>
              <a:t>trạng thái</a:t>
            </a:r>
            <a:r>
              <a:rPr lang="en-US" sz="3200" b="1">
                <a:latin typeface="Times New Roman" panose="02020603050405020304" pitchFamily="18" charset="0"/>
              </a:rPr>
              <a:t> trong bức </a:t>
            </a:r>
            <a:r>
              <a:rPr lang="vi-VN" sz="3200" b="1">
                <a:latin typeface="Times New Roman" panose="02020603050405020304" pitchFamily="18" charset="0"/>
              </a:rPr>
              <a:t>hình</a:t>
            </a:r>
            <a:r>
              <a:rPr lang="en-US" sz="3200" b="1">
                <a:latin typeface="Times New Roman" panose="02020603050405020304" pitchFamily="18" charset="0"/>
              </a:rPr>
              <a:t> sau:</a:t>
            </a:r>
          </a:p>
        </p:txBody>
      </p:sp>
      <p:sp>
        <p:nvSpPr>
          <p:cNvPr id="72709" name="Text Box 5"/>
          <p:cNvSpPr txBox="1">
            <a:spLocks noChangeArrowheads="1"/>
          </p:cNvSpPr>
          <p:nvPr/>
        </p:nvSpPr>
        <p:spPr bwMode="auto">
          <a:xfrm>
            <a:off x="2286000" y="6162675"/>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Vui</a:t>
            </a:r>
          </a:p>
        </p:txBody>
      </p:sp>
      <p:sp>
        <p:nvSpPr>
          <p:cNvPr id="72710" name="Text Box 6"/>
          <p:cNvSpPr txBox="1">
            <a:spLocks noChangeArrowheads="1"/>
          </p:cNvSpPr>
          <p:nvPr/>
        </p:nvSpPr>
        <p:spPr bwMode="auto">
          <a:xfrm>
            <a:off x="8191500" y="6162675"/>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Buồn</a:t>
            </a:r>
          </a:p>
        </p:txBody>
      </p:sp>
      <p:pic>
        <p:nvPicPr>
          <p:cNvPr id="41990" name="Picture 9" descr="vnm-2010-307464-1345796099-480-6008-4961-14256095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228725"/>
            <a:ext cx="447833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1" descr="6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264" y="1228725"/>
            <a:ext cx="4097337"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507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box(in)">
                                      <p:cBhvr>
                                        <p:cTn id="7" dur="500"/>
                                        <p:tgtEl>
                                          <p:spTgt spid="72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box(in)">
                                      <p:cBhvr>
                                        <p:cTn id="12"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P spid="727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ảnh em bé ngủ ngon"/>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1" name="Rectangle 3"/>
          <p:cNvSpPr>
            <a:spLocks noGrp="1" noChangeArrowheads="1"/>
          </p:cNvSpPr>
          <p:nvPr>
            <p:ph type="title"/>
          </p:nvPr>
        </p:nvSpPr>
        <p:spPr>
          <a:xfrm>
            <a:off x="1846264" y="152400"/>
            <a:ext cx="8575675" cy="609600"/>
          </a:xfrm>
          <a:noFill/>
        </p:spPr>
        <p:txBody>
          <a:bodyPr/>
          <a:lstStyle/>
          <a:p>
            <a:r>
              <a:rPr lang="en-US" sz="3200" b="1">
                <a:latin typeface="Times New Roman" panose="02020603050405020304" pitchFamily="18" charset="0"/>
              </a:rPr>
              <a:t>T</a:t>
            </a:r>
            <a:r>
              <a:rPr lang="en-US" sz="3200" b="1"/>
              <a:t>ì</a:t>
            </a:r>
            <a:r>
              <a:rPr lang="en-US" sz="3200" b="1">
                <a:latin typeface="Times New Roman" panose="02020603050405020304" pitchFamily="18" charset="0"/>
              </a:rPr>
              <a:t>m động từ chỉ </a:t>
            </a:r>
            <a:r>
              <a:rPr lang="vi-VN" sz="3200" b="1">
                <a:latin typeface="Times New Roman" panose="02020603050405020304" pitchFamily="18" charset="0"/>
              </a:rPr>
              <a:t>trạng thái</a:t>
            </a:r>
            <a:r>
              <a:rPr lang="en-US" sz="3200" b="1">
                <a:latin typeface="Times New Roman" panose="02020603050405020304" pitchFamily="18" charset="0"/>
              </a:rPr>
              <a:t> trong bức </a:t>
            </a:r>
            <a:r>
              <a:rPr lang="vi-VN" sz="3200" b="1">
                <a:latin typeface="Times New Roman" panose="02020603050405020304" pitchFamily="18" charset="0"/>
              </a:rPr>
              <a:t>hình </a:t>
            </a:r>
            <a:r>
              <a:rPr lang="en-US" sz="3200" b="1">
                <a:latin typeface="Times New Roman" panose="02020603050405020304" pitchFamily="18" charset="0"/>
              </a:rPr>
              <a:t>sau:</a:t>
            </a:r>
          </a:p>
        </p:txBody>
      </p:sp>
      <p:sp>
        <p:nvSpPr>
          <p:cNvPr id="73732" name="Text Box 4"/>
          <p:cNvSpPr txBox="1">
            <a:spLocks noChangeArrowheads="1"/>
          </p:cNvSpPr>
          <p:nvPr/>
        </p:nvSpPr>
        <p:spPr bwMode="auto">
          <a:xfrm>
            <a:off x="2286001" y="6162675"/>
            <a:ext cx="145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Mây </a:t>
            </a: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bay</a:t>
            </a:r>
          </a:p>
        </p:txBody>
      </p:sp>
      <p:sp>
        <p:nvSpPr>
          <p:cNvPr id="73733" name="Text Box 5"/>
          <p:cNvSpPr txBox="1">
            <a:spLocks noChangeArrowheads="1"/>
          </p:cNvSpPr>
          <p:nvPr/>
        </p:nvSpPr>
        <p:spPr bwMode="auto">
          <a:xfrm>
            <a:off x="8191501" y="6162675"/>
            <a:ext cx="169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Gió </a:t>
            </a: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thổi</a:t>
            </a:r>
          </a:p>
        </p:txBody>
      </p:sp>
      <p:pic>
        <p:nvPicPr>
          <p:cNvPr id="73737" name="Picture 9" descr="images909437_anhdong_he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00125"/>
            <a:ext cx="44196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5" descr="150212_15thiennhien-1478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000125"/>
            <a:ext cx="47244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43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3737"/>
                                        </p:tgtEl>
                                        <p:attrNameLst>
                                          <p:attrName>style.visibility</p:attrName>
                                        </p:attrNameLst>
                                      </p:cBhvr>
                                      <p:to>
                                        <p:strVal val="visible"/>
                                      </p:to>
                                    </p:set>
                                    <p:animEffect transition="in" filter="box(in)">
                                      <p:cBhvr>
                                        <p:cTn id="7" dur="500"/>
                                        <p:tgtEl>
                                          <p:spTgt spid="73737"/>
                                        </p:tgtEl>
                                      </p:cBhvr>
                                    </p:animEffect>
                                  </p:childTnLst>
                                </p:cTn>
                              </p:par>
                              <p:par>
                                <p:cTn id="8" presetID="4" presetClass="entr" presetSubtype="16" fill="hold" nodeType="withEffect">
                                  <p:stCondLst>
                                    <p:cond delay="0"/>
                                  </p:stCondLst>
                                  <p:childTnLst>
                                    <p:set>
                                      <p:cBhvr>
                                        <p:cTn id="9" dur="1" fill="hold">
                                          <p:stCondLst>
                                            <p:cond delay="0"/>
                                          </p:stCondLst>
                                        </p:cTn>
                                        <p:tgtEl>
                                          <p:spTgt spid="73743"/>
                                        </p:tgtEl>
                                        <p:attrNameLst>
                                          <p:attrName>style.visibility</p:attrName>
                                        </p:attrNameLst>
                                      </p:cBhvr>
                                      <p:to>
                                        <p:strVal val="visible"/>
                                      </p:to>
                                    </p:set>
                                    <p:animEffect transition="in" filter="box(in)">
                                      <p:cBhvr>
                                        <p:cTn id="10" dur="500"/>
                                        <p:tgtEl>
                                          <p:spTgt spid="737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3732"/>
                                        </p:tgtEl>
                                        <p:attrNameLst>
                                          <p:attrName>style.visibility</p:attrName>
                                        </p:attrNameLst>
                                      </p:cBhvr>
                                      <p:to>
                                        <p:strVal val="visible"/>
                                      </p:to>
                                    </p:set>
                                    <p:animEffect transition="in" filter="box(in)">
                                      <p:cBhvr>
                                        <p:cTn id="15" dur="500"/>
                                        <p:tgtEl>
                                          <p:spTgt spid="7373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3733"/>
                                        </p:tgtEl>
                                        <p:attrNameLst>
                                          <p:attrName>style.visibility</p:attrName>
                                        </p:attrNameLst>
                                      </p:cBhvr>
                                      <p:to>
                                        <p:strVal val="visible"/>
                                      </p:to>
                                    </p:set>
                                    <p:animEffect transition="in" filter="box(in)">
                                      <p:cBhvr>
                                        <p:cTn id="20"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2767161" y="3207475"/>
            <a:ext cx="6858000" cy="3135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23117" y="1847696"/>
            <a:ext cx="4835071" cy="1107996"/>
          </a:xfrm>
          <a:prstGeom prst="rect">
            <a:avLst/>
          </a:prstGeom>
          <a:solidFill>
            <a:srgbClr val="66FFFF"/>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vi-VN"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 từ</a:t>
            </a:r>
            <a:endParaRPr lang="en-US" sz="6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726" y="1933303"/>
            <a:ext cx="5159828" cy="3513908"/>
          </a:xfrm>
          <a:prstGeom prst="rect">
            <a:avLst/>
          </a:prstGeom>
        </p:spPr>
      </p:pic>
      <p:sp>
        <p:nvSpPr>
          <p:cNvPr id="9" name="Rectangle 8"/>
          <p:cNvSpPr/>
          <p:nvPr/>
        </p:nvSpPr>
        <p:spPr>
          <a:xfrm>
            <a:off x="4699130" y="2167542"/>
            <a:ext cx="3089307"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Vận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dụng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41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168399" y="1673491"/>
            <a:ext cx="4265614" cy="2305785"/>
          </a:xfrm>
          <a:prstGeom prst="cloudCallout">
            <a:avLst>
              <a:gd name="adj1" fmla="val -51176"/>
              <a:gd name="adj2" fmla="val 9344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Thế nào là động từ?</a:t>
            </a:r>
            <a:endParaRPr lang="en-US" sz="3200" dirty="0">
              <a:solidFill>
                <a:schemeClr val="tx1"/>
              </a:solidFill>
            </a:endParaRPr>
          </a:p>
        </p:txBody>
      </p:sp>
      <p:sp>
        <p:nvSpPr>
          <p:cNvPr id="6" name="Double Wave 5"/>
          <p:cNvSpPr/>
          <p:nvPr/>
        </p:nvSpPr>
        <p:spPr>
          <a:xfrm>
            <a:off x="1168399" y="1267228"/>
            <a:ext cx="9739086" cy="3931918"/>
          </a:xfrm>
          <a:prstGeom prst="doubleWave">
            <a:avLst>
              <a:gd name="adj1" fmla="val 6250"/>
              <a:gd name="adj2" fmla="val -3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a:p>
            <a:pPr algn="ct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con </a:t>
            </a:r>
            <a:r>
              <a:rPr lang="en-US" sz="3200" b="1" dirty="0" err="1">
                <a:solidFill>
                  <a:schemeClr val="tx1"/>
                </a:solidFill>
                <a:latin typeface="Times New Roman" panose="02020603050405020304" pitchFamily="18" charset="0"/>
                <a:cs typeface="Times New Roman" panose="02020603050405020304" pitchFamily="18" charset="0"/>
              </a:rPr>
              <a:t>cần</a:t>
            </a:r>
            <a:r>
              <a:rPr lang="en-US" sz="3200" b="1"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vi-VN" sz="3200" dirty="0">
                <a:solidFill>
                  <a:schemeClr val="tx1"/>
                </a:solidFill>
                <a:latin typeface="Times New Roman" panose="02020603050405020304" pitchFamily="18" charset="0"/>
                <a:cs typeface="Times New Roman" panose="02020603050405020304" pitchFamily="18" charset="0"/>
              </a:rPr>
              <a:t>Tìm thêm các động từ và đặt câu với động từ đó.</a:t>
            </a:r>
            <a:endParaRPr lang="en-US" sz="32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3200" dirty="0" err="1">
                <a:solidFill>
                  <a:schemeClr val="tx1"/>
                </a:solidFill>
                <a:latin typeface="Times New Roman" panose="02020603050405020304" pitchFamily="18" charset="0"/>
                <a:cs typeface="Times New Roman" panose="02020603050405020304" pitchFamily="18" charset="0"/>
              </a:rPr>
              <a:t>Chuẩn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p>
          <a:p>
            <a:pPr algn="ctr"/>
            <a:r>
              <a:rPr lang="vi-VN" sz="3200" b="1" dirty="0">
                <a:solidFill>
                  <a:schemeClr val="tx1"/>
                </a:solidFill>
                <a:latin typeface="Times New Roman" panose="02020603050405020304" pitchFamily="18" charset="0"/>
                <a:cs typeface="Times New Roman" panose="02020603050405020304" pitchFamily="18" charset="0"/>
              </a:rPr>
              <a:t>Ôn tập giữa học kì I</a:t>
            </a:r>
            <a:endParaRPr lang="en-US" dirty="0"/>
          </a:p>
        </p:txBody>
      </p:sp>
      <p:sp>
        <p:nvSpPr>
          <p:cNvPr id="2" name="Rounded Rectangular Callout 1"/>
          <p:cNvSpPr/>
          <p:nvPr/>
        </p:nvSpPr>
        <p:spPr>
          <a:xfrm>
            <a:off x="6879771" y="1673491"/>
            <a:ext cx="3614057" cy="1973943"/>
          </a:xfrm>
          <a:prstGeom prst="wedgeRoundRectCallout">
            <a:avLst>
              <a:gd name="adj1" fmla="val 74428"/>
              <a:gd name="adj2" fmla="val 87160"/>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từ</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từ</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chỉ</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hoạt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vật</a:t>
            </a:r>
            <a:r>
              <a:rPr lang="vi-VN" sz="2800" b="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0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659" y="98692"/>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263768"/>
            <a:ext cx="4825912" cy="1658646"/>
          </a:xfrm>
          <a:prstGeom prst="rect">
            <a:avLst/>
          </a:prstGeom>
        </p:spPr>
      </p:pic>
      <p:sp>
        <p:nvSpPr>
          <p:cNvPr id="2" name="TextBox 1">
            <a:extLst>
              <a:ext uri="{FF2B5EF4-FFF2-40B4-BE49-F238E27FC236}">
                <a16:creationId xmlns:a16="http://schemas.microsoft.com/office/drawing/2014/main" id="{27BE6EF7-4582-443F-9230-1B8F2338929D}"/>
              </a:ext>
            </a:extLst>
          </p:cNvPr>
          <p:cNvSpPr txBox="1"/>
          <p:nvPr/>
        </p:nvSpPr>
        <p:spPr>
          <a:xfrm>
            <a:off x="3068237" y="1912566"/>
            <a:ext cx="6155147" cy="1323439"/>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n-US" sz="4000" b="1">
                <a:solidFill>
                  <a:srgbClr val="00206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CHÀO TẠO BIỆT VÀ HẸN GẶP LẠI CÁC CON!</a:t>
            </a:r>
          </a:p>
        </p:txBody>
      </p:sp>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3415937" y="519356"/>
            <a:ext cx="5055326"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đạt</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được ý nghĩa của động từ.</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15127"/>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Tìm được động từ trong câu văn,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431773"/>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chemeClr val="accent6">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800" dirty="0">
                  <a:solidFill>
                    <a:schemeClr val="tx1"/>
                  </a:solidFill>
                  <a:latin typeface="Times New Roman" panose="02020603050405020304" pitchFamily="18" charset="0"/>
                  <a:cs typeface="Times New Roman" panose="02020603050405020304" pitchFamily="18" charset="0"/>
                </a:rPr>
                <a:t>Dùng những động từ hay, có ý nghĩa khi nói hoặc viết.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15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89" y="1933303"/>
            <a:ext cx="8282381" cy="3513908"/>
          </a:xfrm>
          <a:prstGeom prst="rect">
            <a:avLst/>
          </a:prstGeom>
        </p:spPr>
      </p:pic>
      <p:sp>
        <p:nvSpPr>
          <p:cNvPr id="9" name="Rectangle 8"/>
          <p:cNvSpPr/>
          <p:nvPr/>
        </p:nvSpPr>
        <p:spPr>
          <a:xfrm>
            <a:off x="2309056" y="2167542"/>
            <a:ext cx="7869463"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Hình thành kiến thức mới</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27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2" name="Rectangle 4"/>
          <p:cNvSpPr>
            <a:spLocks noChangeArrowheads="1"/>
          </p:cNvSpPr>
          <p:nvPr/>
        </p:nvSpPr>
        <p:spPr bwMode="auto">
          <a:xfrm>
            <a:off x="6062019" y="1285875"/>
            <a:ext cx="2959100" cy="615950"/>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2.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Tìm</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các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từ</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a:t>
            </a:r>
          </a:p>
        </p:txBody>
      </p:sp>
      <p:sp>
        <p:nvSpPr>
          <p:cNvPr id="3078" name="Line 6"/>
          <p:cNvSpPr>
            <a:spLocks noChangeShapeType="1"/>
          </p:cNvSpPr>
          <p:nvPr/>
        </p:nvSpPr>
        <p:spPr bwMode="auto">
          <a:xfrm>
            <a:off x="5943600" y="2062163"/>
            <a:ext cx="0" cy="4343400"/>
          </a:xfrm>
          <a:prstGeom prst="line">
            <a:avLst/>
          </a:prstGeom>
          <a:noFill/>
          <a:ln w="28575">
            <a:solidFill>
              <a:srgbClr val="9933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35" name="Rectangle 7"/>
          <p:cNvSpPr>
            <a:spLocks noChangeArrowheads="1"/>
          </p:cNvSpPr>
          <p:nvPr/>
        </p:nvSpPr>
        <p:spPr bwMode="auto">
          <a:xfrm>
            <a:off x="8893971" y="2506009"/>
            <a:ext cx="1839912" cy="533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nhìn</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nghĩ</a:t>
            </a:r>
            <a:endPar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48136" name="Rectangle 8"/>
          <p:cNvSpPr>
            <a:spLocks noChangeArrowheads="1"/>
          </p:cNvSpPr>
          <p:nvPr/>
        </p:nvSpPr>
        <p:spPr bwMode="auto">
          <a:xfrm>
            <a:off x="8896886" y="3200400"/>
            <a:ext cx="11430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thấy</a:t>
            </a:r>
            <a:endPar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48146" name="Rectangle 18"/>
          <p:cNvSpPr>
            <a:spLocks noChangeArrowheads="1"/>
          </p:cNvSpPr>
          <p:nvPr/>
        </p:nvSpPr>
        <p:spPr bwMode="auto">
          <a:xfrm>
            <a:off x="6000751" y="1995307"/>
            <a:ext cx="326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altLang="vi-VN" sz="2400" b="1" i="0" u="none" strike="noStrike" kern="1200" cap="none" spc="0" normalizeH="0" baseline="0" noProof="0">
                <a:ln>
                  <a:noFill/>
                </a:ln>
                <a:solidFill>
                  <a:prstClr val="black"/>
                </a:solidFill>
                <a:effectLst/>
                <a:uLnTx/>
                <a:uFillTx/>
                <a:latin typeface=".VnAvant"/>
                <a:ea typeface="+mn-ea"/>
                <a:cs typeface="Times New Roman" panose="02020603050405020304" pitchFamily="18" charset="0"/>
              </a:rPr>
              <a:t>- </a:t>
            </a:r>
            <a:r>
              <a:rPr kumimoji="0" lang="en-US" alt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Chỉ hoạt động:       </a:t>
            </a:r>
          </a:p>
        </p:txBody>
      </p:sp>
      <p:sp>
        <p:nvSpPr>
          <p:cNvPr id="48147" name="Rectangle 19"/>
          <p:cNvSpPr>
            <a:spLocks noChangeArrowheads="1"/>
          </p:cNvSpPr>
          <p:nvPr/>
        </p:nvSpPr>
        <p:spPr bwMode="auto">
          <a:xfrm>
            <a:off x="5790262" y="2562165"/>
            <a:ext cx="3153713"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anh</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chiến</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sĩ</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48" name="Rectangle 20"/>
          <p:cNvSpPr>
            <a:spLocks noChangeArrowheads="1"/>
          </p:cNvSpPr>
          <p:nvPr/>
        </p:nvSpPr>
        <p:spPr bwMode="auto">
          <a:xfrm>
            <a:off x="5833375" y="3147986"/>
            <a:ext cx="2720075"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Của</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thiếu</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nhi</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49" name="Rectangle 21"/>
          <p:cNvSpPr>
            <a:spLocks noChangeArrowheads="1"/>
          </p:cNvSpPr>
          <p:nvPr/>
        </p:nvSpPr>
        <p:spPr bwMode="auto">
          <a:xfrm>
            <a:off x="5943600" y="3931595"/>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alt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Chỉ trạng thái của các sự vật :        </a:t>
            </a:r>
          </a:p>
        </p:txBody>
      </p:sp>
      <p:sp>
        <p:nvSpPr>
          <p:cNvPr id="48150" name="Rectangle 22"/>
          <p:cNvSpPr>
            <a:spLocks noChangeArrowheads="1"/>
          </p:cNvSpPr>
          <p:nvPr/>
        </p:nvSpPr>
        <p:spPr bwMode="auto">
          <a:xfrm>
            <a:off x="5851871" y="4533900"/>
            <a:ext cx="2667000" cy="4572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Dòng</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thác</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48151" name="Rectangle 23"/>
          <p:cNvSpPr>
            <a:spLocks noChangeArrowheads="1"/>
          </p:cNvSpPr>
          <p:nvPr/>
        </p:nvSpPr>
        <p:spPr bwMode="auto">
          <a:xfrm>
            <a:off x="5851871" y="5191125"/>
            <a:ext cx="2667000" cy="381000"/>
          </a:xfrm>
          <a:prstGeom prst="rect">
            <a:avLst/>
          </a:prstGeom>
          <a:noFill/>
          <a:ln>
            <a:noFill/>
          </a:ln>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Lá</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Arial" panose="020B0604020202020204" pitchFamily="34" charset="0"/>
              </a:rPr>
              <a:t>cờ</a:t>
            </a:r>
            <a:r>
              <a:rPr kumimoji="0" lang="en-US" sz="2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rPr>
              <a:t>:</a:t>
            </a:r>
            <a:endParaRPr kumimoji="0" lang="en-US" sz="2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nAvant"/>
              <a:ea typeface="+mn-ea"/>
              <a:cs typeface="Arial" panose="020B0604020202020204" pitchFamily="34" charset="0"/>
            </a:endParaRPr>
          </a:p>
        </p:txBody>
      </p:sp>
      <p:sp>
        <p:nvSpPr>
          <p:cNvPr id="8205" name="Text Box 6"/>
          <p:cNvSpPr txBox="1">
            <a:spLocks noChangeArrowheads="1"/>
          </p:cNvSpPr>
          <p:nvPr/>
        </p:nvSpPr>
        <p:spPr bwMode="auto">
          <a:xfrm>
            <a:off x="42860" y="520546"/>
            <a:ext cx="5976940" cy="550920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I- </a:t>
            </a:r>
            <a:r>
              <a:rPr kumimoji="0" lang="en-US" sz="2800" b="1" i="0" strike="noStrike" kern="1200" cap="none" spc="0" normalizeH="0" baseline="0" noProof="0" dirty="0" err="1">
                <a:ln>
                  <a:noFill/>
                </a:ln>
                <a:solidFill>
                  <a:srgbClr val="FF0000"/>
                </a:solidFill>
                <a:effectLst/>
                <a:uLnTx/>
                <a:uFillTx/>
                <a:latin typeface="Times New Roman" pitchFamily="18" charset="0"/>
                <a:ea typeface="+mn-ea"/>
                <a:cs typeface="Arial" panose="020B0604020202020204" pitchFamily="34" charset="0"/>
              </a:rPr>
              <a:t>Nhận</a:t>
            </a: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 </a:t>
            </a:r>
            <a:r>
              <a:rPr kumimoji="0" lang="en-US" sz="2800" b="1" i="0" strike="noStrike" kern="1200" cap="none" spc="0" normalizeH="0" baseline="0" noProof="0" dirty="0" err="1">
                <a:ln>
                  <a:noFill/>
                </a:ln>
                <a:solidFill>
                  <a:srgbClr val="FF0000"/>
                </a:solidFill>
                <a:effectLst/>
                <a:uLnTx/>
                <a:uFillTx/>
                <a:latin typeface="Times New Roman" pitchFamily="18" charset="0"/>
                <a:ea typeface="+mn-ea"/>
                <a:cs typeface="Arial" panose="020B0604020202020204" pitchFamily="34" charset="0"/>
              </a:rPr>
              <a:t>xét</a:t>
            </a:r>
            <a:r>
              <a:rPr kumimoji="0" lang="en-US" sz="2800" b="1" i="0" strike="noStrike" kern="1200" cap="none" spc="0" normalizeH="0" baseline="0" noProof="0" dirty="0">
                <a:ln>
                  <a:noFill/>
                </a:ln>
                <a:solidFill>
                  <a:srgbClr val="FF0000"/>
                </a:solidFill>
                <a:effectLst/>
                <a:uLnTx/>
                <a:uFillTx/>
                <a:latin typeface="Times New Roman" pitchFamily="18" charset="0"/>
                <a:ea typeface="+mn-ea"/>
                <a:cs typeface="Arial" panose="020B0604020202020204" pitchFamily="34" charset="0"/>
              </a:rPr>
              <a:t>:</a:t>
            </a:r>
            <a:r>
              <a:rPr kumimoji="0" lang="en-US" sz="2800" b="0"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1.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Đọc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đoạn</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văn</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Arial" panose="020B0604020202020204" pitchFamily="34" charset="0"/>
              </a:rPr>
              <a:t>sau</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Anh</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nhìn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trăng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và</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nghĩ</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ngày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mai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Mươi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mười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lăm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năm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nữa</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thôi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các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em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sẽ</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thấy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cũng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dưới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ánh</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trăng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này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dòng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thác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nước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đổ</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xuống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làm</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chạy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máy</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phát</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điện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ở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giữa</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biển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rộng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cờ</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đỏ</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sao</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vàng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phấp</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phới</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bay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trên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những</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con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tàu</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Arial" panose="020B0604020202020204" pitchFamily="34" charset="0"/>
              </a:rPr>
              <a:t>lớn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Arial" panose="020B0604020202020204" pitchFamily="34" charset="0"/>
              </a:rPr>
              <a:t>.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rPr>
              <a:t>(</a:t>
            </a:r>
            <a:r>
              <a:rPr kumimoji="0" lang="en-US" sz="1600" b="0" i="1"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Theo </a:t>
            </a:r>
            <a:r>
              <a:rPr kumimoji="0" lang="en-US" sz="1600" b="1" i="0"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THÉP M</a:t>
            </a:r>
            <a:r>
              <a:rPr lang="en-US" sz="1600" b="1">
                <a:solidFill>
                  <a:prstClr val="black"/>
                </a:solidFill>
                <a:latin typeface="Times New Roman" pitchFamily="18" charset="0"/>
                <a:cs typeface="Arial" panose="020B0604020202020204" pitchFamily="34" charset="0"/>
              </a:rPr>
              <a:t>ỚI</a:t>
            </a: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endParaRPr>
          </a:p>
        </p:txBody>
      </p:sp>
      <p:sp>
        <p:nvSpPr>
          <p:cNvPr id="48141" name="Line 13"/>
          <p:cNvSpPr>
            <a:spLocks noChangeShapeType="1"/>
          </p:cNvSpPr>
          <p:nvPr/>
        </p:nvSpPr>
        <p:spPr bwMode="auto">
          <a:xfrm>
            <a:off x="1250092" y="2211860"/>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2" name="Line 14"/>
          <p:cNvSpPr>
            <a:spLocks noChangeShapeType="1"/>
          </p:cNvSpPr>
          <p:nvPr/>
        </p:nvSpPr>
        <p:spPr bwMode="auto">
          <a:xfrm>
            <a:off x="3308299" y="2248931"/>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3" name="Line 15"/>
          <p:cNvSpPr>
            <a:spLocks noChangeShapeType="1"/>
          </p:cNvSpPr>
          <p:nvPr/>
        </p:nvSpPr>
        <p:spPr bwMode="auto">
          <a:xfrm>
            <a:off x="1044146" y="3733800"/>
            <a:ext cx="6096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44" name="Line 16"/>
          <p:cNvSpPr>
            <a:spLocks noChangeShapeType="1"/>
          </p:cNvSpPr>
          <p:nvPr/>
        </p:nvSpPr>
        <p:spPr bwMode="auto">
          <a:xfrm flipV="1">
            <a:off x="2610535" y="4177747"/>
            <a:ext cx="382695" cy="13253"/>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Line 16"/>
          <p:cNvSpPr>
            <a:spLocks noChangeShapeType="1"/>
          </p:cNvSpPr>
          <p:nvPr/>
        </p:nvSpPr>
        <p:spPr bwMode="auto">
          <a:xfrm>
            <a:off x="3749624" y="5078627"/>
            <a:ext cx="33655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8"/>
          <p:cNvSpPr>
            <a:spLocks noChangeArrowheads="1"/>
          </p:cNvSpPr>
          <p:nvPr/>
        </p:nvSpPr>
        <p:spPr bwMode="auto">
          <a:xfrm>
            <a:off x="8788231" y="4503884"/>
            <a:ext cx="19812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đổ</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đổ</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xuống</a:t>
            </a: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a:t>
            </a:r>
          </a:p>
        </p:txBody>
      </p:sp>
      <p:sp>
        <p:nvSpPr>
          <p:cNvPr id="22" name="Rectangle 8"/>
          <p:cNvSpPr>
            <a:spLocks noChangeArrowheads="1"/>
          </p:cNvSpPr>
          <p:nvPr/>
        </p:nvSpPr>
        <p:spPr bwMode="auto">
          <a:xfrm>
            <a:off x="8806012" y="5191125"/>
            <a:ext cx="1219200" cy="381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bay</a:t>
            </a:r>
          </a:p>
        </p:txBody>
      </p:sp>
    </p:spTree>
    <p:extLst>
      <p:ext uri="{BB962C8B-B14F-4D97-AF65-F5344CB8AC3E}">
        <p14:creationId xmlns:p14="http://schemas.microsoft.com/office/powerpoint/2010/main" val="3264377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strVal val="#ppt_w*0.05"/>
                                          </p:val>
                                        </p:tav>
                                        <p:tav tm="100000">
                                          <p:val>
                                            <p:strVal val="#ppt_w"/>
                                          </p:val>
                                        </p:tav>
                                      </p:tavLst>
                                    </p:anim>
                                    <p:anim calcmode="lin" valueType="num">
                                      <p:cBhvr>
                                        <p:cTn id="8" dur="500" fill="hold"/>
                                        <p:tgtEl>
                                          <p:spTgt spid="3078"/>
                                        </p:tgtEl>
                                        <p:attrNameLst>
                                          <p:attrName>ppt_h</p:attrName>
                                        </p:attrNameLst>
                                      </p:cBhvr>
                                      <p:tavLst>
                                        <p:tav tm="0">
                                          <p:val>
                                            <p:strVal val="#ppt_h"/>
                                          </p:val>
                                        </p:tav>
                                        <p:tav tm="100000">
                                          <p:val>
                                            <p:strVal val="#ppt_h"/>
                                          </p:val>
                                        </p:tav>
                                      </p:tavLst>
                                    </p:anim>
                                    <p:anim calcmode="lin" valueType="num">
                                      <p:cBhvr>
                                        <p:cTn id="9" dur="500" fill="hold"/>
                                        <p:tgtEl>
                                          <p:spTgt spid="3078"/>
                                        </p:tgtEl>
                                        <p:attrNameLst>
                                          <p:attrName>ppt_x</p:attrName>
                                        </p:attrNameLst>
                                      </p:cBhvr>
                                      <p:tavLst>
                                        <p:tav tm="0">
                                          <p:val>
                                            <p:strVal val="#ppt_x-.2"/>
                                          </p:val>
                                        </p:tav>
                                        <p:tav tm="100000">
                                          <p:val>
                                            <p:strVal val="#ppt_x"/>
                                          </p:val>
                                        </p:tav>
                                      </p:tavLst>
                                    </p:anim>
                                    <p:anim calcmode="lin" valueType="num">
                                      <p:cBhvr>
                                        <p:cTn id="10" dur="500" fill="hold"/>
                                        <p:tgtEl>
                                          <p:spTgt spid="3078"/>
                                        </p:tgtEl>
                                        <p:attrNameLst>
                                          <p:attrName>ppt_y</p:attrName>
                                        </p:attrNameLst>
                                      </p:cBhvr>
                                      <p:tavLst>
                                        <p:tav tm="0">
                                          <p:val>
                                            <p:strVal val="#ppt_y"/>
                                          </p:val>
                                        </p:tav>
                                        <p:tav tm="100000">
                                          <p:val>
                                            <p:strVal val="#ppt_y"/>
                                          </p:val>
                                        </p:tav>
                                      </p:tavLst>
                                    </p:anim>
                                    <p:animEffect transition="in" filter="fade">
                                      <p:cBhvr>
                                        <p:cTn id="11" dur="500"/>
                                        <p:tgtEl>
                                          <p:spTgt spid="3078"/>
                                        </p:tgtEl>
                                      </p:cBhvr>
                                    </p:animEffect>
                                  </p:childTnLst>
                                </p:cTn>
                              </p:par>
                            </p:childTnLst>
                          </p:cTn>
                        </p:par>
                        <p:par>
                          <p:cTn id="12" fill="hold" nodeType="afterGroup">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48132">
                                            <p:txEl>
                                              <p:pRg st="0" end="0"/>
                                            </p:txEl>
                                          </p:spTgt>
                                        </p:tgtEl>
                                        <p:attrNameLst>
                                          <p:attrName>style.visibility</p:attrName>
                                        </p:attrNameLst>
                                      </p:cBhvr>
                                      <p:to>
                                        <p:strVal val="visible"/>
                                      </p:to>
                                    </p:set>
                                    <p:anim calcmode="lin" valueType="num">
                                      <p:cBhvr>
                                        <p:cTn id="15" dur="500" fill="hold"/>
                                        <p:tgtEl>
                                          <p:spTgt spid="48132">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48132">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48132">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48132">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4813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48146">
                                            <p:txEl>
                                              <p:pRg st="0" end="0"/>
                                            </p:txEl>
                                          </p:spTgt>
                                        </p:tgtEl>
                                        <p:attrNameLst>
                                          <p:attrName>style.visibility</p:attrName>
                                        </p:attrNameLst>
                                      </p:cBhvr>
                                      <p:to>
                                        <p:strVal val="visible"/>
                                      </p:to>
                                    </p:set>
                                    <p:anim calcmode="lin" valueType="num">
                                      <p:cBhvr>
                                        <p:cTn id="24" dur="500" fill="hold"/>
                                        <p:tgtEl>
                                          <p:spTgt spid="48146">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48146">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48146">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48146">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48146">
                                            <p:txEl>
                                              <p:pRg st="0" end="0"/>
                                            </p:txEl>
                                          </p:spTgt>
                                        </p:tgtEl>
                                      </p:cBhvr>
                                    </p:animEffect>
                                  </p:childTnLst>
                                </p:cTn>
                              </p:par>
                            </p:childTnLst>
                          </p:cTn>
                        </p:par>
                        <p:par>
                          <p:cTn id="29" fill="hold" nodeType="afterGroup">
                            <p:stCondLst>
                              <p:cond delay="500"/>
                            </p:stCondLst>
                            <p:childTnLst>
                              <p:par>
                                <p:cTn id="30" presetID="4" presetClass="entr" presetSubtype="16" fill="hold" nodeType="afterEffect">
                                  <p:stCondLst>
                                    <p:cond delay="0"/>
                                  </p:stCondLst>
                                  <p:childTnLst>
                                    <p:set>
                                      <p:cBhvr>
                                        <p:cTn id="31" dur="1" fill="hold">
                                          <p:stCondLst>
                                            <p:cond delay="0"/>
                                          </p:stCondLst>
                                        </p:cTn>
                                        <p:tgtEl>
                                          <p:spTgt spid="48147"/>
                                        </p:tgtEl>
                                        <p:attrNameLst>
                                          <p:attrName>style.visibility</p:attrName>
                                        </p:attrNameLst>
                                      </p:cBhvr>
                                      <p:to>
                                        <p:strVal val="visible"/>
                                      </p:to>
                                    </p:set>
                                    <p:animEffect transition="in" filter="box(in)">
                                      <p:cBhvr>
                                        <p:cTn id="32" dur="500"/>
                                        <p:tgtEl>
                                          <p:spTgt spid="48147"/>
                                        </p:tgtEl>
                                      </p:cBhvr>
                                    </p:animEffect>
                                  </p:childTnLst>
                                </p:cTn>
                              </p:par>
                              <p:par>
                                <p:cTn id="33" presetID="4" presetClass="entr" presetSubtype="16" fill="hold" nodeType="withEffect">
                                  <p:stCondLst>
                                    <p:cond delay="0"/>
                                  </p:stCondLst>
                                  <p:childTnLst>
                                    <p:set>
                                      <p:cBhvr>
                                        <p:cTn id="34" dur="1" fill="hold">
                                          <p:stCondLst>
                                            <p:cond delay="0"/>
                                          </p:stCondLst>
                                        </p:cTn>
                                        <p:tgtEl>
                                          <p:spTgt spid="48148"/>
                                        </p:tgtEl>
                                        <p:attrNameLst>
                                          <p:attrName>style.visibility</p:attrName>
                                        </p:attrNameLst>
                                      </p:cBhvr>
                                      <p:to>
                                        <p:strVal val="visible"/>
                                      </p:to>
                                    </p:set>
                                    <p:animEffect transition="in" filter="box(in)">
                                      <p:cBhvr>
                                        <p:cTn id="35" dur="500"/>
                                        <p:tgtEl>
                                          <p:spTgt spid="48148"/>
                                        </p:tgtEl>
                                      </p:cBhvr>
                                    </p:animEffect>
                                  </p:childTnLst>
                                </p:cTn>
                              </p:par>
                            </p:childTnLst>
                          </p:cTn>
                        </p:par>
                        <p:par>
                          <p:cTn id="36" fill="hold" nodeType="afterGroup">
                            <p:stCondLst>
                              <p:cond delay="1000"/>
                            </p:stCondLst>
                            <p:childTnLst>
                              <p:par>
                                <p:cTn id="37" presetID="54" presetClass="entr" presetSubtype="0" accel="100000" fill="hold" grpId="0" nodeType="afterEffect">
                                  <p:stCondLst>
                                    <p:cond delay="0"/>
                                  </p:stCondLst>
                                  <p:childTnLst>
                                    <p:set>
                                      <p:cBhvr>
                                        <p:cTn id="38" dur="1" fill="hold">
                                          <p:stCondLst>
                                            <p:cond delay="0"/>
                                          </p:stCondLst>
                                        </p:cTn>
                                        <p:tgtEl>
                                          <p:spTgt spid="48149"/>
                                        </p:tgtEl>
                                        <p:attrNameLst>
                                          <p:attrName>style.visibility</p:attrName>
                                        </p:attrNameLst>
                                      </p:cBhvr>
                                      <p:to>
                                        <p:strVal val="visible"/>
                                      </p:to>
                                    </p:set>
                                    <p:anim calcmode="lin" valueType="num">
                                      <p:cBhvr>
                                        <p:cTn id="39" dur="500" fill="hold"/>
                                        <p:tgtEl>
                                          <p:spTgt spid="48149"/>
                                        </p:tgtEl>
                                        <p:attrNameLst>
                                          <p:attrName>ppt_w</p:attrName>
                                        </p:attrNameLst>
                                      </p:cBhvr>
                                      <p:tavLst>
                                        <p:tav tm="0">
                                          <p:val>
                                            <p:strVal val="#ppt_w*0.05"/>
                                          </p:val>
                                        </p:tav>
                                        <p:tav tm="100000">
                                          <p:val>
                                            <p:strVal val="#ppt_w"/>
                                          </p:val>
                                        </p:tav>
                                      </p:tavLst>
                                    </p:anim>
                                    <p:anim calcmode="lin" valueType="num">
                                      <p:cBhvr>
                                        <p:cTn id="40" dur="500" fill="hold"/>
                                        <p:tgtEl>
                                          <p:spTgt spid="48149"/>
                                        </p:tgtEl>
                                        <p:attrNameLst>
                                          <p:attrName>ppt_h</p:attrName>
                                        </p:attrNameLst>
                                      </p:cBhvr>
                                      <p:tavLst>
                                        <p:tav tm="0">
                                          <p:val>
                                            <p:strVal val="#ppt_h"/>
                                          </p:val>
                                        </p:tav>
                                        <p:tav tm="100000">
                                          <p:val>
                                            <p:strVal val="#ppt_h"/>
                                          </p:val>
                                        </p:tav>
                                      </p:tavLst>
                                    </p:anim>
                                    <p:anim calcmode="lin" valueType="num">
                                      <p:cBhvr>
                                        <p:cTn id="41" dur="500" fill="hold"/>
                                        <p:tgtEl>
                                          <p:spTgt spid="48149"/>
                                        </p:tgtEl>
                                        <p:attrNameLst>
                                          <p:attrName>ppt_x</p:attrName>
                                        </p:attrNameLst>
                                      </p:cBhvr>
                                      <p:tavLst>
                                        <p:tav tm="0">
                                          <p:val>
                                            <p:strVal val="#ppt_x-.2"/>
                                          </p:val>
                                        </p:tav>
                                        <p:tav tm="100000">
                                          <p:val>
                                            <p:strVal val="#ppt_x"/>
                                          </p:val>
                                        </p:tav>
                                      </p:tavLst>
                                    </p:anim>
                                    <p:anim calcmode="lin" valueType="num">
                                      <p:cBhvr>
                                        <p:cTn id="42" dur="500" fill="hold"/>
                                        <p:tgtEl>
                                          <p:spTgt spid="48149"/>
                                        </p:tgtEl>
                                        <p:attrNameLst>
                                          <p:attrName>ppt_y</p:attrName>
                                        </p:attrNameLst>
                                      </p:cBhvr>
                                      <p:tavLst>
                                        <p:tav tm="0">
                                          <p:val>
                                            <p:strVal val="#ppt_y"/>
                                          </p:val>
                                        </p:tav>
                                        <p:tav tm="100000">
                                          <p:val>
                                            <p:strVal val="#ppt_y"/>
                                          </p:val>
                                        </p:tav>
                                      </p:tavLst>
                                    </p:anim>
                                    <p:animEffect transition="in" filter="fade">
                                      <p:cBhvr>
                                        <p:cTn id="43" dur="500"/>
                                        <p:tgtEl>
                                          <p:spTgt spid="48149"/>
                                        </p:tgtEl>
                                      </p:cBhvr>
                                    </p:animEffect>
                                  </p:childTnLst>
                                </p:cTn>
                              </p:par>
                            </p:childTnLst>
                          </p:cTn>
                        </p:par>
                        <p:par>
                          <p:cTn id="44" fill="hold" nodeType="afterGroup">
                            <p:stCondLst>
                              <p:cond delay="1500"/>
                            </p:stCondLst>
                            <p:childTnLst>
                              <p:par>
                                <p:cTn id="45" presetID="4" presetClass="entr" presetSubtype="16" fill="hold" grpId="0" nodeType="afterEffect">
                                  <p:stCondLst>
                                    <p:cond delay="0"/>
                                  </p:stCondLst>
                                  <p:childTnLst>
                                    <p:set>
                                      <p:cBhvr>
                                        <p:cTn id="46" dur="1" fill="hold">
                                          <p:stCondLst>
                                            <p:cond delay="0"/>
                                          </p:stCondLst>
                                        </p:cTn>
                                        <p:tgtEl>
                                          <p:spTgt spid="48150"/>
                                        </p:tgtEl>
                                        <p:attrNameLst>
                                          <p:attrName>style.visibility</p:attrName>
                                        </p:attrNameLst>
                                      </p:cBhvr>
                                      <p:to>
                                        <p:strVal val="visible"/>
                                      </p:to>
                                    </p:set>
                                    <p:animEffect transition="in" filter="box(in)">
                                      <p:cBhvr>
                                        <p:cTn id="47" dur="500"/>
                                        <p:tgtEl>
                                          <p:spTgt spid="4815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48151"/>
                                        </p:tgtEl>
                                        <p:attrNameLst>
                                          <p:attrName>style.visibility</p:attrName>
                                        </p:attrNameLst>
                                      </p:cBhvr>
                                      <p:to>
                                        <p:strVal val="visible"/>
                                      </p:to>
                                    </p:set>
                                    <p:animEffect transition="in" filter="box(in)">
                                      <p:cBhvr>
                                        <p:cTn id="50" dur="500"/>
                                        <p:tgtEl>
                                          <p:spTgt spid="481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48141"/>
                                        </p:tgtEl>
                                        <p:attrNameLst>
                                          <p:attrName>style.visibility</p:attrName>
                                        </p:attrNameLst>
                                      </p:cBhvr>
                                      <p:to>
                                        <p:strVal val="visible"/>
                                      </p:to>
                                    </p:set>
                                    <p:anim calcmode="lin" valueType="num">
                                      <p:cBhvr>
                                        <p:cTn id="55" dur="1000" fill="hold"/>
                                        <p:tgtEl>
                                          <p:spTgt spid="48141"/>
                                        </p:tgtEl>
                                        <p:attrNameLst>
                                          <p:attrName>ppt_w</p:attrName>
                                        </p:attrNameLst>
                                      </p:cBhvr>
                                      <p:tavLst>
                                        <p:tav tm="0">
                                          <p:val>
                                            <p:strVal val="#ppt_w+.3"/>
                                          </p:val>
                                        </p:tav>
                                        <p:tav tm="100000">
                                          <p:val>
                                            <p:strVal val="#ppt_w"/>
                                          </p:val>
                                        </p:tav>
                                      </p:tavLst>
                                    </p:anim>
                                    <p:anim calcmode="lin" valueType="num">
                                      <p:cBhvr>
                                        <p:cTn id="56" dur="1000" fill="hold"/>
                                        <p:tgtEl>
                                          <p:spTgt spid="48141"/>
                                        </p:tgtEl>
                                        <p:attrNameLst>
                                          <p:attrName>ppt_h</p:attrName>
                                        </p:attrNameLst>
                                      </p:cBhvr>
                                      <p:tavLst>
                                        <p:tav tm="0">
                                          <p:val>
                                            <p:strVal val="#ppt_h"/>
                                          </p:val>
                                        </p:tav>
                                        <p:tav tm="100000">
                                          <p:val>
                                            <p:strVal val="#ppt_h"/>
                                          </p:val>
                                        </p:tav>
                                      </p:tavLst>
                                    </p:anim>
                                    <p:animEffect transition="in" filter="fade">
                                      <p:cBhvr>
                                        <p:cTn id="57" dur="1000"/>
                                        <p:tgtEl>
                                          <p:spTgt spid="4814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0" presetClass="entr" presetSubtype="0" decel="100000" fill="hold" nodeType="clickEffect">
                                  <p:stCondLst>
                                    <p:cond delay="0"/>
                                  </p:stCondLst>
                                  <p:childTnLst>
                                    <p:set>
                                      <p:cBhvr>
                                        <p:cTn id="61" dur="1" fill="hold">
                                          <p:stCondLst>
                                            <p:cond delay="0"/>
                                          </p:stCondLst>
                                        </p:cTn>
                                        <p:tgtEl>
                                          <p:spTgt spid="48142"/>
                                        </p:tgtEl>
                                        <p:attrNameLst>
                                          <p:attrName>style.visibility</p:attrName>
                                        </p:attrNameLst>
                                      </p:cBhvr>
                                      <p:to>
                                        <p:strVal val="visible"/>
                                      </p:to>
                                    </p:set>
                                    <p:anim calcmode="lin" valueType="num">
                                      <p:cBhvr>
                                        <p:cTn id="62" dur="1000" fill="hold"/>
                                        <p:tgtEl>
                                          <p:spTgt spid="48142"/>
                                        </p:tgtEl>
                                        <p:attrNameLst>
                                          <p:attrName>ppt_w</p:attrName>
                                        </p:attrNameLst>
                                      </p:cBhvr>
                                      <p:tavLst>
                                        <p:tav tm="0">
                                          <p:val>
                                            <p:strVal val="#ppt_w+.3"/>
                                          </p:val>
                                        </p:tav>
                                        <p:tav tm="100000">
                                          <p:val>
                                            <p:strVal val="#ppt_w"/>
                                          </p:val>
                                        </p:tav>
                                      </p:tavLst>
                                    </p:anim>
                                    <p:anim calcmode="lin" valueType="num">
                                      <p:cBhvr>
                                        <p:cTn id="63" dur="1000" fill="hold"/>
                                        <p:tgtEl>
                                          <p:spTgt spid="48142"/>
                                        </p:tgtEl>
                                        <p:attrNameLst>
                                          <p:attrName>ppt_h</p:attrName>
                                        </p:attrNameLst>
                                      </p:cBhvr>
                                      <p:tavLst>
                                        <p:tav tm="0">
                                          <p:val>
                                            <p:strVal val="#ppt_h"/>
                                          </p:val>
                                        </p:tav>
                                        <p:tav tm="100000">
                                          <p:val>
                                            <p:strVal val="#ppt_h"/>
                                          </p:val>
                                        </p:tav>
                                      </p:tavLst>
                                    </p:anim>
                                    <p:animEffect transition="in" filter="fade">
                                      <p:cBhvr>
                                        <p:cTn id="64" dur="1000"/>
                                        <p:tgtEl>
                                          <p:spTgt spid="4814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48135"/>
                                        </p:tgtEl>
                                        <p:attrNameLst>
                                          <p:attrName>style.visibility</p:attrName>
                                        </p:attrNameLst>
                                      </p:cBhvr>
                                      <p:to>
                                        <p:strVal val="visible"/>
                                      </p:to>
                                    </p:set>
                                    <p:anim calcmode="lin" valueType="num">
                                      <p:cBhvr>
                                        <p:cTn id="69" dur="1000" fill="hold"/>
                                        <p:tgtEl>
                                          <p:spTgt spid="48135"/>
                                        </p:tgtEl>
                                        <p:attrNameLst>
                                          <p:attrName>ppt_w</p:attrName>
                                        </p:attrNameLst>
                                      </p:cBhvr>
                                      <p:tavLst>
                                        <p:tav tm="0">
                                          <p:val>
                                            <p:strVal val="#ppt_w*0.70"/>
                                          </p:val>
                                        </p:tav>
                                        <p:tav tm="100000">
                                          <p:val>
                                            <p:strVal val="#ppt_w"/>
                                          </p:val>
                                        </p:tav>
                                      </p:tavLst>
                                    </p:anim>
                                    <p:anim calcmode="lin" valueType="num">
                                      <p:cBhvr>
                                        <p:cTn id="70" dur="1000" fill="hold"/>
                                        <p:tgtEl>
                                          <p:spTgt spid="48135"/>
                                        </p:tgtEl>
                                        <p:attrNameLst>
                                          <p:attrName>ppt_h</p:attrName>
                                        </p:attrNameLst>
                                      </p:cBhvr>
                                      <p:tavLst>
                                        <p:tav tm="0">
                                          <p:val>
                                            <p:strVal val="#ppt_h"/>
                                          </p:val>
                                        </p:tav>
                                        <p:tav tm="100000">
                                          <p:val>
                                            <p:strVal val="#ppt_h"/>
                                          </p:val>
                                        </p:tav>
                                      </p:tavLst>
                                    </p:anim>
                                    <p:animEffect transition="in" filter="fade">
                                      <p:cBhvr>
                                        <p:cTn id="71" dur="1000"/>
                                        <p:tgtEl>
                                          <p:spTgt spid="4813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nodeType="clickEffect">
                                  <p:stCondLst>
                                    <p:cond delay="0"/>
                                  </p:stCondLst>
                                  <p:childTnLst>
                                    <p:set>
                                      <p:cBhvr>
                                        <p:cTn id="75" dur="1" fill="hold">
                                          <p:stCondLst>
                                            <p:cond delay="0"/>
                                          </p:stCondLst>
                                        </p:cTn>
                                        <p:tgtEl>
                                          <p:spTgt spid="48143"/>
                                        </p:tgtEl>
                                        <p:attrNameLst>
                                          <p:attrName>style.visibility</p:attrName>
                                        </p:attrNameLst>
                                      </p:cBhvr>
                                      <p:to>
                                        <p:strVal val="visible"/>
                                      </p:to>
                                    </p:set>
                                    <p:anim calcmode="lin" valueType="num">
                                      <p:cBhvr>
                                        <p:cTn id="76" dur="1000" fill="hold"/>
                                        <p:tgtEl>
                                          <p:spTgt spid="48143"/>
                                        </p:tgtEl>
                                        <p:attrNameLst>
                                          <p:attrName>ppt_w</p:attrName>
                                        </p:attrNameLst>
                                      </p:cBhvr>
                                      <p:tavLst>
                                        <p:tav tm="0">
                                          <p:val>
                                            <p:strVal val="#ppt_w+.3"/>
                                          </p:val>
                                        </p:tav>
                                        <p:tav tm="100000">
                                          <p:val>
                                            <p:strVal val="#ppt_w"/>
                                          </p:val>
                                        </p:tav>
                                      </p:tavLst>
                                    </p:anim>
                                    <p:anim calcmode="lin" valueType="num">
                                      <p:cBhvr>
                                        <p:cTn id="77" dur="1000" fill="hold"/>
                                        <p:tgtEl>
                                          <p:spTgt spid="48143"/>
                                        </p:tgtEl>
                                        <p:attrNameLst>
                                          <p:attrName>ppt_h</p:attrName>
                                        </p:attrNameLst>
                                      </p:cBhvr>
                                      <p:tavLst>
                                        <p:tav tm="0">
                                          <p:val>
                                            <p:strVal val="#ppt_h"/>
                                          </p:val>
                                        </p:tav>
                                        <p:tav tm="100000">
                                          <p:val>
                                            <p:strVal val="#ppt_h"/>
                                          </p:val>
                                        </p:tav>
                                      </p:tavLst>
                                    </p:anim>
                                    <p:animEffect transition="in" filter="fade">
                                      <p:cBhvr>
                                        <p:cTn id="78" dur="1000"/>
                                        <p:tgtEl>
                                          <p:spTgt spid="4814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8136"/>
                                        </p:tgtEl>
                                        <p:attrNameLst>
                                          <p:attrName>style.visibility</p:attrName>
                                        </p:attrNameLst>
                                      </p:cBhvr>
                                      <p:to>
                                        <p:strVal val="visible"/>
                                      </p:to>
                                    </p:set>
                                    <p:animEffect transition="in" filter="blinds(horizontal)">
                                      <p:cBhvr>
                                        <p:cTn id="83" dur="500"/>
                                        <p:tgtEl>
                                          <p:spTgt spid="4813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0" presetClass="entr" presetSubtype="0" decel="100000" fill="hold" nodeType="clickEffect">
                                  <p:stCondLst>
                                    <p:cond delay="0"/>
                                  </p:stCondLst>
                                  <p:childTnLst>
                                    <p:set>
                                      <p:cBhvr>
                                        <p:cTn id="87" dur="1" fill="hold">
                                          <p:stCondLst>
                                            <p:cond delay="0"/>
                                          </p:stCondLst>
                                        </p:cTn>
                                        <p:tgtEl>
                                          <p:spTgt spid="48144"/>
                                        </p:tgtEl>
                                        <p:attrNameLst>
                                          <p:attrName>style.visibility</p:attrName>
                                        </p:attrNameLst>
                                      </p:cBhvr>
                                      <p:to>
                                        <p:strVal val="visible"/>
                                      </p:to>
                                    </p:set>
                                    <p:anim calcmode="lin" valueType="num">
                                      <p:cBhvr>
                                        <p:cTn id="88" dur="1000" fill="hold"/>
                                        <p:tgtEl>
                                          <p:spTgt spid="48144"/>
                                        </p:tgtEl>
                                        <p:attrNameLst>
                                          <p:attrName>ppt_w</p:attrName>
                                        </p:attrNameLst>
                                      </p:cBhvr>
                                      <p:tavLst>
                                        <p:tav tm="0">
                                          <p:val>
                                            <p:strVal val="#ppt_w+.3"/>
                                          </p:val>
                                        </p:tav>
                                        <p:tav tm="100000">
                                          <p:val>
                                            <p:strVal val="#ppt_w"/>
                                          </p:val>
                                        </p:tav>
                                      </p:tavLst>
                                    </p:anim>
                                    <p:anim calcmode="lin" valueType="num">
                                      <p:cBhvr>
                                        <p:cTn id="89" dur="1000" fill="hold"/>
                                        <p:tgtEl>
                                          <p:spTgt spid="48144"/>
                                        </p:tgtEl>
                                        <p:attrNameLst>
                                          <p:attrName>ppt_h</p:attrName>
                                        </p:attrNameLst>
                                      </p:cBhvr>
                                      <p:tavLst>
                                        <p:tav tm="0">
                                          <p:val>
                                            <p:strVal val="#ppt_h"/>
                                          </p:val>
                                        </p:tav>
                                        <p:tav tm="100000">
                                          <p:val>
                                            <p:strVal val="#ppt_h"/>
                                          </p:val>
                                        </p:tav>
                                      </p:tavLst>
                                    </p:anim>
                                    <p:animEffect transition="in" filter="fade">
                                      <p:cBhvr>
                                        <p:cTn id="90" dur="1000"/>
                                        <p:tgtEl>
                                          <p:spTgt spid="4814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blinds(horizontal)">
                                      <p:cBhvr>
                                        <p:cTn id="95" dur="500"/>
                                        <p:tgtEl>
                                          <p:spTgt spid="2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0" presetClass="entr" presetSubtype="0" decel="100000" fill="hold" nodeType="click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1000" fill="hold"/>
                                        <p:tgtEl>
                                          <p:spTgt spid="20"/>
                                        </p:tgtEl>
                                        <p:attrNameLst>
                                          <p:attrName>ppt_w</p:attrName>
                                        </p:attrNameLst>
                                      </p:cBhvr>
                                      <p:tavLst>
                                        <p:tav tm="0">
                                          <p:val>
                                            <p:strVal val="#ppt_w+.3"/>
                                          </p:val>
                                        </p:tav>
                                        <p:tav tm="100000">
                                          <p:val>
                                            <p:strVal val="#ppt_w"/>
                                          </p:val>
                                        </p:tav>
                                      </p:tavLst>
                                    </p:anim>
                                    <p:anim calcmode="lin" valueType="num">
                                      <p:cBhvr>
                                        <p:cTn id="101" dur="1000" fill="hold"/>
                                        <p:tgtEl>
                                          <p:spTgt spid="20"/>
                                        </p:tgtEl>
                                        <p:attrNameLst>
                                          <p:attrName>ppt_h</p:attrName>
                                        </p:attrNameLst>
                                      </p:cBhvr>
                                      <p:tavLst>
                                        <p:tav tm="0">
                                          <p:val>
                                            <p:strVal val="#ppt_h"/>
                                          </p:val>
                                        </p:tav>
                                        <p:tav tm="100000">
                                          <p:val>
                                            <p:strVal val="#ppt_h"/>
                                          </p:val>
                                        </p:tav>
                                      </p:tavLst>
                                    </p:anim>
                                    <p:animEffect transition="in" filter="fade">
                                      <p:cBhvr>
                                        <p:cTn id="102" dur="1000"/>
                                        <p:tgtEl>
                                          <p:spTgt spid="2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blinds(horizontal)">
                                      <p:cBhvr>
                                        <p:cTn id="10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P spid="48149" grpId="0"/>
      <p:bldP spid="48150" grpId="0"/>
      <p:bldP spid="48151" grpId="0"/>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                </a:t>
            </a:r>
            <a:r>
              <a:rPr lang="en-US" b="1">
                <a:solidFill>
                  <a:srgbClr val="002060"/>
                </a:solidFill>
                <a:latin typeface="Times New Roman" pitchFamily="18" charset="0"/>
              </a:rPr>
              <a:t>Dòng thác </a:t>
            </a:r>
            <a:r>
              <a:rPr lang="en-US" b="1">
                <a:solidFill>
                  <a:srgbClr val="FF0000"/>
                </a:solidFill>
                <a:latin typeface="Times New Roman" pitchFamily="18" charset="0"/>
              </a:rPr>
              <a:t>đổ</a:t>
            </a:r>
            <a:r>
              <a:rPr lang="en-US" b="1">
                <a:solidFill>
                  <a:srgbClr val="002060"/>
                </a:solidFill>
                <a:latin typeface="Times New Roman" pitchFamily="18" charset="0"/>
              </a:rPr>
              <a:t>  </a:t>
            </a:r>
            <a:r>
              <a:rPr lang="en-US" b="1" i="1">
                <a:solidFill>
                  <a:srgbClr val="002060"/>
                </a:solidFill>
                <a:latin typeface="Times New Roman" pitchFamily="18" charset="0"/>
              </a:rPr>
              <a:t>(chảy mạnh từ trên cao xuống)</a:t>
            </a:r>
            <a:br>
              <a:rPr lang="en-US" i="1">
                <a:solidFill>
                  <a:srgbClr val="002060"/>
                </a:solidFill>
                <a:latin typeface="Times New Roman" pitchFamily="18" charset="0"/>
              </a:rPr>
            </a:b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625" y="2100449"/>
            <a:ext cx="7622771" cy="4283725"/>
          </a:xfrm>
        </p:spPr>
      </p:pic>
    </p:spTree>
    <p:extLst>
      <p:ext uri="{BB962C8B-B14F-4D97-AF65-F5344CB8AC3E}">
        <p14:creationId xmlns:p14="http://schemas.microsoft.com/office/powerpoint/2010/main" val="30622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2400" b="1" dirty="0">
                <a:latin typeface="Times New Roman" panose="02020603050405020304" pitchFamily="18" charset="0"/>
                <a:cs typeface="Times New Roman" panose="02020603050405020304" pitchFamily="18" charset="0"/>
              </a:rPr>
              <a:t>Cờ đỏ sao vàng phấp phới </a:t>
            </a:r>
            <a:r>
              <a:rPr lang="en-US" sz="2400" b="1" dirty="0">
                <a:solidFill>
                  <a:srgbClr val="FF0000"/>
                </a:solidFill>
                <a:latin typeface="Times New Roman" panose="02020603050405020304" pitchFamily="18" charset="0"/>
                <a:cs typeface="Times New Roman" panose="02020603050405020304" pitchFamily="18" charset="0"/>
              </a:rPr>
              <a:t>bay</a:t>
            </a:r>
            <a:r>
              <a:rPr lang="en-US" sz="2400" b="1" dirty="0">
                <a:latin typeface="Times New Roman" panose="02020603050405020304" pitchFamily="18" charset="0"/>
                <a:cs typeface="Times New Roman" panose="02020603050405020304" pitchFamily="18" charset="0"/>
              </a:rPr>
              <a:t> trên những con tàu</a:t>
            </a:r>
            <a:endParaRPr lang="en-US" sz="2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582" y="121286"/>
            <a:ext cx="3434542" cy="13255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446" y="1426130"/>
            <a:ext cx="8518294" cy="4549400"/>
          </a:xfrm>
          <a:prstGeom prst="rect">
            <a:avLst/>
          </a:prstGeom>
        </p:spPr>
      </p:pic>
      <p:sp>
        <p:nvSpPr>
          <p:cNvPr id="6" name="Rectangle 1">
            <a:extLst>
              <a:ext uri="{FF2B5EF4-FFF2-40B4-BE49-F238E27FC236}">
                <a16:creationId xmlns:a16="http://schemas.microsoft.com/office/drawing/2014/main" id="{837000EE-243C-4C59-AA5D-63C7DCE12383}"/>
              </a:ext>
            </a:extLst>
          </p:cNvPr>
          <p:cNvSpPr>
            <a:spLocks noChangeArrowheads="1"/>
          </p:cNvSpPr>
          <p:nvPr/>
        </p:nvSpPr>
        <p:spPr bwMode="auto">
          <a:xfrm>
            <a:off x="1761446" y="6032174"/>
            <a:ext cx="93726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vi-VN" sz="2600" b="1" dirty="0">
                <a:solidFill>
                  <a:srgbClr val="C00000"/>
                </a:solidFill>
                <a:latin typeface="Times New Roman" panose="02020603050405020304" pitchFamily="18" charset="0"/>
                <a:cs typeface="Times New Roman" panose="02020603050405020304" pitchFamily="18" charset="0"/>
              </a:rPr>
              <a:t>Di chuyển ở trên không, chuyển động theo, cuốn theo làn gió.</a:t>
            </a:r>
          </a:p>
          <a:p>
            <a:pPr eaLnBrk="1" hangingPunct="1"/>
            <a:endParaRPr lang="vi-VN" alt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3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2|1.9|1.9|1.8|2.4|1.5|1.6|2.1"/>
</p:tagLst>
</file>

<file path=ppt/tags/tag2.xml><?xml version="1.0" encoding="utf-8"?>
<p:tagLst xmlns:a="http://schemas.openxmlformats.org/drawingml/2006/main" xmlns:r="http://schemas.openxmlformats.org/officeDocument/2006/relationships" xmlns:p="http://schemas.openxmlformats.org/presentationml/2006/main">
  <p:tag name="TIMING" val="|6.8|2|1.7|1.2|1.5|1.6|1.1|1.7|1.1"/>
</p:tagLst>
</file>

<file path=ppt/tags/tag3.xml><?xml version="1.0" encoding="utf-8"?>
<p:tagLst xmlns:a="http://schemas.openxmlformats.org/drawingml/2006/main" xmlns:r="http://schemas.openxmlformats.org/officeDocument/2006/relationships" xmlns:p="http://schemas.openxmlformats.org/presentationml/2006/main">
  <p:tag name="TIMING" val="|10.7"/>
</p:tagLst>
</file>

<file path=ppt/tags/tag4.xml><?xml version="1.0" encoding="utf-8"?>
<p:tagLst xmlns:a="http://schemas.openxmlformats.org/drawingml/2006/main" xmlns:r="http://schemas.openxmlformats.org/officeDocument/2006/relationships" xmlns:p="http://schemas.openxmlformats.org/presentationml/2006/main">
  <p:tag name="TIMING" val="|8.3"/>
</p:tagLst>
</file>

<file path=ppt/tags/tag5.xml><?xml version="1.0" encoding="utf-8"?>
<p:tagLst xmlns:a="http://schemas.openxmlformats.org/drawingml/2006/main" xmlns:r="http://schemas.openxmlformats.org/officeDocument/2006/relationships" xmlns:p="http://schemas.openxmlformats.org/presentationml/2006/main">
  <p:tag name="TIMING" val="|6.4"/>
</p:tagLst>
</file>

<file path=ppt/tags/tag6.xml><?xml version="1.0" encoding="utf-8"?>
<p:tagLst xmlns:a="http://schemas.openxmlformats.org/drawingml/2006/main" xmlns:r="http://schemas.openxmlformats.org/officeDocument/2006/relationships" xmlns:p="http://schemas.openxmlformats.org/presentationml/2006/main">
  <p:tag name="TIMING" val="|9.2"/>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1730</TotalTime>
  <Words>1656</Words>
  <Application>Microsoft Office PowerPoint</Application>
  <PresentationFormat>Widescreen</PresentationFormat>
  <Paragraphs>249</Paragraphs>
  <Slides>42</Slides>
  <Notes>15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42</vt:i4>
      </vt:variant>
    </vt:vector>
  </HeadingPairs>
  <TitlesOfParts>
    <vt:vector size="64" baseType="lpstr">
      <vt:lpstr>等线</vt:lpstr>
      <vt:lpstr>微软雅黑</vt:lpstr>
      <vt:lpstr>.VnAvant</vt:lpstr>
      <vt:lpstr>Arial</vt:lpstr>
      <vt:lpstr>Calibri</vt:lpstr>
      <vt:lpstr>Calibri Light</vt:lpstr>
      <vt:lpstr>Century Schoolbook</vt:lpstr>
      <vt:lpstr>Garamond</vt:lpstr>
      <vt:lpstr>inpin heiti</vt:lpstr>
      <vt:lpstr>Tahoma</vt:lpstr>
      <vt:lpstr>Times New Roman</vt:lpstr>
      <vt:lpstr>UTM American Sans</vt:lpstr>
      <vt:lpstr>UTM Showcard</vt:lpstr>
      <vt:lpstr>VNI-Souvir</vt:lpstr>
      <vt:lpstr>VNI-Truck</vt:lpstr>
      <vt:lpstr>Wingdings</vt:lpstr>
      <vt:lpstr>1_Office Theme</vt:lpstr>
      <vt:lpstr>Organic</vt:lpstr>
      <vt:lpstr>包图主题2</vt:lpstr>
      <vt:lpstr>Office Theme</vt:lpstr>
      <vt:lpstr>11_Office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Dòng thác đổ  (chảy mạnh từ trên cao xuống) </vt:lpstr>
      <vt:lpstr>                                Cờ đỏ sao vàng phấp phới bay trên những con tàu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Đố em:  Tìm động từ trong bức tranh sau:</vt:lpstr>
      <vt:lpstr>Đố em:  Tìm động từ trong bức tranh sau:</vt:lpstr>
      <vt:lpstr>Đố em:  Tìm động từ trong bức tranh sau:</vt:lpstr>
      <vt:lpstr>Tìm động từ chỉ trạng thái trong bức hình sau:</vt:lpstr>
      <vt:lpstr>Tìm động từ chỉ trạng thái trong bức hình sau:</vt:lpstr>
      <vt:lpstr>Tìm động từ chỉ trạng thái trong bức hình sau: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Hương Đào</cp:lastModifiedBy>
  <cp:revision>137</cp:revision>
  <dcterms:created xsi:type="dcterms:W3CDTF">2021-08-04T18:52:07Z</dcterms:created>
  <dcterms:modified xsi:type="dcterms:W3CDTF">2021-11-11T04:35:43Z</dcterms:modified>
</cp:coreProperties>
</file>