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25" r:id="rId3"/>
    <p:sldId id="327" r:id="rId4"/>
    <p:sldId id="328" r:id="rId5"/>
    <p:sldId id="258" r:id="rId6"/>
    <p:sldId id="329" r:id="rId7"/>
    <p:sldId id="260" r:id="rId8"/>
    <p:sldId id="274" r:id="rId9"/>
    <p:sldId id="302" r:id="rId10"/>
    <p:sldId id="307" r:id="rId11"/>
    <p:sldId id="331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312" r:id="rId20"/>
    <p:sldId id="32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E79C-87E1-444D-B5A9-2D4B4225A17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75A57-09AC-4951-A494-D31DE96A1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7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2A91B12-FDD6-4419-AA56-65C2BFF7A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344E6FF-214D-4146-A64E-A840D6C65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cảm: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Đọc bài thơ Mẹ ốm em thấy rất đồng cảm với bạn nhỏ.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Nanh ác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Con sói trong truyện Cô bé quàng khăn đỏ là một con vật nanh ác.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Cứu trợ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bào cả nước quyên góp để cứu trợ những người dân bị lũ lụt.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Hành hạ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Mẹ con Cám hành hạ Tấm, bắt cô làm hết mọi việc.</a:t>
            </a: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7CE855D-4764-4FC8-98A6-9EEA2FEB9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5D8CA-3DEF-49FB-A2ED-BCEB1B42DE24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AF5F3EF-33CF-4298-ACE5-F3E2E6985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4326A6F-65F1-4B05-B78F-C2DB98E11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cảm: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Đọc bài thơ Mẹ ốm em thấy rất đồng cảm với bạn nhỏ.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Nanh ác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Con sói trong truyện Cô bé quàng khăn đỏ là một con vật nanh ác.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Cứu trợ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bào cả nước quyên góp để cứu trợ những người dân bị lũ lụt.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Hành hạ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Mẹ con Cám hành hạ Tấm, bắt cô làm hết mọi việc.</a:t>
            </a: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1A025E8-C0BB-4700-90C7-F92D11235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3E11-30E9-4A5E-9D6D-329A0F138775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2B417AC-C9AC-4557-8337-76C1F79CA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1D4619D-8922-4695-93BF-3C11844A4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cảm: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Đọc bài thơ Mẹ ốm em thấy rất đồng cảm với bạn nhỏ.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Nanh ác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Con sói trong truyện Cô bé quàng khăn đỏ là một con vật nanh ác.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Cứu trợ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bào cả nước quyên góp để cứu trợ những người dân bị lũ lụt.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Hành hạ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Mẹ con Cám hành hạ Tấm, bắt cô làm hết mọi việc.</a:t>
            </a: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1DC2AEC-54D9-4C23-9F55-59574B21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A9EA8-85A5-4F20-86B5-39E670F41C80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B13963D-1F07-4AFF-8E55-614387E3F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727EFC8-E9B4-41EE-B069-A095E90E0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cảm: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Đọc bài thơ Mẹ ốm em thấy rất đồng cảm với bạn nhỏ.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Nanh ác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Con sói trong truyện Cô bé quàng khăn đỏ là một con vật nanh ác.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Cứu trợ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bào cả nước quyên góp để cứu trợ những người dân bị lũ lụt.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Hành hạ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Mẹ con Cám hành hạ Tấm, bắt cô làm hết mọi việc.</a:t>
            </a: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5B222F9-3CDC-41E4-BD12-A851FF28D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70966-6762-4BEB-98FD-4CD43F06E106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2BA9F6B-3085-4B57-9707-6E1428C6C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1AD33CB-14B4-4356-8AAB-50D4782E6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cảm: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Đọc bài thơ Mẹ ốm em thấy rất đồng cảm với bạn nhỏ. 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Nanh ác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Con sói trong truyện Cô bé quàng khăn đỏ là một con vật nanh ác.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Cứu trợ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Đồng bào cả nước quyên góp để cứu trợ những người dân bị lũ lụt.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Hành hạ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>
                <a:latin typeface="Arial" panose="020B0604020202020204" pitchFamily="34" charset="0"/>
              </a:rPr>
              <a:t>Mẹ con Cám hành hạ Tấm, bắt cô làm hết mọi việc.</a:t>
            </a: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13D7027-F34D-40FA-905B-94B52CF72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963E-4B89-4215-B9EA-C5A7823F71BF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9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5BA2DAE-C64F-4579-98B8-651894EBBB1F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FCF35E4-C4FB-4FC5-B944-78F54C717B2D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9D6382F-E99C-4F4F-AD14-D1B0741890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D6FAC95-4C41-4F77-9ABE-28624A49C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D2330AB-D047-488E-9E3D-97B0FB5EA7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2226D4FA-DA36-41DB-975E-B11AF2B7B8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7A523C98-A1D5-4860-8C5C-DFB254B7F3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F55A6B97-CD50-40AE-B678-A2FC91A5C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DD73652-AD81-4D79-A043-9136335ECC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C5C3C27-060F-4D7E-B301-A5E7E74216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0D4883EE-F38F-4500-B20D-5A2E0DF3E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E460544A-880C-4CA0-ADCC-EC20C98E4AD5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E2171FE-C80C-4D8E-9E02-9527738B37F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41BD6DA-ACE2-44BA-9CA1-35DA6AE92200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3F70496-CA27-4E23-B151-0DCA6C93F50F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861550D0-E257-48AC-9138-9A0E02AD86B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4087801C-8A94-42CB-AB07-EB861FB424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5C0FCA55-5341-475B-A3F7-C41F59957C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F0C97FD2-2DF8-4D1F-AB43-E933361595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D072F4E6-142C-4E2E-A9E7-7866E244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E29B985E-0357-4A5A-8B94-F5EC75A015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CF12B8C7-4EA3-43BE-86FC-746325AAD6DD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3771ADAB-C333-4B20-94F7-27556371DD68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41908F0F-D7F7-44C2-82AB-221C81617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8FB65A24-72BF-4DCF-904E-744CD2017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060DA3C5-EAEB-4DD5-AFD2-B6A80DFF0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523BA-7BAE-4CCE-8957-9EDCCE9BD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07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3F565F-10AA-42D6-BEE6-2A0A4C4C9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F5E870-37D0-40A5-8D9C-8699DABD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55294D8-A694-407A-9FDE-1E21974F8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202C-87B6-4C93-A8E4-7E2C9F4D7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5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0C6385-E187-44EE-A24B-52B0E94F5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1C8D44-D0BD-4B56-AEA6-35C13DFA1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6EF0BD6-981B-480B-B11C-D53A8904D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5ADF-C7F2-4AE7-94BD-E85838C90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06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4A7832-441B-44EB-B96D-7EE76C819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625D8-35FB-4DAB-B287-519BBC164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DF9402E-B2D8-4AED-8C00-BDE23647B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98821-735E-42C6-9332-201E4D1A9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83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DF41BF-792D-42D5-B986-FF5E8FA72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A8F8CE-7894-4075-9B95-FF983635F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ACD4476-EF98-49AC-B4F6-842F88FDA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617C-DEFA-46B0-88E0-2AB0390019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88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E545B3-B4CF-4479-A170-B1E12C6C2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B77996-B3D4-401B-9F1C-B9C8B2771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7F37600-CE67-4719-86D1-9C00E3793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B46E-AF34-4173-9A29-9061BC9F8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94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3F455EF-0311-4FCC-8498-FCFC7AA24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AB082EB-AAC2-492B-BA80-9A5817A71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0AC88C7-23F6-4539-8901-1AAAA1731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7362-18F2-4F2D-9BEF-86F9BC612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41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4C2EDF-E0AB-4345-9AA5-3ECEFB099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29A566-2C47-4815-B04A-0E13AEE48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7E8379-DDA7-4407-9A70-8A338FADA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7F3F-1DE0-42E1-BE6F-5379EC0AB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2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EEF1F3-3D46-4341-86BC-921C0438B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8E9A59-9822-4A73-8795-76DCA294C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FF12AF3-6A83-4493-A216-BC7D524A2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D4C7-CDEC-43E9-A74D-C822ACAB2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76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18DBCF-2D83-4A80-ABF6-EAB2D9F27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9FFE92-1149-42A6-BFA5-54FA2E5CC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B52F9D2-9A49-4136-A0DE-3BA300C0B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5CD4-A0E6-4C6E-BCAA-54D2A43E7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98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EF2216-19B6-4E51-9BD0-9D8B4A749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569C41-BD4E-4B3C-9D9A-A91CC9DE8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0C87912-DD09-4382-83B9-13F3BA45D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0C12-A4C7-4D3C-A1DE-40345C6E0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599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7657E9-A31F-4FA1-9220-48C9574C5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92F6D-CB67-4750-9557-A5614541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683FD3F-292A-4A6F-AE81-05F1F83BD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E5C0-EA2C-46AA-AE34-5F2FED31B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49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CCC50F-17F1-4250-8350-FF7518B45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0AFDD2-50EB-47BC-86A6-B46FE32CE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DEC5599-5EB9-482C-BA8B-7F601F2CA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EA55-3AC2-4099-B32B-12C31B419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67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5E1-9E34-4C09-B318-637F46C55D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FE69-6317-498F-83DF-9A07E19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A2DAE90A-8008-40DD-BBBE-26DC9D7F9E02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7E5BE8-56BC-47F7-9D11-46CA1A8EB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40E84A-51E9-4824-B85C-EE2979197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56C068B1-7AAB-4C9B-BBD3-3CF2460FF0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47BB148-1329-475E-8B3F-94D1E9FF6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4B3277FD-A849-4302-BD0D-E9865D9B6A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438AB82-9C03-49B8-8895-4093E1970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AAC8F16A-965F-49BC-BD6C-AB6C275B209E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D3E4E710-0100-4759-B201-DCC3825F5009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F0522B2B-F04C-4A4F-AD24-4F382E061792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F328DF9C-045B-434F-A37A-04D667C09D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C8A655A7-8162-4F5B-B3B2-D0F98A0125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D81D6AE9-45C6-4459-9012-63A849410C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F00C8934-F1D8-4588-91CB-8C31A129A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032054EA-5F52-418A-A7F6-76678C85F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045648BC-E72E-4951-B5BF-2FDFF1BD1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937A4FCB-E04F-4CFD-AFE5-B881F41034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5C03ECF7-80CF-4054-88A5-6FCC8A57B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A3B4FE8A-8E2F-4AC7-938E-67774FCE0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5719DF4B-C3D2-42E1-930E-48609BF2EE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7BA11123-CEC6-4885-B603-1EED7D2F9E9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970B665A-766C-4DEA-A26E-EC9529FE5A1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FF28077B-3C2D-4F63-AC84-8303C31E71B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90ADA621-B9ED-4C35-BD0B-068E0AB6B13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8BB7D633-7F93-42E4-93A5-D8A03B53A4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6D23FF69-A47E-482B-B21F-B51A546817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AE915DB9-689E-4B3A-97EA-D21CF5637F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50C8A253-AE90-419E-B0A2-5E74DB4BE69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77040434-B1BD-44D2-8A28-80DA57BE0E3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26E7A86E-D0B7-4FFB-B125-A23B3531DD1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880A2A9D-AAA5-483F-8267-6BC02008BFD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5EF8E640-8898-4876-BAB2-023828E3B1B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414B9C11-7971-465B-9DF9-32498B4298E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B92435A9-4A0C-4E30-92E4-290E011518B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0F6B27DE-2AA1-4E88-B39A-A7256DF98A3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C35B9A78-CAD7-49FD-8647-0939BBCC316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A53B506E-49D6-4184-B87D-1303B2DBB5C8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DE59D3DE-BFFD-4681-8A2A-53CFEDCD338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65C707A9-CF71-45C7-BB8D-98018D1D1896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6184A49F-5EB2-4897-AAE1-C4F4E9B6BAD4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794D3E42-6AC9-4448-91DF-F4EDC12803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E63AC922-CD34-475C-93AB-15339AC6B3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907E938F-E090-4BB0-8060-6D861B98B5B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B8068502-62E8-4F28-9954-ED0750A6832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2254713F-9939-4EAA-8B35-240CBF94C64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1FF77690-5C70-4ABD-B16D-70FF1F4DE4B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C8A17EC4-5292-48E4-8EA5-9AA8385AE0A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A2719520-894C-416C-A9FA-31D6A369500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AB50002E-7793-4889-A41A-DAE61795BA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F2F3256C-3789-41BE-8503-C8DFDC2D1EE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C5F4654C-2ACD-4CB9-89B1-861EA306238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B059AD0D-5EEB-4416-920B-B6F9562E20C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19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EE4E5788-ECC9-4499-AF7E-996B4D51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350B58-145B-4F54-B3B4-888528D03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4648200" cy="609600"/>
          </a:xfrm>
          <a:solidFill>
            <a:srgbClr val="FFFF99"/>
          </a:solidFill>
        </p:spPr>
        <p:txBody>
          <a:bodyPr/>
          <a:lstStyle/>
          <a:p>
            <a:pPr marL="965200" indent="-965200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Ôn bài cũ: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1E19A96-C58A-4CD9-ACCA-76FAE6B52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22288"/>
            <a:ext cx="275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từ và câu: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D9CCE26-7240-4666-99EF-1B55192D4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881188"/>
            <a:ext cx="6172200" cy="5794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Em hãy nêu cấu tạo của tiếng.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95">
            <a:extLst>
              <a:ext uri="{FF2B5EF4-FFF2-40B4-BE49-F238E27FC236}">
                <a16:creationId xmlns:a16="http://schemas.microsoft.com/office/drawing/2014/main" id="{6D2AB7D4-5327-466C-9B96-9AEE8344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                            </a:t>
            </a:r>
            <a:b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</a:b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Rectangle 96">
            <a:extLst>
              <a:ext uri="{FF2B5EF4-FFF2-40B4-BE49-F238E27FC236}">
                <a16:creationId xmlns:a16="http://schemas.microsoft.com/office/drawing/2014/main" id="{AB0DCE45-346E-41CA-86B3-568785E5C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09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vốn từ: Nhân hậu – Đoàn kết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EDE75DE6-F947-4764-9CF7-FA69D2C2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74" y="685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Các từ ngữ: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b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Thể hiện lòng nhân hậu, tình cảm yêu thương đồng loại: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 nhân ái, lòng thương người, lòng vị tha, tình thân ái, tình thương yêu, đồng cảm, thông cảm, …   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Từ trái nghĩa với nhân hậu hoặc yêu thương: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Hung ác, nanh ác, tàn bạo, cay độc, ác nghiệt, hung dữ, dữ tợn, dữ dằn, hành hạ…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Thể hiện tinh thần đùm bọc, giúp đỡ đồng loại: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 giúp, cứu trợ, ủng hộ, hỗ trợ, bênh vực, bảo vệ, che chở, che chắn, nâng đỡ,…     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Từ trái nghĩa với đùm bọc hoặc giúp: 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 hiếp, hà hiếp, bắt nạt, hành hạ, đánh đập,…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9512" y="321344"/>
            <a:ext cx="8179269" cy="172819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Cho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95536" y="2204864"/>
            <a:ext cx="3456384" cy="13681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Tiếng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 “</a:t>
            </a:r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nhân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” </a:t>
            </a:r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nghĩa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là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HP001 5 hàng" pitchFamily="34" charset="0"/>
              </a:rPr>
              <a:t>người</a:t>
            </a:r>
            <a:endParaRPr lang="en-US" sz="2800" b="1" dirty="0">
              <a:solidFill>
                <a:schemeClr val="tx2"/>
              </a:solidFill>
              <a:latin typeface="HP001 5 hàng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182317" y="2204864"/>
            <a:ext cx="4176464" cy="13681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Tiếng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 “</a:t>
            </a:r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nhân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” </a:t>
            </a:r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nghĩa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HP001 5 hàng" pitchFamily="34" charset="0"/>
              </a:rPr>
              <a:t>là</a:t>
            </a:r>
            <a:r>
              <a:rPr lang="en-US" sz="2800" b="1" dirty="0">
                <a:solidFill>
                  <a:srgbClr val="00B0F0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HP001 5 hàng" pitchFamily="34" charset="0"/>
              </a:rPr>
              <a:t>lòng</a:t>
            </a:r>
            <a:r>
              <a:rPr lang="en-US" sz="2800" b="1" dirty="0">
                <a:solidFill>
                  <a:schemeClr val="tx2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HP001 5 hàng" pitchFamily="34" charset="0"/>
              </a:rPr>
              <a:t>thương</a:t>
            </a:r>
            <a:r>
              <a:rPr lang="en-US" sz="2800" b="1" dirty="0">
                <a:solidFill>
                  <a:schemeClr val="tx2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HP001 5 hàng" pitchFamily="34" charset="0"/>
              </a:rPr>
              <a:t>người</a:t>
            </a:r>
            <a:endParaRPr lang="en-US" sz="2800" b="1" dirty="0">
              <a:solidFill>
                <a:schemeClr val="tx2"/>
              </a:solidFill>
              <a:latin typeface="HP001 5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855716"/>
            <a:ext cx="29523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5 hàng" pitchFamily="34" charset="0"/>
              </a:rPr>
              <a:t>- </a:t>
            </a:r>
            <a:r>
              <a:rPr lang="en-US" sz="3200" b="1">
                <a:solidFill>
                  <a:srgbClr val="FF0000"/>
                </a:solidFill>
                <a:latin typeface="HP001 5 hàng" pitchFamily="34" charset="0"/>
              </a:rPr>
              <a:t>nhân dân</a:t>
            </a:r>
          </a:p>
          <a:p>
            <a:r>
              <a:rPr lang="en-US" sz="3200" b="1">
                <a:solidFill>
                  <a:srgbClr val="FF0000"/>
                </a:solidFill>
                <a:latin typeface="HP001 5 hàng" pitchFamily="34" charset="0"/>
              </a:rPr>
              <a:t>- công nhân</a:t>
            </a:r>
          </a:p>
          <a:p>
            <a:r>
              <a:rPr lang="en-US" sz="3200" b="1">
                <a:solidFill>
                  <a:srgbClr val="FF0000"/>
                </a:solidFill>
                <a:latin typeface="HP001 5 hàng" pitchFamily="34" charset="0"/>
              </a:rPr>
              <a:t>- nhân loại</a:t>
            </a:r>
          </a:p>
          <a:p>
            <a:r>
              <a:rPr lang="en-US" sz="3200" b="1">
                <a:solidFill>
                  <a:srgbClr val="FF0000"/>
                </a:solidFill>
                <a:latin typeface="HP001 5 hàng" pitchFamily="34" charset="0"/>
              </a:rPr>
              <a:t>- nhân tài</a:t>
            </a:r>
          </a:p>
          <a:p>
            <a:r>
              <a:rPr lang="en-US" b="1">
                <a:solidFill>
                  <a:srgbClr val="FF0000"/>
                </a:solidFill>
                <a:latin typeface="HP001 5 hàng" pitchFamily="34" charset="0"/>
              </a:rPr>
              <a:t> 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74886" y="3777413"/>
            <a:ext cx="3354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itchFamily="34" charset="0"/>
              </a:rPr>
              <a:t>- nhân hậu</a:t>
            </a:r>
          </a:p>
          <a:p>
            <a:r>
              <a:rPr lang="en-US" sz="3200" b="1">
                <a:solidFill>
                  <a:srgbClr val="FF0000"/>
                </a:solidFill>
                <a:latin typeface="HP001 5 hàng" pitchFamily="34" charset="0"/>
              </a:rPr>
              <a:t>- nhân ái</a:t>
            </a:r>
          </a:p>
          <a:p>
            <a:r>
              <a:rPr lang="en-US" sz="3200" b="1">
                <a:solidFill>
                  <a:srgbClr val="FF0000"/>
                </a:solidFill>
                <a:latin typeface="HP001 5 hàng" pitchFamily="34" charset="0"/>
              </a:rPr>
              <a:t>- nhân đức</a:t>
            </a:r>
          </a:p>
          <a:p>
            <a:r>
              <a:rPr lang="en-US" sz="3200" b="1">
                <a:solidFill>
                  <a:srgbClr val="FF0000"/>
                </a:solidFill>
                <a:latin typeface="HP001 5 hàng" pitchFamily="34" charset="0"/>
              </a:rPr>
              <a:t>- nhân từ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921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88432" cy="32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1"/>
          <p:cNvSpPr txBox="1">
            <a:spLocks noChangeArrowheads="1"/>
          </p:cNvSpPr>
          <p:nvPr/>
        </p:nvSpPr>
        <p:spPr bwMode="auto">
          <a:xfrm>
            <a:off x="5364088" y="1813816"/>
            <a:ext cx="3096344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  <a:latin typeface="HP001 5 hàng" pitchFamily="34" charset="0"/>
              </a:rPr>
              <a:t>nhân dân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933056"/>
            <a:ext cx="86049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chemeClr val="bg1"/>
                </a:solidFill>
                <a:latin typeface="HP001 4 hàng" panose="020B0603050302020204" pitchFamily="34" charset="0"/>
              </a:rPr>
              <a:t>Nhân dân là : Đông đảo những </a:t>
            </a:r>
            <a:r>
              <a:rPr lang="en-US" sz="3400" b="1">
                <a:solidFill>
                  <a:srgbClr val="FFC000"/>
                </a:solidFill>
                <a:latin typeface="HP001 4 hàng" panose="020B0603050302020204" pitchFamily="34" charset="0"/>
              </a:rPr>
              <a:t>người </a:t>
            </a:r>
            <a:r>
              <a:rPr lang="en-US" sz="3400" b="1">
                <a:solidFill>
                  <a:schemeClr val="bg1"/>
                </a:solidFill>
                <a:latin typeface="HP001 4 hàng" panose="020B0603050302020204" pitchFamily="34" charset="0"/>
              </a:rPr>
              <a:t>dân </a:t>
            </a:r>
          </a:p>
          <a:p>
            <a:r>
              <a:rPr lang="en-US" sz="3400" b="1">
                <a:solidFill>
                  <a:schemeClr val="bg1"/>
                </a:solidFill>
                <a:latin typeface="HP001 4 hàng" panose="020B0603050302020204" pitchFamily="34" charset="0"/>
              </a:rPr>
              <a:t>thuộc mọi tầng lớp đang sống trong một khu vực nào đó</a:t>
            </a:r>
          </a:p>
        </p:txBody>
      </p:sp>
    </p:spTree>
    <p:extLst>
      <p:ext uri="{BB962C8B-B14F-4D97-AF65-F5344CB8AC3E}">
        <p14:creationId xmlns:p14="http://schemas.microsoft.com/office/powerpoint/2010/main" val="2924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2" y="404664"/>
            <a:ext cx="451063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1844824"/>
            <a:ext cx="3007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  <a:latin typeface="HP001 5 hàng" pitchFamily="34" charset="0"/>
              </a:rPr>
              <a:t>công nhân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224" y="3645024"/>
            <a:ext cx="8120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Công nhân là </a:t>
            </a:r>
            <a:r>
              <a:rPr lang="en-US" sz="3200" b="1">
                <a:solidFill>
                  <a:srgbClr val="FFC0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lao động chân tay làm 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việc ăn lương trong các nhà máy, xí nghiêp, công trường....</a:t>
            </a:r>
          </a:p>
        </p:txBody>
      </p:sp>
    </p:spTree>
    <p:extLst>
      <p:ext uri="{BB962C8B-B14F-4D97-AF65-F5344CB8AC3E}">
        <p14:creationId xmlns:p14="http://schemas.microsoft.com/office/powerpoint/2010/main" val="28819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962"/>
            <a:ext cx="5040560" cy="420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5508104" y="1700808"/>
            <a:ext cx="3024336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  <a:latin typeface="HP001 5 hàng" pitchFamily="34" charset="0"/>
              </a:rPr>
              <a:t>nhân loại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515893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Nhân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loại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loài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HP001 5 hàng" pitchFamily="34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496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4932040" y="1796244"/>
            <a:ext cx="3024336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  <a:latin typeface="HP001 5 hàng" pitchFamily="34" charset="0"/>
              </a:rPr>
              <a:t>nhân tài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35" y="3645024"/>
            <a:ext cx="784887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latin typeface="HP001 5 hàng" pitchFamily="34" charset="0"/>
              </a:rPr>
              <a:t>Nhân tài là </a:t>
            </a:r>
            <a:r>
              <a:rPr lang="en-US" sz="3600" b="1">
                <a:solidFill>
                  <a:srgbClr val="FFC000"/>
                </a:solidFill>
                <a:latin typeface="HP001 5 hàng" pitchFamily="34" charset="0"/>
              </a:rPr>
              <a:t>người</a:t>
            </a:r>
            <a:r>
              <a:rPr lang="en-US" sz="3600" b="1">
                <a:solidFill>
                  <a:schemeClr val="bg1"/>
                </a:solidFill>
                <a:latin typeface="HP001 5 hàng" pitchFamily="34" charset="0"/>
              </a:rPr>
              <a:t> có tài năng và trí tuệ hơn hẳn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4950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1"/>
          <p:cNvSpPr txBox="1">
            <a:spLocks noChangeArrowheads="1"/>
          </p:cNvSpPr>
          <p:nvPr/>
        </p:nvSpPr>
        <p:spPr bwMode="auto">
          <a:xfrm>
            <a:off x="366306" y="2639586"/>
            <a:ext cx="199834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nhân đức: </a:t>
            </a:r>
          </a:p>
        </p:txBody>
      </p:sp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381114" y="710709"/>
            <a:ext cx="16764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nhân ái:</a:t>
            </a:r>
          </a:p>
        </p:txBody>
      </p:sp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338138" y="3315561"/>
            <a:ext cx="181451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nhân từ:</a:t>
            </a: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233363" y="4587037"/>
            <a:ext cx="20240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HP001 5 hàng" pitchFamily="34" charset="0"/>
              </a:rPr>
              <a:t>nhân hậu</a:t>
            </a:r>
            <a:r>
              <a:rPr lang="en-US" altLang="en-US" sz="2800" b="1">
                <a:solidFill>
                  <a:srgbClr val="FFC000"/>
                </a:solidFill>
                <a:latin typeface="HP001 5 hàng" pitchFamily="34" charset="0"/>
              </a:rPr>
              <a:t>:</a:t>
            </a:r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1895839" y="728863"/>
            <a:ext cx="505698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có </a:t>
            </a:r>
            <a:r>
              <a:rPr lang="en-US" altLang="en-US" sz="2800" b="1">
                <a:solidFill>
                  <a:srgbClr val="FFC000"/>
                </a:solidFill>
                <a:latin typeface="HP001 5 hàng" pitchFamily="34" charset="0"/>
              </a:rPr>
              <a:t>lòng yêu thương con người</a:t>
            </a:r>
          </a:p>
        </p:txBody>
      </p:sp>
      <p:sp>
        <p:nvSpPr>
          <p:cNvPr id="10" name="Text Box 110"/>
          <p:cNvSpPr txBox="1">
            <a:spLocks noChangeArrowheads="1"/>
          </p:cNvSpPr>
          <p:nvPr/>
        </p:nvSpPr>
        <p:spPr bwMode="auto">
          <a:xfrm>
            <a:off x="2131400" y="2634476"/>
            <a:ext cx="462458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có </a:t>
            </a:r>
            <a:r>
              <a:rPr lang="en-US" altLang="en-US" sz="2800" b="1">
                <a:solidFill>
                  <a:srgbClr val="FFC000"/>
                </a:solidFill>
                <a:latin typeface="HP001 5 hàng" pitchFamily="34" charset="0"/>
              </a:rPr>
              <a:t>lòng thương người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, ăn ở tốt</a:t>
            </a:r>
          </a:p>
        </p:txBody>
      </p:sp>
      <p:sp>
        <p:nvSpPr>
          <p:cNvPr id="11" name="Text Box 110"/>
          <p:cNvSpPr txBox="1">
            <a:spLocks noChangeArrowheads="1"/>
          </p:cNvSpPr>
          <p:nvPr/>
        </p:nvSpPr>
        <p:spPr bwMode="auto">
          <a:xfrm>
            <a:off x="2057514" y="3329013"/>
            <a:ext cx="6061471" cy="5375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có </a:t>
            </a:r>
            <a:r>
              <a:rPr lang="en-US" altLang="en-US" sz="2800" b="1">
                <a:solidFill>
                  <a:srgbClr val="FFC000"/>
                </a:solidFill>
                <a:latin typeface="HP001 5 hàng" pitchFamily="34" charset="0"/>
              </a:rPr>
              <a:t>lòng thương người </a:t>
            </a: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và hiền lành</a:t>
            </a:r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1895839" y="4587037"/>
            <a:ext cx="7110015" cy="18158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HP001 5 hàng" pitchFamily="34" charset="0"/>
              </a:rPr>
              <a:t>hiền và giàu </a:t>
            </a:r>
            <a:r>
              <a:rPr lang="en-US" altLang="en-US" sz="2800" b="1">
                <a:solidFill>
                  <a:srgbClr val="FFC000"/>
                </a:solidFill>
                <a:latin typeface="HP001 5 hàng" pitchFamily="34" charset="0"/>
              </a:rPr>
              <a:t>lòng thương người </a:t>
            </a:r>
            <a:r>
              <a:rPr lang="en-US" sz="2800" b="1">
                <a:solidFill>
                  <a:schemeClr val="bg1"/>
                </a:solidFill>
                <a:latin typeface="HP001 5 hàng" pitchFamily="34" charset="0"/>
              </a:rPr>
              <a:t>chỉ muốn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HP001 5 hàng" pitchFamily="34" charset="0"/>
              </a:rPr>
              <a:t>đem lại những điều tốt lành cho người khác.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chemeClr val="bg1"/>
              </a:solidFill>
              <a:latin typeface="HP001 5 hàng" pitchFamily="34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39688"/>
            <a:ext cx="23622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1134 L 0.21077 0.0287 C 0.23282 0.03773 0.26545 0.04259 0.29948 0.04259 C 0.33837 0.04259 0.36945 0.03773 0.3915 0.0287 L 0.49584 -0.01134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51520" y="623455"/>
            <a:ext cx="91440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3.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tập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2 </a:t>
            </a:r>
          </a:p>
        </p:txBody>
      </p:sp>
      <p:graphicFrame>
        <p:nvGraphicFramePr>
          <p:cNvPr id="5" name="Group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407018"/>
              </p:ext>
            </p:extLst>
          </p:nvPr>
        </p:nvGraphicFramePr>
        <p:xfrm>
          <a:off x="107504" y="1268760"/>
          <a:ext cx="8640960" cy="3214231"/>
        </p:xfrm>
        <a:graphic>
          <a:graphicData uri="http://schemas.openxmlformats.org/drawingml/2006/table">
            <a:tbl>
              <a:tblPr/>
              <a:tblGrid>
                <a:gridCol w="4585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2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130"/>
          <p:cNvSpPr txBox="1">
            <a:spLocks noChangeArrowheads="1"/>
          </p:cNvSpPr>
          <p:nvPr/>
        </p:nvSpPr>
        <p:spPr bwMode="auto">
          <a:xfrm>
            <a:off x="358069" y="1343670"/>
            <a:ext cx="4572000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C000"/>
                </a:solidFill>
                <a:latin typeface="HP001 5 hàng" pitchFamily="34" charset="0"/>
              </a:rPr>
              <a:t>Tiếng</a:t>
            </a:r>
            <a:r>
              <a:rPr lang="en-US" altLang="en-US" sz="32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latin typeface="HP001 5 hàng" pitchFamily="34" charset="0"/>
              </a:rPr>
              <a:t>nhân</a:t>
            </a:r>
            <a:r>
              <a:rPr lang="en-US" altLang="en-US" sz="32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HP001 5 hàng" pitchFamily="34" charset="0"/>
              </a:rPr>
              <a:t>có</a:t>
            </a:r>
            <a:r>
              <a:rPr lang="en-US" altLang="en-US" sz="32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HP001 5 hàng" pitchFamily="34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</a:p>
          <a:p>
            <a:pPr eaLnBrk="1" hangingPunct="1"/>
            <a:r>
              <a:rPr lang="en-US" altLang="en-US" sz="3200" b="1" dirty="0" err="1">
                <a:solidFill>
                  <a:srgbClr val="FFC000"/>
                </a:solidFill>
                <a:latin typeface="HP001 5 hàng" pitchFamily="34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“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”</a:t>
            </a:r>
            <a:endParaRPr lang="en-US" altLang="en-US" sz="3200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4608512" y="1271662"/>
            <a:ext cx="4572000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HP001 5 hàng" pitchFamily="34" charset="0"/>
              </a:rPr>
              <a:t>Tiếng</a:t>
            </a:r>
            <a:r>
              <a:rPr lang="en-US" altLang="en-US" sz="32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latin typeface="HP001 5 hàng" pitchFamily="34" charset="0"/>
              </a:rPr>
              <a:t>nhân</a:t>
            </a:r>
            <a:r>
              <a:rPr lang="en-US" altLang="en-US" sz="32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HP001 5 hàng" pitchFamily="34" charset="0"/>
              </a:rPr>
              <a:t>có</a:t>
            </a:r>
            <a:r>
              <a:rPr lang="en-US" altLang="en-US" sz="32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HP001 5 hàng" pitchFamily="34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HP001 5 hàng" pitchFamily="34" charset="0"/>
              </a:rPr>
              <a:t> </a:t>
            </a:r>
            <a:r>
              <a:rPr lang="en-US" altLang="en-US" sz="3200" b="1" err="1">
                <a:solidFill>
                  <a:srgbClr val="FFC000"/>
                </a:solidFill>
                <a:latin typeface="HP001 5 hàng" pitchFamily="34" charset="0"/>
              </a:rPr>
              <a:t>là</a:t>
            </a:r>
            <a:r>
              <a:rPr lang="en-US" altLang="en-US" sz="3200" b="1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HP001 5 hàng" pitchFamily="34" charset="0"/>
              </a:rPr>
              <a:t>“lòng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thương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5 hàng" pitchFamily="34" charset="0"/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  <a:latin typeface="HP001 5 hàng" pitchFamily="34" charset="0"/>
              </a:rPr>
              <a:t>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5440" y="2663041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dân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loại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tài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3827" y="2663040"/>
            <a:ext cx="3354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hậu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ái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đức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từ</a:t>
            </a:r>
            <a:endParaRPr lang="en-US" sz="32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1520" y="4725144"/>
            <a:ext cx="85689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 </a:t>
            </a:r>
          </a:p>
          <a:p>
            <a:r>
              <a:rPr lang="en-US" alt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3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8E4E5340-06EE-46F6-8247-EE013AB7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Text Box 21">
            <a:extLst>
              <a:ext uri="{FF2B5EF4-FFF2-40B4-BE49-F238E27FC236}">
                <a16:creationId xmlns:a16="http://schemas.microsoft.com/office/drawing/2014/main" id="{9473AD07-A2D6-4DA0-9D4C-44B81030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066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B2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C7A514F5-3C50-4B15-9BF7-3D3A47AD7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148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B2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822" name="Text Box 30">
            <a:extLst>
              <a:ext uri="{FF2B5EF4-FFF2-40B4-BE49-F238E27FC236}">
                <a16:creationId xmlns:a16="http://schemas.microsoft.com/office/drawing/2014/main" id="{48DEF859-1987-4366-ADAE-CC2F87D27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69913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4. Các câu tục ngữ dưới đây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khuyên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điều gì,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chê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điều gì? </a:t>
            </a:r>
          </a:p>
        </p:txBody>
      </p:sp>
      <p:sp>
        <p:nvSpPr>
          <p:cNvPr id="33823" name="Text Box 31">
            <a:extLst>
              <a:ext uri="{FF2B5EF4-FFF2-40B4-BE49-F238E27FC236}">
                <a16:creationId xmlns:a16="http://schemas.microsoft.com/office/drawing/2014/main" id="{DB87ACE4-6AD9-422E-8DF0-47F249E1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141413"/>
            <a:ext cx="3048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Ở hiền gặp lành.</a:t>
            </a:r>
          </a:p>
        </p:txBody>
      </p:sp>
      <p:sp>
        <p:nvSpPr>
          <p:cNvPr id="33824" name="Text Box 32">
            <a:extLst>
              <a:ext uri="{FF2B5EF4-FFF2-40B4-BE49-F238E27FC236}">
                <a16:creationId xmlns:a16="http://schemas.microsoft.com/office/drawing/2014/main" id="{C1EC835A-BECE-4803-8264-742EEA11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698625"/>
            <a:ext cx="9144000" cy="831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- Khuyên người ta sống hiền lành, nhân hậu vì sống hiền lành, nhân hậu sẽ gặp điều may mắn.</a:t>
            </a:r>
          </a:p>
        </p:txBody>
      </p:sp>
      <p:sp>
        <p:nvSpPr>
          <p:cNvPr id="33825" name="Text Box 33">
            <a:extLst>
              <a:ext uri="{FF2B5EF4-FFF2-40B4-BE49-F238E27FC236}">
                <a16:creationId xmlns:a16="http://schemas.microsoft.com/office/drawing/2014/main" id="{22601758-0C6C-45C0-842F-B0B9502F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763838"/>
            <a:ext cx="43815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Trâu buộc ghét trâu ăn.</a:t>
            </a:r>
          </a:p>
        </p:txBody>
      </p:sp>
      <p:sp>
        <p:nvSpPr>
          <p:cNvPr id="33826" name="Text Box 34">
            <a:extLst>
              <a:ext uri="{FF2B5EF4-FFF2-40B4-BE49-F238E27FC236}">
                <a16:creationId xmlns:a16="http://schemas.microsoft.com/office/drawing/2014/main" id="{8C52CDB5-9C78-4434-9BC2-56655CEF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316288"/>
            <a:ext cx="8516937" cy="83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Chê người có tính xấu, ghen tị khi thấy người khác được hạnh phúc.</a:t>
            </a:r>
          </a:p>
        </p:txBody>
      </p:sp>
      <p:sp>
        <p:nvSpPr>
          <p:cNvPr id="33827" name="Text Box 35">
            <a:extLst>
              <a:ext uri="{FF2B5EF4-FFF2-40B4-BE49-F238E27FC236}">
                <a16:creationId xmlns:a16="http://schemas.microsoft.com/office/drawing/2014/main" id="{6C2905C5-6253-44C5-A886-A02D73763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11638"/>
            <a:ext cx="6858000" cy="831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      Một cây làm chẳng nên non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Ba cây chụm lại nên hòn  núi cao.</a:t>
            </a:r>
          </a:p>
        </p:txBody>
      </p:sp>
      <p:sp>
        <p:nvSpPr>
          <p:cNvPr id="33828" name="Text Box 36">
            <a:extLst>
              <a:ext uri="{FF2B5EF4-FFF2-40B4-BE49-F238E27FC236}">
                <a16:creationId xmlns:a16="http://schemas.microsoft.com/office/drawing/2014/main" id="{C466E683-34DE-4012-BBD8-EDCA3363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053013"/>
            <a:ext cx="8405812" cy="831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Khuyên người ta đoàn kết với nhau, đoàn kết tạo nên sức mạnh.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/>
      <p:bldP spid="33823" grpId="0"/>
      <p:bldP spid="33824" grpId="0"/>
      <p:bldP spid="33825" grpId="0"/>
      <p:bldP spid="33826" grpId="0"/>
      <p:bldP spid="33827" grpId="0"/>
      <p:bldP spid="338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30B9049A-98E8-4B3D-9F22-98A861BD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7">
            <a:extLst>
              <a:ext uri="{FF2B5EF4-FFF2-40B4-BE49-F238E27FC236}">
                <a16:creationId xmlns:a16="http://schemas.microsoft.com/office/drawing/2014/main" id="{BB0B3289-153D-418C-B809-2C22FE06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143000"/>
            <a:ext cx="8458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altLang="en-US" sz="32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-  Học thuộc các câu tục ngữ trong bài.</a:t>
            </a:r>
            <a:endParaRPr kumimoji="0" lang="en-US" altLang="en-US" sz="32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-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tiết sau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“Dấu hai chấm”.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6E41F79F-E760-4D4E-A8F9-2FB937793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9BC7062-B497-4B64-A563-56DFF9871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728663"/>
            <a:ext cx="4648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965200" marR="0" lvl="0" indent="-965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Ôn bài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cũ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53A07A6-19BB-4605-89A3-022A66B9B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58963"/>
            <a:ext cx="7124700" cy="1570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Em hãy tìm tiếng chỉ người thân trong gia đình mà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phần vần có một âm.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8DD30076-82E9-45FA-A421-CCA4FBC3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52913"/>
            <a:ext cx="7124700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Bố, mẹ, dì, chú, u,…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3A9C18FE-5E80-466E-850D-1A4D25D2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>
            <a:extLst>
              <a:ext uri="{FF2B5EF4-FFF2-40B4-BE49-F238E27FC236}">
                <a16:creationId xmlns:a16="http://schemas.microsoft.com/office/drawing/2014/main" id="{54A8C255-EDC4-468B-B3DD-14D0341DB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19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                                      </a:t>
            </a:r>
            <a:b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</a:b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ba   ngày   14  tháng 9 năm 2021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26D576A-7829-499F-B7E8-D465BE098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2245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vốn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Đoàn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2394A1-587D-4464-9C56-C6B86F3EE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77913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00120" cy="6081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HP001 5 hàng" pitchFamily="34" charset="0"/>
              </a:rPr>
              <a:t>Khởi động : </a:t>
            </a:r>
            <a:r>
              <a:rPr lang="en-US" altLang="en-US" sz="3200" b="1">
                <a:solidFill>
                  <a:schemeClr val="tx2">
                    <a:lumMod val="60000"/>
                    <a:lumOff val="40000"/>
                  </a:schemeClr>
                </a:solidFill>
                <a:latin typeface="HP001 5 hàng" pitchFamily="34" charset="0"/>
              </a:rPr>
              <a:t>Nhìn tranh đoán tên câu chuyện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4321175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86003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5A3B11E-8132-492E-BDE7-65447C5F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6" y="332656"/>
            <a:ext cx="9067800" cy="571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838200" marR="0" lvl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 </a:t>
            </a:r>
            <a:r>
              <a:rPr kumimoji="0" lang="en-US" alt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alt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kumimoji="0" lang="en-US" alt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lòng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hậu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tình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thương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M: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lòng</a:t>
            </a:r>
            <a:r>
              <a:rPr kumimoji="0" lang="en-US" alt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thương</a:t>
            </a:r>
            <a:r>
              <a:rPr kumimoji="0" lang="en-US" alt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b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Trái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hậu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hoặc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thương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kumimoji="0" lang="en-US" alt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độc</a:t>
            </a:r>
            <a:r>
              <a:rPr kumimoji="0" lang="en-US" alt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ác</a:t>
            </a:r>
            <a:r>
              <a:rPr kumimoji="0" lang="en-US" alt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alt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tinh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thần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đùm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bọc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giúp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đỡ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M: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cưu</a:t>
            </a:r>
            <a:r>
              <a:rPr kumimoji="0" lang="en-US" alt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mang</a:t>
            </a:r>
            <a:b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Trái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đùm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bọc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hoặc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giúp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đỡ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M: 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ức</a:t>
            </a:r>
            <a:r>
              <a:rPr kumimoji="0" lang="en-US" alt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hiếp</a:t>
            </a:r>
            <a:b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AutoShape 16"/>
          <p:cNvSpPr>
            <a:spLocks noChangeArrowheads="1"/>
          </p:cNvSpPr>
          <p:nvPr/>
        </p:nvSpPr>
        <p:spPr bwMode="auto">
          <a:xfrm rot="-5400000">
            <a:off x="-36376" y="341176"/>
            <a:ext cx="3352800" cy="3127648"/>
          </a:xfrm>
          <a:prstGeom prst="wedgeRoundRectCallout">
            <a:avLst>
              <a:gd name="adj1" fmla="val 15671"/>
              <a:gd name="adj2" fmla="val 8745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marL="342900" indent="-342900"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lòng nhân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HP001 5 hàng" pitchFamily="34" charset="0"/>
              </a:rPr>
              <a:t>. 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355976" y="304800"/>
            <a:ext cx="4788024" cy="3391272"/>
          </a:xfrm>
          <a:prstGeom prst="flowChartAlternateProcess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</a:p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flipH="1">
            <a:off x="76199" y="3933056"/>
            <a:ext cx="4605699" cy="2582416"/>
          </a:xfrm>
          <a:prstGeom prst="leftArrowCallout">
            <a:avLst>
              <a:gd name="adj1" fmla="val 25000"/>
              <a:gd name="adj2" fmla="val 23306"/>
              <a:gd name="adj3" fmla="val 23958"/>
              <a:gd name="adj4" fmla="val 6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</a:p>
          <a:p>
            <a:pPr algn="just" eaLnBrk="1" hangingPunct="1"/>
            <a:r>
              <a:rPr lang="en-US" altLang="en-US" sz="3200" b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endParaRPr lang="en-US" alt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4686300" y="4077072"/>
            <a:ext cx="4267200" cy="2438400"/>
          </a:xfrm>
          <a:prstGeom prst="flowChartAlternateProcess">
            <a:avLst/>
          </a:prstGeom>
          <a:solidFill>
            <a:srgbClr val="A2FAF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cay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56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23569" grpId="0" animBg="1"/>
      <p:bldP spid="23570" grpId="0" animBg="1"/>
      <p:bldP spid="235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AutoShape 16"/>
          <p:cNvSpPr>
            <a:spLocks noChangeArrowheads="1"/>
          </p:cNvSpPr>
          <p:nvPr/>
        </p:nvSpPr>
        <p:spPr bwMode="auto">
          <a:xfrm rot="-5400000">
            <a:off x="-36376" y="341176"/>
            <a:ext cx="3352800" cy="3127648"/>
          </a:xfrm>
          <a:prstGeom prst="wedgeRoundRectCallout">
            <a:avLst>
              <a:gd name="adj1" fmla="val 15671"/>
              <a:gd name="adj2" fmla="val 8745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marL="342900" indent="-342900"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HP001 5 hàng" pitchFamily="34" charset="0"/>
              </a:rPr>
              <a:t>. 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355976" y="304800"/>
            <a:ext cx="4788024" cy="3391272"/>
          </a:xfrm>
          <a:prstGeom prst="flowChartAlternateProcess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flipH="1">
            <a:off x="76199" y="3933056"/>
            <a:ext cx="4605699" cy="2582416"/>
          </a:xfrm>
          <a:prstGeom prst="leftArrowCallout">
            <a:avLst>
              <a:gd name="adj1" fmla="val 25000"/>
              <a:gd name="adj2" fmla="val 23306"/>
              <a:gd name="adj3" fmla="val 23958"/>
              <a:gd name="adj4" fmla="val 6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 </a:t>
            </a:r>
          </a:p>
          <a:p>
            <a:pPr algn="just" eaLnBrk="1" hangingPunct="1"/>
            <a:r>
              <a:rPr lang="en-US" altLang="en-US" sz="3200" b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alt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endParaRPr lang="en-US" alt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4686300" y="4077072"/>
            <a:ext cx="4267200" cy="2438400"/>
          </a:xfrm>
          <a:prstGeom prst="flowChartAlternateProcess">
            <a:avLst/>
          </a:prstGeom>
          <a:solidFill>
            <a:srgbClr val="A2FAF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9465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23569" grpId="0" animBg="1"/>
      <p:bldP spid="23570" grpId="0" animBg="1"/>
      <p:bldP spid="235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C0E0EC3C-5F66-4275-AEA5-AA5CFD7C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7">
            <a:extLst>
              <a:ext uri="{FF2B5EF4-FFF2-40B4-BE49-F238E27FC236}">
                <a16:creationId xmlns:a16="http://schemas.microsoft.com/office/drawing/2014/main" id="{EE1C97C7-666A-43B1-8EE4-3353F9202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416175"/>
            <a:ext cx="257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 cảm</a:t>
            </a: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8" name="TextBox 9">
            <a:extLst>
              <a:ext uri="{FF2B5EF4-FFF2-40B4-BE49-F238E27FC236}">
                <a16:creationId xmlns:a16="http://schemas.microsoft.com/office/drawing/2014/main" id="{CC55DBFF-B1C0-49FA-8AC4-A44C9D2A6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5903913"/>
            <a:ext cx="257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nanh ác</a:t>
            </a: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9" name="TextBox 13">
            <a:extLst>
              <a:ext uri="{FF2B5EF4-FFF2-40B4-BE49-F238E27FC236}">
                <a16:creationId xmlns:a16="http://schemas.microsoft.com/office/drawing/2014/main" id="{2066F23C-0A4D-4805-9711-4B19C1015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07075"/>
            <a:ext cx="190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 hạ</a:t>
            </a: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270" name="Picture 14">
            <a:extLst>
              <a:ext uri="{FF2B5EF4-FFF2-40B4-BE49-F238E27FC236}">
                <a16:creationId xmlns:a16="http://schemas.microsoft.com/office/drawing/2014/main" id="{3C953413-0C52-4369-96DA-55B00C51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4825"/>
            <a:ext cx="3273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>
            <a:extLst>
              <a:ext uri="{FF2B5EF4-FFF2-40B4-BE49-F238E27FC236}">
                <a16:creationId xmlns:a16="http://schemas.microsoft.com/office/drawing/2014/main" id="{988C6E2C-8D28-4A25-9096-0042AA85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656013"/>
            <a:ext cx="28670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7">
            <a:extLst>
              <a:ext uri="{FF2B5EF4-FFF2-40B4-BE49-F238E27FC236}">
                <a16:creationId xmlns:a16="http://schemas.microsoft.com/office/drawing/2014/main" id="{C636EB08-FC47-4241-B397-E7D7CA80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10000"/>
            <a:ext cx="351948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9C49E-617B-45DD-B457-0EE406654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63563"/>
            <a:ext cx="350361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4E84D919-8550-4DD8-80FA-497353943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5" y="2430463"/>
            <a:ext cx="257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bao dung</a:t>
            </a: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E99B75A-0EA2-4D0F-B932-FF188B20C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5" name="Content Placeholder 5">
            <a:extLst>
              <a:ext uri="{FF2B5EF4-FFF2-40B4-BE49-F238E27FC236}">
                <a16:creationId xmlns:a16="http://schemas.microsoft.com/office/drawing/2014/main" id="{15494460-D360-4C1E-A47B-3E69D0A10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1828800"/>
            <a:ext cx="2492375" cy="3657600"/>
          </a:xfrm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92D484EC-65EA-41C9-8384-0BF456F9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175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78266-C4FC-4E2E-BEA2-5C91601E7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2400"/>
            <a:ext cx="520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3445A-514F-45F8-AE26-DA29AE13E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2400"/>
            <a:ext cx="37703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2A2C9-65AD-4799-A8AA-EA105107A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282950"/>
            <a:ext cx="48053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F589EB-FC03-416E-902F-2BB7F8F066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282950"/>
            <a:ext cx="41370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B323AD-8A57-4D64-8C2C-5948E262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671763"/>
            <a:ext cx="37290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Ủng hộ Quỹ vắc-xin Covid - 19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1286</Words>
  <Application>Microsoft Office PowerPoint</Application>
  <PresentationFormat>On-screen Show (4:3)</PresentationFormat>
  <Paragraphs>145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.VnTime</vt:lpstr>
      <vt:lpstr>Arial</vt:lpstr>
      <vt:lpstr>Calibri</vt:lpstr>
      <vt:lpstr>Comic Sans MS</vt:lpstr>
      <vt:lpstr>HP001 4 hàng</vt:lpstr>
      <vt:lpstr>HP001 5 hàng</vt:lpstr>
      <vt:lpstr>Times New Roman</vt:lpstr>
      <vt:lpstr>Office Theme</vt:lpstr>
      <vt:lpstr>Crayons</vt:lpstr>
      <vt:lpstr>Ôn bài cũ:</vt:lpstr>
      <vt:lpstr>PowerPoint Presentation</vt:lpstr>
      <vt:lpstr>PowerPoint Presentation</vt:lpstr>
      <vt:lpstr>Khởi động : Nhìn tranh đoán tên câu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Hương Đào</cp:lastModifiedBy>
  <cp:revision>51</cp:revision>
  <dcterms:created xsi:type="dcterms:W3CDTF">2021-09-11T04:07:42Z</dcterms:created>
  <dcterms:modified xsi:type="dcterms:W3CDTF">2021-09-22T15:27:59Z</dcterms:modified>
</cp:coreProperties>
</file>