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699" r:id="rId4"/>
    <p:sldMasterId id="2147483712" r:id="rId5"/>
    <p:sldMasterId id="2147483725" r:id="rId6"/>
    <p:sldMasterId id="2147483737" r:id="rId7"/>
    <p:sldMasterId id="2147483749" r:id="rId8"/>
    <p:sldMasterId id="2147483761" r:id="rId9"/>
    <p:sldMasterId id="2147483773" r:id="rId10"/>
  </p:sldMasterIdLst>
  <p:notesMasterIdLst>
    <p:notesMasterId r:id="rId45"/>
  </p:notesMasterIdLst>
  <p:sldIdLst>
    <p:sldId id="309" r:id="rId11"/>
    <p:sldId id="374" r:id="rId12"/>
    <p:sldId id="338" r:id="rId13"/>
    <p:sldId id="350" r:id="rId14"/>
    <p:sldId id="263" r:id="rId15"/>
    <p:sldId id="351" r:id="rId16"/>
    <p:sldId id="376" r:id="rId17"/>
    <p:sldId id="321" r:id="rId18"/>
    <p:sldId id="353" r:id="rId19"/>
    <p:sldId id="361" r:id="rId20"/>
    <p:sldId id="265" r:id="rId21"/>
    <p:sldId id="266" r:id="rId22"/>
    <p:sldId id="363" r:id="rId23"/>
    <p:sldId id="352" r:id="rId24"/>
    <p:sldId id="272" r:id="rId25"/>
    <p:sldId id="273" r:id="rId26"/>
    <p:sldId id="362" r:id="rId27"/>
    <p:sldId id="274" r:id="rId28"/>
    <p:sldId id="275" r:id="rId29"/>
    <p:sldId id="358" r:id="rId30"/>
    <p:sldId id="354" r:id="rId31"/>
    <p:sldId id="357" r:id="rId32"/>
    <p:sldId id="330" r:id="rId33"/>
    <p:sldId id="329" r:id="rId34"/>
    <p:sldId id="377" r:id="rId35"/>
    <p:sldId id="364" r:id="rId36"/>
    <p:sldId id="365" r:id="rId37"/>
    <p:sldId id="366" r:id="rId38"/>
    <p:sldId id="367" r:id="rId39"/>
    <p:sldId id="369" r:id="rId40"/>
    <p:sldId id="370" r:id="rId41"/>
    <p:sldId id="371" r:id="rId42"/>
    <p:sldId id="372" r:id="rId43"/>
    <p:sldId id="373" r:id="rId44"/>
  </p:sldIdLst>
  <p:sldSz cx="9906000" cy="6858000" type="A4"/>
  <p:notesSz cx="9144000" cy="6858000"/>
  <p:custShowLst>
    <p:custShow name="Custom Show 1" id="0">
      <p:sldLst/>
    </p:custShow>
    <p:custShow name="Custom Show 2" id="1">
      <p:sldLst/>
    </p:custShow>
  </p:custShowLst>
  <p:custDataLst>
    <p:tags r:id="rId4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66" y="84"/>
      </p:cViewPr>
      <p:guideLst>
        <p:guide orient="horz" pos="2160"/>
        <p:guide pos="288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104929E-0145-4C03-A44A-9BDA6A7314D1}" type="datetimeFigureOut">
              <a:rPr lang="vi-VN" smtClean="0"/>
              <a:t>09/10/2022</a:t>
            </a:fld>
            <a:endParaRPr lang="vi-VN"/>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4744B33-DE44-43C9-80BC-93CADB6529BF}" type="slidenum">
              <a:rPr lang="vi-VN" smtClean="0"/>
              <a:t>‹#›</a:t>
            </a:fld>
            <a:endParaRPr lang="vi-VN"/>
          </a:p>
        </p:txBody>
      </p:sp>
    </p:spTree>
    <p:extLst>
      <p:ext uri="{BB962C8B-B14F-4D97-AF65-F5344CB8AC3E}">
        <p14:creationId xmlns:p14="http://schemas.microsoft.com/office/powerpoint/2010/main" val="278504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2F852C24-A01B-4B98-9B9C-84218C0A42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备注占位符 2">
            <a:extLst>
              <a:ext uri="{FF2B5EF4-FFF2-40B4-BE49-F238E27FC236}">
                <a16:creationId xmlns:a16="http://schemas.microsoft.com/office/drawing/2014/main" id="{296E19CE-3B5C-4FF8-8710-64539E10EC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196" name="灯片编号占位符 3">
            <a:extLst>
              <a:ext uri="{FF2B5EF4-FFF2-40B4-BE49-F238E27FC236}">
                <a16:creationId xmlns:a16="http://schemas.microsoft.com/office/drawing/2014/main" id="{70D35D2E-2E25-47F8-9424-70F26AF8D6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7A36A1-F9AA-481E-ADDE-C875062EA6AB}"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44B33-DE44-43C9-80BC-93CADB6529BF}" type="slidenum">
              <a:rPr lang="vi-VN" smtClean="0"/>
              <a:t>14</a:t>
            </a:fld>
            <a:endParaRPr lang="vi-VN"/>
          </a:p>
        </p:txBody>
      </p:sp>
    </p:spTree>
    <p:extLst>
      <p:ext uri="{BB962C8B-B14F-4D97-AF65-F5344CB8AC3E}">
        <p14:creationId xmlns:p14="http://schemas.microsoft.com/office/powerpoint/2010/main" val="267305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4"/>
            <a:ext cx="84201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09/10/2022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09/10/2022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1630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50" y="98744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0182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50" y="98744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5972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0840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0582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1141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6756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39"/>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907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4265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32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7"/>
            <a:ext cx="222885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95300" y="274757"/>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09/10/2022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20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626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808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9841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6457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47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7813"/>
            <a:ext cx="8915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495300" y="6243638"/>
            <a:ext cx="23114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384550" y="6248400"/>
            <a:ext cx="31369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7099300" y="6243638"/>
            <a:ext cx="2311400" cy="457200"/>
          </a:xfrm>
        </p:spPr>
        <p:txBody>
          <a:bodyPr/>
          <a:lstStyle>
            <a:lvl1pPr>
              <a:defRPr/>
            </a:lvl1pPr>
          </a:lstStyle>
          <a:p>
            <a:fld id="{C7DA982F-4FD3-490D-A3E9-18C989C183AD}"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3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9601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874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1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107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1248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2911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108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471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09/10/2022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4" y="2731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7847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991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4662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4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4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3908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962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9757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5459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202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345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14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19"/>
            <a:ext cx="84201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F5F94-0676-479C-BDBD-340DD53BB66C}" type="datetimeFigureOut">
              <a:rPr lang="vi-VN" smtClean="0"/>
              <a:t>09/10/2022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0900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1741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4" y="2731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4878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9863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2296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0603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6853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3900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8422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9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841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FBF5F94-0676-479C-BDBD-340DD53BB66C}" type="datetimeFigureOut">
              <a:rPr lang="vi-VN" smtClean="0"/>
              <a:t>09/10/2022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532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2048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5009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4119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4" y="27314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8621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4073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247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3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3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630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1795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096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FBF5F94-0676-479C-BDBD-340DD53BB66C}" type="datetimeFigureOut">
              <a:rPr lang="vi-VN" smtClean="0"/>
              <a:t>09/10/2022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322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8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3739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2400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8292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8733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9605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13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1864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13839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0519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1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1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355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FBF5F94-0676-479C-BDBD-340DD53BB66C}" type="datetimeFigureOut">
              <a:rPr lang="vi-VN" smtClean="0"/>
              <a:t>09/10/2022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374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373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77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807"/>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53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350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2051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794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903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2668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74" y="987494"/>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2620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74" y="987494"/>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72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F5F94-0676-479C-BDBD-340DD53BB66C}" type="datetimeFigureOut">
              <a:rPr lang="vi-VN" smtClean="0"/>
              <a:t>09/10/2022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034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78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741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1328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93"/>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51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8684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09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366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214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689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67" y="98748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7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872974" y="27316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F5F94-0676-479C-BDBD-340DD53BB66C}" type="datetimeFigureOut">
              <a:rPr lang="vi-VN" smtClean="0"/>
              <a:t>09/10/2022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67" y="98748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6391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6288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4246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041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112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77"/>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50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473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606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3661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2006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F5F94-0676-479C-BDBD-340DD53BB66C}" type="datetimeFigureOut">
              <a:rPr lang="vi-VN" smtClean="0"/>
              <a:t>09/10/2022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59" y="987464"/>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6911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59" y="987464"/>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3657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5653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4311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551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8054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59"/>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48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680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2257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087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6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95300" y="63564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F5F94-0676-479C-BDBD-340DD53BB66C}" type="datetimeFigureOut">
              <a:rPr lang="vi-VN" smtClean="0"/>
              <a:t>09/10/2022</a:t>
            </a:fld>
            <a:endParaRPr lang="vi-VN"/>
          </a:p>
        </p:txBody>
      </p:sp>
      <p:sp>
        <p:nvSpPr>
          <p:cNvPr id="5" name="Footer Placeholder 4"/>
          <p:cNvSpPr>
            <a:spLocks noGrp="1"/>
          </p:cNvSpPr>
          <p:nvPr>
            <p:ph type="ftr" sz="quarter" idx="3"/>
          </p:nvPr>
        </p:nvSpPr>
        <p:spPr>
          <a:xfrm>
            <a:off x="3384550" y="63564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7099300" y="635646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5114D-F977-4E6B-AD19-F217A21814BB}"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71808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220980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3790156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4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4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4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949333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3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3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3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179499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41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41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41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31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40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40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40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071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38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38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38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62678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37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37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37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29843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8.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le%20hoi%20ca%20phe%20moi%20.asf" TargetMode="External"/><Relationship Id="rId2" Type="http://schemas.openxmlformats.org/officeDocument/2006/relationships/image" Target="../media/image17.jpeg"/><Relationship Id="rId1" Type="http://schemas.openxmlformats.org/officeDocument/2006/relationships/slideLayout" Target="../slideLayouts/slideLayout2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0.xml"/><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2.xml"/><Relationship Id="rId5" Type="http://schemas.openxmlformats.org/officeDocument/2006/relationships/image" Target="../media/image31.gif"/><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3.xml"/><Relationship Id="rId5" Type="http://schemas.openxmlformats.org/officeDocument/2006/relationships/image" Target="../media/image32.gif"/><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4.xml"/><Relationship Id="rId5" Type="http://schemas.openxmlformats.org/officeDocument/2006/relationships/image" Target="../media/image31.gif"/><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95.xml"/><Relationship Id="rId5" Type="http://schemas.openxmlformats.org/officeDocument/2006/relationships/image" Target="../media/image32.gif"/><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06.xml"/><Relationship Id="rId6" Type="http://schemas.openxmlformats.org/officeDocument/2006/relationships/slide" Target="slide2.xml"/><Relationship Id="rId5" Type="http://schemas.openxmlformats.org/officeDocument/2006/relationships/image" Target="../media/image32.gif"/><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F82A6230-A864-4249-9268-592B702E341E}"/>
              </a:ext>
            </a:extLst>
          </p:cNvPr>
          <p:cNvSpPr/>
          <p:nvPr/>
        </p:nvSpPr>
        <p:spPr>
          <a:xfrm>
            <a:off x="0" y="0"/>
            <a:ext cx="9906000" cy="6741368"/>
          </a:xfrm>
          <a:prstGeom prst="rect">
            <a:avLst/>
          </a:prstGeom>
          <a:solidFill>
            <a:srgbClr val="F7DD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dirty="0">
              <a:solidFill>
                <a:srgbClr val="FF0000"/>
              </a:solidFill>
              <a:latin typeface="Times New Roman" panose="02020603050405020304" pitchFamily="18" charset="0"/>
              <a:cs typeface="Times New Roman" panose="02020603050405020304" pitchFamily="18" charset="0"/>
            </a:endParaRPr>
          </a:p>
        </p:txBody>
      </p:sp>
      <p:grpSp>
        <p:nvGrpSpPr>
          <p:cNvPr id="7171" name="组合 91">
            <a:extLst>
              <a:ext uri="{FF2B5EF4-FFF2-40B4-BE49-F238E27FC236}">
                <a16:creationId xmlns:a16="http://schemas.microsoft.com/office/drawing/2014/main" id="{804C5008-F3DB-43DA-8B3D-8B6201624515}"/>
              </a:ext>
            </a:extLst>
          </p:cNvPr>
          <p:cNvGrpSpPr>
            <a:grpSpLocks/>
          </p:cNvGrpSpPr>
          <p:nvPr/>
        </p:nvGrpSpPr>
        <p:grpSpPr bwMode="auto">
          <a:xfrm>
            <a:off x="0" y="4026200"/>
            <a:ext cx="9906000" cy="2178546"/>
            <a:chOff x="1" y="4546271"/>
            <a:chExt cx="12191999" cy="2326243"/>
          </a:xfrm>
        </p:grpSpPr>
        <p:sp>
          <p:nvSpPr>
            <p:cNvPr id="67" name="任意多边形 38">
              <a:extLst>
                <a:ext uri="{FF2B5EF4-FFF2-40B4-BE49-F238E27FC236}">
                  <a16:creationId xmlns:a16="http://schemas.microsoft.com/office/drawing/2014/main" id="{007264B0-7464-44AF-ACFD-565DB580EA70}"/>
                </a:ext>
              </a:extLst>
            </p:cNvPr>
            <p:cNvSpPr/>
            <p:nvPr/>
          </p:nvSpPr>
          <p:spPr>
            <a:xfrm>
              <a:off x="1" y="4546271"/>
              <a:ext cx="12191999" cy="2311093"/>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sp>
          <p:nvSpPr>
            <p:cNvPr id="68" name="任意多边形 80">
              <a:extLst>
                <a:ext uri="{FF2B5EF4-FFF2-40B4-BE49-F238E27FC236}">
                  <a16:creationId xmlns:a16="http://schemas.microsoft.com/office/drawing/2014/main" id="{EFA66342-8A49-4B7D-B604-D30ABEED3818}"/>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grpSp>
      <p:sp>
        <p:nvSpPr>
          <p:cNvPr id="2" name="Rounded Rectangle 1">
            <a:extLst>
              <a:ext uri="{FF2B5EF4-FFF2-40B4-BE49-F238E27FC236}">
                <a16:creationId xmlns:a16="http://schemas.microsoft.com/office/drawing/2014/main" id="{EFE766EF-9F28-413E-9365-5561C8515728}"/>
              </a:ext>
            </a:extLst>
          </p:cNvPr>
          <p:cNvSpPr/>
          <p:nvPr/>
        </p:nvSpPr>
        <p:spPr>
          <a:xfrm>
            <a:off x="1609727" y="1776712"/>
            <a:ext cx="6736854" cy="2838946"/>
          </a:xfrm>
          <a:prstGeom prst="roundRect">
            <a:avLst/>
          </a:prstGeom>
          <a:solidFill>
            <a:schemeClr val="bg1"/>
          </a:solidFill>
          <a:ln w="57150">
            <a:solidFill>
              <a:srgbClr val="22F1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275"/>
          </a:p>
        </p:txBody>
      </p:sp>
      <p:sp>
        <p:nvSpPr>
          <p:cNvPr id="14" name="TextBox 13">
            <a:extLst>
              <a:ext uri="{FF2B5EF4-FFF2-40B4-BE49-F238E27FC236}">
                <a16:creationId xmlns:a16="http://schemas.microsoft.com/office/drawing/2014/main" id="{86F41989-3FE8-4506-AC18-008681D0DF09}"/>
              </a:ext>
            </a:extLst>
          </p:cNvPr>
          <p:cNvSpPr txBox="1"/>
          <p:nvPr/>
        </p:nvSpPr>
        <p:spPr>
          <a:xfrm>
            <a:off x="1796752" y="2832525"/>
            <a:ext cx="6393131" cy="994819"/>
          </a:xfrm>
          <a:prstGeom prst="rect">
            <a:avLst/>
          </a:prstGeom>
          <a:noFill/>
        </p:spPr>
        <p:txBody>
          <a:bodyPr spcFirstLastPara="1">
            <a:prstTxWarp prst="textArchUp">
              <a:avLst/>
            </a:prstTxWarp>
            <a:spAutoFit/>
          </a:bodyPr>
          <a:lstStyle/>
          <a:p>
            <a:pPr algn="ctr" eaLnBrk="1" hangingPunct="1">
              <a:defRPr/>
            </a:pPr>
            <a:r>
              <a:rPr lang="en-US" sz="3575" dirty="0">
                <a:solidFill>
                  <a:srgbClr val="FF0000"/>
                </a:solidFill>
                <a:latin typeface="Times New Roman" panose="02020603050405020304" pitchFamily="18" charset="0"/>
                <a:cs typeface="Times New Roman" panose="02020603050405020304" pitchFamily="18" charset="0"/>
              </a:rPr>
              <a:t>C</a:t>
            </a:r>
            <a:r>
              <a:rPr lang="en-US" sz="3575" b="1" dirty="0">
                <a:solidFill>
                  <a:srgbClr val="FF0000"/>
                </a:solidFill>
                <a:latin typeface="Times New Roman" panose="02020603050405020304" pitchFamily="18" charset="0"/>
                <a:cs typeface="Times New Roman" panose="02020603050405020304" pitchFamily="18" charset="0"/>
              </a:rPr>
              <a:t>HÀO MỪNG </a:t>
            </a:r>
          </a:p>
          <a:p>
            <a:pPr algn="ctr" eaLnBrk="1" hangingPunct="1">
              <a:defRPr/>
            </a:pPr>
            <a:r>
              <a:rPr lang="en-US" sz="3575" b="1" dirty="0">
                <a:solidFill>
                  <a:srgbClr val="FF0000"/>
                </a:solidFill>
                <a:latin typeface="Times New Roman" panose="02020603050405020304" pitchFamily="18" charset="0"/>
                <a:cs typeface="Times New Roman" panose="02020603050405020304" pitchFamily="18" charset="0"/>
              </a:rPr>
              <a:t>CÁC CON THAM GIA TIẾT HỌC</a:t>
            </a:r>
            <a:endParaRPr lang="en-US" sz="3575"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9DE716-9A92-4441-BDA8-6B1993B01D59}"/>
              </a:ext>
            </a:extLst>
          </p:cNvPr>
          <p:cNvSpPr txBox="1"/>
          <p:nvPr/>
        </p:nvSpPr>
        <p:spPr>
          <a:xfrm>
            <a:off x="3395623" y="3193128"/>
            <a:ext cx="4813811" cy="692497"/>
          </a:xfrm>
          <a:prstGeom prst="rect">
            <a:avLst/>
          </a:prstGeom>
          <a:noFill/>
        </p:spPr>
        <p:txBody>
          <a:bodyPr>
            <a:spAutoFit/>
          </a:bodyPr>
          <a:lstStyle/>
          <a:p>
            <a:pPr eaLnBrk="1" hangingPunct="1">
              <a:defRPr/>
            </a:pPr>
            <a:r>
              <a:rPr lang="en-US" sz="39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ĐỊA LÝ - LỚP 4</a:t>
            </a:r>
          </a:p>
        </p:txBody>
      </p:sp>
      <p:sp>
        <p:nvSpPr>
          <p:cNvPr id="7177" name="TextBox 19">
            <a:extLst>
              <a:ext uri="{FF2B5EF4-FFF2-40B4-BE49-F238E27FC236}">
                <a16:creationId xmlns:a16="http://schemas.microsoft.com/office/drawing/2014/main" id="{6CCFFDE5-B5EB-4AA8-B358-A593FE82D003}"/>
              </a:ext>
            </a:extLst>
          </p:cNvPr>
          <p:cNvSpPr txBox="1">
            <a:spLocks noChangeArrowheads="1"/>
          </p:cNvSpPr>
          <p:nvPr/>
        </p:nvSpPr>
        <p:spPr bwMode="auto">
          <a:xfrm>
            <a:off x="2560421" y="621934"/>
            <a:ext cx="5689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latin typeface="Times New Roman" panose="02020603050405020304" pitchFamily="18" charset="0"/>
                <a:cs typeface="Times New Roman" panose="02020603050405020304" pitchFamily="18" charset="0"/>
              </a:rPr>
              <a:t>TRƯỜNG TIỂU </a:t>
            </a:r>
            <a:r>
              <a:rPr lang="en-US" altLang="en-US" sz="2800" b="1">
                <a:latin typeface="Times New Roman" panose="02020603050405020304" pitchFamily="18" charset="0"/>
                <a:cs typeface="Times New Roman" panose="02020603050405020304" pitchFamily="18" charset="0"/>
              </a:rPr>
              <a:t>HỌC GIA THỤY</a:t>
            </a:r>
            <a:endParaRPr lang="en-US" altLang="en-US" sz="2800" b="1" dirty="0">
              <a:latin typeface="Times New Roman" panose="02020603050405020304" pitchFamily="18" charset="0"/>
              <a:cs typeface="Times New Roman" panose="02020603050405020304" pitchFamily="18" charset="0"/>
            </a:endParaRPr>
          </a:p>
        </p:txBody>
      </p:sp>
      <p:grpSp>
        <p:nvGrpSpPr>
          <p:cNvPr id="7178" name="组合 75">
            <a:extLst>
              <a:ext uri="{FF2B5EF4-FFF2-40B4-BE49-F238E27FC236}">
                <a16:creationId xmlns:a16="http://schemas.microsoft.com/office/drawing/2014/main" id="{79CBB0A2-EB0C-4CAB-8D48-96C1FC9CDDCB}"/>
              </a:ext>
            </a:extLst>
          </p:cNvPr>
          <p:cNvGrpSpPr>
            <a:grpSpLocks/>
          </p:cNvGrpSpPr>
          <p:nvPr/>
        </p:nvGrpSpPr>
        <p:grpSpPr bwMode="auto">
          <a:xfrm rot="691748">
            <a:off x="7794526" y="3527028"/>
            <a:ext cx="287635" cy="294084"/>
            <a:chOff x="10646778" y="4753862"/>
            <a:chExt cx="751521" cy="737702"/>
          </a:xfrm>
        </p:grpSpPr>
        <p:sp>
          <p:nvSpPr>
            <p:cNvPr id="22" name="五角星 2">
              <a:extLst>
                <a:ext uri="{FF2B5EF4-FFF2-40B4-BE49-F238E27FC236}">
                  <a16:creationId xmlns:a16="http://schemas.microsoft.com/office/drawing/2014/main" id="{38A65840-81D8-4238-819F-BD8ED5CE5D24}"/>
                </a:ext>
              </a:extLst>
            </p:cNvPr>
            <p:cNvSpPr/>
            <p:nvPr/>
          </p:nvSpPr>
          <p:spPr>
            <a:xfrm rot="20227648" flipH="1">
              <a:off x="10649103" y="4753637"/>
              <a:ext cx="748152" cy="727996"/>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grpSp>
          <p:nvGrpSpPr>
            <p:cNvPr id="7205" name="组合 77">
              <a:extLst>
                <a:ext uri="{FF2B5EF4-FFF2-40B4-BE49-F238E27FC236}">
                  <a16:creationId xmlns:a16="http://schemas.microsoft.com/office/drawing/2014/main" id="{A93CCAFF-D7B9-45A3-A792-89FACB4AD3BE}"/>
                </a:ext>
              </a:extLst>
            </p:cNvPr>
            <p:cNvGrpSpPr>
              <a:grpSpLocks/>
            </p:cNvGrpSpPr>
            <p:nvPr/>
          </p:nvGrpSpPr>
          <p:grpSpPr bwMode="auto">
            <a:xfrm>
              <a:off x="10646778" y="4762829"/>
              <a:ext cx="749726" cy="728735"/>
              <a:chOff x="11012539" y="4493889"/>
              <a:chExt cx="749726" cy="728735"/>
            </a:xfrm>
          </p:grpSpPr>
          <p:sp>
            <p:nvSpPr>
              <p:cNvPr id="24" name="五角星 2">
                <a:extLst>
                  <a:ext uri="{FF2B5EF4-FFF2-40B4-BE49-F238E27FC236}">
                    <a16:creationId xmlns:a16="http://schemas.microsoft.com/office/drawing/2014/main" id="{C7BF94AD-FE54-4B62-BA2A-3DB2613778A5}"/>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sp>
            <p:nvSpPr>
              <p:cNvPr id="25" name="五角星 2">
                <a:extLst>
                  <a:ext uri="{FF2B5EF4-FFF2-40B4-BE49-F238E27FC236}">
                    <a16:creationId xmlns:a16="http://schemas.microsoft.com/office/drawing/2014/main" id="{8C0384BE-AE8C-49AF-A2BB-D4BB9168307A}"/>
                  </a:ext>
                </a:extLst>
              </p:cNvPr>
              <p:cNvSpPr/>
              <p:nvPr/>
            </p:nvSpPr>
            <p:spPr>
              <a:xfrm rot="20424262">
                <a:off x="11012663" y="4637380"/>
                <a:ext cx="286454" cy="22001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sp>
            <p:nvSpPr>
              <p:cNvPr id="26" name="五角星 2">
                <a:extLst>
                  <a:ext uri="{FF2B5EF4-FFF2-40B4-BE49-F238E27FC236}">
                    <a16:creationId xmlns:a16="http://schemas.microsoft.com/office/drawing/2014/main" id="{D08DC13E-744E-451D-9C46-7AF23155309A}"/>
                  </a:ext>
                </a:extLst>
              </p:cNvPr>
              <p:cNvSpPr/>
              <p:nvPr/>
            </p:nvSpPr>
            <p:spPr>
              <a:xfrm rot="6997346">
                <a:off x="11548722" y="4885824"/>
                <a:ext cx="129422" cy="14491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grpSp>
      </p:grpSp>
      <p:grpSp>
        <p:nvGrpSpPr>
          <p:cNvPr id="7179" name="组合 95">
            <a:extLst>
              <a:ext uri="{FF2B5EF4-FFF2-40B4-BE49-F238E27FC236}">
                <a16:creationId xmlns:a16="http://schemas.microsoft.com/office/drawing/2014/main" id="{EEAF4CA4-7EE6-4FF9-8746-BE5F1DE0820E}"/>
              </a:ext>
            </a:extLst>
          </p:cNvPr>
          <p:cNvGrpSpPr>
            <a:grpSpLocks/>
          </p:cNvGrpSpPr>
          <p:nvPr/>
        </p:nvGrpSpPr>
        <p:grpSpPr bwMode="auto">
          <a:xfrm rot="1562261">
            <a:off x="8133755" y="2122389"/>
            <a:ext cx="295375" cy="283766"/>
            <a:chOff x="10646778" y="4753862"/>
            <a:chExt cx="751521" cy="737702"/>
          </a:xfrm>
        </p:grpSpPr>
        <p:sp>
          <p:nvSpPr>
            <p:cNvPr id="28" name="五角星 2">
              <a:extLst>
                <a:ext uri="{FF2B5EF4-FFF2-40B4-BE49-F238E27FC236}">
                  <a16:creationId xmlns:a16="http://schemas.microsoft.com/office/drawing/2014/main" id="{4B14E7E1-89D2-4EC9-AF3B-B1CE1CE66DE8}"/>
                </a:ext>
              </a:extLst>
            </p:cNvPr>
            <p:cNvSpPr/>
            <p:nvPr/>
          </p:nvSpPr>
          <p:spPr>
            <a:xfrm rot="20227648" flipH="1">
              <a:off x="10641902" y="4749083"/>
              <a:ext cx="748238" cy="72764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grpSp>
          <p:nvGrpSpPr>
            <p:cNvPr id="7198" name="组合 98">
              <a:extLst>
                <a:ext uri="{FF2B5EF4-FFF2-40B4-BE49-F238E27FC236}">
                  <a16:creationId xmlns:a16="http://schemas.microsoft.com/office/drawing/2014/main" id="{D2DBF743-C5F2-429C-A7A2-4FFDFC59AFD9}"/>
                </a:ext>
              </a:extLst>
            </p:cNvPr>
            <p:cNvGrpSpPr>
              <a:grpSpLocks/>
            </p:cNvGrpSpPr>
            <p:nvPr/>
          </p:nvGrpSpPr>
          <p:grpSpPr bwMode="auto">
            <a:xfrm>
              <a:off x="10646778" y="4762829"/>
              <a:ext cx="749726" cy="728735"/>
              <a:chOff x="11012539" y="4493889"/>
              <a:chExt cx="749726" cy="728735"/>
            </a:xfrm>
          </p:grpSpPr>
          <p:sp>
            <p:nvSpPr>
              <p:cNvPr id="30" name="五角星 2">
                <a:extLst>
                  <a:ext uri="{FF2B5EF4-FFF2-40B4-BE49-F238E27FC236}">
                    <a16:creationId xmlns:a16="http://schemas.microsoft.com/office/drawing/2014/main" id="{038873E6-CE96-4C98-A614-8BC607566AC8}"/>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sp>
            <p:nvSpPr>
              <p:cNvPr id="31" name="五角星 2">
                <a:extLst>
                  <a:ext uri="{FF2B5EF4-FFF2-40B4-BE49-F238E27FC236}">
                    <a16:creationId xmlns:a16="http://schemas.microsoft.com/office/drawing/2014/main" id="{D1CD5A49-32A7-44AE-801E-6AB7653EC648}"/>
                  </a:ext>
                </a:extLst>
              </p:cNvPr>
              <p:cNvSpPr/>
              <p:nvPr/>
            </p:nvSpPr>
            <p:spPr>
              <a:xfrm rot="20424262">
                <a:off x="11022617" y="4645219"/>
                <a:ext cx="285511" cy="21795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sp>
            <p:nvSpPr>
              <p:cNvPr id="32" name="五角星 2">
                <a:extLst>
                  <a:ext uri="{FF2B5EF4-FFF2-40B4-BE49-F238E27FC236}">
                    <a16:creationId xmlns:a16="http://schemas.microsoft.com/office/drawing/2014/main" id="{FFF0EA6E-5851-402E-9940-101602602901}"/>
                  </a:ext>
                </a:extLst>
              </p:cNvPr>
              <p:cNvSpPr/>
              <p:nvPr/>
            </p:nvSpPr>
            <p:spPr>
              <a:xfrm rot="6997346">
                <a:off x="11546357" y="4905147"/>
                <a:ext cx="130775" cy="14439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grpSp>
      </p:grpSp>
      <p:grpSp>
        <p:nvGrpSpPr>
          <p:cNvPr id="7180" name="组合 140">
            <a:extLst>
              <a:ext uri="{FF2B5EF4-FFF2-40B4-BE49-F238E27FC236}">
                <a16:creationId xmlns:a16="http://schemas.microsoft.com/office/drawing/2014/main" id="{5A98DA33-FEE0-4459-A000-E501B27F1AF5}"/>
              </a:ext>
            </a:extLst>
          </p:cNvPr>
          <p:cNvGrpSpPr>
            <a:grpSpLocks/>
          </p:cNvGrpSpPr>
          <p:nvPr/>
        </p:nvGrpSpPr>
        <p:grpSpPr bwMode="auto">
          <a:xfrm rot="920444">
            <a:off x="2238792" y="659391"/>
            <a:ext cx="291505" cy="266998"/>
            <a:chOff x="10646773" y="4753862"/>
            <a:chExt cx="751526" cy="737702"/>
          </a:xfrm>
        </p:grpSpPr>
        <p:sp>
          <p:nvSpPr>
            <p:cNvPr id="34" name="五角星 2">
              <a:extLst>
                <a:ext uri="{FF2B5EF4-FFF2-40B4-BE49-F238E27FC236}">
                  <a16:creationId xmlns:a16="http://schemas.microsoft.com/office/drawing/2014/main" id="{2019EF08-23B7-40C1-9CC2-BD9D742361BB}"/>
                </a:ext>
              </a:extLst>
            </p:cNvPr>
            <p:cNvSpPr/>
            <p:nvPr/>
          </p:nvSpPr>
          <p:spPr>
            <a:xfrm rot="20227648" flipH="1">
              <a:off x="10648720" y="4753581"/>
              <a:ext cx="748200" cy="72701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grpSp>
          <p:nvGrpSpPr>
            <p:cNvPr id="7191" name="组合 142">
              <a:extLst>
                <a:ext uri="{FF2B5EF4-FFF2-40B4-BE49-F238E27FC236}">
                  <a16:creationId xmlns:a16="http://schemas.microsoft.com/office/drawing/2014/main" id="{11A63E8E-F74F-4716-8167-9B8CCD74E0BA}"/>
                </a:ext>
              </a:extLst>
            </p:cNvPr>
            <p:cNvGrpSpPr>
              <a:grpSpLocks/>
            </p:cNvGrpSpPr>
            <p:nvPr/>
          </p:nvGrpSpPr>
          <p:grpSpPr bwMode="auto">
            <a:xfrm>
              <a:off x="10646773" y="4762829"/>
              <a:ext cx="749726" cy="728735"/>
              <a:chOff x="11012534" y="4493889"/>
              <a:chExt cx="749726" cy="728735"/>
            </a:xfrm>
          </p:grpSpPr>
          <p:sp>
            <p:nvSpPr>
              <p:cNvPr id="36" name="五角星 2">
                <a:extLst>
                  <a:ext uri="{FF2B5EF4-FFF2-40B4-BE49-F238E27FC236}">
                    <a16:creationId xmlns:a16="http://schemas.microsoft.com/office/drawing/2014/main" id="{56E34DEB-1810-4496-9968-169ED251ED33}"/>
                  </a:ext>
                </a:extLst>
              </p:cNvPr>
              <p:cNvSpPr/>
              <p:nvPr/>
            </p:nvSpPr>
            <p:spPr>
              <a:xfrm rot="20227648" flipH="1">
                <a:off x="11012534"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sp>
            <p:nvSpPr>
              <p:cNvPr id="37" name="五角星 2">
                <a:extLst>
                  <a:ext uri="{FF2B5EF4-FFF2-40B4-BE49-F238E27FC236}">
                    <a16:creationId xmlns:a16="http://schemas.microsoft.com/office/drawing/2014/main" id="{7D106576-FA8D-4E84-B490-D965A6180A8A}"/>
                  </a:ext>
                </a:extLst>
              </p:cNvPr>
              <p:cNvSpPr/>
              <p:nvPr/>
            </p:nvSpPr>
            <p:spPr>
              <a:xfrm rot="20424262">
                <a:off x="11011929" y="4643147"/>
                <a:ext cx="289305" cy="213826"/>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sp>
            <p:nvSpPr>
              <p:cNvPr id="38" name="五角星 2">
                <a:extLst>
                  <a:ext uri="{FF2B5EF4-FFF2-40B4-BE49-F238E27FC236}">
                    <a16:creationId xmlns:a16="http://schemas.microsoft.com/office/drawing/2014/main" id="{62614BD8-C3CB-4FDF-9876-B54E41CD7980}"/>
                  </a:ext>
                </a:extLst>
              </p:cNvPr>
              <p:cNvSpPr/>
              <p:nvPr/>
            </p:nvSpPr>
            <p:spPr>
              <a:xfrm rot="6997346">
                <a:off x="11544485" y="4881942"/>
                <a:ext cx="128296" cy="14299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grpSp>
      </p:grpSp>
      <p:grpSp>
        <p:nvGrpSpPr>
          <p:cNvPr id="7181" name="组合 47">
            <a:extLst>
              <a:ext uri="{FF2B5EF4-FFF2-40B4-BE49-F238E27FC236}">
                <a16:creationId xmlns:a16="http://schemas.microsoft.com/office/drawing/2014/main" id="{636930B2-4025-4958-9A65-7E759489F781}"/>
              </a:ext>
            </a:extLst>
          </p:cNvPr>
          <p:cNvGrpSpPr>
            <a:grpSpLocks/>
          </p:cNvGrpSpPr>
          <p:nvPr/>
        </p:nvGrpSpPr>
        <p:grpSpPr bwMode="auto">
          <a:xfrm rot="21335217">
            <a:off x="1516858" y="3555407"/>
            <a:ext cx="270867" cy="270867"/>
            <a:chOff x="7973454" y="5027358"/>
            <a:chExt cx="1573288" cy="1594782"/>
          </a:xfrm>
        </p:grpSpPr>
        <p:sp>
          <p:nvSpPr>
            <p:cNvPr id="43" name="五角星 2">
              <a:extLst>
                <a:ext uri="{FF2B5EF4-FFF2-40B4-BE49-F238E27FC236}">
                  <a16:creationId xmlns:a16="http://schemas.microsoft.com/office/drawing/2014/main" id="{777930A9-4ABA-4644-B1FB-7E50BB868638}"/>
                </a:ext>
              </a:extLst>
            </p:cNvPr>
            <p:cNvSpPr/>
            <p:nvPr/>
          </p:nvSpPr>
          <p:spPr>
            <a:xfrm rot="20480842">
              <a:off x="7921745" y="5023290"/>
              <a:ext cx="1573288" cy="157959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sp>
          <p:nvSpPr>
            <p:cNvPr id="44" name="五角星 2">
              <a:extLst>
                <a:ext uri="{FF2B5EF4-FFF2-40B4-BE49-F238E27FC236}">
                  <a16:creationId xmlns:a16="http://schemas.microsoft.com/office/drawing/2014/main" id="{7B9A7B89-B0DD-4478-9122-672E55A5958E}"/>
                </a:ext>
              </a:extLst>
            </p:cNvPr>
            <p:cNvSpPr/>
            <p:nvPr/>
          </p:nvSpPr>
          <p:spPr>
            <a:xfrm rot="20480842">
              <a:off x="7973454" y="5034955"/>
              <a:ext cx="1573288" cy="157959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grpSp>
      <p:pic>
        <p:nvPicPr>
          <p:cNvPr id="7182" name="图片 2">
            <a:extLst>
              <a:ext uri="{FF2B5EF4-FFF2-40B4-BE49-F238E27FC236}">
                <a16:creationId xmlns:a16="http://schemas.microsoft.com/office/drawing/2014/main" id="{DE8C22C5-F03E-44BE-A378-556C6C7118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8251" t="47739" r="25874" b="33614"/>
          <a:stretch>
            <a:fillRect/>
          </a:stretch>
        </p:blipFill>
        <p:spPr bwMode="auto">
          <a:xfrm rot="1121511">
            <a:off x="2925366" y="5768779"/>
            <a:ext cx="579140" cy="3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图片 3">
            <a:extLst>
              <a:ext uri="{FF2B5EF4-FFF2-40B4-BE49-F238E27FC236}">
                <a16:creationId xmlns:a16="http://schemas.microsoft.com/office/drawing/2014/main" id="{6D6F0F5B-7866-481A-B0ED-05D29F94E8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58742" t="37048" r="27692" b="32121"/>
          <a:stretch>
            <a:fillRect/>
          </a:stretch>
        </p:blipFill>
        <p:spPr bwMode="auto">
          <a:xfrm>
            <a:off x="6307336" y="5561114"/>
            <a:ext cx="371475" cy="6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23">
            <a:extLst>
              <a:ext uri="{FF2B5EF4-FFF2-40B4-BE49-F238E27FC236}">
                <a16:creationId xmlns:a16="http://schemas.microsoft.com/office/drawing/2014/main" id="{20C74997-85F9-4E64-AA0E-AC67E02DC1EA}"/>
              </a:ext>
            </a:extLst>
          </p:cNvPr>
          <p:cNvGrpSpPr>
            <a:grpSpLocks/>
          </p:cNvGrpSpPr>
          <p:nvPr/>
        </p:nvGrpSpPr>
        <p:grpSpPr bwMode="auto">
          <a:xfrm rot="165186">
            <a:off x="8163657" y="5421718"/>
            <a:ext cx="456792" cy="379913"/>
            <a:chOff x="0" y="0"/>
            <a:chExt cx="389342" cy="339426"/>
          </a:xfrm>
          <a:solidFill>
            <a:srgbClr val="93D7E5"/>
          </a:solidFill>
        </p:grpSpPr>
        <p:sp>
          <p:nvSpPr>
            <p:cNvPr id="51" name="Freeform 110">
              <a:extLst>
                <a:ext uri="{FF2B5EF4-FFF2-40B4-BE49-F238E27FC236}">
                  <a16:creationId xmlns:a16="http://schemas.microsoft.com/office/drawing/2014/main" id="{59987176-245D-4088-86BA-F34561064471}"/>
                </a:ext>
              </a:extLst>
            </p:cNvPr>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3" name="Freeform 111">
              <a:extLst>
                <a:ext uri="{FF2B5EF4-FFF2-40B4-BE49-F238E27FC236}">
                  <a16:creationId xmlns:a16="http://schemas.microsoft.com/office/drawing/2014/main" id="{3F65CF96-14A4-439D-A3F0-123C3AAD0F53}"/>
                </a:ext>
              </a:extLst>
            </p:cNvPr>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4" name="Freeform 112">
              <a:extLst>
                <a:ext uri="{FF2B5EF4-FFF2-40B4-BE49-F238E27FC236}">
                  <a16:creationId xmlns:a16="http://schemas.microsoft.com/office/drawing/2014/main" id="{6D50E52C-88F9-412F-A632-75ACD920C66C}"/>
                </a:ext>
              </a:extLst>
            </p:cNvPr>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5" name="Freeform 113">
              <a:extLst>
                <a:ext uri="{FF2B5EF4-FFF2-40B4-BE49-F238E27FC236}">
                  <a16:creationId xmlns:a16="http://schemas.microsoft.com/office/drawing/2014/main" id="{C74C8CB6-EA6B-4898-833A-AD2A83C0D5F6}"/>
                </a:ext>
              </a:extLst>
            </p:cNvPr>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6" name="Freeform 114">
              <a:extLst>
                <a:ext uri="{FF2B5EF4-FFF2-40B4-BE49-F238E27FC236}">
                  <a16:creationId xmlns:a16="http://schemas.microsoft.com/office/drawing/2014/main" id="{44FEF6B7-F013-4C20-ADA2-D19AC2FDBB3E}"/>
                </a:ext>
              </a:extLst>
            </p:cNvPr>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7" name="Freeform 115">
              <a:extLst>
                <a:ext uri="{FF2B5EF4-FFF2-40B4-BE49-F238E27FC236}">
                  <a16:creationId xmlns:a16="http://schemas.microsoft.com/office/drawing/2014/main" id="{FB8B4510-72BA-4661-A5C0-78FA0A01B3CC}"/>
                </a:ext>
              </a:extLst>
            </p:cNvPr>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8" name="Freeform 116">
              <a:extLst>
                <a:ext uri="{FF2B5EF4-FFF2-40B4-BE49-F238E27FC236}">
                  <a16:creationId xmlns:a16="http://schemas.microsoft.com/office/drawing/2014/main" id="{EB308B28-892D-49B3-9293-931D1251A18C}"/>
                </a:ext>
              </a:extLst>
            </p:cNvPr>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65" name="Rectangle 117">
              <a:extLst>
                <a:ext uri="{FF2B5EF4-FFF2-40B4-BE49-F238E27FC236}">
                  <a16:creationId xmlns:a16="http://schemas.microsoft.com/office/drawing/2014/main" id="{09F4FD9A-F0BC-4D44-A664-0812251F4543}"/>
                </a:ext>
              </a:extLst>
            </p:cNvPr>
            <p:cNvSpPr>
              <a:spLocks noChangeArrowheads="1"/>
            </p:cNvSpPr>
            <p:nvPr/>
          </p:nvSpPr>
          <p:spPr bwMode="auto">
            <a:xfrm>
              <a:off x="49916" y="114806"/>
              <a:ext cx="109814" cy="17471"/>
            </a:xfrm>
            <a:prstGeom prst="rect">
              <a:avLst/>
            </a:pr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70" name="Rectangle 118">
              <a:extLst>
                <a:ext uri="{FF2B5EF4-FFF2-40B4-BE49-F238E27FC236}">
                  <a16:creationId xmlns:a16="http://schemas.microsoft.com/office/drawing/2014/main" id="{8C043116-B0C7-475D-AD63-CA03144B396B}"/>
                </a:ext>
              </a:extLst>
            </p:cNvPr>
            <p:cNvSpPr>
              <a:spLocks noChangeArrowheads="1"/>
            </p:cNvSpPr>
            <p:nvPr/>
          </p:nvSpPr>
          <p:spPr bwMode="auto">
            <a:xfrm>
              <a:off x="49916" y="154738"/>
              <a:ext cx="109814" cy="17471"/>
            </a:xfrm>
            <a:prstGeom prst="rect">
              <a:avLst/>
            </a:pr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71" name="Rectangle 119">
              <a:extLst>
                <a:ext uri="{FF2B5EF4-FFF2-40B4-BE49-F238E27FC236}">
                  <a16:creationId xmlns:a16="http://schemas.microsoft.com/office/drawing/2014/main" id="{5B953DB6-17D2-4905-9EFA-E4D918E6BAAF}"/>
                </a:ext>
              </a:extLst>
            </p:cNvPr>
            <p:cNvSpPr>
              <a:spLocks noChangeArrowheads="1"/>
            </p:cNvSpPr>
            <p:nvPr/>
          </p:nvSpPr>
          <p:spPr bwMode="auto">
            <a:xfrm>
              <a:off x="49916" y="199662"/>
              <a:ext cx="109814" cy="14975"/>
            </a:xfrm>
            <a:prstGeom prst="rect">
              <a:avLst/>
            </a:pr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72" name="Rectangle 120">
              <a:extLst>
                <a:ext uri="{FF2B5EF4-FFF2-40B4-BE49-F238E27FC236}">
                  <a16:creationId xmlns:a16="http://schemas.microsoft.com/office/drawing/2014/main" id="{04710C56-8277-4A93-88E3-9EA431E92202}"/>
                </a:ext>
              </a:extLst>
            </p:cNvPr>
            <p:cNvSpPr>
              <a:spLocks noChangeArrowheads="1"/>
            </p:cNvSpPr>
            <p:nvPr/>
          </p:nvSpPr>
          <p:spPr bwMode="auto">
            <a:xfrm>
              <a:off x="49916" y="242091"/>
              <a:ext cx="109814" cy="17471"/>
            </a:xfrm>
            <a:prstGeom prst="rect">
              <a:avLst/>
            </a:pr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grpSp>
      <p:pic>
        <p:nvPicPr>
          <p:cNvPr id="7185" name="图片 106">
            <a:extLst>
              <a:ext uri="{FF2B5EF4-FFF2-40B4-BE49-F238E27FC236}">
                <a16:creationId xmlns:a16="http://schemas.microsoft.com/office/drawing/2014/main" id="{6188BBDB-2B59-45E8-A23C-B05296BD83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1376" t="37503" r="39510" b="33696"/>
          <a:stretch>
            <a:fillRect/>
          </a:stretch>
        </p:blipFill>
        <p:spPr bwMode="auto">
          <a:xfrm>
            <a:off x="7318576" y="5664302"/>
            <a:ext cx="477242" cy="53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图片 1">
            <a:extLst>
              <a:ext uri="{FF2B5EF4-FFF2-40B4-BE49-F238E27FC236}">
                <a16:creationId xmlns:a16="http://schemas.microsoft.com/office/drawing/2014/main" id="{45993DE2-0B78-43E1-80FE-5F0966B91A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8347" r="32761"/>
          <a:stretch>
            <a:fillRect/>
          </a:stretch>
        </p:blipFill>
        <p:spPr bwMode="auto">
          <a:xfrm>
            <a:off x="1167310" y="4211938"/>
            <a:ext cx="1551682" cy="200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0"/>
            <a:ext cx="544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3"/>
          <p:cNvSpPr>
            <a:spLocks noChangeArrowheads="1"/>
          </p:cNvSpPr>
          <p:nvPr/>
        </p:nvSpPr>
        <p:spPr bwMode="auto">
          <a:xfrm>
            <a:off x="3152801" y="4147890"/>
            <a:ext cx="129883" cy="519351"/>
          </a:xfrm>
          <a:prstGeom prst="flowChartConnector">
            <a:avLst/>
          </a:prstGeom>
          <a:solidFill>
            <a:srgbClr val="FF66CC"/>
          </a:solidFill>
          <a:ln w="76200" cmpd="tri" algn="ctr">
            <a:solidFill>
              <a:srgbClr val="0066FF"/>
            </a:solidFill>
            <a:round/>
            <a:headEnd/>
            <a:tailEnd/>
          </a:ln>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48" name="Text Box 4"/>
          <p:cNvSpPr txBox="1">
            <a:spLocks noChangeArrowheads="1"/>
          </p:cNvSpPr>
          <p:nvPr/>
        </p:nvSpPr>
        <p:spPr bwMode="auto">
          <a:xfrm>
            <a:off x="5530850" y="4267313"/>
            <a:ext cx="2662510" cy="461665"/>
          </a:xfrm>
          <a:prstGeom prst="rect">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2400" b="1" dirty="0" err="1">
                <a:solidFill>
                  <a:prstClr val="white"/>
                </a:solidFill>
                <a:latin typeface="Times New Roman" panose="02020603050405020304" pitchFamily="18" charset="0"/>
                <a:cs typeface="Times New Roman" panose="02020603050405020304" pitchFamily="18" charset="0"/>
              </a:rPr>
              <a:t>Buôn</a:t>
            </a:r>
            <a:r>
              <a:rPr lang="en-US" altLang="en-US" sz="2400" b="1" dirty="0">
                <a:solidFill>
                  <a:prstClr val="white"/>
                </a:solidFill>
                <a:latin typeface="Times New Roman" panose="02020603050405020304" pitchFamily="18" charset="0"/>
                <a:cs typeface="Times New Roman" panose="02020603050405020304" pitchFamily="18" charset="0"/>
              </a:rPr>
              <a:t> Ma </a:t>
            </a:r>
            <a:r>
              <a:rPr lang="en-US" altLang="en-US" sz="2400" b="1" dirty="0" err="1">
                <a:solidFill>
                  <a:prstClr val="white"/>
                </a:solidFill>
                <a:latin typeface="Times New Roman" panose="02020603050405020304" pitchFamily="18" charset="0"/>
                <a:cs typeface="Times New Roman" panose="02020603050405020304" pitchFamily="18" charset="0"/>
              </a:rPr>
              <a:t>Thuột</a:t>
            </a:r>
            <a:endParaRPr lang="en-US" altLang="en-US"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691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ircle(in)">
                                      <p:cBhvr>
                                        <p:cTn id="12" dur="1000"/>
                                        <p:tgtEl>
                                          <p:spTgt spid="6147"/>
                                        </p:tgtEl>
                                      </p:cBhvr>
                                    </p:animEffect>
                                  </p:childTnLst>
                                </p:cTn>
                              </p:par>
                            </p:childTnLst>
                          </p:cTn>
                        </p:par>
                        <p:par>
                          <p:cTn id="13" fill="hold" nodeType="afterGroup">
                            <p:stCondLst>
                              <p:cond delay="1000"/>
                            </p:stCondLst>
                            <p:childTnLst>
                              <p:par>
                                <p:cTn id="14" presetID="21" presetClass="emph" presetSubtype="0" repeatCount="5000" fill="hold" grpId="1" nodeType="afterEffect">
                                  <p:stCondLst>
                                    <p:cond delay="0"/>
                                  </p:stCondLst>
                                  <p:childTnLst>
                                    <p:animClr clrSpc="hsl" dir="cw">
                                      <p:cBhvr override="childStyle">
                                        <p:cTn id="15" dur="500" fill="hold"/>
                                        <p:tgtEl>
                                          <p:spTgt spid="6147"/>
                                        </p:tgtEl>
                                        <p:attrNameLst>
                                          <p:attrName>style.color</p:attrName>
                                        </p:attrNameLst>
                                      </p:cBhvr>
                                      <p:by>
                                        <p:hsl h="7200000" s="0" l="0"/>
                                      </p:by>
                                    </p:animClr>
                                    <p:animClr clrSpc="hsl" dir="cw">
                                      <p:cBhvr>
                                        <p:cTn id="16" dur="500" fill="hold"/>
                                        <p:tgtEl>
                                          <p:spTgt spid="6147"/>
                                        </p:tgtEl>
                                        <p:attrNameLst>
                                          <p:attrName>fillcolor</p:attrName>
                                        </p:attrNameLst>
                                      </p:cBhvr>
                                      <p:by>
                                        <p:hsl h="7200000" s="0" l="0"/>
                                      </p:by>
                                    </p:animClr>
                                    <p:animClr clrSpc="hsl" dir="cw">
                                      <p:cBhvr>
                                        <p:cTn id="17" dur="500" fill="hold"/>
                                        <p:tgtEl>
                                          <p:spTgt spid="6147"/>
                                        </p:tgtEl>
                                        <p:attrNameLst>
                                          <p:attrName>stroke.color</p:attrName>
                                        </p:attrNameLst>
                                      </p:cBhvr>
                                      <p:by>
                                        <p:hsl h="7200000" s="0" l="0"/>
                                      </p:by>
                                    </p:animClr>
                                    <p:set>
                                      <p:cBhvr>
                                        <p:cTn id="18" dur="500" fill="hold"/>
                                        <p:tgtEl>
                                          <p:spTgt spid="6147"/>
                                        </p:tgtEl>
                                        <p:attrNameLst>
                                          <p:attrName>fill.type</p:attrName>
                                        </p:attrNameLst>
                                      </p:cBhvr>
                                      <p:to>
                                        <p:strVal val="solid"/>
                                      </p:to>
                                    </p:set>
                                  </p:childTnLst>
                                </p:cTn>
                              </p:par>
                              <p:par>
                                <p:cTn id="19" presetID="8" presetClass="entr" presetSubtype="16" fill="hold" grpId="0"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diamond(in)">
                                      <p:cBhvr>
                                        <p:cTn id="21"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7" grpId="1" animBg="1"/>
      <p:bldP spid="614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4" y="192951"/>
            <a:ext cx="6177136" cy="59724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152" y="209438"/>
            <a:ext cx="3456384" cy="4155666"/>
          </a:xfrm>
          <a:prstGeom prst="rect">
            <a:avLst/>
          </a:prstGeom>
        </p:spPr>
      </p:pic>
      <p:sp>
        <p:nvSpPr>
          <p:cNvPr id="4" name="TextBox 3"/>
          <p:cNvSpPr txBox="1"/>
          <p:nvPr/>
        </p:nvSpPr>
        <p:spPr>
          <a:xfrm>
            <a:off x="7041238" y="5013292"/>
            <a:ext cx="1656184" cy="492443"/>
          </a:xfrm>
          <a:prstGeom prst="rect">
            <a:avLst/>
          </a:prstGeom>
          <a:noFill/>
        </p:spPr>
        <p:txBody>
          <a:bodyPr wrap="square" rtlCol="0">
            <a:spAutoFit/>
          </a:bodyPr>
          <a:lstStyle/>
          <a:p>
            <a:r>
              <a:rPr lang="en-US" sz="2600" b="1" dirty="0" err="1">
                <a:latin typeface="Arial" panose="020B0604020202020204" pitchFamily="34" charset="0"/>
                <a:cs typeface="Arial" panose="020B0604020202020204" pitchFamily="34" charset="0"/>
              </a:rPr>
              <a:t>Chè</a:t>
            </a:r>
            <a:endParaRPr lang="en-US" sz="2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2" name="Picture 4" descr="Chuabuunghiem9[1]"/>
          <p:cNvPicPr>
            <a:picLocks noChangeAspect="1" noChangeArrowheads="1"/>
          </p:cNvPicPr>
          <p:nvPr/>
        </p:nvPicPr>
        <p:blipFill>
          <a:blip r:embed="rId2"/>
          <a:srcRect/>
          <a:stretch>
            <a:fillRect/>
          </a:stretch>
        </p:blipFill>
        <p:spPr bwMode="auto">
          <a:xfrm>
            <a:off x="15479" y="0"/>
            <a:ext cx="9906000" cy="6858000"/>
          </a:xfrm>
          <a:prstGeom prst="rect">
            <a:avLst/>
          </a:prstGeom>
          <a:noFill/>
        </p:spPr>
      </p:pic>
      <p:sp>
        <p:nvSpPr>
          <p:cNvPr id="2" name="TextBox 1">
            <a:extLst>
              <a:ext uri="{FF2B5EF4-FFF2-40B4-BE49-F238E27FC236}">
                <a16:creationId xmlns:a16="http://schemas.microsoft.com/office/drawing/2014/main" id="{F32A705C-8F8C-4B79-B594-F6B5509ACC5C}"/>
              </a:ext>
            </a:extLst>
          </p:cNvPr>
          <p:cNvSpPr txBox="1"/>
          <p:nvPr/>
        </p:nvSpPr>
        <p:spPr>
          <a:xfrm>
            <a:off x="4448944" y="476672"/>
            <a:ext cx="1512168"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endParaRPr lang="vi-VN"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VU THU LAA\Downloads\120816_1763bbal1305791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76200"/>
            <a:ext cx="50355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1238250" y="2971895"/>
            <a:ext cx="2063750" cy="461963"/>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1</a:t>
            </a:r>
            <a:endParaRPr lang="en-US" sz="2400" b="1" i="1" dirty="0">
              <a:solidFill>
                <a:prstClr val="black"/>
              </a:solidFill>
              <a:effectLst>
                <a:outerShdw blurRad="38100" dist="38100" dir="2700000" algn="tl">
                  <a:srgbClr val="000000"/>
                </a:outerShdw>
              </a:effectLst>
              <a:latin typeface="Times New Roman" pitchFamily="18" charset="0"/>
            </a:endParaRPr>
          </a:p>
        </p:txBody>
      </p:sp>
      <p:sp>
        <p:nvSpPr>
          <p:cNvPr id="7" name="Text Box 7"/>
          <p:cNvSpPr txBox="1">
            <a:spLocks noChangeArrowheads="1"/>
          </p:cNvSpPr>
          <p:nvPr/>
        </p:nvSpPr>
        <p:spPr bwMode="auto">
          <a:xfrm>
            <a:off x="6026150" y="2890838"/>
            <a:ext cx="2063750" cy="461962"/>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2</a:t>
            </a:r>
            <a:endParaRPr lang="en-US" sz="2400" b="1" i="1" dirty="0">
              <a:solidFill>
                <a:prstClr val="black"/>
              </a:solidFill>
              <a:effectLst>
                <a:outerShdw blurRad="38100" dist="38100" dir="2700000" algn="tl">
                  <a:srgbClr val="000000"/>
                </a:outerShdw>
              </a:effectLst>
              <a:latin typeface="Times New Roman" pitchFamily="18" charset="0"/>
            </a:endParaRPr>
          </a:p>
        </p:txBody>
      </p:sp>
      <p:sp>
        <p:nvSpPr>
          <p:cNvPr id="10" name="Text Box 7"/>
          <p:cNvSpPr txBox="1">
            <a:spLocks noChangeArrowheads="1"/>
          </p:cNvSpPr>
          <p:nvPr/>
        </p:nvSpPr>
        <p:spPr bwMode="auto">
          <a:xfrm>
            <a:off x="6026150" y="6472238"/>
            <a:ext cx="2063750" cy="461962"/>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4</a:t>
            </a:r>
            <a:endParaRPr lang="en-US" sz="2400" b="1" i="1" dirty="0">
              <a:solidFill>
                <a:prstClr val="black"/>
              </a:solidFill>
              <a:effectLst>
                <a:outerShdw blurRad="38100" dist="38100" dir="2700000" algn="tl">
                  <a:srgbClr val="000000"/>
                </a:outerShdw>
              </a:effectLst>
              <a:latin typeface="Times New Roman" pitchFamily="18" charset="0"/>
            </a:endParaRPr>
          </a:p>
        </p:txBody>
      </p:sp>
      <p:sp>
        <p:nvSpPr>
          <p:cNvPr id="11" name="Text Box 7"/>
          <p:cNvSpPr txBox="1">
            <a:spLocks noChangeArrowheads="1"/>
          </p:cNvSpPr>
          <p:nvPr/>
        </p:nvSpPr>
        <p:spPr bwMode="auto">
          <a:xfrm>
            <a:off x="1403350" y="6467570"/>
            <a:ext cx="2063750" cy="461963"/>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3</a:t>
            </a:r>
            <a:endParaRPr lang="en-US" sz="2400" b="1" i="1" dirty="0">
              <a:solidFill>
                <a:prstClr val="black"/>
              </a:solidFill>
              <a:effectLst>
                <a:outerShdw blurRad="38100" dist="38100" dir="2700000" algn="tl">
                  <a:srgbClr val="000000"/>
                </a:outerShdw>
              </a:effectLst>
              <a:latin typeface="Times New Roman" pitchFamily="18" charset="0"/>
            </a:endParaRPr>
          </a:p>
        </p:txBody>
      </p:sp>
      <p:pic>
        <p:nvPicPr>
          <p:cNvPr id="21511" name="Picture 7" descr="Lốp cao 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227" y="0"/>
            <a:ext cx="48498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 descr="Image result for hình ảnh các sản phẩm từ hạt điề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3352800"/>
            <a:ext cx="4457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6" descr="Image result for hình ảnh các sản phẩm từ hạt tiê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3409950"/>
            <a:ext cx="4540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823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41492493"/>
              </p:ext>
            </p:extLst>
          </p:nvPr>
        </p:nvGraphicFramePr>
        <p:xfrm>
          <a:off x="1424608" y="260648"/>
          <a:ext cx="6604000" cy="3340464"/>
        </p:xfrm>
        <a:graphic>
          <a:graphicData uri="http://schemas.openxmlformats.org/drawingml/2006/table">
            <a:tbl>
              <a:tblPr firstRow="1" bandRow="1"/>
              <a:tblGrid>
                <a:gridCol w="33020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Cây</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nghiệp</a:t>
                      </a:r>
                      <a:endPar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Diện</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tích</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(ha)</a:t>
                      </a:r>
                    </a:p>
                  </a:txBody>
                  <a:tcPr/>
                </a:tc>
                <a:extLst>
                  <a:ext uri="{0D108BD9-81ED-4DB2-BD59-A6C34878D82A}">
                    <a16:rowId xmlns:a16="http://schemas.microsoft.com/office/drawing/2014/main" val="10000"/>
                  </a:ext>
                </a:extLst>
              </a:tr>
              <a:tr h="721216">
                <a:tc>
                  <a:txBody>
                    <a:bodyPr/>
                    <a:lstStyle/>
                    <a:p>
                      <a:pPr algn="ctr">
                        <a:lnSpc>
                          <a:spcPct val="150000"/>
                        </a:lnSpc>
                      </a:pPr>
                      <a:r>
                        <a:rPr lang="en-US" sz="2800" dirty="0" err="1">
                          <a:latin typeface="Times New Roman" panose="02020603050405020304" pitchFamily="18" charset="0"/>
                          <a:cs typeface="Times New Roman" panose="02020603050405020304" pitchFamily="18" charset="0"/>
                        </a:rPr>
                        <a:t>Cà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phê</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494 200</a:t>
                      </a:r>
                    </a:p>
                  </a:txBody>
                  <a:tcPr/>
                </a:tc>
                <a:extLst>
                  <a:ext uri="{0D108BD9-81ED-4DB2-BD59-A6C34878D82A}">
                    <a16:rowId xmlns:a16="http://schemas.microsoft.com/office/drawing/2014/main" val="10001"/>
                  </a:ext>
                </a:extLst>
              </a:tr>
              <a:tr h="370840">
                <a:tc>
                  <a:txBody>
                    <a:bodyPr/>
                    <a:lstStyle/>
                    <a:p>
                      <a:pPr algn="ctr">
                        <a:lnSpc>
                          <a:spcPct val="150000"/>
                        </a:lnSpc>
                      </a:pPr>
                      <a:r>
                        <a:rPr lang="en-US" sz="2800" dirty="0">
                          <a:latin typeface="Times New Roman" panose="02020603050405020304" pitchFamily="18" charset="0"/>
                          <a:cs typeface="Times New Roman" panose="02020603050405020304" pitchFamily="18" charset="0"/>
                        </a:rPr>
                        <a:t>Cao </a:t>
                      </a:r>
                      <a:r>
                        <a:rPr lang="en-US" sz="2800" dirty="0" err="1">
                          <a:latin typeface="Times New Roman" panose="02020603050405020304" pitchFamily="18" charset="0"/>
                          <a:cs typeface="Times New Roman" panose="02020603050405020304" pitchFamily="18" charset="0"/>
                        </a:rPr>
                        <a:t>su</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97 200</a:t>
                      </a:r>
                    </a:p>
                  </a:txBody>
                  <a:tcPr/>
                </a:tc>
                <a:extLst>
                  <a:ext uri="{0D108BD9-81ED-4DB2-BD59-A6C34878D82A}">
                    <a16:rowId xmlns:a16="http://schemas.microsoft.com/office/drawing/2014/main" val="10002"/>
                  </a:ext>
                </a:extLst>
              </a:tr>
              <a:tr h="370840">
                <a:tc>
                  <a:txBody>
                    <a:bodyPr/>
                    <a:lstStyle/>
                    <a:p>
                      <a:pPr algn="ctr">
                        <a:lnSpc>
                          <a:spcPct val="150000"/>
                        </a:lnSpc>
                      </a:pPr>
                      <a:r>
                        <a:rPr lang="en-US" sz="2800" dirty="0" err="1">
                          <a:latin typeface="Times New Roman" panose="02020603050405020304" pitchFamily="18" charset="0"/>
                          <a:cs typeface="Times New Roman" panose="02020603050405020304" pitchFamily="18" charset="0"/>
                        </a:rPr>
                        <a:t>Chè</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22 358</a:t>
                      </a:r>
                    </a:p>
                  </a:txBody>
                  <a:tcPr/>
                </a:tc>
                <a:extLst>
                  <a:ext uri="{0D108BD9-81ED-4DB2-BD59-A6C34878D82A}">
                    <a16:rowId xmlns:a16="http://schemas.microsoft.com/office/drawing/2014/main" val="10003"/>
                  </a:ext>
                </a:extLst>
              </a:tr>
              <a:tr h="370840">
                <a:tc>
                  <a:txBody>
                    <a:bodyPr/>
                    <a:lstStyle/>
                    <a:p>
                      <a:pPr algn="ctr">
                        <a:lnSpc>
                          <a:spcPct val="150000"/>
                        </a:lnSpc>
                      </a:pPr>
                      <a:r>
                        <a:rPr lang="en-US" sz="2800" dirty="0" err="1">
                          <a:latin typeface="Times New Roman" panose="02020603050405020304" pitchFamily="18" charset="0"/>
                          <a:cs typeface="Times New Roman" panose="02020603050405020304" pitchFamily="18" charset="0"/>
                        </a:rPr>
                        <a:t>Hồ</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tiêu</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11 000</a:t>
                      </a:r>
                    </a:p>
                  </a:txBody>
                  <a:tcPr/>
                </a:tc>
                <a:extLst>
                  <a:ext uri="{0D108BD9-81ED-4DB2-BD59-A6C34878D82A}">
                    <a16:rowId xmlns:a16="http://schemas.microsoft.com/office/drawing/2014/main" val="10004"/>
                  </a:ext>
                </a:extLst>
              </a:tr>
            </a:tbl>
          </a:graphicData>
        </a:graphic>
      </p:graphicFrame>
      <p:sp>
        <p:nvSpPr>
          <p:cNvPr id="7" name="Text Box 43"/>
          <p:cNvSpPr txBox="1">
            <a:spLocks noChangeArrowheads="1"/>
          </p:cNvSpPr>
          <p:nvPr/>
        </p:nvSpPr>
        <p:spPr bwMode="auto">
          <a:xfrm>
            <a:off x="344488" y="3916236"/>
            <a:ext cx="9433048" cy="446276"/>
          </a:xfrm>
          <a:prstGeom prst="rect">
            <a:avLst/>
          </a:prstGeom>
          <a:noFill/>
          <a:ln w="9525">
            <a:noFill/>
            <a:miter lim="800000"/>
            <a:headEnd/>
            <a:tailEnd/>
          </a:ln>
          <a:effectLst/>
        </p:spPr>
        <p:txBody>
          <a:bodyPr wrap="square">
            <a:spAutoFit/>
          </a:bodyPr>
          <a:lstStyle/>
          <a:p>
            <a:r>
              <a:rPr lang="en-US" sz="2300" b="1" dirty="0" err="1">
                <a:latin typeface="Times New Roman" panose="02020603050405020304" pitchFamily="18" charset="0"/>
                <a:cs typeface="Times New Roman" panose="02020603050405020304" pitchFamily="18" charset="0"/>
              </a:rPr>
              <a:t>Bảng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số</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liệu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tích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trồng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nghiệp</a:t>
            </a:r>
            <a:r>
              <a:rPr lang="en-US" sz="2300" b="1" dirty="0">
                <a:latin typeface="Times New Roman" panose="02020603050405020304" pitchFamily="18" charset="0"/>
                <a:cs typeface="Times New Roman" panose="02020603050405020304" pitchFamily="18" charset="0"/>
              </a:rPr>
              <a:t> ở </a:t>
            </a:r>
            <a:r>
              <a:rPr lang="en-US" sz="2300" b="1" dirty="0" err="1">
                <a:latin typeface="Times New Roman" panose="02020603050405020304" pitchFamily="18" charset="0"/>
                <a:cs typeface="Times New Roman" panose="02020603050405020304" pitchFamily="18" charset="0"/>
              </a:rPr>
              <a:t>Tây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Nguyên</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(năm 2001)</a:t>
            </a:r>
          </a:p>
        </p:txBody>
      </p:sp>
      <p:sp>
        <p:nvSpPr>
          <p:cNvPr id="9" name="Rounded Rectangular Callout 8"/>
          <p:cNvSpPr/>
          <p:nvPr/>
        </p:nvSpPr>
        <p:spPr>
          <a:xfrm>
            <a:off x="1640632" y="4653136"/>
            <a:ext cx="7632848" cy="936104"/>
          </a:xfrm>
          <a:prstGeom prst="wedgeRoundRectCallout">
            <a:avLst>
              <a:gd name="adj1" fmla="val -56678"/>
              <a:gd name="adj2" fmla="val 106172"/>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cs typeface="Arial" panose="020B0604020202020204" pitchFamily="34" charset="0"/>
              </a:rPr>
              <a:t>Dựa vào bảng số liệu, em hãy cho biết cây công nghiệp nào đưược trồng nhiều nhất ở Tây Nguyên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2" y="5362293"/>
            <a:ext cx="1484784" cy="1484784"/>
          </a:xfrm>
          <a:prstGeom prst="rect">
            <a:avLst/>
          </a:prstGeom>
        </p:spPr>
      </p:pic>
      <p:sp>
        <p:nvSpPr>
          <p:cNvPr id="11" name="Oval 10"/>
          <p:cNvSpPr/>
          <p:nvPr/>
        </p:nvSpPr>
        <p:spPr>
          <a:xfrm>
            <a:off x="2288711" y="980728"/>
            <a:ext cx="165618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22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512" y="548680"/>
            <a:ext cx="8928992" cy="552151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lvl="0" indent="-342900">
              <a:spcBef>
                <a:spcPct val="20000"/>
              </a:spcBef>
            </a:pPr>
            <a:r>
              <a:rPr lang="en-US" sz="2800" b="1" u="sng" dirty="0" err="1">
                <a:solidFill>
                  <a:srgbClr val="FF0000"/>
                </a:solidFill>
                <a:latin typeface="Times New Roman" panose="02020603050405020304" pitchFamily="18" charset="0"/>
                <a:cs typeface="Times New Roman" panose="02020603050405020304" pitchFamily="18" charset="0"/>
              </a:rPr>
              <a:t>Nhóm</a:t>
            </a:r>
            <a:r>
              <a:rPr lang="en-US" sz="2800" b="1" u="sng" dirty="0">
                <a:solidFill>
                  <a:srgbClr val="FF0000"/>
                </a:solidFill>
                <a:latin typeface="Times New Roman" panose="02020603050405020304" pitchFamily="18" charset="0"/>
                <a:cs typeface="Times New Roman" panose="02020603050405020304" pitchFamily="18" charset="0"/>
              </a:rPr>
              <a:t> 1+2</a:t>
            </a:r>
            <a:endParaRPr lang="vi-VN" sz="2800" b="1" dirty="0">
              <a:solidFill>
                <a:srgbClr val="FF0000"/>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srgbClr val="0000CC"/>
                </a:solidFill>
                <a:latin typeface="Times New Roman" panose="02020603050405020304" pitchFamily="18" charset="0"/>
                <a:cs typeface="Times New Roman" panose="02020603050405020304" pitchFamily="18" charset="0"/>
              </a:rPr>
              <a:t>1. </a:t>
            </a:r>
            <a:r>
              <a:rPr lang="en-US" sz="2800" dirty="0" err="1">
                <a:solidFill>
                  <a:srgbClr val="0000CC"/>
                </a:solidFill>
                <a:latin typeface="Times New Roman" panose="02020603050405020304" pitchFamily="18" charset="0"/>
                <a:cs typeface="Times New Roman" panose="02020603050405020304" pitchFamily="18" charset="0"/>
              </a:rPr>
              <a:t>Loại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trồng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nổi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tiếng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ở </a:t>
            </a:r>
            <a:r>
              <a:rPr lang="en-US" sz="2800" dirty="0" err="1">
                <a:solidFill>
                  <a:srgbClr val="0000CC"/>
                </a:solidFill>
                <a:latin typeface="Times New Roman" panose="02020603050405020304" pitchFamily="18" charset="0"/>
                <a:cs typeface="Times New Roman" panose="02020603050405020304" pitchFamily="18" charset="0"/>
              </a:rPr>
              <a:t>Buôn</a:t>
            </a:r>
            <a:r>
              <a:rPr lang="en-US" sz="2800" dirty="0">
                <a:solidFill>
                  <a:srgbClr val="0000CC"/>
                </a:solidFill>
                <a:latin typeface="Times New Roman" panose="02020603050405020304" pitchFamily="18" charset="0"/>
                <a:cs typeface="Times New Roman" panose="02020603050405020304" pitchFamily="18" charset="0"/>
              </a:rPr>
              <a:t> Ma </a:t>
            </a:r>
            <a:r>
              <a:rPr lang="en-US" sz="2800" dirty="0" err="1">
                <a:solidFill>
                  <a:srgbClr val="0000CC"/>
                </a:solidFill>
                <a:latin typeface="Times New Roman" panose="02020603050405020304" pitchFamily="18" charset="0"/>
                <a:cs typeface="Times New Roman" panose="02020603050405020304" pitchFamily="18" charset="0"/>
              </a:rPr>
              <a:t>Thuột</a:t>
            </a:r>
            <a:r>
              <a:rPr lang="en-US" sz="2800" dirty="0">
                <a:solidFill>
                  <a:srgbClr val="0000CC"/>
                </a:solidFill>
                <a:latin typeface="Times New Roman" panose="02020603050405020304" pitchFamily="18" charset="0"/>
                <a:cs typeface="Times New Roman" panose="02020603050405020304" pitchFamily="18" charset="0"/>
              </a:rPr>
              <a:t>?</a:t>
            </a:r>
            <a:endParaRPr lang="vi-VN" sz="2800" dirty="0">
              <a:solidFill>
                <a:srgbClr val="0000CC"/>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srgbClr val="0000CC"/>
                </a:solidFill>
                <a:latin typeface="Times New Roman" panose="02020603050405020304" pitchFamily="18" charset="0"/>
                <a:cs typeface="Times New Roman" panose="02020603050405020304" pitchFamily="18" charset="0"/>
              </a:rPr>
              <a:t>2. </a:t>
            </a:r>
            <a:r>
              <a:rPr lang="en-US" sz="2800" dirty="0" err="1">
                <a:solidFill>
                  <a:srgbClr val="0000CC"/>
                </a:solidFill>
                <a:latin typeface="Times New Roman" panose="02020603050405020304" pitchFamily="18" charset="0"/>
                <a:cs typeface="Times New Roman" panose="02020603050405020304" pitchFamily="18" charset="0"/>
              </a:rPr>
              <a:t>Địa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phương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tỉnh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Nguyên</a:t>
            </a:r>
            <a:r>
              <a:rPr lang="en-US" sz="2800" dirty="0">
                <a:solidFill>
                  <a:srgbClr val="0000CC"/>
                </a:solidFill>
                <a:latin typeface="Times New Roman" panose="02020603050405020304" pitchFamily="18" charset="0"/>
                <a:cs typeface="Times New Roman" panose="02020603050405020304" pitchFamily="18" charset="0"/>
              </a:rPr>
              <a:t>?</a:t>
            </a:r>
            <a:endParaRPr lang="vi-VN" sz="2800" dirty="0">
              <a:solidFill>
                <a:srgbClr val="0000CC"/>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b="1" u="sng" dirty="0" err="1">
                <a:solidFill>
                  <a:srgbClr val="FF0000"/>
                </a:solidFill>
                <a:latin typeface="Times New Roman" panose="02020603050405020304" pitchFamily="18" charset="0"/>
                <a:cs typeface="Times New Roman" panose="02020603050405020304" pitchFamily="18" charset="0"/>
              </a:rPr>
              <a:t>Nhóm</a:t>
            </a:r>
            <a:r>
              <a:rPr lang="en-US" sz="2800" b="1" u="sng" dirty="0">
                <a:solidFill>
                  <a:srgbClr val="FF0000"/>
                </a:solidFill>
                <a:latin typeface="Times New Roman" panose="02020603050405020304" pitchFamily="18" charset="0"/>
                <a:cs typeface="Times New Roman" panose="02020603050405020304" pitchFamily="18" charset="0"/>
              </a:rPr>
              <a:t> 3+4</a:t>
            </a:r>
            <a:endParaRPr lang="vi-VN" sz="2800" b="1" dirty="0">
              <a:solidFill>
                <a:srgbClr val="FF0000"/>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prstClr val="black"/>
                </a:solidFill>
                <a:latin typeface="Times New Roman" panose="02020603050405020304" pitchFamily="18" charset="0"/>
                <a:cs typeface="Times New Roman" panose="02020603050405020304" pitchFamily="18" charset="0"/>
              </a:rPr>
              <a:t>3. </a:t>
            </a:r>
            <a:r>
              <a:rPr lang="en-US" sz="2800" dirty="0" err="1">
                <a:solidFill>
                  <a:prstClr val="black"/>
                </a:solidFill>
                <a:latin typeface="Times New Roman" panose="02020603050405020304" pitchFamily="18" charset="0"/>
                <a:cs typeface="Times New Roman" panose="02020603050405020304" pitchFamily="18" charset="0"/>
              </a:rPr>
              <a:t>Cà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phê</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prstClr val="black"/>
                </a:solidFill>
                <a:latin typeface="Times New Roman" panose="02020603050405020304" pitchFamily="18" charset="0"/>
                <a:cs typeface="Times New Roman" panose="02020603050405020304" pitchFamily="18" charset="0"/>
              </a:rPr>
              <a:t>4. </a:t>
            </a:r>
            <a:r>
              <a:rPr lang="en-US" sz="2800" dirty="0" err="1">
                <a:solidFill>
                  <a:prstClr val="black"/>
                </a:solidFill>
                <a:latin typeface="Times New Roman" panose="02020603050405020304" pitchFamily="18" charset="0"/>
                <a:cs typeface="Times New Roman" panose="02020603050405020304" pitchFamily="18" charset="0"/>
              </a:rPr>
              <a:t>Cà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phê</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Buôn</a:t>
            </a:r>
            <a:r>
              <a:rPr lang="en-US" sz="2800" dirty="0">
                <a:solidFill>
                  <a:prstClr val="black"/>
                </a:solidFill>
                <a:latin typeface="Times New Roman" panose="02020603050405020304" pitchFamily="18" charset="0"/>
                <a:cs typeface="Times New Roman" panose="02020603050405020304" pitchFamily="18" charset="0"/>
              </a:rPr>
              <a:t> Ma </a:t>
            </a:r>
            <a:r>
              <a:rPr lang="en-US" sz="2800" dirty="0" err="1">
                <a:solidFill>
                  <a:prstClr val="black"/>
                </a:solidFill>
                <a:latin typeface="Times New Roman" panose="02020603050405020304" pitchFamily="18" charset="0"/>
                <a:cs typeface="Times New Roman" panose="02020603050405020304" pitchFamily="18" charset="0"/>
              </a:rPr>
              <a:t>Thuột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b="1" u="sng" dirty="0" err="1">
                <a:solidFill>
                  <a:srgbClr val="FF0000"/>
                </a:solidFill>
                <a:latin typeface="Times New Roman" panose="02020603050405020304" pitchFamily="18" charset="0"/>
                <a:cs typeface="Times New Roman" panose="02020603050405020304" pitchFamily="18" charset="0"/>
              </a:rPr>
              <a:t>Nhóm</a:t>
            </a:r>
            <a:r>
              <a:rPr lang="en-US" sz="2800" b="1" u="sng" dirty="0">
                <a:solidFill>
                  <a:srgbClr val="FF0000"/>
                </a:solidFill>
                <a:latin typeface="Times New Roman" panose="02020603050405020304" pitchFamily="18" charset="0"/>
                <a:cs typeface="Times New Roman" panose="02020603050405020304" pitchFamily="18" charset="0"/>
              </a:rPr>
              <a:t> 5+6</a:t>
            </a:r>
            <a:endParaRPr lang="vi-VN" sz="2800" b="1" dirty="0">
              <a:solidFill>
                <a:srgbClr val="FF0000"/>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srgbClr val="0000CC"/>
                </a:solidFill>
                <a:latin typeface="Times New Roman" panose="02020603050405020304" pitchFamily="18" charset="0"/>
                <a:cs typeface="Times New Roman" panose="02020603050405020304" pitchFamily="18" charset="0"/>
              </a:rPr>
              <a:t>5. K</a:t>
            </a:r>
            <a:r>
              <a:rPr lang="vi-VN" sz="2800" dirty="0">
                <a:solidFill>
                  <a:srgbClr val="0000CC"/>
                </a:solidFill>
                <a:latin typeface="Times New Roman" panose="02020603050405020304" pitchFamily="18" charset="0"/>
                <a:cs typeface="Times New Roman" panose="02020603050405020304" pitchFamily="18" charset="0"/>
              </a:rPr>
              <a:t>hó khăn lớn nhất trong việc trồng cây cà phê ở Tây Nguyên là gì?</a:t>
            </a:r>
          </a:p>
          <a:p>
            <a:pPr marL="342900" lvl="0" indent="-342900">
              <a:spcBef>
                <a:spcPct val="20000"/>
              </a:spcBef>
            </a:pPr>
            <a:r>
              <a:rPr lang="vi-VN" sz="2800" dirty="0">
                <a:solidFill>
                  <a:srgbClr val="0000CC"/>
                </a:solidFill>
                <a:latin typeface="Times New Roman" panose="02020603050405020304" pitchFamily="18" charset="0"/>
                <a:cs typeface="Times New Roman" panose="02020603050405020304" pitchFamily="18" charset="0"/>
              </a:rPr>
              <a:t>6. Người dân ở Tây Nguyên đã làm gì để khắc</a:t>
            </a:r>
            <a:r>
              <a:rPr lang="en-US" sz="2800" dirty="0">
                <a:solidFill>
                  <a:srgbClr val="0000CC"/>
                </a:solidFill>
                <a:latin typeface="Times New Roman" panose="02020603050405020304" pitchFamily="18" charset="0"/>
                <a:cs typeface="Times New Roman" panose="02020603050405020304" pitchFamily="18" charset="0"/>
              </a:rPr>
              <a:t>c </a:t>
            </a:r>
            <a:r>
              <a:rPr lang="vi-VN" sz="2800" dirty="0">
                <a:solidFill>
                  <a:srgbClr val="0000CC"/>
                </a:solidFill>
                <a:latin typeface="Times New Roman" panose="02020603050405020304" pitchFamily="18" charset="0"/>
                <a:cs typeface="Times New Roman" panose="02020603050405020304" pitchFamily="18" charset="0"/>
              </a:rPr>
              <a:t>phục tình trạng khó khăn này?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60512" y="1052736"/>
            <a:ext cx="8952929" cy="3697166"/>
          </a:xfrm>
          <a:prstGeom prst="rect">
            <a:avLst/>
          </a:prstGeom>
        </p:spPr>
        <p:txBody>
          <a:bodyPr wrap="square">
            <a:spAutoFit/>
          </a:bodyPr>
          <a:lstStyle/>
          <a:p>
            <a:pPr>
              <a:lnSpc>
                <a:spcPct val="150000"/>
              </a:lnSpc>
              <a:buNone/>
            </a:pPr>
            <a:r>
              <a:rPr lang="en-US" sz="3200" b="1" u="sng" dirty="0" err="1">
                <a:solidFill>
                  <a:srgbClr val="FF0000"/>
                </a:solidFill>
                <a:latin typeface="Times New Roman" pitchFamily="18" charset="0"/>
                <a:cs typeface="Times New Roman" pitchFamily="18" charset="0"/>
              </a:rPr>
              <a:t>Nhóm</a:t>
            </a:r>
            <a:r>
              <a:rPr lang="en-US" sz="3200" b="1" u="sng" dirty="0">
                <a:solidFill>
                  <a:srgbClr val="FF0000"/>
                </a:solidFill>
                <a:latin typeface="Times New Roman" pitchFamily="18" charset="0"/>
                <a:cs typeface="Times New Roman" pitchFamily="18" charset="0"/>
              </a:rPr>
              <a:t> 1+2</a:t>
            </a:r>
            <a:endParaRPr lang="vi-VN" sz="3200" b="1" dirty="0">
              <a:solidFill>
                <a:srgbClr val="FF0000"/>
              </a:solidFill>
              <a:latin typeface="Times New Roman" pitchFamily="18" charset="0"/>
              <a:cs typeface="Times New Roman" pitchFamily="18" charset="0"/>
            </a:endParaRPr>
          </a:p>
          <a:p>
            <a:pPr>
              <a:lnSpc>
                <a:spcPct val="150000"/>
              </a:lnSpc>
            </a:pPr>
            <a:r>
              <a:rPr lang="en-US" sz="3200" dirty="0">
                <a:solidFill>
                  <a:srgbClr val="0000CC"/>
                </a:solidFill>
                <a:latin typeface="Times New Roman" pitchFamily="18" charset="0"/>
                <a:cs typeface="Times New Roman" pitchFamily="18" charset="0"/>
              </a:rPr>
              <a:t>1. </a:t>
            </a:r>
            <a:r>
              <a:rPr lang="en-US" sz="3200" dirty="0" err="1">
                <a:solidFill>
                  <a:srgbClr val="0000CC"/>
                </a:solidFill>
                <a:latin typeface="Times New Roman" pitchFamily="18" charset="0"/>
                <a:cs typeface="Times New Roman" pitchFamily="18" charset="0"/>
              </a:rPr>
              <a:t>Loại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cây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trồng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nổi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tiếng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có</a:t>
            </a:r>
            <a:r>
              <a:rPr lang="en-US" sz="3200" dirty="0">
                <a:solidFill>
                  <a:srgbClr val="0000CC"/>
                </a:solidFill>
                <a:latin typeface="Times New Roman" pitchFamily="18" charset="0"/>
                <a:cs typeface="Times New Roman" pitchFamily="18" charset="0"/>
              </a:rPr>
              <a:t> ở </a:t>
            </a:r>
            <a:r>
              <a:rPr lang="en-US" sz="3200" dirty="0" err="1">
                <a:solidFill>
                  <a:srgbClr val="0000CC"/>
                </a:solidFill>
                <a:latin typeface="Times New Roman" pitchFamily="18" charset="0"/>
                <a:cs typeface="Times New Roman" pitchFamily="18" charset="0"/>
              </a:rPr>
              <a:t>Buôn</a:t>
            </a:r>
            <a:r>
              <a:rPr lang="en-US" sz="3200" dirty="0">
                <a:solidFill>
                  <a:srgbClr val="0000CC"/>
                </a:solidFill>
                <a:latin typeface="Times New Roman" pitchFamily="18" charset="0"/>
                <a:cs typeface="Times New Roman" pitchFamily="18" charset="0"/>
              </a:rPr>
              <a:t> Ma </a:t>
            </a:r>
            <a:r>
              <a:rPr lang="en-US" sz="3200" dirty="0" err="1">
                <a:solidFill>
                  <a:srgbClr val="0000CC"/>
                </a:solidFill>
                <a:latin typeface="Times New Roman" pitchFamily="18" charset="0"/>
                <a:cs typeface="Times New Roman" pitchFamily="18" charset="0"/>
              </a:rPr>
              <a:t>Thuột</a:t>
            </a:r>
            <a:r>
              <a:rPr lang="en-US" sz="3200" dirty="0">
                <a:solidFill>
                  <a:srgbClr val="0000CC"/>
                </a:solidFill>
                <a:latin typeface="Times New Roman" pitchFamily="18" charset="0"/>
                <a:cs typeface="Times New Roman" pitchFamily="18" charset="0"/>
              </a:rPr>
              <a:t>?</a:t>
            </a:r>
          </a:p>
          <a:p>
            <a:pPr>
              <a:lnSpc>
                <a:spcPct val="150000"/>
              </a:lnSpc>
            </a:pPr>
            <a:r>
              <a:rPr lang="en-US" sz="3200" dirty="0" err="1">
                <a:solidFill>
                  <a:srgbClr val="FF0000"/>
                </a:solidFill>
                <a:latin typeface="Times New Roman" pitchFamily="18" charset="0"/>
                <a:cs typeface="Times New Roman" pitchFamily="18" charset="0"/>
              </a:rPr>
              <a:t>Loại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Buôn</a:t>
            </a:r>
            <a:r>
              <a:rPr lang="en-US" sz="3200" dirty="0">
                <a:solidFill>
                  <a:srgbClr val="FF0000"/>
                </a:solidFill>
                <a:latin typeface="Times New Roman" pitchFamily="18" charset="0"/>
                <a:cs typeface="Times New Roman" pitchFamily="18" charset="0"/>
              </a:rPr>
              <a:t> Ma </a:t>
            </a:r>
            <a:r>
              <a:rPr lang="en-US" sz="3200" dirty="0" err="1">
                <a:solidFill>
                  <a:srgbClr val="FF0000"/>
                </a:solidFill>
                <a:latin typeface="Times New Roman" pitchFamily="18" charset="0"/>
                <a:cs typeface="Times New Roman" pitchFamily="18" charset="0"/>
              </a:rPr>
              <a:t>Thuột</a:t>
            </a:r>
            <a:endParaRPr lang="vi-VN" sz="3200" dirty="0">
              <a:solidFill>
                <a:srgbClr val="FF0000"/>
              </a:solidFill>
              <a:latin typeface="Times New Roman" pitchFamily="18" charset="0"/>
              <a:cs typeface="Times New Roman" pitchFamily="18" charset="0"/>
            </a:endParaRPr>
          </a:p>
          <a:p>
            <a:pPr>
              <a:lnSpc>
                <a:spcPct val="150000"/>
              </a:lnSpc>
              <a:buNone/>
            </a:pPr>
            <a:r>
              <a:rPr lang="en-US" sz="3200" dirty="0">
                <a:solidFill>
                  <a:srgbClr val="0000CC"/>
                </a:solidFill>
                <a:latin typeface="Times New Roman" pitchFamily="18" charset="0"/>
                <a:cs typeface="Times New Roman" pitchFamily="18" charset="0"/>
              </a:rPr>
              <a:t>2. </a:t>
            </a:r>
            <a:r>
              <a:rPr lang="en-US" sz="3200" dirty="0" err="1">
                <a:solidFill>
                  <a:srgbClr val="0000CC"/>
                </a:solidFill>
                <a:latin typeface="Times New Roman" pitchFamily="18" charset="0"/>
                <a:cs typeface="Times New Roman" pitchFamily="18" charset="0"/>
              </a:rPr>
              <a:t>Địa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phương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thuộc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tỉnh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Tây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Nguyên</a:t>
            </a:r>
            <a:r>
              <a:rPr lang="en-US" sz="3200" dirty="0">
                <a:solidFill>
                  <a:srgbClr val="0000CC"/>
                </a:solidFill>
                <a:latin typeface="Times New Roman" pitchFamily="18" charset="0"/>
                <a:cs typeface="Times New Roman" pitchFamily="18" charset="0"/>
              </a:rPr>
              <a:t>?</a:t>
            </a:r>
          </a:p>
          <a:p>
            <a:pPr>
              <a:lnSpc>
                <a:spcPct val="150000"/>
              </a:lnSpc>
              <a:buNone/>
            </a:pPr>
            <a:r>
              <a:rPr lang="en-US" sz="3200" dirty="0" err="1">
                <a:solidFill>
                  <a:srgbClr val="FF0000"/>
                </a:solidFill>
                <a:latin typeface="Times New Roman" pitchFamily="18" charset="0"/>
                <a:cs typeface="Times New Roman" pitchFamily="18" charset="0"/>
              </a:rPr>
              <a:t>Địa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thuộc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tỉnh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Đắc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Lắc</a:t>
            </a:r>
            <a:r>
              <a:rPr lang="en-US" sz="3200" dirty="0">
                <a:solidFill>
                  <a:srgbClr val="0000CC"/>
                </a:solidFill>
                <a:latin typeface="Times New Roman" pitchFamily="18" charset="0"/>
                <a:cs typeface="Times New Roman" pitchFamily="18" charset="0"/>
              </a:rPr>
              <a:t>.</a:t>
            </a:r>
            <a:endParaRPr lang="vi-VN" sz="32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800" decel="100000"/>
                                        <p:tgtEl>
                                          <p:spTgt spid="4">
                                            <p:txEl>
                                              <p:pRg st="2" end="2"/>
                                            </p:txEl>
                                          </p:spTgt>
                                        </p:tgtEl>
                                      </p:cBhvr>
                                    </p:animEffect>
                                    <p:anim calcmode="lin" valueType="num">
                                      <p:cBhvr>
                                        <p:cTn id="8"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amond(in)">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a:off x="3879850" y="6096000"/>
            <a:ext cx="561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b="1">
                <a:solidFill>
                  <a:srgbClr val="1F497D"/>
                </a:solidFill>
                <a:latin typeface=".VnTime" pitchFamily="34" charset="0"/>
              </a:rPr>
              <a:t> </a:t>
            </a:r>
            <a:r>
              <a:rPr lang="en-US" altLang="en-US" sz="2400" b="1">
                <a:solidFill>
                  <a:prstClr val="black"/>
                </a:solidFill>
                <a:latin typeface=".VnTime" pitchFamily="34" charset="0"/>
              </a:rPr>
              <a:t> </a:t>
            </a:r>
            <a:r>
              <a:rPr lang="en-US" altLang="en-US" sz="2400" b="1">
                <a:solidFill>
                  <a:prstClr val="white"/>
                </a:solidFill>
                <a:latin typeface=".VnTime" pitchFamily="34" charset="0"/>
              </a:rPr>
              <a:t>Cµ phª ë Bu«n Ma Thuét </a:t>
            </a:r>
          </a:p>
        </p:txBody>
      </p:sp>
      <p:pic>
        <p:nvPicPr>
          <p:cNvPr id="20483" name="Picture 31" descr="Caphe tan 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76200"/>
            <a:ext cx="2889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2" descr="capheg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0"/>
            <a:ext cx="3219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5" descr="22085484_coffee_cu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3352800"/>
            <a:ext cx="429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D:\lan\san pham ca phe\Keo_Kopiko_cafe_sua_150g_Cust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 y="3276600"/>
            <a:ext cx="447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descr="dakmecoffee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50" y="304800"/>
            <a:ext cx="3054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Point Star 8">
            <a:hlinkClick r:id="rId7" action="ppaction://hlinkfile"/>
          </p:cNvPr>
          <p:cNvSpPr/>
          <p:nvPr/>
        </p:nvSpPr>
        <p:spPr>
          <a:xfrm>
            <a:off x="82550" y="6400800"/>
            <a:ext cx="3302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2183912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6575" y="908720"/>
            <a:ext cx="8832850" cy="4435830"/>
          </a:xfrm>
          <a:prstGeom prst="rect">
            <a:avLst/>
          </a:prstGeom>
        </p:spPr>
        <p:txBody>
          <a:bodyPr wrap="square">
            <a:spAutoFit/>
          </a:bodyPr>
          <a:lstStyle/>
          <a:p>
            <a:pPr>
              <a:lnSpc>
                <a:spcPct val="150000"/>
              </a:lnSpc>
              <a:buNone/>
            </a:pPr>
            <a:r>
              <a:rPr lang="en-US" sz="3200" b="1" u="sng" dirty="0" err="1">
                <a:solidFill>
                  <a:srgbClr val="FF0000"/>
                </a:solidFill>
                <a:latin typeface="Times New Roman" pitchFamily="18" charset="0"/>
                <a:cs typeface="Times New Roman" pitchFamily="18" charset="0"/>
              </a:rPr>
              <a:t>Nhóm</a:t>
            </a:r>
            <a:r>
              <a:rPr lang="en-US" sz="3200" b="1" u="sng" dirty="0">
                <a:solidFill>
                  <a:srgbClr val="FF0000"/>
                </a:solidFill>
                <a:latin typeface="Times New Roman" pitchFamily="18" charset="0"/>
                <a:cs typeface="Times New Roman" pitchFamily="18" charset="0"/>
              </a:rPr>
              <a:t> 3+4</a:t>
            </a:r>
            <a:endParaRPr lang="vi-VN" sz="3200" b="1" dirty="0">
              <a:solidFill>
                <a:srgbClr val="FF0000"/>
              </a:solidFill>
              <a:latin typeface="Times New Roman" pitchFamily="18" charset="0"/>
              <a:cs typeface="Times New Roman" pitchFamily="18" charset="0"/>
            </a:endParaRPr>
          </a:p>
          <a:p>
            <a:pPr>
              <a:lnSpc>
                <a:spcPct val="150000"/>
              </a:lnSpc>
              <a:buNone/>
            </a:pPr>
            <a:r>
              <a:rPr lang="en-US" sz="3200" dirty="0">
                <a:solidFill>
                  <a:schemeClr val="tx1"/>
                </a:solidFill>
                <a:latin typeface="Times New Roman" pitchFamily="18" charset="0"/>
                <a:cs typeface="Times New Roman" pitchFamily="18" charset="0"/>
              </a:rPr>
              <a:t>3. </a:t>
            </a:r>
            <a:r>
              <a:rPr lang="en-US" sz="3200" dirty="0" err="1">
                <a:solidFill>
                  <a:schemeClr val="tx1"/>
                </a:solidFill>
                <a:latin typeface="Times New Roman" pitchFamily="18" charset="0"/>
                <a:cs typeface="Times New Roman" pitchFamily="18" charset="0"/>
              </a:rPr>
              <a:t>Cà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phê</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như</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a:p>
            <a:pPr>
              <a:lnSpc>
                <a:spcPct val="150000"/>
              </a:lnSpc>
            </a:pPr>
            <a:r>
              <a:rPr lang="en-US" sz="3200" dirty="0" err="1">
                <a:solidFill>
                  <a:srgbClr val="FF0000"/>
                </a:solidFill>
                <a:latin typeface="Times New Roman" pitchFamily="18" charset="0"/>
                <a:cs typeface="Times New Roman" pitchFamily="18" charset="0"/>
              </a:rPr>
              <a:t>Cà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ngon</a:t>
            </a:r>
            <a:endParaRPr lang="vi-VN" sz="3200" dirty="0">
              <a:solidFill>
                <a:srgbClr val="FF0000"/>
              </a:solidFill>
              <a:latin typeface="Times New Roman" pitchFamily="18" charset="0"/>
              <a:cs typeface="Times New Roman" pitchFamily="18" charset="0"/>
            </a:endParaRPr>
          </a:p>
          <a:p>
            <a:pPr>
              <a:lnSpc>
                <a:spcPct val="150000"/>
              </a:lnSpc>
              <a:buNone/>
            </a:pPr>
            <a:r>
              <a:rPr lang="en-US" sz="3200" dirty="0">
                <a:solidFill>
                  <a:schemeClr val="tx1"/>
                </a:solidFill>
                <a:latin typeface="Times New Roman" pitchFamily="18" charset="0"/>
                <a:cs typeface="Times New Roman" pitchFamily="18" charset="0"/>
              </a:rPr>
              <a:t>4. </a:t>
            </a:r>
            <a:r>
              <a:rPr lang="en-US" sz="3200" dirty="0" err="1">
                <a:solidFill>
                  <a:schemeClr val="tx1"/>
                </a:solidFill>
                <a:latin typeface="Times New Roman" pitchFamily="18" charset="0"/>
                <a:cs typeface="Times New Roman" pitchFamily="18" charset="0"/>
              </a:rPr>
              <a:t>Cà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phê</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Buôn</a:t>
            </a:r>
            <a:r>
              <a:rPr lang="en-US" sz="3200" dirty="0">
                <a:solidFill>
                  <a:schemeClr val="tx1"/>
                </a:solidFill>
                <a:latin typeface="Times New Roman" pitchFamily="18" charset="0"/>
                <a:cs typeface="Times New Roman" pitchFamily="18" charset="0"/>
              </a:rPr>
              <a:t> Ma </a:t>
            </a:r>
            <a:r>
              <a:rPr lang="en-US" sz="3200" dirty="0" err="1">
                <a:solidFill>
                  <a:schemeClr val="tx1"/>
                </a:solidFill>
                <a:latin typeface="Times New Roman" pitchFamily="18" charset="0"/>
                <a:cs typeface="Times New Roman" pitchFamily="18" charset="0"/>
              </a:rPr>
              <a:t>Thuột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nổi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tiếng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như</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a:p>
            <a:pPr>
              <a:lnSpc>
                <a:spcPct val="150000"/>
              </a:lnSpc>
              <a:buNone/>
            </a:pPr>
            <a:r>
              <a:rPr lang="en-US" sz="3200" dirty="0" err="1">
                <a:solidFill>
                  <a:srgbClr val="FF0000"/>
                </a:solidFill>
                <a:latin typeface="Times New Roman" pitchFamily="18" charset="0"/>
                <a:cs typeface="Times New Roman" pitchFamily="18" charset="0"/>
              </a:rPr>
              <a:t>Cà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Buôn</a:t>
            </a:r>
            <a:r>
              <a:rPr lang="en-US" sz="3200" dirty="0">
                <a:solidFill>
                  <a:srgbClr val="FF0000"/>
                </a:solidFill>
                <a:latin typeface="Times New Roman" pitchFamily="18" charset="0"/>
                <a:cs typeface="Times New Roman" pitchFamily="18" charset="0"/>
              </a:rPr>
              <a:t> Ma </a:t>
            </a:r>
            <a:r>
              <a:rPr lang="en-US" sz="3200" dirty="0" err="1">
                <a:solidFill>
                  <a:srgbClr val="FF0000"/>
                </a:solidFill>
                <a:latin typeface="Times New Roman" pitchFamily="18" charset="0"/>
                <a:cs typeface="Times New Roman" pitchFamily="18" charset="0"/>
              </a:rPr>
              <a:t>Thuột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chỉ</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ngoài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r>
              <a:rPr lang="en-US" sz="3200" dirty="0">
                <a:solidFill>
                  <a:srgbClr val="FF0000"/>
                </a:solidFill>
                <a:latin typeface="Times New Roman" pitchFamily="18" charset="0"/>
                <a:cs typeface="Times New Roman" pitchFamily="18" charset="0"/>
              </a:rPr>
              <a:t>.</a:t>
            </a:r>
            <a:endParaRPr lang="vi-VN"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800" decel="100000"/>
                                        <p:tgtEl>
                                          <p:spTgt spid="4">
                                            <p:txEl>
                                              <p:pRg st="2" end="2"/>
                                            </p:txEl>
                                          </p:spTgt>
                                        </p:tgtEl>
                                      </p:cBhvr>
                                    </p:animEffect>
                                    <p:anim calcmode="lin" valueType="num">
                                      <p:cBhvr>
                                        <p:cTn id="8"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800" decel="100000"/>
                                        <p:tgtEl>
                                          <p:spTgt spid="4">
                                            <p:txEl>
                                              <p:pRg st="4" end="4"/>
                                            </p:txEl>
                                          </p:spTgt>
                                        </p:tgtEl>
                                      </p:cBhvr>
                                    </p:animEffect>
                                    <p:anim calcmode="lin" valueType="num">
                                      <p:cBhvr>
                                        <p:cTn id="18"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528" y="33910"/>
            <a:ext cx="8832850" cy="7387728"/>
          </a:xfrm>
          <a:prstGeom prst="rect">
            <a:avLst/>
          </a:prstGeom>
        </p:spPr>
        <p:txBody>
          <a:bodyPr wrap="square">
            <a:spAutoFit/>
          </a:bodyPr>
          <a:lstStyle/>
          <a:p>
            <a:pPr>
              <a:lnSpc>
                <a:spcPct val="150000"/>
              </a:lnSpc>
              <a:buNone/>
            </a:pPr>
            <a:r>
              <a:rPr lang="en-US" sz="3200" b="1" u="sng" dirty="0" err="1">
                <a:solidFill>
                  <a:srgbClr val="FF0000"/>
                </a:solidFill>
                <a:latin typeface="Times New Roman" pitchFamily="18" charset="0"/>
                <a:cs typeface="Times New Roman" pitchFamily="18" charset="0"/>
              </a:rPr>
              <a:t>Nhóm</a:t>
            </a:r>
            <a:r>
              <a:rPr lang="en-US" sz="3200" b="1" u="sng" dirty="0">
                <a:solidFill>
                  <a:srgbClr val="FF0000"/>
                </a:solidFill>
                <a:latin typeface="Times New Roman" pitchFamily="18" charset="0"/>
                <a:cs typeface="Times New Roman" pitchFamily="18" charset="0"/>
              </a:rPr>
              <a:t> 5+6</a:t>
            </a:r>
            <a:endParaRPr lang="vi-VN" sz="3200" b="1" dirty="0">
              <a:solidFill>
                <a:srgbClr val="FF0000"/>
              </a:solidFill>
              <a:latin typeface="Times New Roman" pitchFamily="18" charset="0"/>
              <a:cs typeface="Times New Roman" pitchFamily="18" charset="0"/>
            </a:endParaRPr>
          </a:p>
          <a:p>
            <a:pPr>
              <a:lnSpc>
                <a:spcPct val="150000"/>
              </a:lnSpc>
              <a:buNone/>
            </a:pPr>
            <a:r>
              <a:rPr lang="en-US" sz="3200" dirty="0">
                <a:solidFill>
                  <a:srgbClr val="0000CC"/>
                </a:solidFill>
                <a:latin typeface="Times New Roman" pitchFamily="18" charset="0"/>
                <a:cs typeface="Times New Roman" pitchFamily="18" charset="0"/>
              </a:rPr>
              <a:t>5. K</a:t>
            </a:r>
            <a:r>
              <a:rPr lang="vi-VN" sz="3200" dirty="0">
                <a:solidFill>
                  <a:srgbClr val="0000CC"/>
                </a:solidFill>
                <a:latin typeface="Times New Roman" pitchFamily="18" charset="0"/>
                <a:cs typeface="Times New Roman" pitchFamily="18" charset="0"/>
              </a:rPr>
              <a:t>hó khăn lớn nhất trong việc trồng cây cà phê ở Tây Nguyên là gì?</a:t>
            </a:r>
          </a:p>
          <a:p>
            <a:pPr>
              <a:lnSpc>
                <a:spcPct val="150000"/>
              </a:lnSpc>
            </a:pPr>
            <a:r>
              <a:rPr lang="en-US" sz="3200" dirty="0">
                <a:solidFill>
                  <a:srgbClr val="FF0000"/>
                </a:solidFill>
                <a:latin typeface="Times New Roman" pitchFamily="18" charset="0"/>
                <a:cs typeface="Times New Roman" pitchFamily="18" charset="0"/>
              </a:rPr>
              <a:t>- K</a:t>
            </a:r>
            <a:r>
              <a:rPr lang="vi-VN" sz="3200" dirty="0">
                <a:solidFill>
                  <a:srgbClr val="FF0000"/>
                </a:solidFill>
                <a:latin typeface="Times New Roman" pitchFamily="18" charset="0"/>
                <a:cs typeface="Times New Roman" pitchFamily="18" charset="0"/>
              </a:rPr>
              <a:t>hó khăn lớn nhất trong việc trồng cây cà phê ở Tây Nguyên là tình trạng thiếu nước và</a:t>
            </a:r>
            <a:r>
              <a:rPr lang="en-US" sz="3200" dirty="0">
                <a:solidFill>
                  <a:srgbClr val="FF0000"/>
                </a:solidFill>
                <a:latin typeface="Times New Roman" pitchFamily="18" charset="0"/>
                <a:cs typeface="Times New Roman" pitchFamily="18" charset="0"/>
              </a:rPr>
              <a:t>o</a:t>
            </a:r>
            <a:r>
              <a:rPr lang="vi-VN" sz="3200" dirty="0">
                <a:solidFill>
                  <a:srgbClr val="FF0000"/>
                </a:solidFill>
                <a:latin typeface="Times New Roman" pitchFamily="18" charset="0"/>
                <a:cs typeface="Times New Roman" pitchFamily="18" charset="0"/>
              </a:rPr>
              <a:t> mùa khô.</a:t>
            </a:r>
          </a:p>
          <a:p>
            <a:pPr>
              <a:lnSpc>
                <a:spcPct val="150000"/>
              </a:lnSpc>
              <a:buNone/>
            </a:pPr>
            <a:r>
              <a:rPr lang="vi-VN" sz="3200" dirty="0">
                <a:solidFill>
                  <a:srgbClr val="0000CC"/>
                </a:solidFill>
                <a:latin typeface="Times New Roman" pitchFamily="18" charset="0"/>
                <a:cs typeface="Times New Roman" pitchFamily="18" charset="0"/>
              </a:rPr>
              <a:t>6. Người dân ở Tây Nguyên đã làm gì để khắc phục tình trạng khó khăn này?</a:t>
            </a:r>
          </a:p>
          <a:p>
            <a:pPr>
              <a:lnSpc>
                <a:spcPct val="150000"/>
              </a:lnSpc>
              <a:buNone/>
            </a:pPr>
            <a:r>
              <a:rPr lang="vi-VN" sz="3200" dirty="0">
                <a:solidFill>
                  <a:srgbClr val="FF0000"/>
                </a:solidFill>
                <a:latin typeface="Times New Roman" pitchFamily="18" charset="0"/>
                <a:cs typeface="Times New Roman" pitchFamily="18" charset="0"/>
              </a:rPr>
              <a:t>- Người dân phải dùng máy bơm nước ngầm để tưới cho cây.</a:t>
            </a:r>
          </a:p>
          <a:p>
            <a:pPr>
              <a:lnSpc>
                <a:spcPct val="150000"/>
              </a:lnSpc>
            </a:pPr>
            <a:endParaRPr lang="vi-V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EA05F-FFC0-4D02-AB2E-C68DC5817083}"/>
              </a:ext>
            </a:extLst>
          </p:cNvPr>
          <p:cNvSpPr/>
          <p:nvPr/>
        </p:nvSpPr>
        <p:spPr>
          <a:xfrm>
            <a:off x="2936776" y="171686"/>
            <a:ext cx="4100955"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a:t>
            </a:r>
            <a:r>
              <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6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động</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A9864B-71D8-4CB4-AA06-486C7437696E}"/>
              </a:ext>
            </a:extLst>
          </p:cNvPr>
          <p:cNvSpPr txBox="1"/>
          <p:nvPr/>
        </p:nvSpPr>
        <p:spPr>
          <a:xfrm>
            <a:off x="1041300" y="1391232"/>
            <a:ext cx="7560840" cy="584775"/>
          </a:xfrm>
          <a:prstGeom prst="rect">
            <a:avLst/>
          </a:prstGeom>
          <a:noFill/>
        </p:spPr>
        <p:txBody>
          <a:bodyPr wrap="square" rtlCol="0">
            <a:spAutoFit/>
          </a:bodyPr>
          <a:lstStyle/>
          <a:p>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Nêu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đặc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điểm</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về</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tự</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nhiên</a:t>
            </a:r>
            <a:r>
              <a:rPr lang="en-US" sz="3200" dirty="0">
                <a:solidFill>
                  <a:srgbClr val="00B050"/>
                </a:solidFill>
                <a:latin typeface="Times New Roman" panose="02020603050405020304" pitchFamily="18" charset="0"/>
                <a:cs typeface="Times New Roman" panose="02020603050405020304" pitchFamily="18" charset="0"/>
              </a:rPr>
              <a:t> ở </a:t>
            </a:r>
            <a:r>
              <a:rPr lang="en-US" sz="3200" dirty="0" err="1">
                <a:solidFill>
                  <a:srgbClr val="00B050"/>
                </a:solidFill>
                <a:latin typeface="Times New Roman" panose="02020603050405020304" pitchFamily="18" charset="0"/>
                <a:cs typeface="Times New Roman" panose="02020603050405020304" pitchFamily="18" charset="0"/>
              </a:rPr>
              <a:t>Tây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Nguyên</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8EB5AE8-F207-4BE7-A3FE-DEB4B428B342}"/>
              </a:ext>
            </a:extLst>
          </p:cNvPr>
          <p:cNvSpPr txBox="1"/>
          <p:nvPr/>
        </p:nvSpPr>
        <p:spPr>
          <a:xfrm>
            <a:off x="1018394" y="3636405"/>
            <a:ext cx="7776864" cy="1077218"/>
          </a:xfrm>
          <a:prstGeom prst="rect">
            <a:avLst/>
          </a:prstGeom>
          <a:noFill/>
        </p:spPr>
        <p:txBody>
          <a:bodyPr wrap="square" rtlCol="0">
            <a:spAutoFit/>
          </a:bodyPr>
          <a:lstStyle/>
          <a:p>
            <a:r>
              <a:rPr lang="en-US" sz="3200" dirty="0">
                <a:solidFill>
                  <a:srgbClr val="00B050"/>
                </a:solidFill>
                <a:latin typeface="Times New Roman" panose="02020603050405020304" pitchFamily="18" charset="0"/>
                <a:cs typeface="Times New Roman" panose="02020603050405020304" pitchFamily="18" charset="0"/>
              </a:rPr>
              <a:t>? Ở </a:t>
            </a:r>
            <a:r>
              <a:rPr lang="en-US" sz="3200" dirty="0" err="1">
                <a:solidFill>
                  <a:srgbClr val="00B050"/>
                </a:solidFill>
                <a:latin typeface="Times New Roman" panose="02020603050405020304" pitchFamily="18" charset="0"/>
                <a:cs typeface="Times New Roman" panose="02020603050405020304" pitchFamily="18" charset="0"/>
              </a:rPr>
              <a:t>Tây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Nguyên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những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dân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tộc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nào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chung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sống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lâu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đời</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6A9864B-71D8-4CB4-AA06-486C7437696E}"/>
              </a:ext>
            </a:extLst>
          </p:cNvPr>
          <p:cNvSpPr txBox="1"/>
          <p:nvPr/>
        </p:nvSpPr>
        <p:spPr>
          <a:xfrm>
            <a:off x="1126406" y="2021376"/>
            <a:ext cx="8363098" cy="1569660"/>
          </a:xfrm>
          <a:prstGeom prst="rect">
            <a:avLst/>
          </a:prstGeom>
          <a:noFill/>
        </p:spPr>
        <p:txBody>
          <a:bodyPr wrap="square" rtlCol="0">
            <a:spAutoFit/>
          </a:bodyPr>
          <a:lstStyle/>
          <a:p>
            <a:r>
              <a:rPr lang="en-US" sz="3200" dirty="0" err="1">
                <a:solidFill>
                  <a:srgbClr val="00B050"/>
                </a:solidFill>
                <a:latin typeface="Times New Roman" panose="02020603050405020304" pitchFamily="18" charset="0"/>
                <a:cs typeface="Times New Roman" panose="02020603050405020304" pitchFamily="18" charset="0"/>
              </a:rPr>
              <a:t>Tây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Nguyên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là</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vùng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đất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cao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rộng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lớn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gồm</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các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cao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nguyên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xếp</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tầng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cao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thấp</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khác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nhau</a:t>
            </a:r>
            <a:r>
              <a:rPr lang="en-US" sz="3200" dirty="0">
                <a:solidFill>
                  <a:srgbClr val="00B050"/>
                </a:solidFill>
                <a:latin typeface="Times New Roman" panose="02020603050405020304" pitchFamily="18" charset="0"/>
                <a:cs typeface="Times New Roman" panose="02020603050405020304" pitchFamily="18" charset="0"/>
              </a:rPr>
              <a:t>. </a:t>
            </a:r>
          </a:p>
          <a:p>
            <a:r>
              <a:rPr lang="en-US" sz="3200" dirty="0" err="1">
                <a:solidFill>
                  <a:srgbClr val="00B050"/>
                </a:solidFill>
                <a:latin typeface="Times New Roman" panose="02020603050405020304" pitchFamily="18" charset="0"/>
                <a:cs typeface="Times New Roman" panose="02020603050405020304" pitchFamily="18" charset="0"/>
              </a:rPr>
              <a:t>Khí</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hậu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2 </a:t>
            </a:r>
            <a:r>
              <a:rPr lang="en-US" sz="3200" dirty="0" err="1">
                <a:solidFill>
                  <a:srgbClr val="00B050"/>
                </a:solidFill>
                <a:latin typeface="Times New Roman" panose="02020603050405020304" pitchFamily="18" charset="0"/>
                <a:cs typeface="Times New Roman" panose="02020603050405020304" pitchFamily="18" charset="0"/>
              </a:rPr>
              <a:t>mùa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rõ</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rệt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mùa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mưa</a:t>
            </a:r>
            <a:r>
              <a:rPr lang="en-US" sz="3200" dirty="0">
                <a:solidFill>
                  <a:srgbClr val="00B050"/>
                </a:solidFill>
                <a:latin typeface="Times New Roman" panose="02020603050405020304" pitchFamily="18" charset="0"/>
                <a:cs typeface="Times New Roman" panose="02020603050405020304" pitchFamily="18" charset="0"/>
              </a:rPr>
              <a:t> và </a:t>
            </a:r>
            <a:r>
              <a:rPr lang="en-US" sz="3200" dirty="0" err="1">
                <a:solidFill>
                  <a:srgbClr val="00B050"/>
                </a:solidFill>
                <a:latin typeface="Times New Roman" panose="02020603050405020304" pitchFamily="18" charset="0"/>
                <a:cs typeface="Times New Roman" panose="02020603050405020304" pitchFamily="18" charset="0"/>
              </a:rPr>
              <a:t>mùa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khô</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8EB5AE8-F207-4BE7-A3FE-DEB4B428B342}"/>
              </a:ext>
            </a:extLst>
          </p:cNvPr>
          <p:cNvSpPr txBox="1"/>
          <p:nvPr/>
        </p:nvSpPr>
        <p:spPr>
          <a:xfrm>
            <a:off x="1018394" y="4790187"/>
            <a:ext cx="7776864" cy="1077218"/>
          </a:xfrm>
          <a:prstGeom prst="rect">
            <a:avLst/>
          </a:prstGeom>
          <a:noFill/>
        </p:spPr>
        <p:txBody>
          <a:bodyPr wrap="square" rtlCol="0">
            <a:spAutoFit/>
          </a:bodyPr>
          <a:lstStyle/>
          <a:p>
            <a:r>
              <a:rPr lang="en-US" sz="3200" dirty="0">
                <a:solidFill>
                  <a:srgbClr val="00B050"/>
                </a:solidFill>
                <a:latin typeface="Times New Roman" panose="02020603050405020304" pitchFamily="18" charset="0"/>
                <a:cs typeface="Times New Roman" panose="02020603050405020304" pitchFamily="18" charset="0"/>
              </a:rPr>
              <a:t>Ở </a:t>
            </a:r>
            <a:r>
              <a:rPr lang="en-US" sz="3200" dirty="0" err="1">
                <a:solidFill>
                  <a:srgbClr val="00B050"/>
                </a:solidFill>
                <a:latin typeface="Times New Roman" panose="02020603050405020304" pitchFamily="18" charset="0"/>
                <a:cs typeface="Times New Roman" panose="02020603050405020304" pitchFamily="18" charset="0"/>
              </a:rPr>
              <a:t>Tây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Nguyên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các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dân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tộc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chung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sống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lâu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đời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Gia</a:t>
            </a:r>
            <a:r>
              <a:rPr lang="en-US" sz="3200" dirty="0">
                <a:solidFill>
                  <a:srgbClr val="00B050"/>
                </a:solidFill>
                <a:latin typeface="Times New Roman" panose="02020603050405020304" pitchFamily="18" charset="0"/>
                <a:cs typeface="Times New Roman" panose="02020603050405020304" pitchFamily="18" charset="0"/>
              </a:rPr>
              <a:t>-rai, Ê-</a:t>
            </a:r>
            <a:r>
              <a:rPr lang="en-US" sz="3200" dirty="0" err="1">
                <a:solidFill>
                  <a:srgbClr val="00B050"/>
                </a:solidFill>
                <a:latin typeface="Times New Roman" panose="02020603050405020304" pitchFamily="18" charset="0"/>
                <a:cs typeface="Times New Roman" panose="02020603050405020304" pitchFamily="18" charset="0"/>
              </a:rPr>
              <a:t>đê</a:t>
            </a:r>
            <a:r>
              <a:rPr lang="en-US" sz="3200" dirty="0">
                <a:solidFill>
                  <a:srgbClr val="00B050"/>
                </a:solidFill>
                <a:latin typeface="Times New Roman" panose="02020603050405020304" pitchFamily="18" charset="0"/>
                <a:cs typeface="Times New Roman" panose="02020603050405020304" pitchFamily="18" charset="0"/>
              </a:rPr>
              <a:t>, Ba-</a:t>
            </a:r>
            <a:r>
              <a:rPr lang="en-US" sz="3200" dirty="0" err="1">
                <a:solidFill>
                  <a:srgbClr val="00B050"/>
                </a:solidFill>
                <a:latin typeface="Times New Roman" panose="02020603050405020304" pitchFamily="18" charset="0"/>
                <a:cs typeface="Times New Roman" panose="02020603050405020304" pitchFamily="18" charset="0"/>
              </a:rPr>
              <a:t>na</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2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32520" y="2852936"/>
            <a:ext cx="8568952" cy="1953868"/>
          </a:xfrm>
          <a:prstGeom prst="rect">
            <a:avLst/>
          </a:prstGeom>
        </p:spPr>
        <p:txBody>
          <a:bodyPr wrap="square">
            <a:spAutoFit/>
          </a:bodyPr>
          <a:lstStyle/>
          <a:p>
            <a:pPr lvl="0">
              <a:lnSpc>
                <a:spcPct val="150000"/>
              </a:lnSpc>
              <a:spcBef>
                <a:spcPct val="20000"/>
              </a:spcBef>
              <a:buClr>
                <a:srgbClr val="0000FF"/>
              </a:buClr>
              <a:buSzPct val="60000"/>
            </a:pPr>
            <a:r>
              <a:rPr lang="en-US" sz="2800"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Trên các cao nguyên ở Tây Nguyên có những vùng đất ba dan rộng lớn, được khai thác để trồng cây công nghiệp lâu năm như cà phê, cao su, hồ tiêu, chè.</a:t>
            </a:r>
          </a:p>
        </p:txBody>
      </p:sp>
      <p:sp>
        <p:nvSpPr>
          <p:cNvPr id="5" name="Rectangle 4"/>
          <p:cNvSpPr/>
          <p:nvPr/>
        </p:nvSpPr>
        <p:spPr>
          <a:xfrm>
            <a:off x="3669196" y="1960677"/>
            <a:ext cx="199445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i="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Kết</a:t>
            </a:r>
            <a:r>
              <a:rPr lang="en-US" sz="40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000" b="1" i="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luận</a:t>
            </a:r>
            <a:endParaRPr lang="en-US" sz="40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2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EE577F-7CF6-4D1A-8D2F-24E8ABF82246}"/>
              </a:ext>
            </a:extLst>
          </p:cNvPr>
          <p:cNvSpPr/>
          <p:nvPr/>
        </p:nvSpPr>
        <p:spPr>
          <a:xfrm>
            <a:off x="704528" y="908720"/>
            <a:ext cx="8496944" cy="108012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2. </a:t>
            </a:r>
            <a:r>
              <a:rPr lang="nl-NL" sz="3200" b="1" dirty="0">
                <a:solidFill>
                  <a:srgbClr val="FF0000"/>
                </a:solidFill>
                <a:latin typeface="Times New Roman" panose="02020603050405020304" pitchFamily="18" charset="0"/>
                <a:cs typeface="Times New Roman" panose="02020603050405020304" pitchFamily="18" charset="0"/>
              </a:rPr>
              <a:t>Chăn nuôi gia súc lớn trên các đồng cỏ: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051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Luoc_do_mot_so_cay_trong_va_vat_nuoi_chinh_o_Tay_Nguyen"/>
          <p:cNvPicPr>
            <a:picLocks noChangeAspect="1" noChangeArrowheads="1"/>
          </p:cNvPicPr>
          <p:nvPr/>
        </p:nvPicPr>
        <p:blipFill>
          <a:blip r:embed="rId2"/>
          <a:srcRect/>
          <a:stretch>
            <a:fillRect/>
          </a:stretch>
        </p:blipFill>
        <p:spPr bwMode="auto">
          <a:xfrm>
            <a:off x="4824536" y="36316"/>
            <a:ext cx="5025008" cy="6624736"/>
          </a:xfrm>
          <a:prstGeom prst="rect">
            <a:avLst/>
          </a:prstGeom>
          <a:noFill/>
          <a:ln w="19050">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3746277302"/>
              </p:ext>
            </p:extLst>
          </p:nvPr>
        </p:nvGraphicFramePr>
        <p:xfrm>
          <a:off x="151888" y="404664"/>
          <a:ext cx="4608512" cy="1554480"/>
        </p:xfrm>
        <a:graphic>
          <a:graphicData uri="http://schemas.openxmlformats.org/drawingml/2006/table">
            <a:tbl>
              <a:tblPr firstRow="1" bandRow="1"/>
              <a:tblGrid>
                <a:gridCol w="1466391">
                  <a:extLst>
                    <a:ext uri="{9D8B030D-6E8A-4147-A177-3AD203B41FA5}">
                      <a16:colId xmlns:a16="http://schemas.microsoft.com/office/drawing/2014/main" val="20000"/>
                    </a:ext>
                  </a:extLst>
                </a:gridCol>
                <a:gridCol w="3142121">
                  <a:extLst>
                    <a:ext uri="{9D8B030D-6E8A-4147-A177-3AD203B41FA5}">
                      <a16:colId xmlns:a16="http://schemas.microsoft.com/office/drawing/2014/main" val="20001"/>
                    </a:ext>
                  </a:extLst>
                </a:gridCol>
              </a:tblGrid>
              <a:tr h="370840">
                <a:tc>
                  <a:txBody>
                    <a:bodyPr/>
                    <a:lstStyle/>
                    <a:p>
                      <a:pPr algn="ctr"/>
                      <a:r>
                        <a:rPr lang="en-US" sz="2800" dirty="0" err="1">
                          <a:latin typeface="Times New Roman" panose="02020603050405020304" pitchFamily="18" charset="0"/>
                          <a:cs typeface="Times New Roman" panose="02020603050405020304" pitchFamily="18" charset="0"/>
                        </a:rPr>
                        <a:t>Vật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nuôi</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lượng</a:t>
                      </a:r>
                      <a:r>
                        <a:rPr lang="en-US" sz="2800" baseline="0" dirty="0">
                          <a:latin typeface="Times New Roman" panose="02020603050405020304" pitchFamily="18" charset="0"/>
                          <a:cs typeface="Times New Roman" panose="02020603050405020304" pitchFamily="18" charset="0"/>
                        </a:rPr>
                        <a:t> (con )</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2800" dirty="0" err="1">
                          <a:latin typeface="Times New Roman" panose="02020603050405020304" pitchFamily="18" charset="0"/>
                          <a:cs typeface="Times New Roman" panose="02020603050405020304" pitchFamily="18" charset="0"/>
                        </a:rPr>
                        <a:t>Bò</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476 000</a:t>
                      </a:r>
                    </a:p>
                  </a:txBody>
                  <a:tcPr/>
                </a:tc>
                <a:extLst>
                  <a:ext uri="{0D108BD9-81ED-4DB2-BD59-A6C34878D82A}">
                    <a16:rowId xmlns:a16="http://schemas.microsoft.com/office/drawing/2014/main" val="10001"/>
                  </a:ext>
                </a:extLst>
              </a:tr>
              <a:tr h="370840">
                <a:tc>
                  <a:txBody>
                    <a:bodyPr/>
                    <a:lstStyle/>
                    <a:p>
                      <a:pPr algn="ctr"/>
                      <a:r>
                        <a:rPr lang="en-US" sz="2800" dirty="0" err="1">
                          <a:latin typeface="Times New Roman" panose="02020603050405020304" pitchFamily="18" charset="0"/>
                          <a:cs typeface="Times New Roman" panose="02020603050405020304" pitchFamily="18" charset="0"/>
                        </a:rPr>
                        <a:t>Trâu</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65 900</a:t>
                      </a:r>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183956" y="2564904"/>
            <a:ext cx="4608512" cy="4001095"/>
          </a:xfrm>
          <a:prstGeom prst="rect">
            <a:avLst/>
          </a:prstGeom>
        </p:spPr>
        <p:txBody>
          <a:bodyPr wrap="square">
            <a:spAutoFit/>
          </a:bodyPr>
          <a:lstStyle/>
          <a:p>
            <a:pPr>
              <a:spcBef>
                <a:spcPts val="1200"/>
              </a:spcBef>
            </a:pPr>
            <a:r>
              <a:rPr lang="nl-NL" sz="2800" dirty="0">
                <a:latin typeface="Times New Roman" panose="02020603050405020304" pitchFamily="18" charset="0"/>
                <a:cs typeface="Times New Roman" panose="02020603050405020304" pitchFamily="18" charset="0"/>
              </a:rPr>
              <a:t>+ Hãy kể tên những vật nuôi chính ở Tây Nguyên. </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dirty="0">
                <a:latin typeface="Times New Roman" panose="02020603050405020304" pitchFamily="18" charset="0"/>
                <a:cs typeface="Times New Roman" panose="02020603050405020304" pitchFamily="18" charset="0"/>
              </a:rPr>
              <a:t>+ Con vật nào được nuôi nhiều ở Tây Nguyên? </a:t>
            </a:r>
          </a:p>
          <a:p>
            <a:pPr>
              <a:spcBef>
                <a:spcPts val="1200"/>
              </a:spcBef>
            </a:pP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Vì sao chăn nuôi gia súc lớn ở Tây Nguyên lại phát triển?</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dirty="0">
                <a:latin typeface="Times New Roman" panose="02020603050405020304" pitchFamily="18" charset="0"/>
                <a:cs typeface="Times New Roman" panose="02020603050405020304" pitchFamily="18" charset="0"/>
              </a:rPr>
              <a:t>+ Ở Tây Nguyên voi được nuôi để làm gì?</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9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5467" y="1412776"/>
            <a:ext cx="9595066" cy="3456384"/>
          </a:xfrm>
        </p:spPr>
        <p:txBody>
          <a:bodyPr>
            <a:normAutofit/>
          </a:bodyPr>
          <a:lstStyle/>
          <a:p>
            <a:r>
              <a:rPr lang="vi-VN" sz="3600" dirty="0">
                <a:latin typeface="Times New Roman" panose="02020603050405020304" pitchFamily="18" charset="0"/>
                <a:cs typeface="Times New Roman" panose="02020603050405020304" pitchFamily="18" charset="0"/>
              </a:rPr>
              <a:t>1. Hãy kể tên các vật nuôi chính ở Tây Nguyên?</a:t>
            </a:r>
            <a:endParaRPr lang="en-US" sz="3600" dirty="0">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C</a:t>
            </a:r>
            <a:r>
              <a:rPr lang="vi-VN" sz="3600" dirty="0">
                <a:solidFill>
                  <a:srgbClr val="FF0000"/>
                </a:solidFill>
                <a:latin typeface="Times New Roman" panose="02020603050405020304" pitchFamily="18" charset="0"/>
                <a:cs typeface="Times New Roman" panose="02020603050405020304" pitchFamily="18" charset="0"/>
              </a:rPr>
              <a:t>ác vật nuôi chính ở Tây 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trâu</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bò</a:t>
            </a:r>
            <a:r>
              <a:rPr lang="en-US" sz="3600" b="1" u="sng" dirty="0">
                <a:solidFill>
                  <a:srgbClr val="FF0000"/>
                </a:solidFill>
                <a:latin typeface="Times New Roman" panose="02020603050405020304" pitchFamily="18" charset="0"/>
                <a:cs typeface="Times New Roman" panose="02020603050405020304" pitchFamily="18" charset="0"/>
              </a:rPr>
              <a:t>.</a:t>
            </a:r>
          </a:p>
          <a:p>
            <a:r>
              <a:rPr lang="vi-VN" sz="3600" dirty="0">
                <a:latin typeface="Times New Roman" panose="02020603050405020304" pitchFamily="18" charset="0"/>
                <a:cs typeface="Times New Roman" panose="02020603050405020304" pitchFamily="18" charset="0"/>
              </a:rPr>
              <a:t>2.Con vật nào được nuôi nhiều ở Tây Nguyên?</a:t>
            </a:r>
            <a:endParaRPr lang="en-US" sz="3600" dirty="0">
              <a:latin typeface="Times New Roman" panose="02020603050405020304" pitchFamily="18" charset="0"/>
              <a:cs typeface="Times New Roman" panose="02020603050405020304" pitchFamily="18" charset="0"/>
            </a:endParaRPr>
          </a:p>
          <a:p>
            <a:r>
              <a:rPr lang="vi-VN" sz="3600" dirty="0">
                <a:solidFill>
                  <a:srgbClr val="FF0000"/>
                </a:solidFill>
                <a:latin typeface="Times New Roman" panose="02020603050405020304" pitchFamily="18" charset="0"/>
                <a:cs typeface="Times New Roman" panose="02020603050405020304" pitchFamily="18" charset="0"/>
              </a:rPr>
              <a:t>Con vật nào được nuôi nhiều ở Tây 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b="1" u="sng" dirty="0">
                <a:solidFill>
                  <a:srgbClr val="FF0000"/>
                </a:solidFill>
                <a:latin typeface="Times New Roman" panose="02020603050405020304" pitchFamily="18" charset="0"/>
                <a:cs typeface="Times New Roman" panose="02020603050405020304" pitchFamily="18" charset="0"/>
              </a:rPr>
              <a:t>con </a:t>
            </a:r>
            <a:r>
              <a:rPr lang="en-US" sz="3600" b="1" u="sng" dirty="0" err="1">
                <a:solidFill>
                  <a:srgbClr val="FF0000"/>
                </a:solidFill>
                <a:latin typeface="Times New Roman" panose="02020603050405020304" pitchFamily="18" charset="0"/>
                <a:cs typeface="Times New Roman" panose="02020603050405020304" pitchFamily="18" charset="0"/>
              </a:rPr>
              <a:t>bò</a:t>
            </a:r>
            <a:r>
              <a:rPr lang="en-US" sz="3600" dirty="0">
                <a:solidFill>
                  <a:srgbClr val="FF0000"/>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2936776" y="332656"/>
            <a:ext cx="3414717" cy="923330"/>
          </a:xfrm>
          <a:prstGeom prst="rect">
            <a:avLst/>
          </a:prstGeom>
          <a:noFill/>
        </p:spPr>
        <p:txBody>
          <a:bodyPr wrap="none" lIns="91440" tIns="45720" rIns="91440" bIns="45720">
            <a:spAutoFit/>
          </a:bodyPr>
          <a:lstStyle/>
          <a:p>
            <a:pPr algn="ct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endPar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16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8464" y="1268760"/>
            <a:ext cx="9673075" cy="4464496"/>
          </a:xfrm>
        </p:spPr>
        <p:txBody>
          <a:bodyPr>
            <a:normAutofit/>
          </a:bodyPr>
          <a:lstStyle/>
          <a:p>
            <a:r>
              <a:rPr lang="en-US" sz="3600" dirty="0">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cs typeface="Times New Roman" panose="02020603050405020304" pitchFamily="18" charset="0"/>
              </a:rPr>
              <a:t>Tây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bò</a:t>
            </a:r>
            <a:r>
              <a:rPr lang="en-US" sz="3600" dirty="0">
                <a:latin typeface="Times New Roman" panose="02020603050405020304" pitchFamily="18" charset="0"/>
                <a:cs typeface="Times New Roman" panose="02020603050405020304" pitchFamily="18" charset="0"/>
              </a:rPr>
              <a:t>?</a:t>
            </a:r>
          </a:p>
          <a:p>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đồng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thuận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việc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nuôi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bò</a:t>
            </a:r>
            <a:r>
              <a:rPr lang="en-US" sz="3600" dirty="0">
                <a:solidFill>
                  <a:srgbClr val="FF0000"/>
                </a:solidFill>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4</a:t>
            </a:r>
            <a:r>
              <a:rPr lang="vi-VN" sz="3600" dirty="0">
                <a:latin typeface="Times New Roman" panose="02020603050405020304" pitchFamily="18" charset="0"/>
                <a:cs typeface="Times New Roman" panose="02020603050405020304" pitchFamily="18" charset="0"/>
              </a:rPr>
              <a:t>.Ở Tây Nguyên voi được nuôi để làm gì?</a:t>
            </a:r>
            <a:endParaRPr lang="en-US" sz="3600" dirty="0">
              <a:latin typeface="Times New Roman" panose="02020603050405020304" pitchFamily="18" charset="0"/>
              <a:cs typeface="Times New Roman" panose="02020603050405020304" pitchFamily="18" charset="0"/>
            </a:endParaRPr>
          </a:p>
          <a:p>
            <a:r>
              <a:rPr lang="en-US" sz="3600" dirty="0" err="1">
                <a:solidFill>
                  <a:srgbClr val="FF0000"/>
                </a:solidFill>
                <a:latin typeface="Times New Roman" panose="02020603050405020304" pitchFamily="18" charset="0"/>
                <a:cs typeface="Times New Roman" panose="02020603050405020304" pitchFamily="18" charset="0"/>
              </a:rPr>
              <a:t>Voi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nuôi</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hóa</a:t>
            </a:r>
            <a:r>
              <a:rPr lang="en-US" sz="3600" dirty="0">
                <a:solidFill>
                  <a:srgbClr val="FF0000"/>
                </a:solidFill>
                <a:latin typeface="Times New Roman" panose="02020603050405020304" pitchFamily="18" charset="0"/>
                <a:cs typeface="Times New Roman" panose="02020603050405020304" pitchFamily="18" charset="0"/>
              </a:rPr>
              <a:t>.</a:t>
            </a:r>
          </a:p>
          <a:p>
            <a:endParaRPr lang="en-US" sz="2400" dirty="0"/>
          </a:p>
        </p:txBody>
      </p:sp>
      <p:sp>
        <p:nvSpPr>
          <p:cNvPr id="4" name="Rectangle 3"/>
          <p:cNvSpPr/>
          <p:nvPr/>
        </p:nvSpPr>
        <p:spPr>
          <a:xfrm>
            <a:off x="3152800" y="188640"/>
            <a:ext cx="3414717" cy="923330"/>
          </a:xfrm>
          <a:prstGeom prst="rect">
            <a:avLst/>
          </a:prstGeom>
          <a:noFill/>
        </p:spPr>
        <p:txBody>
          <a:bodyPr wrap="none" lIns="91440" tIns="45720" rIns="91440" bIns="45720">
            <a:spAutoFit/>
          </a:bodyPr>
          <a:lstStyle/>
          <a:p>
            <a:pPr algn="ct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endPar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3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Luoc_do_mot_so_cay_trong_va_vat_nuoi_chinh_o_Tay_Nguyen"/>
          <p:cNvPicPr>
            <a:picLocks noChangeAspect="1" noChangeArrowheads="1"/>
          </p:cNvPicPr>
          <p:nvPr/>
        </p:nvPicPr>
        <p:blipFill>
          <a:blip r:embed="rId2"/>
          <a:srcRect/>
          <a:stretch>
            <a:fillRect/>
          </a:stretch>
        </p:blipFill>
        <p:spPr bwMode="auto">
          <a:xfrm>
            <a:off x="4824536" y="36316"/>
            <a:ext cx="5025008" cy="6624736"/>
          </a:xfrm>
          <a:prstGeom prst="rect">
            <a:avLst/>
          </a:prstGeom>
          <a:noFill/>
          <a:ln w="19050">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845726088"/>
              </p:ext>
            </p:extLst>
          </p:nvPr>
        </p:nvGraphicFramePr>
        <p:xfrm>
          <a:off x="183956" y="188641"/>
          <a:ext cx="4576444" cy="1554480"/>
        </p:xfrm>
        <a:graphic>
          <a:graphicData uri="http://schemas.openxmlformats.org/drawingml/2006/table">
            <a:tbl>
              <a:tblPr firstRow="1" bandRow="1"/>
              <a:tblGrid>
                <a:gridCol w="1456187">
                  <a:extLst>
                    <a:ext uri="{9D8B030D-6E8A-4147-A177-3AD203B41FA5}">
                      <a16:colId xmlns:a16="http://schemas.microsoft.com/office/drawing/2014/main" val="20000"/>
                    </a:ext>
                  </a:extLst>
                </a:gridCol>
                <a:gridCol w="3120257">
                  <a:extLst>
                    <a:ext uri="{9D8B030D-6E8A-4147-A177-3AD203B41FA5}">
                      <a16:colId xmlns:a16="http://schemas.microsoft.com/office/drawing/2014/main" val="20001"/>
                    </a:ext>
                  </a:extLst>
                </a:gridCol>
              </a:tblGrid>
              <a:tr h="480053">
                <a:tc>
                  <a:txBody>
                    <a:bodyPr/>
                    <a:lstStyle/>
                    <a:p>
                      <a:pPr algn="ctr"/>
                      <a:r>
                        <a:rPr lang="en-US" sz="2800" dirty="0" err="1">
                          <a:latin typeface="Times New Roman" panose="02020603050405020304" pitchFamily="18" charset="0"/>
                          <a:cs typeface="Times New Roman" panose="02020603050405020304" pitchFamily="18" charset="0"/>
                        </a:rPr>
                        <a:t>Vật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nuôi</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lượng</a:t>
                      </a:r>
                      <a:r>
                        <a:rPr lang="en-US" sz="2800" baseline="0" dirty="0">
                          <a:latin typeface="Times New Roman" panose="02020603050405020304" pitchFamily="18" charset="0"/>
                          <a:cs typeface="Times New Roman" panose="02020603050405020304" pitchFamily="18" charset="0"/>
                        </a:rPr>
                        <a:t> (con )</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80053">
                <a:tc>
                  <a:txBody>
                    <a:bodyPr/>
                    <a:lstStyle/>
                    <a:p>
                      <a:pPr algn="ctr"/>
                      <a:r>
                        <a:rPr lang="en-US" sz="2800" dirty="0" err="1">
                          <a:latin typeface="Times New Roman" panose="02020603050405020304" pitchFamily="18" charset="0"/>
                          <a:cs typeface="Times New Roman" panose="02020603050405020304" pitchFamily="18" charset="0"/>
                        </a:rPr>
                        <a:t>Bò</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476 000</a:t>
                      </a:r>
                    </a:p>
                  </a:txBody>
                  <a:tcPr/>
                </a:tc>
                <a:extLst>
                  <a:ext uri="{0D108BD9-81ED-4DB2-BD59-A6C34878D82A}">
                    <a16:rowId xmlns:a16="http://schemas.microsoft.com/office/drawing/2014/main" val="10001"/>
                  </a:ext>
                </a:extLst>
              </a:tr>
              <a:tr h="480053">
                <a:tc>
                  <a:txBody>
                    <a:bodyPr/>
                    <a:lstStyle/>
                    <a:p>
                      <a:pPr algn="ctr"/>
                      <a:r>
                        <a:rPr lang="en-US" sz="2800" dirty="0" err="1">
                          <a:latin typeface="Times New Roman" panose="02020603050405020304" pitchFamily="18" charset="0"/>
                          <a:cs typeface="Times New Roman" panose="02020603050405020304" pitchFamily="18" charset="0"/>
                        </a:rPr>
                        <a:t>Trâu</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65 900</a:t>
                      </a:r>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183956" y="1844824"/>
            <a:ext cx="4576444" cy="4862870"/>
          </a:xfrm>
          <a:prstGeom prst="rect">
            <a:avLst/>
          </a:prstGeom>
        </p:spPr>
        <p:txBody>
          <a:bodyPr wrap="square">
            <a:spAutoFit/>
          </a:bodyPr>
          <a:lstStyle/>
          <a:p>
            <a:pPr>
              <a:spcBef>
                <a:spcPts val="1200"/>
              </a:spcBef>
            </a:pPr>
            <a:r>
              <a:rPr lang="nl-NL" sz="2800" dirty="0">
                <a:latin typeface="Times New Roman" panose="02020603050405020304" pitchFamily="18" charset="0"/>
                <a:cs typeface="Times New Roman" panose="02020603050405020304" pitchFamily="18" charset="0"/>
              </a:rPr>
              <a:t>+ Những vật nuôi chính ở Tây Nguyên: bò, trâu, voi.</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dirty="0">
                <a:latin typeface="Times New Roman" panose="02020603050405020304" pitchFamily="18" charset="0"/>
                <a:cs typeface="Times New Roman" panose="02020603050405020304" pitchFamily="18" charset="0"/>
              </a:rPr>
              <a:t>+ Vật nuôi nhiều ở Tây Nguyên: bò </a:t>
            </a:r>
          </a:p>
          <a:p>
            <a:pPr>
              <a:spcBef>
                <a:spcPts val="1200"/>
              </a:spcBef>
            </a:pPr>
            <a:r>
              <a:rPr lang="en-US" altLang="en-US" sz="2800" dirty="0">
                <a:latin typeface="Times New Roman" panose="02020603050405020304" pitchFamily="18" charset="0"/>
                <a:cs typeface="Times New Roman" panose="02020603050405020304" pitchFamily="18" charset="0"/>
              </a:rPr>
              <a:t>+ C</a:t>
            </a:r>
            <a:r>
              <a:rPr lang="vi-VN" altLang="en-US" sz="2800" dirty="0">
                <a:latin typeface="Times New Roman" panose="02020603050405020304" pitchFamily="18" charset="0"/>
                <a:cs typeface="Times New Roman" panose="02020603050405020304" pitchFamily="18" charset="0"/>
              </a:rPr>
              <a:t>hăn nuôi gia súc lớn ở Tây Nguyên phát triển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cỏ</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tốt</a:t>
            </a:r>
            <a:r>
              <a:rPr lang="en-US" alt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dirty="0">
                <a:latin typeface="Times New Roman" panose="02020603050405020304" pitchFamily="18" charset="0"/>
                <a:cs typeface="Times New Roman" panose="02020603050405020304" pitchFamily="18" charset="0"/>
              </a:rPr>
              <a:t>+ Ở Tây Nguyên voi được nuôi để chuyên chở và phục vụ du lịch.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4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2002" name="Picture 18" descr="voi kéo g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24200"/>
            <a:ext cx="4953000" cy="3733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7891" name="Picture 19" descr="v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 y="7938"/>
            <a:ext cx="4953000" cy="3124200"/>
          </a:xfrm>
          <a:prstGeom prst="rect">
            <a:avLst/>
          </a:prstGeom>
          <a:noFill/>
          <a:ln w="31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2005" name="Picture 21" descr="post-2-1202714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4953000" cy="3733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2007" name="Text Box 23"/>
          <p:cNvSpPr txBox="1">
            <a:spLocks noChangeArrowheads="1"/>
          </p:cNvSpPr>
          <p:nvPr/>
        </p:nvSpPr>
        <p:spPr bwMode="auto">
          <a:xfrm>
            <a:off x="26370" y="6435995"/>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200" b="1" dirty="0" err="1">
                <a:solidFill>
                  <a:srgbClr val="FF0000"/>
                </a:solidFill>
                <a:latin typeface="Times New Roman" panose="02020603050405020304" pitchFamily="18" charset="0"/>
                <a:cs typeface="Times New Roman" panose="02020603050405020304" pitchFamily="18" charset="0"/>
              </a:rPr>
              <a:t>Voi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phục</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vụ</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khách</a:t>
            </a:r>
            <a:r>
              <a:rPr lang="en-US" sz="2200" b="1" dirty="0">
                <a:solidFill>
                  <a:prstClr val="black"/>
                </a:solidFill>
                <a:latin typeface="Times New Roman" panose="02020603050405020304" pitchFamily="18" charset="0"/>
                <a:cs typeface="Times New Roman" panose="02020603050405020304" pitchFamily="18" charset="0"/>
              </a:rPr>
              <a:t> du </a:t>
            </a:r>
            <a:r>
              <a:rPr lang="en-US" sz="2200" b="1" dirty="0" err="1">
                <a:solidFill>
                  <a:prstClr val="black"/>
                </a:solidFill>
                <a:latin typeface="Times New Roman" panose="02020603050405020304" pitchFamily="18" charset="0"/>
                <a:cs typeface="Times New Roman" panose="02020603050405020304" pitchFamily="18" charset="0"/>
              </a:rPr>
              <a:t>lịch</a:t>
            </a:r>
            <a:r>
              <a:rPr lang="en-US" sz="2200" b="1" dirty="0">
                <a:solidFill>
                  <a:prstClr val="black"/>
                </a:solidFill>
                <a:latin typeface="Times New Roman" panose="02020603050405020304" pitchFamily="18" charset="0"/>
                <a:cs typeface="Times New Roman" panose="02020603050405020304" pitchFamily="18" charset="0"/>
              </a:rPr>
              <a:t> </a:t>
            </a:r>
          </a:p>
        </p:txBody>
      </p:sp>
      <p:sp>
        <p:nvSpPr>
          <p:cNvPr id="42008" name="Text Box 24"/>
          <p:cNvSpPr txBox="1">
            <a:spLocks noChangeArrowheads="1"/>
          </p:cNvSpPr>
          <p:nvPr/>
        </p:nvSpPr>
        <p:spPr bwMode="auto">
          <a:xfrm>
            <a:off x="4971392" y="6431554"/>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2200" b="1" dirty="0" err="1">
                <a:solidFill>
                  <a:prstClr val="black"/>
                </a:solidFill>
                <a:latin typeface="Times New Roman" panose="02020603050405020304" pitchFamily="18" charset="0"/>
                <a:cs typeface="Times New Roman" panose="02020603050405020304" pitchFamily="18" charset="0"/>
              </a:rPr>
              <a:t>Voi</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kéo</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gỗ</a:t>
            </a:r>
            <a:r>
              <a:rPr lang="en-US" sz="2200" b="1" dirty="0">
                <a:solidFill>
                  <a:prstClr val="black"/>
                </a:solidFill>
                <a:latin typeface="Times New Roman" panose="02020603050405020304" pitchFamily="18" charset="0"/>
                <a:cs typeface="Times New Roman" panose="02020603050405020304" pitchFamily="18" charset="0"/>
              </a:rPr>
              <a:t> ở </a:t>
            </a:r>
            <a:r>
              <a:rPr lang="en-US" sz="2200" b="1" dirty="0" err="1">
                <a:solidFill>
                  <a:prstClr val="black"/>
                </a:solidFill>
                <a:latin typeface="Times New Roman" panose="02020603050405020304" pitchFamily="18" charset="0"/>
                <a:cs typeface="Times New Roman" panose="02020603050405020304" pitchFamily="18" charset="0"/>
              </a:rPr>
              <a:t>Tây</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Nguyên</a:t>
            </a:r>
            <a:endParaRPr lang="en-US" sz="2200" b="1" dirty="0">
              <a:solidFill>
                <a:prstClr val="black"/>
              </a:solidFill>
              <a:latin typeface="Times New Roman" panose="02020603050405020304" pitchFamily="18" charset="0"/>
              <a:cs typeface="Times New Roman" panose="02020603050405020304" pitchFamily="18" charset="0"/>
            </a:endParaRPr>
          </a:p>
        </p:txBody>
      </p:sp>
      <p:pic>
        <p:nvPicPr>
          <p:cNvPr id="42009" name="Picture 25"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0"/>
            <a:ext cx="4953000" cy="3124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2012" name="Text Box 28"/>
          <p:cNvSpPr txBox="1">
            <a:spLocks noChangeArrowheads="1"/>
          </p:cNvSpPr>
          <p:nvPr/>
        </p:nvSpPr>
        <p:spPr bwMode="auto">
          <a:xfrm>
            <a:off x="-8385" y="2734317"/>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vi-VN" sz="2200" b="1" dirty="0">
                <a:solidFill>
                  <a:prstClr val="black"/>
                </a:solidFill>
                <a:latin typeface="+mj-lt"/>
              </a:rPr>
              <a:t>Nghề thuần dưỡng voi ở Tây Nguyên</a:t>
            </a:r>
          </a:p>
        </p:txBody>
      </p:sp>
      <p:sp>
        <p:nvSpPr>
          <p:cNvPr id="42013" name="Text Box 29"/>
          <p:cNvSpPr txBox="1">
            <a:spLocks noChangeArrowheads="1"/>
          </p:cNvSpPr>
          <p:nvPr/>
        </p:nvSpPr>
        <p:spPr bwMode="auto">
          <a:xfrm>
            <a:off x="4961385" y="2734318"/>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vi-VN" sz="2200" b="1" dirty="0">
                <a:solidFill>
                  <a:prstClr val="black"/>
                </a:solidFill>
                <a:latin typeface="+mj-lt"/>
              </a:rPr>
              <a:t>Voi vận chuyển người và hàng hóa </a:t>
            </a:r>
          </a:p>
        </p:txBody>
      </p:sp>
    </p:spTree>
    <p:extLst>
      <p:ext uri="{BB962C8B-B14F-4D97-AF65-F5344CB8AC3E}">
        <p14:creationId xmlns:p14="http://schemas.microsoft.com/office/powerpoint/2010/main" val="6534078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2012"/>
                                        </p:tgtEl>
                                        <p:attrNameLst>
                                          <p:attrName>style.visibility</p:attrName>
                                        </p:attrNameLst>
                                      </p:cBhvr>
                                      <p:to>
                                        <p:strVal val="visible"/>
                                      </p:to>
                                    </p:set>
                                    <p:animEffect transition="in" filter="diamond(in)">
                                      <p:cBhvr>
                                        <p:cTn id="7" dur="2000"/>
                                        <p:tgtEl>
                                          <p:spTgt spid="420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2013"/>
                                        </p:tgtEl>
                                        <p:attrNameLst>
                                          <p:attrName>style.visibility</p:attrName>
                                        </p:attrNameLst>
                                      </p:cBhvr>
                                      <p:to>
                                        <p:strVal val="visible"/>
                                      </p:to>
                                    </p:set>
                                    <p:animEffect transition="in" filter="diamond(in)">
                                      <p:cBhvr>
                                        <p:cTn id="10" dur="2000"/>
                                        <p:tgtEl>
                                          <p:spTgt spid="42013"/>
                                        </p:tgtEl>
                                      </p:cBhvr>
                                    </p:animEffect>
                                  </p:childTnLst>
                                </p:cTn>
                              </p:par>
                              <p:par>
                                <p:cTn id="11" presetID="8" presetClass="entr" presetSubtype="16" fill="hold" nodeType="withEffect">
                                  <p:stCondLst>
                                    <p:cond delay="0"/>
                                  </p:stCondLst>
                                  <p:childTnLst>
                                    <p:set>
                                      <p:cBhvr>
                                        <p:cTn id="12" dur="1" fill="hold">
                                          <p:stCondLst>
                                            <p:cond delay="0"/>
                                          </p:stCondLst>
                                        </p:cTn>
                                        <p:tgtEl>
                                          <p:spTgt spid="42009"/>
                                        </p:tgtEl>
                                        <p:attrNameLst>
                                          <p:attrName>style.visibility</p:attrName>
                                        </p:attrNameLst>
                                      </p:cBhvr>
                                      <p:to>
                                        <p:strVal val="visible"/>
                                      </p:to>
                                    </p:set>
                                    <p:animEffect transition="in" filter="diamond(in)">
                                      <p:cBhvr>
                                        <p:cTn id="13" dur="2000"/>
                                        <p:tgtEl>
                                          <p:spTgt spid="42009"/>
                                        </p:tgtEl>
                                      </p:cBhvr>
                                    </p:animEffect>
                                  </p:childTnLst>
                                </p:cTn>
                              </p:par>
                              <p:par>
                                <p:cTn id="14" presetID="8" presetClass="entr" presetSubtype="16" fill="hold" nodeType="withEffect">
                                  <p:stCondLst>
                                    <p:cond delay="0"/>
                                  </p:stCondLst>
                                  <p:childTnLst>
                                    <p:set>
                                      <p:cBhvr>
                                        <p:cTn id="15" dur="1" fill="hold">
                                          <p:stCondLst>
                                            <p:cond delay="0"/>
                                          </p:stCondLst>
                                        </p:cTn>
                                        <p:tgtEl>
                                          <p:spTgt spid="42005"/>
                                        </p:tgtEl>
                                        <p:attrNameLst>
                                          <p:attrName>style.visibility</p:attrName>
                                        </p:attrNameLst>
                                      </p:cBhvr>
                                      <p:to>
                                        <p:strVal val="visible"/>
                                      </p:to>
                                    </p:set>
                                    <p:animEffect transition="in" filter="diamond(in)">
                                      <p:cBhvr>
                                        <p:cTn id="16" dur="2000"/>
                                        <p:tgtEl>
                                          <p:spTgt spid="42005"/>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2007"/>
                                        </p:tgtEl>
                                        <p:attrNameLst>
                                          <p:attrName>style.visibility</p:attrName>
                                        </p:attrNameLst>
                                      </p:cBhvr>
                                      <p:to>
                                        <p:strVal val="visible"/>
                                      </p:to>
                                    </p:set>
                                    <p:animEffect transition="in" filter="diamond(in)">
                                      <p:cBhvr>
                                        <p:cTn id="19" dur="2000"/>
                                        <p:tgtEl>
                                          <p:spTgt spid="42007"/>
                                        </p:tgtEl>
                                      </p:cBhvr>
                                    </p:animEffect>
                                  </p:childTnLst>
                                </p:cTn>
                              </p:par>
                              <p:par>
                                <p:cTn id="20" presetID="8" presetClass="entr" presetSubtype="16" fill="hold" nodeType="withEffect">
                                  <p:stCondLst>
                                    <p:cond delay="0"/>
                                  </p:stCondLst>
                                  <p:childTnLst>
                                    <p:set>
                                      <p:cBhvr>
                                        <p:cTn id="21" dur="1" fill="hold">
                                          <p:stCondLst>
                                            <p:cond delay="0"/>
                                          </p:stCondLst>
                                        </p:cTn>
                                        <p:tgtEl>
                                          <p:spTgt spid="42002"/>
                                        </p:tgtEl>
                                        <p:attrNameLst>
                                          <p:attrName>style.visibility</p:attrName>
                                        </p:attrNameLst>
                                      </p:cBhvr>
                                      <p:to>
                                        <p:strVal val="visible"/>
                                      </p:to>
                                    </p:set>
                                    <p:animEffect transition="in" filter="diamond(in)">
                                      <p:cBhvr>
                                        <p:cTn id="22" dur="2000"/>
                                        <p:tgtEl>
                                          <p:spTgt spid="42002"/>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2008"/>
                                        </p:tgtEl>
                                        <p:attrNameLst>
                                          <p:attrName>style.visibility</p:attrName>
                                        </p:attrNameLst>
                                      </p:cBhvr>
                                      <p:to>
                                        <p:strVal val="visible"/>
                                      </p:to>
                                    </p:set>
                                    <p:animEffect transition="in" filter="diamond(in)">
                                      <p:cBhvr>
                                        <p:cTn id="25" dur="2000"/>
                                        <p:tgtEl>
                                          <p:spTgt spid="42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7" grpId="0" animBg="1"/>
      <p:bldP spid="42008" grpId="0" animBg="1"/>
      <p:bldP spid="42012" grpId="0" animBg="1"/>
      <p:bldP spid="420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SCF9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3" y="533483"/>
            <a:ext cx="8244681"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2063750" y="5867483"/>
            <a:ext cx="6356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2800" b="1" dirty="0" err="1">
                <a:solidFill>
                  <a:srgbClr val="0000FF"/>
                </a:solidFill>
                <a:latin typeface="Times New Roman" panose="02020603050405020304" pitchFamily="18" charset="0"/>
                <a:cs typeface="Times New Roman" panose="02020603050405020304" pitchFamily="18" charset="0"/>
              </a:rPr>
              <a:t>Hội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đua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voi</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Nguyên</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047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1000"/>
                                        <p:tgtEl>
                                          <p:spTgt spid="153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blinds(horizontal)">
                                      <p:cBhvr>
                                        <p:cTn id="10"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64773"/>
            <a:ext cx="1724720" cy="2060848"/>
          </a:xfrm>
          <a:prstGeom prst="rect">
            <a:avLst/>
          </a:prstGeom>
        </p:spPr>
      </p:pic>
      <p:sp>
        <p:nvSpPr>
          <p:cNvPr id="3" name="Cloud Callout 2"/>
          <p:cNvSpPr/>
          <p:nvPr/>
        </p:nvSpPr>
        <p:spPr>
          <a:xfrm>
            <a:off x="776536" y="1145126"/>
            <a:ext cx="8424936" cy="1224136"/>
          </a:xfrm>
          <a:prstGeom prst="cloudCallout">
            <a:avLst>
              <a:gd name="adj1" fmla="val -46876"/>
              <a:gd name="adj2" fmla="val 321175"/>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lượng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ý </a:t>
            </a:r>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đình</a:t>
            </a:r>
            <a:r>
              <a:rPr lang="en-US" sz="2800" b="1" dirty="0">
                <a:solidFill>
                  <a:schemeClr val="tx1"/>
                </a:solidFill>
                <a:latin typeface="Times New Roman" panose="02020603050405020304" pitchFamily="18" charset="0"/>
                <a:cs typeface="Times New Roman" panose="02020603050405020304" pitchFamily="18" charset="0"/>
              </a:rPr>
              <a:t> ở </a:t>
            </a:r>
            <a:r>
              <a:rPr lang="en-US" sz="2800" b="1" dirty="0" err="1">
                <a:solidFill>
                  <a:schemeClr val="tx1"/>
                </a:solidFill>
                <a:latin typeface="Times New Roman" panose="02020603050405020304" pitchFamily="18" charset="0"/>
                <a:cs typeface="Times New Roman" panose="02020603050405020304" pitchFamily="18" charset="0"/>
              </a:rPr>
              <a:t>Tây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Nguyên</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4" name="Content Placeholder 2"/>
          <p:cNvSpPr txBox="1">
            <a:spLocks/>
          </p:cNvSpPr>
          <p:nvPr/>
        </p:nvSpPr>
        <p:spPr bwMode="auto">
          <a:xfrm>
            <a:off x="610332" y="3140968"/>
            <a:ext cx="8928992"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bò</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biểu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giàu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và sung </a:t>
            </a:r>
            <a:r>
              <a:rPr lang="en-US" sz="3600" b="1" dirty="0" err="1">
                <a:solidFill>
                  <a:srgbClr val="FF0000"/>
                </a:solidFill>
                <a:latin typeface="Times New Roman" panose="02020603050405020304" pitchFamily="18" charset="0"/>
                <a:cs typeface="Times New Roman" panose="02020603050405020304" pitchFamily="18" charset="0"/>
              </a:rPr>
              <a:t>túc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Nguyên</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20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48544" y="1196752"/>
            <a:ext cx="8208912" cy="3246530"/>
          </a:xfrm>
          <a:prstGeom prst="rect">
            <a:avLst/>
          </a:prstGeom>
          <a:noFill/>
          <a:ln w="9525">
            <a:noFill/>
            <a:miter lim="800000"/>
            <a:headEnd/>
            <a:tailEnd/>
          </a:ln>
          <a:effectLst/>
        </p:spPr>
        <p:txBody>
          <a:bodyPr wrap="square">
            <a:spAutoFit/>
          </a:bodyPr>
          <a:lstStyle/>
          <a:p>
            <a:pPr>
              <a:lnSpc>
                <a:spcPct val="150000"/>
              </a:lnSpc>
            </a:pPr>
            <a:r>
              <a:rPr lang="en-US" sz="2800" b="1" i="1" u="sng" dirty="0" err="1">
                <a:solidFill>
                  <a:srgbClr val="FF0000"/>
                </a:solidFill>
                <a:latin typeface="Times New Roman" panose="02020603050405020304" pitchFamily="18" charset="0"/>
                <a:cs typeface="Times New Roman" panose="02020603050405020304" pitchFamily="18" charset="0"/>
              </a:rPr>
              <a:t>Ghi</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nhớ</a:t>
            </a:r>
            <a:r>
              <a:rPr lang="en-US" sz="2800" b="1" i="1" u="sng"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vi-VN" sz="2800" dirty="0">
                <a:latin typeface="Times New Roman" panose="02020603050405020304" pitchFamily="18" charset="0"/>
                <a:cs typeface="Times New Roman" panose="02020603050405020304" pitchFamily="18" charset="0"/>
              </a:rPr>
              <a:t>    Trên các cao nguyên ở Tây Nguyên có những vùng đất ba dan rộng lớn, được khai thác để trồng cây công nghiệp lâu năm như cà phê, cao su, hồ tiêu, chè và có nhiều đồng cỏ thuận lợi cho việc chăn nuôi trâu, bò.</a:t>
            </a:r>
          </a:p>
        </p:txBody>
      </p:sp>
    </p:spTree>
    <p:extLst>
      <p:ext uri="{BB962C8B-B14F-4D97-AF65-F5344CB8AC3E}">
        <p14:creationId xmlns:p14="http://schemas.microsoft.com/office/powerpoint/2010/main" val="214751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3791443" y="404089"/>
            <a:ext cx="1810111" cy="93871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500" b="1" dirty="0" err="1">
                <a:ln/>
                <a:solidFill>
                  <a:srgbClr val="0070C0"/>
                </a:solidFill>
                <a:latin typeface="Times New Roman" panose="02020603050405020304" pitchFamily="18" charset="0"/>
                <a:cs typeface="Times New Roman" panose="02020603050405020304" pitchFamily="18" charset="0"/>
              </a:rPr>
              <a:t>Địa</a:t>
            </a:r>
            <a:r>
              <a:rPr lang="en-US" sz="5500" b="1" dirty="0">
                <a:ln/>
                <a:solidFill>
                  <a:srgbClr val="0070C0"/>
                </a:solidFill>
                <a:latin typeface="Times New Roman" panose="02020603050405020304" pitchFamily="18" charset="0"/>
                <a:cs typeface="Times New Roman" panose="02020603050405020304" pitchFamily="18" charset="0"/>
              </a:rPr>
              <a:t> </a:t>
            </a:r>
            <a:r>
              <a:rPr lang="en-US" sz="5500" b="1" dirty="0" err="1">
                <a:ln/>
                <a:solidFill>
                  <a:srgbClr val="0070C0"/>
                </a:solidFill>
                <a:latin typeface="Times New Roman" panose="02020603050405020304" pitchFamily="18" charset="0"/>
                <a:cs typeface="Times New Roman" panose="02020603050405020304" pitchFamily="18" charset="0"/>
              </a:rPr>
              <a:t>lí</a:t>
            </a:r>
            <a:endParaRPr lang="en-US" sz="5500" b="1" dirty="0">
              <a:ln/>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858722" y="1591632"/>
            <a:ext cx="6288068" cy="147732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500" b="1" dirty="0" err="1">
                <a:ln/>
                <a:solidFill>
                  <a:srgbClr val="FF0000"/>
                </a:solidFill>
                <a:latin typeface="Times New Roman" panose="02020603050405020304" pitchFamily="18" charset="0"/>
                <a:cs typeface="Times New Roman" panose="02020603050405020304" pitchFamily="18" charset="0"/>
              </a:rPr>
              <a:t>Hoạt</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động</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sản</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xuất</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của</a:t>
            </a:r>
            <a:endParaRPr lang="en-US" sz="4500" b="1" dirty="0">
              <a:ln/>
              <a:solidFill>
                <a:srgbClr val="FF0000"/>
              </a:solidFill>
              <a:latin typeface="Times New Roman" panose="02020603050405020304" pitchFamily="18" charset="0"/>
              <a:cs typeface="Times New Roman" panose="02020603050405020304" pitchFamily="18" charset="0"/>
            </a:endParaRPr>
          </a:p>
          <a:p>
            <a:pPr algn="ctr"/>
            <a:r>
              <a:rPr lang="en-US" sz="4500" b="1" dirty="0" err="1">
                <a:ln/>
                <a:solidFill>
                  <a:srgbClr val="FF0000"/>
                </a:solidFill>
                <a:latin typeface="Times New Roman" panose="02020603050405020304" pitchFamily="18" charset="0"/>
                <a:cs typeface="Times New Roman" panose="02020603050405020304" pitchFamily="18" charset="0"/>
              </a:rPr>
              <a:t>người</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dân</a:t>
            </a:r>
            <a:r>
              <a:rPr lang="en-US" sz="4500" b="1" dirty="0">
                <a:ln/>
                <a:solidFill>
                  <a:srgbClr val="FF0000"/>
                </a:solidFill>
                <a:latin typeface="Times New Roman" panose="02020603050405020304" pitchFamily="18" charset="0"/>
                <a:cs typeface="Times New Roman" panose="02020603050405020304" pitchFamily="18" charset="0"/>
              </a:rPr>
              <a:t> ở </a:t>
            </a:r>
            <a:r>
              <a:rPr lang="en-US" sz="4500" b="1" dirty="0" err="1">
                <a:ln/>
                <a:solidFill>
                  <a:srgbClr val="FF0000"/>
                </a:solidFill>
                <a:latin typeface="Times New Roman" panose="02020603050405020304" pitchFamily="18" charset="0"/>
                <a:cs typeface="Times New Roman" panose="02020603050405020304" pitchFamily="18" charset="0"/>
              </a:rPr>
              <a:t>Tây</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Nguyên</a:t>
            </a:r>
            <a:endParaRPr lang="en-US" sz="45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460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A</a:t>
            </a:r>
            <a:r>
              <a:rPr lang="vi-VN"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ba</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dan</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54447" y="231982"/>
            <a:ext cx="9019034"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Phần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lớn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các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cao</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được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phủ</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loại</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đất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gì</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B.</a:t>
            </a:r>
            <a:r>
              <a:rPr lang="vi-VN"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sét</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3775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C.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cát</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4374" y="1370733"/>
            <a:ext cx="867179" cy="1037413"/>
          </a:xfrm>
          <a:prstGeom prst="rect">
            <a:avLst/>
          </a:prstGeom>
        </p:spPr>
      </p:pic>
    </p:spTree>
    <p:extLst>
      <p:ext uri="{BB962C8B-B14F-4D97-AF65-F5344CB8AC3E}">
        <p14:creationId xmlns:p14="http://schemas.microsoft.com/office/powerpoint/2010/main" val="124265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FF000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5417 0.16968 " pathEditMode="relative" rAng="0" ptsTypes="AA">
                                      <p:cBhvr>
                                        <p:cTn id="57" dur="2000" fill="hold"/>
                                        <p:tgtEl>
                                          <p:spTgt spid="10"/>
                                        </p:tgtEl>
                                        <p:attrNameLst>
                                          <p:attrName>ppt_x</p:attrName>
                                          <p:attrName>ppt_y</p:attrName>
                                        </p:attrNameLst>
                                      </p:cBhvr>
                                      <p:rCtr x="-22708" y="8472"/>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5"/>
                                        </p:tgtEl>
                                        <p:attrNameLst>
                                          <p:attrName>fillcolor</p:attrName>
                                        </p:attrNameLst>
                                      </p:cBhvr>
                                      <p:to>
                                        <a:srgbClr val="92D050"/>
                                      </p:to>
                                    </p:animClr>
                                    <p:set>
                                      <p:cBhvr>
                                        <p:cTn id="61" dur="500" fill="hold"/>
                                        <p:tgtEl>
                                          <p:spTgt spid="5"/>
                                        </p:tgtEl>
                                        <p:attrNameLst>
                                          <p:attrName>fill.type</p:attrName>
                                        </p:attrNameLst>
                                      </p:cBhvr>
                                      <p:to>
                                        <p:strVal val="solid"/>
                                      </p:to>
                                    </p:set>
                                    <p:set>
                                      <p:cBhvr>
                                        <p:cTn id="62" dur="500" fill="hold"/>
                                        <p:tgtEl>
                                          <p:spTgt spid="5"/>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A.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Cây</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chè</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79980" y="304803"/>
            <a:ext cx="8700217" cy="186271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None/>
            </a:pP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công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nghiệp</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nào</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được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trồng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nhiều</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nhất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B.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Cây</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cao</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su</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3775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C.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Cây</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cà</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phê</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81983" y="992712"/>
            <a:ext cx="996374" cy="1174802"/>
          </a:xfrm>
          <a:prstGeom prst="rect">
            <a:avLst/>
          </a:prstGeom>
        </p:spPr>
      </p:pic>
    </p:spTree>
    <p:extLst>
      <p:ext uri="{BB962C8B-B14F-4D97-AF65-F5344CB8AC3E}">
        <p14:creationId xmlns:p14="http://schemas.microsoft.com/office/powerpoint/2010/main" val="28837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FF000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92D05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0651 0.50926 " pathEditMode="relative" rAng="0" ptsTypes="AA">
                                      <p:cBhvr>
                                        <p:cTn id="57" dur="2000" fill="hold"/>
                                        <p:tgtEl>
                                          <p:spTgt spid="10"/>
                                        </p:tgtEl>
                                        <p:attrNameLst>
                                          <p:attrName>ppt_x</p:attrName>
                                          <p:attrName>ppt_y</p:attrName>
                                        </p:attrNameLst>
                                      </p:cBhvr>
                                      <p:rCtr x="-20326" y="25463"/>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8"/>
                                        </p:tgtEl>
                                        <p:attrNameLst>
                                          <p:attrName>fillcolor</p:attrName>
                                        </p:attrNameLst>
                                      </p:cBhvr>
                                      <p:to>
                                        <a:srgbClr val="92D050"/>
                                      </p:to>
                                    </p:animClr>
                                    <p:set>
                                      <p:cBhvr>
                                        <p:cTn id="61" dur="500" fill="hold"/>
                                        <p:tgtEl>
                                          <p:spTgt spid="8"/>
                                        </p:tgtEl>
                                        <p:attrNameLst>
                                          <p:attrName>fill.type</p:attrName>
                                        </p:attrNameLst>
                                      </p:cBhvr>
                                      <p:to>
                                        <p:strVal val="solid"/>
                                      </p:to>
                                    </p:set>
                                    <p:set>
                                      <p:cBhvr>
                                        <p:cTn id="62" dur="500" fill="hold"/>
                                        <p:tgtEl>
                                          <p:spTgt spid="8"/>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510778"/>
            <a:ext cx="7273416"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mùa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khô</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nắng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nóng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kéo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dài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thiếu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nước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trầm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trọng</a:t>
            </a:r>
            <a:r>
              <a:rPr lang="en-US" sz="3200" b="1" dirty="0">
                <a:solidFill>
                  <a:schemeClr val="bg1"/>
                </a:solidFill>
                <a:latin typeface="Times New Roman" panose="02020603050405020304" pitchFamily="18" charset="0"/>
                <a:cs typeface="Times New Roman" panose="02020603050405020304" pitchFamily="18" charset="0"/>
              </a:rPr>
              <a:t>. </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54447" y="231915"/>
            <a:ext cx="9346095" cy="190094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Khó</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khăn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lớn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nhất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của</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người</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trong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việc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trồng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cà</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phê</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là</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gì</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86272"/>
            <a:ext cx="7273416"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B.</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Thiếu</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nhân</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công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56387"/>
            <a:ext cx="7273416"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C. </a:t>
            </a:r>
            <a:r>
              <a:rPr lang="en-US" sz="3200" b="1" dirty="0" err="1">
                <a:solidFill>
                  <a:schemeClr val="bg1"/>
                </a:solidFill>
                <a:latin typeface="Times New Roman" panose="02020603050405020304" pitchFamily="18" charset="0"/>
                <a:cs typeface="Times New Roman" panose="02020603050405020304" pitchFamily="18" charset="0"/>
              </a:rPr>
              <a:t>Có</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nhiều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loại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sâu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bệnh</a:t>
            </a:r>
            <a:r>
              <a:rPr lang="en-US" sz="3200" b="1" dirty="0">
                <a:solidFill>
                  <a:schemeClr val="bg1"/>
                </a:solidFill>
                <a:latin typeface="Times New Roman" panose="02020603050405020304" pitchFamily="18" charset="0"/>
                <a:cs typeface="Times New Roman" panose="02020603050405020304" pitchFamily="18" charset="0"/>
              </a:rPr>
              <a:t>.</a:t>
            </a:r>
            <a:endParaRPr lang="en-US" sz="32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34293" y="807445"/>
            <a:ext cx="1291755" cy="1545336"/>
          </a:xfrm>
          <a:prstGeom prst="rect">
            <a:avLst/>
          </a:prstGeom>
        </p:spPr>
      </p:pic>
    </p:spTree>
    <p:extLst>
      <p:ext uri="{BB962C8B-B14F-4D97-AF65-F5344CB8AC3E}">
        <p14:creationId xmlns:p14="http://schemas.microsoft.com/office/powerpoint/2010/main" val="194409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FF000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5417 0.16968 " pathEditMode="relative" rAng="0" ptsTypes="AA">
                                      <p:cBhvr>
                                        <p:cTn id="57" dur="2000" fill="hold"/>
                                        <p:tgtEl>
                                          <p:spTgt spid="10"/>
                                        </p:tgtEl>
                                        <p:attrNameLst>
                                          <p:attrName>ppt_x</p:attrName>
                                          <p:attrName>ppt_y</p:attrName>
                                        </p:attrNameLst>
                                      </p:cBhvr>
                                      <p:rCtr x="-22708" y="8472"/>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5"/>
                                        </p:tgtEl>
                                        <p:attrNameLst>
                                          <p:attrName>fillcolor</p:attrName>
                                        </p:attrNameLst>
                                      </p:cBhvr>
                                      <p:to>
                                        <a:srgbClr val="92D050"/>
                                      </p:to>
                                    </p:animClr>
                                    <p:set>
                                      <p:cBhvr>
                                        <p:cTn id="61" dur="500" fill="hold"/>
                                        <p:tgtEl>
                                          <p:spTgt spid="5"/>
                                        </p:tgtEl>
                                        <p:attrNameLst>
                                          <p:attrName>fill.type</p:attrName>
                                        </p:attrNameLst>
                                      </p:cBhvr>
                                      <p:to>
                                        <p:strVal val="solid"/>
                                      </p:to>
                                    </p:set>
                                    <p:set>
                                      <p:cBhvr>
                                        <p:cTn id="62" dur="500" fill="hold"/>
                                        <p:tgtEl>
                                          <p:spTgt spid="5"/>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bg1"/>
                </a:solidFill>
                <a:latin typeface="Times New Roman" panose="02020603050405020304" pitchFamily="18" charset="0"/>
                <a:cs typeface="Times New Roman" panose="02020603050405020304" pitchFamily="18" charset="0"/>
              </a:rPr>
              <a:t>A.  </a:t>
            </a:r>
            <a:r>
              <a:rPr lang="en-US" sz="4400" b="1" dirty="0" err="1">
                <a:solidFill>
                  <a:schemeClr val="bg1"/>
                </a:solidFill>
                <a:latin typeface="Times New Roman" panose="02020603050405020304" pitchFamily="18" charset="0"/>
                <a:cs typeface="Times New Roman" panose="02020603050405020304" pitchFamily="18" charset="0"/>
                <a:sym typeface="Wingdings" pitchFamily="2" charset="2"/>
              </a:rPr>
              <a:t>Trâu</a:t>
            </a:r>
            <a:endParaRPr lang="en-US" sz="44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79953" y="304822"/>
            <a:ext cx="9346095"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Con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vật</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được</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nuôi</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nhiều</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hơn</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là</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bg1"/>
                </a:solidFill>
                <a:latin typeface="Times New Roman" panose="02020603050405020304" pitchFamily="18" charset="0"/>
                <a:cs typeface="Times New Roman" panose="02020603050405020304" pitchFamily="18" charset="0"/>
              </a:rPr>
              <a:t>B.  </a:t>
            </a:r>
            <a:r>
              <a:rPr lang="en-US" sz="4400" b="1" dirty="0" err="1">
                <a:solidFill>
                  <a:schemeClr val="bg1"/>
                </a:solidFill>
                <a:latin typeface="Times New Roman" panose="02020603050405020304" pitchFamily="18" charset="0"/>
                <a:cs typeface="Times New Roman" panose="02020603050405020304" pitchFamily="18" charset="0"/>
                <a:sym typeface="Wingdings" pitchFamily="2" charset="2"/>
              </a:rPr>
              <a:t>Bò</a:t>
            </a:r>
            <a:endParaRPr lang="en-US" sz="44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581128"/>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b="1" dirty="0">
                <a:solidFill>
                  <a:schemeClr val="bg1"/>
                </a:solidFill>
                <a:latin typeface="Times New Roman" panose="02020603050405020304" pitchFamily="18" charset="0"/>
                <a:cs typeface="Times New Roman" panose="02020603050405020304" pitchFamily="18" charset="0"/>
              </a:rPr>
              <a:t>C.  </a:t>
            </a:r>
            <a:r>
              <a:rPr lang="en-US" sz="4400" b="1" dirty="0" err="1">
                <a:solidFill>
                  <a:schemeClr val="bg1"/>
                </a:solidFill>
                <a:latin typeface="Times New Roman" panose="02020603050405020304" pitchFamily="18" charset="0"/>
                <a:cs typeface="Times New Roman" panose="02020603050405020304" pitchFamily="18" charset="0"/>
                <a:sym typeface="Wingdings" pitchFamily="2" charset="2"/>
              </a:rPr>
              <a:t>Voi</a:t>
            </a:r>
            <a:endParaRPr lang="en-US" sz="44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81983" y="992712"/>
            <a:ext cx="996374" cy="1174802"/>
          </a:xfrm>
          <a:prstGeom prst="rect">
            <a:avLst/>
          </a:prstGeom>
        </p:spPr>
      </p:pic>
    </p:spTree>
    <p:extLst>
      <p:ext uri="{BB962C8B-B14F-4D97-AF65-F5344CB8AC3E}">
        <p14:creationId xmlns:p14="http://schemas.microsoft.com/office/powerpoint/2010/main" val="5296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FF000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92D05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FF000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0651 0.36135 " pathEditMode="relative" rAng="0" ptsTypes="AA">
                                      <p:cBhvr>
                                        <p:cTn id="57" dur="2000" fill="hold"/>
                                        <p:tgtEl>
                                          <p:spTgt spid="10"/>
                                        </p:tgtEl>
                                        <p:attrNameLst>
                                          <p:attrName>ppt_x</p:attrName>
                                          <p:attrName>ppt_y</p:attrName>
                                        </p:attrNameLst>
                                      </p:cBhvr>
                                      <p:rCtr x="-20326" y="18056"/>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7"/>
                                        </p:tgtEl>
                                        <p:attrNameLst>
                                          <p:attrName>fillcolor</p:attrName>
                                        </p:attrNameLst>
                                      </p:cBhvr>
                                      <p:to>
                                        <a:srgbClr val="92D050"/>
                                      </p:to>
                                    </p:animClr>
                                    <p:set>
                                      <p:cBhvr>
                                        <p:cTn id="61" dur="500" fill="hold"/>
                                        <p:tgtEl>
                                          <p:spTgt spid="7"/>
                                        </p:tgtEl>
                                        <p:attrNameLst>
                                          <p:attrName>fill.type</p:attrName>
                                        </p:attrNameLst>
                                      </p:cBhvr>
                                      <p:to>
                                        <p:strVal val="solid"/>
                                      </p:to>
                                    </p:set>
                                    <p:set>
                                      <p:cBhvr>
                                        <p:cTn id="62" dur="500" fill="hold"/>
                                        <p:tgtEl>
                                          <p:spTgt spid="7"/>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8425544"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rộng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người</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thưa</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79953" y="304802"/>
            <a:ext cx="9732508"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pP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phát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triển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việc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chăn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nuôi</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trâu</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bò</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vì</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8425544"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B.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Những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con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vật</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này</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thích</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hợp</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ở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nơi</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đây</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37752"/>
            <a:ext cx="8425544"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3200" b="1" dirty="0">
                <a:solidFill>
                  <a:schemeClr val="bg1"/>
                </a:solidFill>
                <a:latin typeface="Times New Roman" panose="02020603050405020304" pitchFamily="18" charset="0"/>
                <a:cs typeface="Times New Roman" panose="02020603050405020304" pitchFamily="18" charset="0"/>
              </a:rPr>
              <a:t>C.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Có</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đồng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cỏ</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xanh</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tốt</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81983" y="992712"/>
            <a:ext cx="996374" cy="1174802"/>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7675804" y="5643584"/>
            <a:ext cx="1950244"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968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FF000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92D05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0651 0.50926 " pathEditMode="relative" rAng="0" ptsTypes="AA">
                                      <p:cBhvr>
                                        <p:cTn id="57" dur="2000" fill="hold"/>
                                        <p:tgtEl>
                                          <p:spTgt spid="10"/>
                                        </p:tgtEl>
                                        <p:attrNameLst>
                                          <p:attrName>ppt_x</p:attrName>
                                          <p:attrName>ppt_y</p:attrName>
                                        </p:attrNameLst>
                                      </p:cBhvr>
                                      <p:rCtr x="-20326" y="25463"/>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8"/>
                                        </p:tgtEl>
                                        <p:attrNameLst>
                                          <p:attrName>fillcolor</p:attrName>
                                        </p:attrNameLst>
                                      </p:cBhvr>
                                      <p:to>
                                        <a:srgbClr val="92D050"/>
                                      </p:to>
                                    </p:animClr>
                                    <p:set>
                                      <p:cBhvr>
                                        <p:cTn id="61" dur="500" fill="hold"/>
                                        <p:tgtEl>
                                          <p:spTgt spid="8"/>
                                        </p:tgtEl>
                                        <p:attrNameLst>
                                          <p:attrName>fill.type</p:attrName>
                                        </p:attrNameLst>
                                      </p:cBhvr>
                                      <p:to>
                                        <p:strVal val="solid"/>
                                      </p:to>
                                    </p:set>
                                    <p:set>
                                      <p:cBhvr>
                                        <p:cTn id="62" dur="500" fill="hold"/>
                                        <p:tgtEl>
                                          <p:spTgt spid="8"/>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04" y="764704"/>
            <a:ext cx="7560840" cy="584775"/>
          </a:xfrm>
          <a:prstGeom prst="rect">
            <a:avLst/>
          </a:prstGeom>
          <a:solidFill>
            <a:schemeClr val="accent3">
              <a:lumMod val="40000"/>
              <a:lumOff val="60000"/>
            </a:schemeClr>
          </a:solid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nghiệp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28_7.png"/>
          <p:cNvPicPr>
            <a:picLocks noChangeAspect="1"/>
          </p:cNvPicPr>
          <p:nvPr/>
        </p:nvPicPr>
        <p:blipFill>
          <a:blip r:embed="rId2"/>
          <a:srcRect b="20000"/>
          <a:stretch>
            <a:fillRect/>
          </a:stretch>
        </p:blipFill>
        <p:spPr>
          <a:xfrm>
            <a:off x="4213648" y="1124744"/>
            <a:ext cx="5260306" cy="5544500"/>
          </a:xfrm>
          <a:prstGeom prst="rect">
            <a:avLst/>
          </a:prstGeom>
        </p:spPr>
      </p:pic>
      <p:sp>
        <p:nvSpPr>
          <p:cNvPr id="6" name="Rectangle 5"/>
          <p:cNvSpPr/>
          <p:nvPr/>
        </p:nvSpPr>
        <p:spPr>
          <a:xfrm>
            <a:off x="528454" y="1628800"/>
            <a:ext cx="2435283" cy="1754326"/>
          </a:xfrm>
          <a:prstGeom prst="rect">
            <a:avLst/>
          </a:prstGeom>
          <a:noFill/>
        </p:spPr>
        <p:txBody>
          <a:bodyPr wrap="none" lIns="91440" tIns="45720" rIns="91440" bIns="45720">
            <a:spAutoFit/>
          </a:bodyPr>
          <a:lstStyle/>
          <a:p>
            <a:pPr algn="ctr"/>
            <a:r>
              <a:rPr lang="en-US" sz="5400" b="1" cap="none" spc="300" dirty="0" err="1">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Đất</a:t>
            </a:r>
            <a:r>
              <a:rPr lang="en-US" sz="5400" b="1" cap="none" spc="30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p>
          <a:p>
            <a:pPr algn="ctr"/>
            <a:r>
              <a:rPr lang="en-US" sz="5400" b="1" cap="none" spc="300" dirty="0" err="1">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ba</a:t>
            </a:r>
            <a:r>
              <a:rPr lang="en-US" sz="5400" b="1" cap="none" spc="30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dan</a:t>
            </a:r>
            <a:endParaRPr lang="en-US" sz="5400" b="1" cap="none" spc="30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pic>
        <p:nvPicPr>
          <p:cNvPr id="7" name="Picture 6" descr="28_7.png"/>
          <p:cNvPicPr>
            <a:picLocks noChangeAspect="1"/>
          </p:cNvPicPr>
          <p:nvPr/>
        </p:nvPicPr>
        <p:blipFill>
          <a:blip r:embed="rId2"/>
          <a:srcRect l="1791" t="91111" r="89849" b="2026"/>
          <a:stretch>
            <a:fillRect/>
          </a:stretch>
        </p:blipFill>
        <p:spPr>
          <a:xfrm>
            <a:off x="1060450" y="3500775"/>
            <a:ext cx="11557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28_7.png"/>
          <p:cNvPicPr>
            <a:picLocks noChangeAspect="1"/>
          </p:cNvPicPr>
          <p:nvPr/>
        </p:nvPicPr>
        <p:blipFill>
          <a:blip r:embed="rId2"/>
          <a:srcRect l="1791" t="91111" r="89849" b="2026"/>
          <a:stretch>
            <a:fillRect/>
          </a:stretch>
        </p:blipFill>
        <p:spPr>
          <a:xfrm>
            <a:off x="5172865" y="4862280"/>
            <a:ext cx="780087" cy="856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28_7.png"/>
          <p:cNvPicPr>
            <a:picLocks noChangeAspect="1"/>
          </p:cNvPicPr>
          <p:nvPr/>
        </p:nvPicPr>
        <p:blipFill>
          <a:blip r:embed="rId2"/>
          <a:srcRect l="1791" t="91111" r="89849" b="2026"/>
          <a:stretch>
            <a:fillRect/>
          </a:stretch>
        </p:blipFill>
        <p:spPr>
          <a:xfrm>
            <a:off x="5928149" y="3977548"/>
            <a:ext cx="702078" cy="771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28_7.png"/>
          <p:cNvPicPr>
            <a:picLocks noChangeAspect="1"/>
          </p:cNvPicPr>
          <p:nvPr/>
        </p:nvPicPr>
        <p:blipFill>
          <a:blip r:embed="rId2"/>
          <a:srcRect l="1791" t="91111" r="89849" b="2026"/>
          <a:stretch>
            <a:fillRect/>
          </a:stretch>
        </p:blipFill>
        <p:spPr>
          <a:xfrm>
            <a:off x="5616114" y="2759995"/>
            <a:ext cx="624069" cy="685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8" name="Text Box 8"/>
          <p:cNvSpPr txBox="1">
            <a:spLocks noChangeArrowheads="1"/>
          </p:cNvSpPr>
          <p:nvPr/>
        </p:nvSpPr>
        <p:spPr bwMode="auto">
          <a:xfrm>
            <a:off x="128466" y="188756"/>
            <a:ext cx="9345488" cy="954107"/>
          </a:xfrm>
          <a:prstGeom prst="rect">
            <a:avLst/>
          </a:prstGeom>
          <a:noFill/>
          <a:ln w="9525">
            <a:noFill/>
            <a:miter lim="800000"/>
            <a:headEnd/>
            <a:tailEnd/>
          </a:ln>
          <a:effectLst/>
        </p:spPr>
        <p:txBody>
          <a:bodyPr wrap="square">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nguyên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Nguyên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 Box 8"/>
          <p:cNvSpPr txBox="1">
            <a:spLocks noChangeArrowheads="1"/>
          </p:cNvSpPr>
          <p:nvPr/>
        </p:nvSpPr>
        <p:spPr bwMode="auto">
          <a:xfrm>
            <a:off x="0" y="126156"/>
            <a:ext cx="9906000" cy="1384995"/>
          </a:xfrm>
          <a:prstGeom prst="rect">
            <a:avLst/>
          </a:prstGeom>
          <a:noFill/>
          <a:ln w="9525">
            <a:noFill/>
            <a:miter lim="800000"/>
            <a:headEnd/>
            <a:tailEnd/>
          </a:ln>
          <a:effectLst/>
        </p:spPr>
        <p:txBody>
          <a:bodyPr>
            <a:spAutoFit/>
          </a:bodyPr>
          <a:lstStyle/>
          <a:p>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Phần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lớn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cao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ở </a:t>
            </a:r>
            <a:r>
              <a:rPr lang="en-US" sz="2800" dirty="0" err="1">
                <a:solidFill>
                  <a:srgbClr val="C00000"/>
                </a:solidFill>
                <a:latin typeface="Times New Roman" panose="02020603050405020304" pitchFamily="18" charset="0"/>
                <a:cs typeface="Times New Roman" panose="02020603050405020304" pitchFamily="18" charset="0"/>
              </a:rPr>
              <a:t>Tây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được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phủ</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loại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dan.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Loại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thường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màu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đỏ</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xốp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thuận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lợi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việc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trồng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cây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nghiệp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lâu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năm</a:t>
            </a:r>
            <a:r>
              <a:rPr lang="en-US" sz="2800" dirty="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0248"/>
                                        </p:tgtEl>
                                      </p:cBhvr>
                                    </p:animEffect>
                                    <p:set>
                                      <p:cBhvr>
                                        <p:cTn id="7" dur="1" fill="hold">
                                          <p:stCondLst>
                                            <p:cond delay="499"/>
                                          </p:stCondLst>
                                        </p:cTn>
                                        <p:tgtEl>
                                          <p:spTgt spid="102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6"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4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uoc_do_mot_so_cay_trong_va_vat_nuoi_chinh_o_Tay_Nguyen"/>
          <p:cNvPicPr>
            <a:picLocks noChangeAspect="1" noChangeArrowheads="1"/>
          </p:cNvPicPr>
          <p:nvPr/>
        </p:nvPicPr>
        <p:blipFill>
          <a:blip r:embed="rId2"/>
          <a:srcRect/>
          <a:stretch>
            <a:fillRect/>
          </a:stretch>
        </p:blipFill>
        <p:spPr bwMode="auto">
          <a:xfrm>
            <a:off x="4232926" y="0"/>
            <a:ext cx="5647678" cy="6858000"/>
          </a:xfrm>
          <a:prstGeom prst="rect">
            <a:avLst/>
          </a:prstGeom>
          <a:noFill/>
          <a:ln w="19050">
            <a:solidFill>
              <a:schemeClr val="tx1"/>
            </a:solidFill>
          </a:ln>
        </p:spPr>
      </p:pic>
      <p:sp>
        <p:nvSpPr>
          <p:cNvPr id="3" name="Rectangle 2"/>
          <p:cNvSpPr/>
          <p:nvPr/>
        </p:nvSpPr>
        <p:spPr>
          <a:xfrm>
            <a:off x="128505" y="1332639"/>
            <a:ext cx="4104455" cy="5293757"/>
          </a:xfrm>
          <a:prstGeom prst="rect">
            <a:avLst/>
          </a:prstGeom>
        </p:spPr>
        <p:txBody>
          <a:bodyPr wrap="square">
            <a:spAutoFit/>
          </a:bodyPr>
          <a:lstStyle/>
          <a:p>
            <a:pPr>
              <a:spcBef>
                <a:spcPts val="1200"/>
              </a:spcBef>
            </a:pPr>
            <a:r>
              <a:rPr lang="nl-NL" sz="2800" b="1" dirty="0">
                <a:latin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cs typeface="Times New Roman" panose="02020603050405020304" pitchFamily="18" charset="0"/>
              </a:rPr>
              <a:t>Kể tên những cây trồng chính ở Tây Nguyên?</a:t>
            </a:r>
          </a:p>
          <a:p>
            <a:pPr>
              <a:spcBef>
                <a:spcPts val="1200"/>
              </a:spcBef>
            </a:pPr>
            <a:r>
              <a:rPr lang="nl-NL" sz="2800" dirty="0">
                <a:latin typeface="Times New Roman" panose="02020603050405020304" pitchFamily="18" charset="0"/>
                <a:cs typeface="Times New Roman" panose="02020603050405020304" pitchFamily="18" charset="0"/>
              </a:rPr>
              <a:t>+ Chúng thuộc loại cây công nghiệp, cây lương thực hay cây rau màu?</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Cây công nghiệp lâu năm nào được trồng nhiều nhất ở đây? </a:t>
            </a:r>
          </a:p>
          <a:p>
            <a:pPr>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Tại sao ở Tây Nguyên lại thích hợp cho việc trồng cây công nghiệp?</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44493" y="404664"/>
            <a:ext cx="3024336" cy="72008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Times New Roman" panose="02020603050405020304" pitchFamily="18" charset="0"/>
                <a:cs typeface="Times New Roman" panose="02020603050405020304" pitchFamily="18" charset="0"/>
              </a:rPr>
              <a:t>Thảo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luận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nhóm</a:t>
            </a:r>
            <a:endParaRPr lang="en-US"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8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uoc_do_mot_so_cay_trong_va_vat_nuoi_chinh_o_Tay_Nguyen"/>
          <p:cNvPicPr>
            <a:picLocks noChangeAspect="1" noChangeArrowheads="1"/>
          </p:cNvPicPr>
          <p:nvPr/>
        </p:nvPicPr>
        <p:blipFill>
          <a:blip r:embed="rId2"/>
          <a:srcRect/>
          <a:stretch>
            <a:fillRect/>
          </a:stretch>
        </p:blipFill>
        <p:spPr bwMode="auto">
          <a:xfrm>
            <a:off x="4232926" y="0"/>
            <a:ext cx="5647678" cy="6858000"/>
          </a:xfrm>
          <a:prstGeom prst="rect">
            <a:avLst/>
          </a:prstGeom>
          <a:noFill/>
          <a:ln w="19050">
            <a:solidFill>
              <a:schemeClr val="tx1"/>
            </a:solidFill>
          </a:ln>
        </p:spPr>
      </p:pic>
      <p:sp>
        <p:nvSpPr>
          <p:cNvPr id="3" name="Rectangle 2"/>
          <p:cNvSpPr/>
          <p:nvPr/>
        </p:nvSpPr>
        <p:spPr>
          <a:xfrm>
            <a:off x="117277" y="188640"/>
            <a:ext cx="3971628" cy="5724644"/>
          </a:xfrm>
          <a:prstGeom prst="rect">
            <a:avLst/>
          </a:prstGeom>
        </p:spPr>
        <p:txBody>
          <a:bodyPr wrap="square">
            <a:spAutoFit/>
          </a:bodyPr>
          <a:lstStyle/>
          <a:p>
            <a:pPr>
              <a:spcBef>
                <a:spcPts val="1200"/>
              </a:spcBef>
            </a:pPr>
            <a:r>
              <a:rPr lang="nl-NL" sz="2800" b="1" dirty="0">
                <a:latin typeface="Times New Roman" panose="02020603050405020304" pitchFamily="18" charset="0"/>
                <a:cs typeface="Times New Roman" panose="02020603050405020304" pitchFamily="18" charset="0"/>
              </a:rPr>
              <a:t>+ N</a:t>
            </a:r>
            <a:r>
              <a:rPr lang="nl-NL" sz="2800" dirty="0">
                <a:latin typeface="Times New Roman" panose="02020603050405020304" pitchFamily="18" charset="0"/>
                <a:cs typeface="Times New Roman" panose="02020603050405020304" pitchFamily="18" charset="0"/>
              </a:rPr>
              <a:t>hững cây trồng chính ở Tây Nguyên: cao su, cà phê, hồ tiêu, chè,...</a:t>
            </a:r>
          </a:p>
          <a:p>
            <a:pPr>
              <a:spcBef>
                <a:spcPts val="1200"/>
              </a:spcBef>
            </a:pPr>
            <a:r>
              <a:rPr lang="nl-NL" sz="2800" dirty="0">
                <a:latin typeface="Times New Roman" panose="02020603050405020304" pitchFamily="18" charset="0"/>
                <a:cs typeface="Times New Roman" panose="02020603050405020304" pitchFamily="18" charset="0"/>
              </a:rPr>
              <a:t>+ Đó là những cây công 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a:t>
            </a:r>
          </a:p>
          <a:p>
            <a:pPr>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Cây công nghiệp lâu năm được trồng nhiều nhất ở đây là cà phê. </a:t>
            </a:r>
          </a:p>
          <a:p>
            <a:pPr>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Tây Nguyên thích hợp cho việc trồng cây công nghiệp vì là vùng đất đỏ badan, tơi xốp, phì nhiêu.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7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7" name="Picture 7" descr="Luoc_do_mot_so_cay_trong_va_vat_nuoi_chinh_o_Tay_Nguyen"/>
          <p:cNvPicPr>
            <a:picLocks noChangeAspect="1" noChangeArrowheads="1"/>
          </p:cNvPicPr>
          <p:nvPr/>
        </p:nvPicPr>
        <p:blipFill>
          <a:blip r:embed="rId2"/>
          <a:srcRect/>
          <a:stretch>
            <a:fillRect/>
          </a:stretch>
        </p:blipFill>
        <p:spPr bwMode="auto">
          <a:xfrm>
            <a:off x="1294228" y="404667"/>
            <a:ext cx="7216169" cy="6486901"/>
          </a:xfrm>
          <a:prstGeom prst="rect">
            <a:avLst/>
          </a:prstGeom>
          <a:noFill/>
          <a:ln w="28575">
            <a:solidFill>
              <a:schemeClr val="tx1"/>
            </a:solidFill>
          </a:ln>
        </p:spPr>
      </p:pic>
      <p:pic>
        <p:nvPicPr>
          <p:cNvPr id="5" name="Picture 7" descr="Luoc_do_mot_so_cay_trong_va_vat_nuoi_chinh_o_Tay_Nguyen"/>
          <p:cNvPicPr>
            <a:picLocks noChangeAspect="1" noChangeArrowheads="1"/>
          </p:cNvPicPr>
          <p:nvPr/>
        </p:nvPicPr>
        <p:blipFill rotWithShape="1">
          <a:blip r:embed="rId2"/>
          <a:srcRect t="32961" r="95440" b="61082"/>
          <a:stretch/>
        </p:blipFill>
        <p:spPr bwMode="auto">
          <a:xfrm>
            <a:off x="4094966" y="4881560"/>
            <a:ext cx="325833" cy="386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7" descr="Luoc_do_mot_so_cay_trong_va_vat_nuoi_chinh_o_Tay_Nguyen"/>
          <p:cNvPicPr>
            <a:picLocks noChangeAspect="1" noChangeArrowheads="1"/>
          </p:cNvPicPr>
          <p:nvPr/>
        </p:nvPicPr>
        <p:blipFill rotWithShape="1">
          <a:blip r:embed="rId2"/>
          <a:srcRect t="32961" r="95440" b="61082"/>
          <a:stretch/>
        </p:blipFill>
        <p:spPr bwMode="auto">
          <a:xfrm>
            <a:off x="4407001" y="2937344"/>
            <a:ext cx="325833" cy="386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Luoc_do_mot_so_cay_trong_va_vat_nuoi_chinh_o_Tay_Nguyen"/>
          <p:cNvPicPr>
            <a:picLocks noChangeAspect="1" noChangeArrowheads="1"/>
          </p:cNvPicPr>
          <p:nvPr/>
        </p:nvPicPr>
        <p:blipFill rotWithShape="1">
          <a:blip r:embed="rId2"/>
          <a:srcRect l="13587" t="37438" r="79584" b="56841"/>
          <a:stretch/>
        </p:blipFill>
        <p:spPr bwMode="auto">
          <a:xfrm>
            <a:off x="4797025" y="3227745"/>
            <a:ext cx="487907" cy="37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Luoc_do_mot_so_cay_trong_va_vat_nuoi_chinh_o_Tay_Nguyen"/>
          <p:cNvPicPr>
            <a:picLocks noChangeAspect="1" noChangeArrowheads="1"/>
          </p:cNvPicPr>
          <p:nvPr/>
        </p:nvPicPr>
        <p:blipFill rotWithShape="1">
          <a:blip r:embed="rId2"/>
          <a:srcRect l="13587" t="37438" r="79584" b="56841"/>
          <a:stretch/>
        </p:blipFill>
        <p:spPr bwMode="auto">
          <a:xfrm>
            <a:off x="4094947" y="5964049"/>
            <a:ext cx="487907" cy="37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796983" y="4240835"/>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796983" y="4816899"/>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5031009" y="5825011"/>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016896" y="5248947"/>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406939" y="2296619"/>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328931" y="3376739"/>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7" descr="Luoc_do_mot_so_cay_trong_va_vat_nuoi_chinh_o_Tay_Nguyen"/>
          <p:cNvPicPr>
            <a:picLocks noChangeAspect="1" noChangeArrowheads="1"/>
          </p:cNvPicPr>
          <p:nvPr/>
        </p:nvPicPr>
        <p:blipFill rotWithShape="1">
          <a:blip r:embed="rId2"/>
          <a:srcRect l="13795" t="32712" r="78965" b="61816"/>
          <a:stretch/>
        </p:blipFill>
        <p:spPr bwMode="auto">
          <a:xfrm>
            <a:off x="3782870" y="3086333"/>
            <a:ext cx="517476" cy="35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7" descr="Luoc_do_mot_so_cay_trong_va_vat_nuoi_chinh_o_Tay_Nguyen"/>
          <p:cNvPicPr>
            <a:picLocks noChangeAspect="1" noChangeArrowheads="1"/>
          </p:cNvPicPr>
          <p:nvPr/>
        </p:nvPicPr>
        <p:blipFill rotWithShape="1">
          <a:blip r:embed="rId2"/>
          <a:srcRect l="13795" t="32712" r="78965" b="61816"/>
          <a:stretch/>
        </p:blipFill>
        <p:spPr bwMode="auto">
          <a:xfrm>
            <a:off x="5187026" y="4238461"/>
            <a:ext cx="517476" cy="35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6897255" y="1628801"/>
            <a:ext cx="1338829" cy="507831"/>
          </a:xfrm>
          <a:prstGeom prst="rect">
            <a:avLst/>
          </a:prstGeom>
          <a:noFill/>
        </p:spPr>
        <p:txBody>
          <a:bodyPr wrap="none" lIns="91440" tIns="45720" rIns="91440" bIns="45720">
            <a:spAutoFit/>
          </a:bodyPr>
          <a:lstStyle/>
          <a:p>
            <a:pPr algn="ctr"/>
            <a:r>
              <a:rPr lang="en-US" sz="27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Cao </a:t>
            </a: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su</a:t>
            </a:r>
            <a:endParaRPr lang="en-US" sz="27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19" name="Rectangle 18"/>
          <p:cNvSpPr/>
          <p:nvPr/>
        </p:nvSpPr>
        <p:spPr>
          <a:xfrm>
            <a:off x="6969154" y="4293212"/>
            <a:ext cx="838692" cy="507831"/>
          </a:xfrm>
          <a:prstGeom prst="rect">
            <a:avLst/>
          </a:prstGeom>
          <a:noFill/>
        </p:spPr>
        <p:txBody>
          <a:bodyPr wrap="none" lIns="91440" tIns="45720" rIns="91440" bIns="45720">
            <a:spAutoFit/>
          </a:bodyPr>
          <a:lstStyle/>
          <a:p>
            <a:pPr algn="ct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Chè</a:t>
            </a:r>
            <a:endParaRPr lang="en-US" sz="27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20" name="Rectangle 19"/>
          <p:cNvSpPr/>
          <p:nvPr/>
        </p:nvSpPr>
        <p:spPr>
          <a:xfrm>
            <a:off x="7073507" y="2637028"/>
            <a:ext cx="1338829" cy="507831"/>
          </a:xfrm>
          <a:prstGeom prst="rect">
            <a:avLst/>
          </a:prstGeom>
          <a:noFill/>
        </p:spPr>
        <p:txBody>
          <a:bodyPr wrap="none" lIns="91440" tIns="45720" rIns="91440" bIns="45720">
            <a:spAutoFit/>
          </a:bodyPr>
          <a:lstStyle/>
          <a:p>
            <a:pPr algn="ct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Cà</a:t>
            </a:r>
            <a:r>
              <a:rPr lang="en-US" sz="27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phê</a:t>
            </a:r>
            <a:endParaRPr lang="en-US" sz="27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21" name="Rectangle 20"/>
          <p:cNvSpPr/>
          <p:nvPr/>
        </p:nvSpPr>
        <p:spPr>
          <a:xfrm>
            <a:off x="7178464" y="3501009"/>
            <a:ext cx="1358064" cy="507831"/>
          </a:xfrm>
          <a:prstGeom prst="rect">
            <a:avLst/>
          </a:prstGeom>
          <a:noFill/>
        </p:spPr>
        <p:txBody>
          <a:bodyPr wrap="none" lIns="91440" tIns="45720" rIns="91440" bIns="45720">
            <a:spAutoFit/>
          </a:bodyPr>
          <a:lstStyle/>
          <a:p>
            <a:pPr algn="ct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Hồ</a:t>
            </a:r>
            <a:r>
              <a:rPr lang="en-US" sz="27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tiêu</a:t>
            </a:r>
            <a:endParaRPr lang="en-US" sz="27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068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5"/>
                                        </p:tgtEl>
                                      </p:cBhvr>
                                      <p:by x="150000" y="150000"/>
                                    </p:animScale>
                                  </p:childTnLst>
                                </p:cTn>
                              </p:par>
                              <p:par>
                                <p:cTn id="9" presetID="16" presetClass="entr" presetSubtype="2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13"/>
                                        </p:tgtEl>
                                      </p:cBhvr>
                                      <p:by x="150000" y="150000"/>
                                    </p:animScale>
                                  </p:childTnLst>
                                </p:cTn>
                              </p:par>
                              <p:par>
                                <p:cTn id="16" presetID="6" presetClass="emph" presetSubtype="0" fill="hold" nodeType="withEffect">
                                  <p:stCondLst>
                                    <p:cond delay="0"/>
                                  </p:stCondLst>
                                  <p:childTnLst>
                                    <p:animScale>
                                      <p:cBhvr>
                                        <p:cTn id="17" dur="2000" fill="hold"/>
                                        <p:tgtEl>
                                          <p:spTgt spid="14"/>
                                        </p:tgtEl>
                                      </p:cBhvr>
                                      <p:by x="150000" y="150000"/>
                                    </p:animScale>
                                  </p:childTnLst>
                                </p:cTn>
                              </p:par>
                              <p:par>
                                <p:cTn id="18" presetID="6" presetClass="emph" presetSubtype="0" fill="hold" nodeType="withEffect">
                                  <p:stCondLst>
                                    <p:cond delay="0"/>
                                  </p:stCondLst>
                                  <p:childTnLst>
                                    <p:animScale>
                                      <p:cBhvr>
                                        <p:cTn id="19" dur="2000" fill="hold"/>
                                        <p:tgtEl>
                                          <p:spTgt spid="10"/>
                                        </p:tgtEl>
                                      </p:cBhvr>
                                      <p:by x="150000" y="150000"/>
                                    </p:animScale>
                                  </p:childTnLst>
                                </p:cTn>
                              </p:par>
                              <p:par>
                                <p:cTn id="20" presetID="6" presetClass="emph" presetSubtype="0" fill="hold" nodeType="withEffect">
                                  <p:stCondLst>
                                    <p:cond delay="0"/>
                                  </p:stCondLst>
                                  <p:childTnLst>
                                    <p:animScale>
                                      <p:cBhvr>
                                        <p:cTn id="21" dur="2000" fill="hold"/>
                                        <p:tgtEl>
                                          <p:spTgt spid="9"/>
                                        </p:tgtEl>
                                      </p:cBhvr>
                                      <p:by x="150000" y="150000"/>
                                    </p:animScale>
                                  </p:childTnLst>
                                </p:cTn>
                              </p:par>
                              <p:par>
                                <p:cTn id="22" presetID="6" presetClass="emph" presetSubtype="0" fill="hold" nodeType="withEffect">
                                  <p:stCondLst>
                                    <p:cond delay="0"/>
                                  </p:stCondLst>
                                  <p:childTnLst>
                                    <p:animScale>
                                      <p:cBhvr>
                                        <p:cTn id="23" dur="2000" fill="hold"/>
                                        <p:tgtEl>
                                          <p:spTgt spid="12"/>
                                        </p:tgtEl>
                                      </p:cBhvr>
                                      <p:by x="150000" y="150000"/>
                                    </p:animScale>
                                  </p:childTnLst>
                                </p:cTn>
                              </p:par>
                              <p:par>
                                <p:cTn id="24" presetID="6" presetClass="emph" presetSubtype="0" fill="hold" nodeType="withEffect">
                                  <p:stCondLst>
                                    <p:cond delay="0"/>
                                  </p:stCondLst>
                                  <p:childTnLst>
                                    <p:animScale>
                                      <p:cBhvr>
                                        <p:cTn id="25" dur="2000" fill="hold"/>
                                        <p:tgtEl>
                                          <p:spTgt spid="11"/>
                                        </p:tgtEl>
                                      </p:cBhvr>
                                      <p:by x="150000" y="150000"/>
                                    </p:animScale>
                                  </p:childTnLst>
                                </p:cTn>
                              </p:par>
                              <p:par>
                                <p:cTn id="26" presetID="6"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15"/>
                                        </p:tgtEl>
                                      </p:cBhvr>
                                      <p:by x="150000" y="150000"/>
                                    </p:animScale>
                                  </p:childTnLst>
                                </p:cTn>
                              </p:par>
                              <p:par>
                                <p:cTn id="33" presetID="6" presetClass="emph" presetSubtype="0" fill="hold" nodeType="withEffect">
                                  <p:stCondLst>
                                    <p:cond delay="0"/>
                                  </p:stCondLst>
                                  <p:childTnLst>
                                    <p:animScale>
                                      <p:cBhvr>
                                        <p:cTn id="34" dur="2000" fill="hold"/>
                                        <p:tgtEl>
                                          <p:spTgt spid="16"/>
                                        </p:tgtEl>
                                      </p:cBhvr>
                                      <p:by x="150000" y="150000"/>
                                    </p:animScale>
                                  </p:childTnLst>
                                </p:cTn>
                              </p:par>
                              <p:par>
                                <p:cTn id="35" presetID="6"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7"/>
                                        </p:tgtEl>
                                      </p:cBhvr>
                                      <p:by x="150000" y="150000"/>
                                    </p:animScale>
                                  </p:childTnLst>
                                </p:cTn>
                              </p:par>
                              <p:par>
                                <p:cTn id="42" presetID="6" presetClass="emph" presetSubtype="0" fill="hold" nodeType="withEffect">
                                  <p:stCondLst>
                                    <p:cond delay="0"/>
                                  </p:stCondLst>
                                  <p:childTnLst>
                                    <p:animScale>
                                      <p:cBhvr>
                                        <p:cTn id="43" dur="2000" fill="hold"/>
                                        <p:tgtEl>
                                          <p:spTgt spid="8"/>
                                        </p:tgtEl>
                                      </p:cBhvr>
                                      <p:by x="150000" y="150000"/>
                                    </p:animScale>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424614" y="692696"/>
            <a:ext cx="7416824" cy="936104"/>
          </a:xfrm>
          <a:prstGeom prst="wedgeRoundRectCallout">
            <a:avLst>
              <a:gd name="adj1" fmla="val -56678"/>
              <a:gd name="adj2" fmla="val 106172"/>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 y="5349139"/>
            <a:ext cx="1484784" cy="1484784"/>
          </a:xfrm>
          <a:prstGeom prst="rect">
            <a:avLst/>
          </a:prstGeom>
        </p:spPr>
      </p:pic>
      <p:sp>
        <p:nvSpPr>
          <p:cNvPr id="6" name="Rounded Rectangular Callout 5"/>
          <p:cNvSpPr/>
          <p:nvPr/>
        </p:nvSpPr>
        <p:spPr>
          <a:xfrm>
            <a:off x="488504" y="2636912"/>
            <a:ext cx="9001000" cy="2808312"/>
          </a:xfrm>
          <a:prstGeom prst="wedgeRoundRectCallout">
            <a:avLst>
              <a:gd name="adj1" fmla="val -23517"/>
              <a:gd name="adj2" fmla="val 44881"/>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Cây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thông</a:t>
            </a:r>
            <a:r>
              <a:rPr lang="en-US" sz="2800" b="1" dirty="0">
                <a:solidFill>
                  <a:schemeClr val="tx1"/>
                </a:solidFill>
                <a:latin typeface="Times New Roman" panose="02020603050405020304" pitchFamily="18" charset="0"/>
                <a:cs typeface="Times New Roman" panose="02020603050405020304" pitchFamily="18" charset="0"/>
              </a:rPr>
              <a:t> qua </a:t>
            </a:r>
            <a:r>
              <a:rPr lang="en-US" sz="2800" b="1" dirty="0" err="1">
                <a:solidFill>
                  <a:schemeClr val="tx1"/>
                </a:solidFill>
                <a:latin typeface="Times New Roman" panose="02020603050405020304" pitchFamily="18" charset="0"/>
                <a:cs typeface="Times New Roman" panose="02020603050405020304" pitchFamily="18" charset="0"/>
              </a:rPr>
              <a:t>việc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xuất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khẩu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tỉnh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và </a:t>
            </a:r>
            <a:r>
              <a:rPr lang="en-US" sz="2800" b="1" dirty="0" err="1">
                <a:solidFill>
                  <a:schemeClr val="tx1"/>
                </a:solidFill>
                <a:latin typeface="Times New Roman" panose="02020603050405020304" pitchFamily="18" charset="0"/>
                <a:cs typeface="Times New Roman" panose="02020603050405020304" pitchFamily="18" charset="0"/>
              </a:rPr>
              <a:t>đặc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biệt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xuất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khẩu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ngoài</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1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434378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1314</Words>
  <Application>Microsoft Office PowerPoint</Application>
  <PresentationFormat>A4 Paper (210x297 mm)</PresentationFormat>
  <Paragraphs>142</Paragraphs>
  <Slides>34</Slides>
  <Notes>2</Notes>
  <HiddenSlides>0</HiddenSlides>
  <MMClips>0</MMClips>
  <ScaleCrop>false</ScaleCrop>
  <HeadingPairs>
    <vt:vector size="8" baseType="variant">
      <vt:variant>
        <vt:lpstr>Fonts Used</vt:lpstr>
      </vt:variant>
      <vt:variant>
        <vt:i4>6</vt:i4>
      </vt:variant>
      <vt:variant>
        <vt:lpstr>Theme</vt:lpstr>
      </vt:variant>
      <vt:variant>
        <vt:i4>10</vt:i4>
      </vt:variant>
      <vt:variant>
        <vt:lpstr>Slide Titles</vt:lpstr>
      </vt:variant>
      <vt:variant>
        <vt:i4>34</vt:i4>
      </vt:variant>
      <vt:variant>
        <vt:lpstr>Custom Shows</vt:lpstr>
      </vt:variant>
      <vt:variant>
        <vt:i4>2</vt:i4>
      </vt:variant>
    </vt:vector>
  </HeadingPairs>
  <TitlesOfParts>
    <vt:vector size="52" baseType="lpstr">
      <vt:lpstr>.VnTime</vt:lpstr>
      <vt:lpstr>Arial</vt:lpstr>
      <vt:lpstr>Calibri</vt:lpstr>
      <vt:lpstr>Calibri Light</vt:lpstr>
      <vt:lpstr>Times New Roman</vt:lpstr>
      <vt:lpstr>Wingdings</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lpstr>Custom Show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 HOC VIEN</dc:creator>
  <cp:lastModifiedBy>Hương Đào</cp:lastModifiedBy>
  <cp:revision>97</cp:revision>
  <dcterms:created xsi:type="dcterms:W3CDTF">2018-10-30T10:38:00Z</dcterms:created>
  <dcterms:modified xsi:type="dcterms:W3CDTF">2022-10-09T07:49:17Z</dcterms:modified>
</cp:coreProperties>
</file>