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0" r:id="rId1"/>
  </p:sldMasterIdLst>
  <p:notesMasterIdLst>
    <p:notesMasterId r:id="rId26"/>
  </p:notesMasterIdLst>
  <p:sldIdLst>
    <p:sldId id="8734" r:id="rId2"/>
    <p:sldId id="8731" r:id="rId3"/>
    <p:sldId id="8732" r:id="rId4"/>
    <p:sldId id="8733" r:id="rId5"/>
    <p:sldId id="273" r:id="rId6"/>
    <p:sldId id="274" r:id="rId7"/>
    <p:sldId id="260" r:id="rId8"/>
    <p:sldId id="263" r:id="rId9"/>
    <p:sldId id="264" r:id="rId10"/>
    <p:sldId id="275" r:id="rId11"/>
    <p:sldId id="277" r:id="rId12"/>
    <p:sldId id="261" r:id="rId13"/>
    <p:sldId id="294" r:id="rId14"/>
    <p:sldId id="289" r:id="rId15"/>
    <p:sldId id="290" r:id="rId16"/>
    <p:sldId id="262" r:id="rId17"/>
    <p:sldId id="267" r:id="rId18"/>
    <p:sldId id="292" r:id="rId19"/>
    <p:sldId id="278" r:id="rId20"/>
    <p:sldId id="279" r:id="rId21"/>
    <p:sldId id="268" r:id="rId22"/>
    <p:sldId id="283" r:id="rId23"/>
    <p:sldId id="287" r:id="rId24"/>
    <p:sldId id="272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99"/>
    <a:srgbClr val="CC3300"/>
    <a:srgbClr val="CC6600"/>
    <a:srgbClr val="FFFFFF"/>
    <a:srgbClr val="FF9900"/>
    <a:srgbClr val="FF00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9139" autoAdjust="0"/>
  </p:normalViewPr>
  <p:slideViewPr>
    <p:cSldViewPr>
      <p:cViewPr varScale="1">
        <p:scale>
          <a:sx n="87" d="100"/>
          <a:sy n="87" d="100"/>
        </p:scale>
        <p:origin x="10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"/>
    </p:cViewPr>
  </p:sorterViewPr>
  <p:notesViewPr>
    <p:cSldViewPr>
      <p:cViewPr varScale="1">
        <p:scale>
          <a:sx n="30" d="100"/>
          <a:sy n="30" d="100"/>
        </p:scale>
        <p:origin x="-123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4B2A18A-3320-4860-91C0-5C688FCEFB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95EF018-B1F3-4CFB-9F2D-24D6F6B2AE4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9BFD75AA-4451-414D-A264-AB59F67E8F2D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24C28016-FC1A-451F-90FB-EF5184E0A8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FADCF239-073D-4B88-8032-940FF3AAD0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0ECA4E9E-3CC8-4905-A9F0-CC364AA30A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B218B8DF-9EC4-45AC-B83A-6FD04D52AE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AB73093-6FDE-4B6C-BE9E-6103A0D5BCAC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3F98CA-FEE1-497F-9786-4A955B9D07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0B1FAB-797C-49A6-8080-B175B73330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2D659B-A457-4135-9380-290EE7A0FC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5DB0B4E-97D4-4250-A297-90CC3B9E1D8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981752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5FD3F-0386-484B-AC69-68D9DBDBEF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5B552-9D30-4484-B65A-0890E053A0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6EEFA-F88F-45B4-ABAC-28AE8A8BC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783657-DEC1-4FCB-86FF-55B910A90C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96196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4B67D-59EA-4363-B3C2-DF0DDBAF6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ECE18-7DD6-433B-A1B4-806EDF6C32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9B185-6132-4FC0-A1D9-692CFB98C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2E080A-2B6A-4FA5-8169-8406A1A84F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191117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6F5EC7-A578-4879-8AA6-CB5BC0770E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374A03-EF3C-4774-93DD-5B91C60782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22C4A0-0EDF-43B3-95E5-B8C2E4AF67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EDD179-79D2-438A-9016-7791C87C7E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60709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56E98A-9ECE-4F87-93C4-08B480A83B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3E598E-8414-450C-895A-9B1692871C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BB9AB4-5B18-4A2C-9B73-ECAA5E0BB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D839F0-B4CF-4CBE-8B23-DF53EDCBF2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707345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BE332A-995B-41E4-8188-518287FC4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1F4568-1D11-4DBA-AC10-272CA8148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C42612-7AFF-4765-BC7A-A610E48D0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69C276-F9F8-4E33-BA04-608B9018A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00199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E716458-B2FA-4044-AFF1-503B07F31EF8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A0D92E-F9E9-4C2A-910C-14049449E1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AFB707-5DDF-4B40-9029-257C4E8EDF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C8B83-DDED-44D7-BDC0-D21607AF2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7F483BB-5CD5-4A92-BD59-C795BF9CA290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38714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1CDA82-2A20-4029-A32D-648A22E7A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F1E66C-15B1-46AE-B5E0-B8A107D9F0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D47C19-8403-428B-83B6-275547E303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8461FD-367A-432F-B0DC-C07B67C0C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76066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6CF2BB-6885-46BB-90BD-457FFEB45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C830CE-EFA9-4B97-83CF-D352C9E89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1B6EEA-DBF4-439E-9D7F-D914D00981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0B96CD-F3D8-4DE6-89A7-A779D2998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565333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064A7-924D-4CF3-BEB8-28B6E2D778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EFD04-3F5C-430F-A38A-FD6D5C6392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FB124-7512-46ED-A08B-EB3E02786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4F588-5EC9-4712-AFE4-E81062817B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509231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0C194D-3DB2-4530-9643-22D969BFDB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C43AF3-2D9B-4D10-AE39-094D714077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256E9C-5CB2-4306-9E0A-8826912B70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F8BC-4A6D-4182-B2AF-714274700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579832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674DFA4-185D-466D-A1E7-DB9837FB58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54F984-22D3-433A-9FCB-3CC86E53BA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056F09-D058-4F7D-9227-781E40BFE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D1EEF9-10B3-42C9-8F5F-2CA100FD1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544418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02F943-B14B-49FE-9E97-5B7BE2B535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75751A-816E-4467-9051-615D7570F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DBD291-B4A0-4990-9815-4CF78E62C9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268BA5-625E-4F9B-A592-129CCC107E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80011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25B8A4-B4DD-4F7F-84A9-DA864740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0FFD4C-2C9E-453B-ADBA-92BD13A906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0DCBA1-7D36-4423-B877-2E186FA9B6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4A8AE4-1DDA-4E61-8E73-C15570FC6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35290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B82FACCB-E353-44DC-B676-42DACB60F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2742D6C1-9C4D-41A9-918D-EBA8A306E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0836" name="Rectangle 4">
            <a:extLst>
              <a:ext uri="{FF2B5EF4-FFF2-40B4-BE49-F238E27FC236}">
                <a16:creationId xmlns:a16="http://schemas.microsoft.com/office/drawing/2014/main" id="{7A1FFB03-8ED5-4D95-A351-AF050E93F7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4DFC3A97-7469-4988-944E-259AF0248F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0838" name="Rectangle 6">
            <a:extLst>
              <a:ext uri="{FF2B5EF4-FFF2-40B4-BE49-F238E27FC236}">
                <a16:creationId xmlns:a16="http://schemas.microsoft.com/office/drawing/2014/main" id="{A0A9ADA1-58A4-4F96-8529-B048A8E3E4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B459E1-069C-4C7E-9F13-9DF6688AA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7.gif"/><Relationship Id="rId7" Type="http://schemas.openxmlformats.org/officeDocument/2006/relationships/image" Target="../media/image18.gi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 descr="flag2">
            <a:extLst>
              <a:ext uri="{FF2B5EF4-FFF2-40B4-BE49-F238E27FC236}">
                <a16:creationId xmlns:a16="http://schemas.microsoft.com/office/drawing/2014/main" id="{35AE42AB-15DB-4F1F-B02C-37B573E3C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9" descr="AG00538_">
            <a:extLst>
              <a:ext uri="{FF2B5EF4-FFF2-40B4-BE49-F238E27FC236}">
                <a16:creationId xmlns:a16="http://schemas.microsoft.com/office/drawing/2014/main" id="{A59D7B63-CCD6-49B7-BECA-F37EA1FF52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6" descr="j0178293">
            <a:extLst>
              <a:ext uri="{FF2B5EF4-FFF2-40B4-BE49-F238E27FC236}">
                <a16:creationId xmlns:a16="http://schemas.microsoft.com/office/drawing/2014/main" id="{2BF53EA5-7D13-456E-B97D-AAFA46B85C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566">
            <a:off x="4191000" y="609600"/>
            <a:ext cx="16002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20">
            <a:extLst>
              <a:ext uri="{FF2B5EF4-FFF2-40B4-BE49-F238E27FC236}">
                <a16:creationId xmlns:a16="http://schemas.microsoft.com/office/drawing/2014/main" id="{9E548E6E-7067-48B9-B07E-551195368B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133600"/>
            <a:ext cx="7010400" cy="21542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TẠI SAO CÓ GIÓ?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5" name="Picture 25" descr="Chong chong quay">
            <a:extLst>
              <a:ext uri="{FF2B5EF4-FFF2-40B4-BE49-F238E27FC236}">
                <a16:creationId xmlns:a16="http://schemas.microsoft.com/office/drawing/2014/main" id="{D4FDE235-416C-4E9F-A9BA-8EC406C6C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>
            <a:extLst>
              <a:ext uri="{FF2B5EF4-FFF2-40B4-BE49-F238E27FC236}">
                <a16:creationId xmlns:a16="http://schemas.microsoft.com/office/drawing/2014/main" id="{9CCA4941-BBF7-4CFF-9A07-30FA9CFEBA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38600" y="228600"/>
            <a:ext cx="3886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i="1" u="sng">
                <a:solidFill>
                  <a:srgbClr val="FF6600"/>
                </a:solidFill>
                <a:latin typeface="Times New Roman" panose="02020603050405020304" pitchFamily="18" charset="0"/>
              </a:rPr>
              <a:t>Nhận xét: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6364A10-0E60-46A0-97CA-A3CEC2327D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solidFill>
                <a:srgbClr val="006666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>
              <a:solidFill>
                <a:srgbClr val="0066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5" name="Picture 9" descr="j0282860">
            <a:extLst>
              <a:ext uri="{FF2B5EF4-FFF2-40B4-BE49-F238E27FC236}">
                <a16:creationId xmlns:a16="http://schemas.microsoft.com/office/drawing/2014/main" id="{B23F5867-A4D4-49E8-B999-ED794D8C53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2819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10">
            <a:extLst>
              <a:ext uri="{FF2B5EF4-FFF2-40B4-BE49-F238E27FC236}">
                <a16:creationId xmlns:a16="http://schemas.microsoft.com/office/drawing/2014/main" id="{2ACBD53E-EA85-43A8-845A-2744C2886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143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91" name="Rectangle 11">
            <a:extLst>
              <a:ext uri="{FF2B5EF4-FFF2-40B4-BE49-F238E27FC236}">
                <a16:creationId xmlns:a16="http://schemas.microsoft.com/office/drawing/2014/main" id="{1F085797-02D8-42B1-A596-F49FE21F0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0668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u="sng">
                <a:solidFill>
                  <a:srgbClr val="FF33CC"/>
                </a:solidFill>
                <a:latin typeface="Times New Roman" panose="02020603050405020304" pitchFamily="18" charset="0"/>
              </a:rPr>
              <a:t>Chong chóng quay</a:t>
            </a:r>
          </a:p>
        </p:txBody>
      </p:sp>
      <p:sp>
        <p:nvSpPr>
          <p:cNvPr id="71694" name="AutoShape 14">
            <a:extLst>
              <a:ext uri="{FF2B5EF4-FFF2-40B4-BE49-F238E27FC236}">
                <a16:creationId xmlns:a16="http://schemas.microsoft.com/office/drawing/2014/main" id="{701A54A0-9C42-4D8A-A8D1-38D7EEF02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781300"/>
            <a:ext cx="3124200" cy="1295400"/>
          </a:xfrm>
          <a:prstGeom prst="wedgeEllipseCallout">
            <a:avLst>
              <a:gd name="adj1" fmla="val 58537"/>
              <a:gd name="adj2" fmla="val -55884"/>
            </a:avLst>
          </a:prstGeom>
          <a:gradFill rotWithShape="1">
            <a:gsLst>
              <a:gs pos="0">
                <a:srgbClr val="2F7676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Times New Roman" panose="02020603050405020304" pitchFamily="18" charset="0"/>
              </a:rPr>
              <a:t>Vì sao chong chóng quay?</a:t>
            </a:r>
          </a:p>
        </p:txBody>
      </p:sp>
      <p:sp>
        <p:nvSpPr>
          <p:cNvPr id="71697" name="AutoShape 17">
            <a:extLst>
              <a:ext uri="{FF2B5EF4-FFF2-40B4-BE49-F238E27FC236}">
                <a16:creationId xmlns:a16="http://schemas.microsoft.com/office/drawing/2014/main" id="{9A68B0DF-BA54-48D8-9DED-96B5F1305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2430463"/>
            <a:ext cx="2895600" cy="1600200"/>
          </a:xfrm>
          <a:prstGeom prst="flowChartPunchedTape">
            <a:avLst/>
          </a:prstGeom>
          <a:gradFill rotWithShape="1">
            <a:gsLst>
              <a:gs pos="0">
                <a:srgbClr val="47762F"/>
              </a:gs>
              <a:gs pos="100000">
                <a:srgbClr val="99FF66"/>
              </a:gs>
            </a:gsLst>
            <a:lin ang="5400000" scaled="1"/>
          </a:gradFill>
          <a:ln w="9525">
            <a:solidFill>
              <a:srgbClr val="99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Do gió thổi làm chong chóng quay</a:t>
            </a:r>
          </a:p>
        </p:txBody>
      </p:sp>
      <p:sp>
        <p:nvSpPr>
          <p:cNvPr id="71699" name="AutoShape 19">
            <a:extLst>
              <a:ext uri="{FF2B5EF4-FFF2-40B4-BE49-F238E27FC236}">
                <a16:creationId xmlns:a16="http://schemas.microsoft.com/office/drawing/2014/main" id="{AD7FBEE7-2CD9-4162-9E80-FFBB19B8E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3695700"/>
            <a:ext cx="2057400" cy="2895600"/>
          </a:xfrm>
          <a:prstGeom prst="wedgeRoundRectCallout">
            <a:avLst>
              <a:gd name="adj1" fmla="val 203472"/>
              <a:gd name="adj2" fmla="val -55810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Lúc nào thì chong chóng quay nhanh?</a:t>
            </a:r>
          </a:p>
        </p:txBody>
      </p:sp>
      <p:sp>
        <p:nvSpPr>
          <p:cNvPr id="71700" name="AutoShape 20">
            <a:extLst>
              <a:ext uri="{FF2B5EF4-FFF2-40B4-BE49-F238E27FC236}">
                <a16:creationId xmlns:a16="http://schemas.microsoft.com/office/drawing/2014/main" id="{F792AEF4-F176-4568-B6C1-2F1107B2DA74}"/>
              </a:ext>
            </a:extLst>
          </p:cNvPr>
          <p:cNvSpPr>
            <a:spLocks noChangeArrowheads="1"/>
          </p:cNvSpPr>
          <p:nvPr/>
        </p:nvSpPr>
        <p:spPr bwMode="auto">
          <a:xfrm rot="-5533821">
            <a:off x="3482181" y="3672682"/>
            <a:ext cx="1871663" cy="3657600"/>
          </a:xfrm>
          <a:prstGeom prst="wedgeEllipseCallout">
            <a:avLst>
              <a:gd name="adj1" fmla="val 53468"/>
              <a:gd name="adj2" fmla="val -44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Khi có gió mạnh, chong chóng quay nhanh</a:t>
            </a:r>
          </a:p>
        </p:txBody>
      </p:sp>
      <p:sp>
        <p:nvSpPr>
          <p:cNvPr id="71701" name="AutoShape 21">
            <a:extLst>
              <a:ext uri="{FF2B5EF4-FFF2-40B4-BE49-F238E27FC236}">
                <a16:creationId xmlns:a16="http://schemas.microsoft.com/office/drawing/2014/main" id="{45A75D19-7F94-49C9-B0F1-B5B1F050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295400"/>
            <a:ext cx="2743200" cy="2362200"/>
          </a:xfrm>
          <a:prstGeom prst="cloudCallout">
            <a:avLst>
              <a:gd name="adj1" fmla="val -55556"/>
              <a:gd name="adj2" fmla="val 22917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2"/>
                </a:solidFill>
                <a:latin typeface="Times New Roman" panose="02020603050405020304" pitchFamily="18" charset="0"/>
              </a:rPr>
              <a:t>Khi nào chong chóng quay chậm?</a:t>
            </a:r>
          </a:p>
        </p:txBody>
      </p:sp>
      <p:sp>
        <p:nvSpPr>
          <p:cNvPr id="71702" name="AutoShape 22">
            <a:extLst>
              <a:ext uri="{FF2B5EF4-FFF2-40B4-BE49-F238E27FC236}">
                <a16:creationId xmlns:a16="http://schemas.microsoft.com/office/drawing/2014/main" id="{C7C6E91F-3A16-498B-A142-0C2E6EC19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62200"/>
            <a:ext cx="2286000" cy="1447800"/>
          </a:xfrm>
          <a:prstGeom prst="wedgeRoundRectCallout">
            <a:avLst>
              <a:gd name="adj1" fmla="val 68542"/>
              <a:gd name="adj2" fmla="val -5042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</a:rPr>
              <a:t>Khi gió yếu, chong chóng quay chậm.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4" grpId="0" animBg="1"/>
      <p:bldP spid="71694" grpId="1" animBg="1"/>
      <p:bldP spid="71697" grpId="0" animBg="1"/>
      <p:bldP spid="71699" grpId="0" animBg="1"/>
      <p:bldP spid="71699" grpId="1" animBg="1"/>
      <p:bldP spid="71700" grpId="0" animBg="1"/>
      <p:bldP spid="71701" grpId="0" animBg="1"/>
      <p:bldP spid="71701" grpId="1" animBg="1"/>
      <p:bldP spid="717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EB84DC66-D911-41AE-9391-6C26D8D54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596900"/>
            <a:ext cx="29718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i="1" u="sng">
                <a:solidFill>
                  <a:srgbClr val="FF3300"/>
                </a:solidFill>
                <a:latin typeface="Times New Roman" panose="02020603050405020304" pitchFamily="18" charset="0"/>
              </a:rPr>
              <a:t>Kết luận:</a:t>
            </a:r>
          </a:p>
        </p:txBody>
      </p:sp>
      <p:pic>
        <p:nvPicPr>
          <p:cNvPr id="76804" name="Picture 4" descr="j0282860">
            <a:extLst>
              <a:ext uri="{FF2B5EF4-FFF2-40B4-BE49-F238E27FC236}">
                <a16:creationId xmlns:a16="http://schemas.microsoft.com/office/drawing/2014/main" id="{8235D08A-941A-4C5A-8A10-3093B6FFB2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>
            <a:extLst>
              <a:ext uri="{FF2B5EF4-FFF2-40B4-BE49-F238E27FC236}">
                <a16:creationId xmlns:a16="http://schemas.microsoft.com/office/drawing/2014/main" id="{9DD56975-DAB9-4F60-9E26-79E7B80F0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3800" y="1676400"/>
            <a:ext cx="4800600" cy="3657600"/>
          </a:xfrm>
          <a:solidFill>
            <a:srgbClr val="DDDDDD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   Khi có gió thổi sẽ làm chong chóng quay. Không khí có ở quanh ta nên khi không khí chuyển động thì sẽ tạo ra gió.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069031F0-21FE-4324-8488-57FA554A2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048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30">
            <a:extLst>
              <a:ext uri="{FF2B5EF4-FFF2-40B4-BE49-F238E27FC236}">
                <a16:creationId xmlns:a16="http://schemas.microsoft.com/office/drawing/2014/main" id="{25364133-D614-42A2-86D8-FB3994EC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2">
            <a:extLst>
              <a:ext uri="{FF2B5EF4-FFF2-40B4-BE49-F238E27FC236}">
                <a16:creationId xmlns:a16="http://schemas.microsoft.com/office/drawing/2014/main" id="{1E8555B2-C4F1-426D-8D63-84B824CC6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590800"/>
            <a:ext cx="2743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43B70134-671C-4E2A-A10B-0757E37E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962400"/>
            <a:ext cx="4114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28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1" name="Rectangle 1035">
            <a:extLst>
              <a:ext uri="{FF2B5EF4-FFF2-40B4-BE49-F238E27FC236}">
                <a16:creationId xmlns:a16="http://schemas.microsoft.com/office/drawing/2014/main" id="{2420ABE9-37DC-4B3A-A312-E2FA6B7CEA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" y="1676400"/>
            <a:ext cx="3076575" cy="6492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i="1" u="sng">
                <a:solidFill>
                  <a:srgbClr val="FF3300"/>
                </a:solidFill>
                <a:latin typeface="Times New Roman" panose="02020603050405020304" pitchFamily="18" charset="0"/>
              </a:rPr>
              <a:t>Hoạt động 3:</a:t>
            </a:r>
          </a:p>
        </p:txBody>
      </p:sp>
      <p:sp>
        <p:nvSpPr>
          <p:cNvPr id="15372" name="Rectangle 1036">
            <a:extLst>
              <a:ext uri="{FF2B5EF4-FFF2-40B4-BE49-F238E27FC236}">
                <a16:creationId xmlns:a16="http://schemas.microsoft.com/office/drawing/2014/main" id="{981656E7-B505-40E8-AF0B-17D4FE3596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43200" y="1905000"/>
            <a:ext cx="6400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>
                <a:solidFill>
                  <a:srgbClr val="990099"/>
                </a:solidFill>
                <a:latin typeface="Times New Roman" panose="02020603050405020304" pitchFamily="18" charset="0"/>
              </a:rPr>
              <a:t>Nguyên nhân gây ra gió</a:t>
            </a:r>
          </a:p>
        </p:txBody>
      </p:sp>
      <p:sp>
        <p:nvSpPr>
          <p:cNvPr id="32775" name="Rectangle 1038">
            <a:extLst>
              <a:ext uri="{FF2B5EF4-FFF2-40B4-BE49-F238E27FC236}">
                <a16:creationId xmlns:a16="http://schemas.microsoft.com/office/drawing/2014/main" id="{53DD1B09-E800-4915-AEFF-2EC2B0335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133600"/>
            <a:ext cx="2514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2800" b="1" i="1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6" name="Picture 1046">
            <a:extLst>
              <a:ext uri="{FF2B5EF4-FFF2-40B4-BE49-F238E27FC236}">
                <a16:creationId xmlns:a16="http://schemas.microsoft.com/office/drawing/2014/main" id="{7782776D-5A76-429D-B1E6-F7AC249CB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047">
            <a:extLst>
              <a:ext uri="{FF2B5EF4-FFF2-40B4-BE49-F238E27FC236}">
                <a16:creationId xmlns:a16="http://schemas.microsoft.com/office/drawing/2014/main" id="{3F2642B8-0A27-4556-BEA1-85E03A032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54" descr="AG00613_">
            <a:extLst>
              <a:ext uri="{FF2B5EF4-FFF2-40B4-BE49-F238E27FC236}">
                <a16:creationId xmlns:a16="http://schemas.microsoft.com/office/drawing/2014/main" id="{E444B821-110D-4EDE-A77E-53C5284194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Rectangle 1039">
            <a:extLst>
              <a:ext uri="{FF2B5EF4-FFF2-40B4-BE49-F238E27FC236}">
                <a16:creationId xmlns:a16="http://schemas.microsoft.com/office/drawing/2014/main" id="{F37246B4-59AF-486B-ABDF-1F5EEA263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971800"/>
            <a:ext cx="769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Các nhóm  làm thí nghiệm</a:t>
            </a:r>
            <a:r>
              <a:rPr lang="en-US" altLang="en-US" sz="2400" b="1" i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theo sách giáo khoa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5">
            <a:extLst>
              <a:ext uri="{FF2B5EF4-FFF2-40B4-BE49-F238E27FC236}">
                <a16:creationId xmlns:a16="http://schemas.microsoft.com/office/drawing/2014/main" id="{2CE8540D-E0FA-4E08-97B6-DD88C009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Nen">
            <a:extLst>
              <a:ext uri="{FF2B5EF4-FFF2-40B4-BE49-F238E27FC236}">
                <a16:creationId xmlns:a16="http://schemas.microsoft.com/office/drawing/2014/main" id="{B30315EB-7D0A-495D-B50C-0D6577C20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971800"/>
            <a:ext cx="460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4" descr="Huong">
            <a:extLst>
              <a:ext uri="{FF2B5EF4-FFF2-40B4-BE49-F238E27FC236}">
                <a16:creationId xmlns:a16="http://schemas.microsoft.com/office/drawing/2014/main" id="{DD7998B5-CBCE-42B0-8A15-8B569F3AF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 descr="Huong chay">
            <a:extLst>
              <a:ext uri="{FF2B5EF4-FFF2-40B4-BE49-F238E27FC236}">
                <a16:creationId xmlns:a16="http://schemas.microsoft.com/office/drawing/2014/main" id="{9397368D-45C1-409B-9B5C-63C14865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10668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 descr="7">
            <a:extLst>
              <a:ext uri="{FF2B5EF4-FFF2-40B4-BE49-F238E27FC236}">
                <a16:creationId xmlns:a16="http://schemas.microsoft.com/office/drawing/2014/main" id="{B1E7B76A-4862-43BA-8F7A-E34B0AA3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752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AutoShape 7">
            <a:extLst>
              <a:ext uri="{FF2B5EF4-FFF2-40B4-BE49-F238E27FC236}">
                <a16:creationId xmlns:a16="http://schemas.microsoft.com/office/drawing/2014/main" id="{F01EFAA8-6FBF-4B2A-B36F-94BAD7833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334000" cy="1371600"/>
          </a:xfrm>
          <a:prstGeom prst="wedgeRoundRectCallout">
            <a:avLst>
              <a:gd name="adj1" fmla="val 13481"/>
              <a:gd name="adj2" fmla="val 182523"/>
              <a:gd name="adj3" fmla="val 1666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Times New Roman" panose="02020603050405020304" pitchFamily="18" charset="0"/>
              </a:rPr>
              <a:t>- Phần nào của hộp có không khí nóng? Tại sao?</a:t>
            </a:r>
          </a:p>
        </p:txBody>
      </p:sp>
      <p:sp>
        <p:nvSpPr>
          <p:cNvPr id="102408" name="AutoShape 8">
            <a:extLst>
              <a:ext uri="{FF2B5EF4-FFF2-40B4-BE49-F238E27FC236}">
                <a16:creationId xmlns:a16="http://schemas.microsoft.com/office/drawing/2014/main" id="{C756B717-28E6-414C-812A-FD1596870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0"/>
            <a:ext cx="3200400" cy="2895600"/>
          </a:xfrm>
          <a:prstGeom prst="wedgeEllipseCallout">
            <a:avLst>
              <a:gd name="adj1" fmla="val -129019"/>
              <a:gd name="adj2" fmla="val 61074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Times New Roman" panose="02020603050405020304" pitchFamily="18" charset="0"/>
              </a:rPr>
              <a:t>- Phần nào của hộp có không khí lạnh?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102409" name="AutoShape 9">
            <a:extLst>
              <a:ext uri="{FF2B5EF4-FFF2-40B4-BE49-F238E27FC236}">
                <a16:creationId xmlns:a16="http://schemas.microsoft.com/office/drawing/2014/main" id="{C2248814-E29D-47DB-BA20-EF601C8A7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124200"/>
            <a:ext cx="3276600" cy="2209800"/>
          </a:xfrm>
          <a:prstGeom prst="cloudCallout">
            <a:avLst>
              <a:gd name="adj1" fmla="val -79361"/>
              <a:gd name="adj2" fmla="val 32759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Times New Roman" panose="02020603050405020304" pitchFamily="18" charset="0"/>
              </a:rPr>
              <a:t>- Khói bay qua ống nào?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3333 L -0.65018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83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35 -0.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 animBg="1"/>
      <p:bldP spid="102408" grpId="0" animBg="1"/>
      <p:bldP spid="1024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5">
            <a:extLst>
              <a:ext uri="{FF2B5EF4-FFF2-40B4-BE49-F238E27FC236}">
                <a16:creationId xmlns:a16="http://schemas.microsoft.com/office/drawing/2014/main" id="{57D5F464-67A1-4E65-A236-A80A1ED5B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 descr="Nen">
            <a:extLst>
              <a:ext uri="{FF2B5EF4-FFF2-40B4-BE49-F238E27FC236}">
                <a16:creationId xmlns:a16="http://schemas.microsoft.com/office/drawing/2014/main" id="{A044F1F0-E9CF-4487-A07A-DA138C22E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09800"/>
            <a:ext cx="53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" descr="Huong">
            <a:extLst>
              <a:ext uri="{FF2B5EF4-FFF2-40B4-BE49-F238E27FC236}">
                <a16:creationId xmlns:a16="http://schemas.microsoft.com/office/drawing/2014/main" id="{5E26B00B-94EA-4CBE-AB0D-42CEE4313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054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8" descr="Huong chay">
            <a:extLst>
              <a:ext uri="{FF2B5EF4-FFF2-40B4-BE49-F238E27FC236}">
                <a16:creationId xmlns:a16="http://schemas.microsoft.com/office/drawing/2014/main" id="{6A0EDE17-F4E4-46E8-9BF5-90D5CCBD6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10668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9" descr="7">
            <a:extLst>
              <a:ext uri="{FF2B5EF4-FFF2-40B4-BE49-F238E27FC236}">
                <a16:creationId xmlns:a16="http://schemas.microsoft.com/office/drawing/2014/main" id="{A103FE79-343A-4B33-B9D1-B9324A849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925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6" name="AutoShape 10">
            <a:extLst>
              <a:ext uri="{FF2B5EF4-FFF2-40B4-BE49-F238E27FC236}">
                <a16:creationId xmlns:a16="http://schemas.microsoft.com/office/drawing/2014/main" id="{2BA4DA53-D12F-4586-9778-C9A876164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0"/>
            <a:ext cx="3733800" cy="2209800"/>
          </a:xfrm>
          <a:prstGeom prst="wedgeRoundRectCallout">
            <a:avLst>
              <a:gd name="adj1" fmla="val -99616"/>
              <a:gd name="adj2" fmla="val 109843"/>
              <a:gd name="adj3" fmla="val 1666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Times New Roman" panose="02020603050405020304" pitchFamily="18" charset="0"/>
              </a:rPr>
              <a:t>-Phần nào của hộp có không khí nóng? Tại sao?</a:t>
            </a:r>
          </a:p>
        </p:txBody>
      </p:sp>
      <p:sp>
        <p:nvSpPr>
          <p:cNvPr id="96267" name="AutoShape 11">
            <a:extLst>
              <a:ext uri="{FF2B5EF4-FFF2-40B4-BE49-F238E27FC236}">
                <a16:creationId xmlns:a16="http://schemas.microsoft.com/office/drawing/2014/main" id="{BBBA28B9-CADB-47B5-8282-62D943FBF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wedgeEllipseCallout">
            <a:avLst>
              <a:gd name="adj1" fmla="val -89782"/>
              <a:gd name="adj2" fmla="val 104861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Times New Roman" panose="02020603050405020304" pitchFamily="18" charset="0"/>
              </a:rPr>
              <a:t>-Phần nào của hộp có không khí lạnh?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96268" name="AutoShape 12">
            <a:extLst>
              <a:ext uri="{FF2B5EF4-FFF2-40B4-BE49-F238E27FC236}">
                <a16:creationId xmlns:a16="http://schemas.microsoft.com/office/drawing/2014/main" id="{6118ED79-91DE-43C1-A00D-F403C791F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28600"/>
            <a:ext cx="3810000" cy="2209800"/>
          </a:xfrm>
          <a:prstGeom prst="cloudCallout">
            <a:avLst>
              <a:gd name="adj1" fmla="val -69250"/>
              <a:gd name="adj2" fmla="val 1500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Times New Roman" panose="02020603050405020304" pitchFamily="18" charset="0"/>
              </a:rPr>
              <a:t>-Khói bay qua ống nào?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96270" name="AutoShape 14">
            <a:extLst>
              <a:ext uri="{FF2B5EF4-FFF2-40B4-BE49-F238E27FC236}">
                <a16:creationId xmlns:a16="http://schemas.microsoft.com/office/drawing/2014/main" id="{2E84314E-11E6-42EE-8044-8F7CA5568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28600"/>
            <a:ext cx="3733800" cy="1981200"/>
          </a:xfrm>
          <a:prstGeom prst="wedgeRoundRectCallout">
            <a:avLst>
              <a:gd name="adj1" fmla="val -134949"/>
              <a:gd name="adj2" fmla="val 122514"/>
              <a:gd name="adj3" fmla="val 16667"/>
            </a:avLst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bg2"/>
                </a:solidFill>
                <a:latin typeface="Times New Roman" panose="02020603050405020304" pitchFamily="18" charset="0"/>
              </a:rPr>
              <a:t>Phần hộp </a:t>
            </a:r>
            <a:r>
              <a:rPr lang="en-US" altLang="en-US" sz="2800" b="1" i="1">
                <a:solidFill>
                  <a:srgbClr val="FF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b="1" i="1">
                <a:solidFill>
                  <a:schemeClr val="bg2"/>
                </a:solidFill>
                <a:latin typeface="Times New Roman" panose="02020603050405020304" pitchFamily="18" charset="0"/>
              </a:rPr>
              <a:t> có không khí </a:t>
            </a:r>
            <a:r>
              <a:rPr lang="en-US" altLang="en-US" sz="2800" b="1" i="1">
                <a:solidFill>
                  <a:schemeClr val="hlink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en-US" sz="2800" b="1" i="1">
                <a:solidFill>
                  <a:schemeClr val="bg2"/>
                </a:solidFill>
                <a:latin typeface="Times New Roman" panose="02020603050405020304" pitchFamily="18" charset="0"/>
              </a:rPr>
              <a:t> do có nến cháy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96271" name="AutoShape 15">
            <a:extLst>
              <a:ext uri="{FF2B5EF4-FFF2-40B4-BE49-F238E27FC236}">
                <a16:creationId xmlns:a16="http://schemas.microsoft.com/office/drawing/2014/main" id="{5DB536F5-8061-4319-8C58-DF763DA3F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81000"/>
            <a:ext cx="3429000" cy="1752600"/>
          </a:xfrm>
          <a:prstGeom prst="wedgeEllipseCallout">
            <a:avLst>
              <a:gd name="adj1" fmla="val -79028"/>
              <a:gd name="adj2" fmla="val 142208"/>
            </a:avLst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bg2"/>
                </a:solidFill>
                <a:latin typeface="Times New Roman" panose="02020603050405020304" pitchFamily="18" charset="0"/>
              </a:rPr>
              <a:t>Phần hộp </a:t>
            </a:r>
            <a:r>
              <a:rPr lang="en-US" altLang="en-US" sz="2800" b="1" i="1">
                <a:solidFill>
                  <a:schemeClr val="accent1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800" b="1" i="1">
                <a:solidFill>
                  <a:schemeClr val="bg2"/>
                </a:solidFill>
                <a:latin typeface="Times New Roman" panose="02020603050405020304" pitchFamily="18" charset="0"/>
              </a:rPr>
              <a:t> có không khí </a:t>
            </a:r>
            <a:r>
              <a:rPr lang="en-US" altLang="en-US" sz="2800" b="1" i="1">
                <a:solidFill>
                  <a:schemeClr val="accent1"/>
                </a:solidFill>
                <a:latin typeface="Times New Roman" panose="02020603050405020304" pitchFamily="18" charset="0"/>
              </a:rPr>
              <a:t>lạnh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 animBg="1"/>
      <p:bldP spid="96266" grpId="1" animBg="1"/>
      <p:bldP spid="96267" grpId="0" animBg="1"/>
      <p:bldP spid="96267" grpId="1" animBg="1"/>
      <p:bldP spid="96268" grpId="0" animBg="1"/>
      <p:bldP spid="96270" grpId="0" animBg="1"/>
      <p:bldP spid="96270" grpId="1" animBg="1"/>
      <p:bldP spid="96271" grpId="0" animBg="1"/>
      <p:bldP spid="9627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4">
            <a:extLst>
              <a:ext uri="{FF2B5EF4-FFF2-40B4-BE49-F238E27FC236}">
                <a16:creationId xmlns:a16="http://schemas.microsoft.com/office/drawing/2014/main" id="{8675EC02-CEDA-46EF-80EF-776A19E95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8">
            <a:extLst>
              <a:ext uri="{FF2B5EF4-FFF2-40B4-BE49-F238E27FC236}">
                <a16:creationId xmlns:a16="http://schemas.microsoft.com/office/drawing/2014/main" id="{C3934909-19AB-438B-A3BF-29C550F7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57200"/>
            <a:ext cx="6553200" cy="4038600"/>
          </a:xfrm>
          <a:prstGeom prst="cloudCallout">
            <a:avLst>
              <a:gd name="adj1" fmla="val 25801"/>
              <a:gd name="adj2" fmla="val 81523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bg2"/>
                </a:solidFill>
                <a:latin typeface="Times New Roman" panose="02020603050405020304" pitchFamily="18" charset="0"/>
              </a:rPr>
              <a:t>Khói đi từ mẫu hương cháy vào ống </a:t>
            </a:r>
            <a:r>
              <a:rPr lang="en-US" altLang="en-US" sz="2800" b="1" i="1">
                <a:solidFill>
                  <a:srgbClr val="FF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b="1" i="1">
                <a:solidFill>
                  <a:schemeClr val="bg2"/>
                </a:solidFill>
                <a:latin typeface="Times New Roman" panose="02020603050405020304" pitchFamily="18" charset="0"/>
              </a:rPr>
              <a:t> và bay lên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70CDEC5-C0B3-4644-84C2-AC15AF619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90600"/>
            <a:ext cx="8153400" cy="23622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u="sng">
                <a:solidFill>
                  <a:srgbClr val="FF00FF"/>
                </a:solidFill>
                <a:latin typeface="Times New Roman" panose="02020603050405020304" pitchFamily="18" charset="0"/>
              </a:rPr>
              <a:t>Nhận xét:</a:t>
            </a:r>
            <a:endParaRPr lang="en-US" altLang="en-US" sz="4000" b="1" i="1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bg2"/>
                </a:solidFill>
                <a:latin typeface="Times New Roman" panose="02020603050405020304" pitchFamily="18" charset="0"/>
              </a:rPr>
              <a:t>Phần hộp A có không khí nóng do có nến cháy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bg2"/>
                </a:solidFill>
                <a:latin typeface="Times New Roman" panose="02020603050405020304" pitchFamily="18" charset="0"/>
              </a:rPr>
              <a:t>Phần hộp bên B có không khí lạnh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bg2"/>
                </a:solidFill>
                <a:latin typeface="Times New Roman" panose="02020603050405020304" pitchFamily="18" charset="0"/>
              </a:rPr>
              <a:t>Khói đi từ mẫu hương cháy vào ống A và bay lên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01DAEA1-1412-4E19-B241-7D672480D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267200"/>
            <a:ext cx="8458200" cy="2590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u="sng">
                <a:solidFill>
                  <a:srgbClr val="FF00FF"/>
                </a:solidFill>
                <a:latin typeface="Times New Roman" panose="02020603050405020304" pitchFamily="18" charset="0"/>
              </a:rPr>
              <a:t>Kết luận: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bg2"/>
                </a:solidFill>
                <a:latin typeface="Times New Roman" panose="02020603050405020304" pitchFamily="18" charset="0"/>
              </a:rPr>
              <a:t>Sự chênh lệch nhiệt độ trong không khí làm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bg2"/>
                </a:solidFill>
                <a:latin typeface="Times New Roman" panose="02020603050405020304" pitchFamily="18" charset="0"/>
              </a:rPr>
              <a:t>     không khí chuyển động.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bg2"/>
                </a:solidFill>
                <a:latin typeface="Times New Roman" panose="02020603050405020304" pitchFamily="18" charset="0"/>
              </a:rPr>
              <a:t>    Không khí chuyển động từ nơi lạnh đến nơi nóng.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bg2"/>
                </a:solidFill>
                <a:latin typeface="Times New Roman" panose="02020603050405020304" pitchFamily="18" charset="0"/>
              </a:rPr>
              <a:t>    Sự chuyển động của không khí tạo ra gió.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i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AutoShape 4">
            <a:extLst>
              <a:ext uri="{FF2B5EF4-FFF2-40B4-BE49-F238E27FC236}">
                <a16:creationId xmlns:a16="http://schemas.microsoft.com/office/drawing/2014/main" id="{2BF5B0F0-1674-4496-847A-5F1C85ED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352800"/>
            <a:ext cx="685800" cy="838200"/>
          </a:xfrm>
          <a:prstGeom prst="downArrow">
            <a:avLst>
              <a:gd name="adj1" fmla="val 50000"/>
              <a:gd name="adj2" fmla="val 30556"/>
            </a:avLst>
          </a:prstGeom>
          <a:solidFill>
            <a:srgbClr val="CC0066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 autoUpdateAnimBg="0"/>
      <p:bldP spid="15363" grpId="0" animBg="1" autoUpdateAnimBg="0"/>
      <p:bldP spid="153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41A1B52E-6985-43BD-A5D6-E40158A117A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9144000" cy="2209800"/>
          </a:xfrm>
          <a:noFill/>
          <a:ln w="57150" cmpd="thinThick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SzTx/>
            </a:pPr>
            <a:r>
              <a:rPr lang="en-US" altLang="en-US" sz="2800" b="1" i="1">
                <a:solidFill>
                  <a:srgbClr val="FF00FF"/>
                </a:solidFill>
                <a:effectLst/>
                <a:latin typeface="Times New Roman" panose="02020603050405020304" pitchFamily="18" charset="0"/>
              </a:rPr>
              <a:t>Sự chuyển động của không khí 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800" b="1" i="1">
                <a:solidFill>
                  <a:srgbClr val="FF00FF"/>
                </a:solidFill>
                <a:effectLst/>
                <a:latin typeface="Times New Roman" panose="02020603050405020304" pitchFamily="18" charset="0"/>
              </a:rPr>
              <a:t>tạo ra gió</a:t>
            </a:r>
          </a:p>
          <a:p>
            <a:pPr algn="l">
              <a:spcBef>
                <a:spcPct val="0"/>
              </a:spcBef>
              <a:buClrTx/>
              <a:buSzTx/>
            </a:pPr>
            <a:r>
              <a:rPr lang="en-US" altLang="en-US" b="1" i="1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altLang="en-US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Không khí chuyển động nhanh thì tạo ra gió mạnh.</a:t>
            </a:r>
          </a:p>
          <a:p>
            <a:pPr algn="l">
              <a:spcBef>
                <a:spcPct val="0"/>
              </a:spcBef>
              <a:buClrTx/>
              <a:buSzTx/>
            </a:pPr>
            <a:r>
              <a:rPr lang="en-US" altLang="en-US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Không khí chuyển động chậm thì tạo ra gió nhẹ.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6FBFBE82-5B9B-4D34-B6D4-0EE784A716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2900" y="438150"/>
            <a:ext cx="2514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Kết luận :</a:t>
            </a:r>
            <a:endParaRPr lang="en-US" altLang="en-US" sz="3200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22" name="Picture 18" descr="j0292152">
            <a:extLst>
              <a:ext uri="{FF2B5EF4-FFF2-40B4-BE49-F238E27FC236}">
                <a16:creationId xmlns:a16="http://schemas.microsoft.com/office/drawing/2014/main" id="{58F58E3E-316F-494A-8E92-B7270F496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0"/>
            <a:ext cx="464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3" descr="image?type=A&amp;id=863889">
            <a:extLst>
              <a:ext uri="{FF2B5EF4-FFF2-40B4-BE49-F238E27FC236}">
                <a16:creationId xmlns:a16="http://schemas.microsoft.com/office/drawing/2014/main" id="{A2CEFFB2-7665-4456-850B-90E3EEDBBB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581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  <p:bldP spid="204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6" descr="Bien va chong chong">
            <a:extLst>
              <a:ext uri="{FF2B5EF4-FFF2-40B4-BE49-F238E27FC236}">
                <a16:creationId xmlns:a16="http://schemas.microsoft.com/office/drawing/2014/main" id="{8E27B786-2F78-43A5-AF07-9FB76A48A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8">
            <a:extLst>
              <a:ext uri="{FF2B5EF4-FFF2-40B4-BE49-F238E27FC236}">
                <a16:creationId xmlns:a16="http://schemas.microsoft.com/office/drawing/2014/main" id="{FF9528CA-D569-4DDA-87CF-A033CC9F1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86868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Hoạt động 4: sự chuyển động của không khí trong tự nhiên</a:t>
            </a:r>
          </a:p>
        </p:txBody>
      </p:sp>
      <p:pic>
        <p:nvPicPr>
          <p:cNvPr id="38916" name="Picture 11">
            <a:extLst>
              <a:ext uri="{FF2B5EF4-FFF2-40B4-BE49-F238E27FC236}">
                <a16:creationId xmlns:a16="http://schemas.microsoft.com/office/drawing/2014/main" id="{8F163F21-E109-42BB-B194-0719599C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5" name="AutoShape 7">
            <a:extLst>
              <a:ext uri="{FF2B5EF4-FFF2-40B4-BE49-F238E27FC236}">
                <a16:creationId xmlns:a16="http://schemas.microsoft.com/office/drawing/2014/main" id="{174B0429-604A-4768-903C-6AF26A0BF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76800"/>
            <a:ext cx="8153400" cy="1447800"/>
          </a:xfrm>
          <a:prstGeom prst="wedgeEllipseCallout">
            <a:avLst>
              <a:gd name="adj1" fmla="val -35866"/>
              <a:gd name="adj2" fmla="val -3103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</a:rPr>
              <a:t>Taị sao ban ngày thì có gió thổi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</a:rPr>
              <a:t>từ biển vào đất liền?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9350" name="Group 22">
            <a:extLst>
              <a:ext uri="{FF2B5EF4-FFF2-40B4-BE49-F238E27FC236}">
                <a16:creationId xmlns:a16="http://schemas.microsoft.com/office/drawing/2014/main" id="{138F8F0B-41C9-4FD7-A0B8-936662728E89}"/>
              </a:ext>
            </a:extLst>
          </p:cNvPr>
          <p:cNvGrpSpPr>
            <a:grpSpLocks/>
          </p:cNvGrpSpPr>
          <p:nvPr/>
        </p:nvGrpSpPr>
        <p:grpSpPr bwMode="auto">
          <a:xfrm>
            <a:off x="-5638800" y="4419600"/>
            <a:ext cx="5638800" cy="3733800"/>
            <a:chOff x="2208" y="0"/>
            <a:chExt cx="3552" cy="2352"/>
          </a:xfrm>
        </p:grpSpPr>
        <p:sp>
          <p:nvSpPr>
            <p:cNvPr id="38921" name="Oval 23">
              <a:extLst>
                <a:ext uri="{FF2B5EF4-FFF2-40B4-BE49-F238E27FC236}">
                  <a16:creationId xmlns:a16="http://schemas.microsoft.com/office/drawing/2014/main" id="{E405D400-6451-47BD-87DC-C82359DE5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0"/>
              <a:ext cx="528" cy="4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38922" name="Line 24">
              <a:extLst>
                <a:ext uri="{FF2B5EF4-FFF2-40B4-BE49-F238E27FC236}">
                  <a16:creationId xmlns:a16="http://schemas.microsoft.com/office/drawing/2014/main" id="{14728735-2B5F-4AD3-8187-039686CAD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432"/>
              <a:ext cx="144" cy="38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3" name="Line 25">
              <a:extLst>
                <a:ext uri="{FF2B5EF4-FFF2-40B4-BE49-F238E27FC236}">
                  <a16:creationId xmlns:a16="http://schemas.microsoft.com/office/drawing/2014/main" id="{AD2B234B-5540-47C3-9439-CE42D1EF4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0" y="480"/>
              <a:ext cx="240" cy="163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Line 26">
              <a:extLst>
                <a:ext uri="{FF2B5EF4-FFF2-40B4-BE49-F238E27FC236}">
                  <a16:creationId xmlns:a16="http://schemas.microsoft.com/office/drawing/2014/main" id="{57CEC6F1-07D9-4A26-8B74-750A286FF5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52" y="0"/>
              <a:ext cx="480" cy="14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Line 27">
              <a:extLst>
                <a:ext uri="{FF2B5EF4-FFF2-40B4-BE49-F238E27FC236}">
                  <a16:creationId xmlns:a16="http://schemas.microsoft.com/office/drawing/2014/main" id="{9D8D1228-493D-4943-A685-E26B478C1C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4" y="432"/>
              <a:ext cx="672" cy="153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Line 28">
              <a:extLst>
                <a:ext uri="{FF2B5EF4-FFF2-40B4-BE49-F238E27FC236}">
                  <a16:creationId xmlns:a16="http://schemas.microsoft.com/office/drawing/2014/main" id="{1B91E69E-9A05-4EE4-BD11-901497C3C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6" y="432"/>
              <a:ext cx="1872" cy="18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Line 29">
              <a:extLst>
                <a:ext uri="{FF2B5EF4-FFF2-40B4-BE49-F238E27FC236}">
                  <a16:creationId xmlns:a16="http://schemas.microsoft.com/office/drawing/2014/main" id="{9DFBCD47-530C-4C26-ABBB-A7B09031BD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384"/>
              <a:ext cx="2400" cy="158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Line 30">
              <a:extLst>
                <a:ext uri="{FF2B5EF4-FFF2-40B4-BE49-F238E27FC236}">
                  <a16:creationId xmlns:a16="http://schemas.microsoft.com/office/drawing/2014/main" id="{098B5D8F-F57A-489B-AD0F-3203AB29E1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336"/>
              <a:ext cx="3024" cy="76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Line 31">
              <a:extLst>
                <a:ext uri="{FF2B5EF4-FFF2-40B4-BE49-F238E27FC236}">
                  <a16:creationId xmlns:a16="http://schemas.microsoft.com/office/drawing/2014/main" id="{CA1C7613-3A91-4D62-91C0-70FD37684E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240"/>
              <a:ext cx="259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Line 32">
              <a:extLst>
                <a:ext uri="{FF2B5EF4-FFF2-40B4-BE49-F238E27FC236}">
                  <a16:creationId xmlns:a16="http://schemas.microsoft.com/office/drawing/2014/main" id="{D970B826-CD89-494D-9303-11FD79AB6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0"/>
              <a:ext cx="0" cy="18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46" name="AutoShape 18">
            <a:extLst>
              <a:ext uri="{FF2B5EF4-FFF2-40B4-BE49-F238E27FC236}">
                <a16:creationId xmlns:a16="http://schemas.microsoft.com/office/drawing/2014/main" id="{851C8398-0774-4450-B1FF-D75D8039F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14800"/>
            <a:ext cx="7848600" cy="2743200"/>
          </a:xfrm>
          <a:prstGeom prst="wedgeEllipseCallout">
            <a:avLst>
              <a:gd name="adj1" fmla="val 25426"/>
              <a:gd name="adj2" fmla="val -67769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Không khí chuyển động từ nơi lạnh đến</a:t>
            </a:r>
            <a:r>
              <a:rPr lang="en-US" altLang="en-US" sz="2400" b="1" i="1">
                <a:latin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nơi nóng.</a:t>
            </a:r>
          </a:p>
          <a:p>
            <a:pPr eaLnBrk="1" hangingPunct="1"/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Ban ngày dưới ánh nắng mặt trời phần đất liền nóng nhanh hơn phần nước ngoài biển, nên có gió thổi từ biển vào đất liền.</a:t>
            </a:r>
          </a:p>
        </p:txBody>
      </p:sp>
      <p:sp>
        <p:nvSpPr>
          <p:cNvPr id="38920" name="Text Box 35">
            <a:extLst>
              <a:ext uri="{FF2B5EF4-FFF2-40B4-BE49-F238E27FC236}">
                <a16:creationId xmlns:a16="http://schemas.microsoft.com/office/drawing/2014/main" id="{266324C5-0FD7-46C2-AE8F-2D92682D5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3" y="2286000"/>
            <a:ext cx="30527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Gió từ biển thổi vào đất liền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77 -0.12037 L 0.30121 -0.31852 C 0.34236 -0.36273 0.4059 -0.41436 0.47777 -0.46111 C 0.55972 -0.51065 0.62639 -0.54329 0.675 -0.55926 L 0.90764 -0.64375 " pathEditMode="relative" rAng="14644146" ptsTypes="FffFF">
                                      <p:cBhvr>
                                        <p:cTn id="6" dur="20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37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93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animBg="1"/>
      <p:bldP spid="99335" grpId="1" animBg="1"/>
      <p:bldP spid="993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 descr="2">
            <a:extLst>
              <a:ext uri="{FF2B5EF4-FFF2-40B4-BE49-F238E27FC236}">
                <a16:creationId xmlns:a16="http://schemas.microsoft.com/office/drawing/2014/main" id="{D867ED5E-B18F-4594-8F08-75820484A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Line 13">
            <a:extLst>
              <a:ext uri="{FF2B5EF4-FFF2-40B4-BE49-F238E27FC236}">
                <a16:creationId xmlns:a16="http://schemas.microsoft.com/office/drawing/2014/main" id="{D1302CF4-768A-478B-AF00-52738A15A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175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Text Box 30">
            <a:extLst>
              <a:ext uri="{FF2B5EF4-FFF2-40B4-BE49-F238E27FC236}">
                <a16:creationId xmlns:a16="http://schemas.microsoft.com/office/drawing/2014/main" id="{A9C26676-7F9B-4444-869B-AA1848E16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6670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pic>
        <p:nvPicPr>
          <p:cNvPr id="79908" name="Picture 36">
            <a:extLst>
              <a:ext uri="{FF2B5EF4-FFF2-40B4-BE49-F238E27FC236}">
                <a16:creationId xmlns:a16="http://schemas.microsoft.com/office/drawing/2014/main" id="{8D2B2B84-AEF3-46C0-BF31-31B93A7D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54200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38" descr="AG00538_">
            <a:extLst>
              <a:ext uri="{FF2B5EF4-FFF2-40B4-BE49-F238E27FC236}">
                <a16:creationId xmlns:a16="http://schemas.microsoft.com/office/drawing/2014/main" id="{B6D60D5C-E7A7-468B-9744-F7C710C1E8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533400"/>
            <a:ext cx="281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03B2961F-B24F-4252-B153-863845A5A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2964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b="1" u="sng">
                <a:solidFill>
                  <a:schemeClr val="tx1"/>
                </a:solidFill>
                <a:latin typeface="Times New Roman" panose="02020603050405020304" pitchFamily="18" charset="0"/>
              </a:rPr>
              <a:t>Hoạt động 4:</a:t>
            </a:r>
            <a:r>
              <a:rPr lang="en-US" altLang="en-US"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Sự chuyển động của không khí trong tự nhiên</a:t>
            </a:r>
            <a:endParaRPr lang="en-US" altLang="en-US" sz="2800" b="1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920" name="AutoShape 48">
            <a:extLst>
              <a:ext uri="{FF2B5EF4-FFF2-40B4-BE49-F238E27FC236}">
                <a16:creationId xmlns:a16="http://schemas.microsoft.com/office/drawing/2014/main" id="{8DBB2CEA-EFAE-4257-AF1E-03528E081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8915400" cy="2133600"/>
          </a:xfrm>
          <a:prstGeom prst="wedgeRoundRectCallout">
            <a:avLst>
              <a:gd name="adj1" fmla="val 35417"/>
              <a:gd name="adj2" fmla="val -72843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</a:rPr>
              <a:t>Không khí chuyển động từ nơi lạnh đến nơi nóng.</a:t>
            </a:r>
          </a:p>
          <a:p>
            <a:pPr eaLnBrk="1" hangingPunct="1"/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</a:rPr>
              <a:t>Ban đêm phần đất liền nguội nhanh hơn phần nước ngoài biển, nên ban đêm có gió thổi từ đất liền ra biển.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907" name="AutoShape 35">
            <a:extLst>
              <a:ext uri="{FF2B5EF4-FFF2-40B4-BE49-F238E27FC236}">
                <a16:creationId xmlns:a16="http://schemas.microsoft.com/office/drawing/2014/main" id="{4A7C970E-C62B-4ECC-8953-54A007E2E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4191000" cy="1219200"/>
          </a:xfrm>
          <a:prstGeom prst="wedgeRoundRectCallout">
            <a:avLst>
              <a:gd name="adj1" fmla="val 48523"/>
              <a:gd name="adj2" fmla="val -84116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00FF"/>
                </a:solidFill>
                <a:latin typeface="Times New Roman" panose="02020603050405020304" pitchFamily="18" charset="0"/>
              </a:rPr>
              <a:t>Tại sao ban đêm có gió thổi từ đất liền ra biển?</a:t>
            </a:r>
          </a:p>
        </p:txBody>
      </p:sp>
      <p:pic>
        <p:nvPicPr>
          <p:cNvPr id="39946" name="Picture 17" descr="cartoon1">
            <a:extLst>
              <a:ext uri="{FF2B5EF4-FFF2-40B4-BE49-F238E27FC236}">
                <a16:creationId xmlns:a16="http://schemas.microsoft.com/office/drawing/2014/main" id="{11F1E495-F309-4147-A357-7818726A37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57400"/>
            <a:ext cx="2209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Text Box 54">
            <a:extLst>
              <a:ext uri="{FF2B5EF4-FFF2-40B4-BE49-F238E27FC236}">
                <a16:creationId xmlns:a16="http://schemas.microsoft.com/office/drawing/2014/main" id="{AA959572-CDCE-441C-A0AA-7E0C1EC17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403475"/>
            <a:ext cx="26384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Gió từ đất liền thổi ra biển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20" grpId="0" animBg="1"/>
      <p:bldP spid="79907" grpId="0" animBg="1"/>
      <p:bldP spid="7990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312A349-6A9F-4F2C-A543-66E245183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nip Diagonal Corner Rectangle 11">
            <a:extLst>
              <a:ext uri="{FF2B5EF4-FFF2-40B4-BE49-F238E27FC236}">
                <a16:creationId xmlns:a16="http://schemas.microsoft.com/office/drawing/2014/main" id="{32A9F7C0-2A60-4258-9882-2F803590CBDD}"/>
              </a:ext>
            </a:extLst>
          </p:cNvPr>
          <p:cNvSpPr/>
          <p:nvPr/>
        </p:nvSpPr>
        <p:spPr>
          <a:xfrm>
            <a:off x="1119188" y="1703388"/>
            <a:ext cx="7032625" cy="1406525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514EF4-A6F6-4CE6-898F-ED6552B93627}"/>
              </a:ext>
            </a:extLst>
          </p:cNvPr>
          <p:cNvSpPr/>
          <p:nvPr/>
        </p:nvSpPr>
        <p:spPr>
          <a:xfrm>
            <a:off x="3581400" y="3962400"/>
            <a:ext cx="2449513" cy="10795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ô - xi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81" name="AutoShape 185">
            <a:extLst>
              <a:ext uri="{FF2B5EF4-FFF2-40B4-BE49-F238E27FC236}">
                <a16:creationId xmlns:a16="http://schemas.microsoft.com/office/drawing/2014/main" id="{FA5CB5D0-FE2E-4FE3-B865-AE7F7D461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1143000"/>
            <a:ext cx="9525000" cy="5791200"/>
          </a:xfrm>
          <a:prstGeom prst="cloudCallout">
            <a:avLst>
              <a:gd name="adj1" fmla="val 42898"/>
              <a:gd name="adj2" fmla="val -50384"/>
            </a:avLst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72531284-5FC5-4F0D-BA78-F761912D3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i="1">
                <a:solidFill>
                  <a:srgbClr val="CC00FF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en-US" sz="4800" b="1" i="1" u="sng">
                <a:solidFill>
                  <a:srgbClr val="CC00FF"/>
                </a:solidFill>
                <a:latin typeface="Times New Roman" panose="02020603050405020304" pitchFamily="18" charset="0"/>
              </a:rPr>
              <a:t>Kết luận :</a:t>
            </a:r>
          </a:p>
        </p:txBody>
      </p:sp>
      <p:sp>
        <p:nvSpPr>
          <p:cNvPr id="40964" name="Line 9">
            <a:extLst>
              <a:ext uri="{FF2B5EF4-FFF2-40B4-BE49-F238E27FC236}">
                <a16:creationId xmlns:a16="http://schemas.microsoft.com/office/drawing/2014/main" id="{1510FA77-DEA1-4EBC-9456-BA905E52BD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68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051" name="Group 155">
            <a:extLst>
              <a:ext uri="{FF2B5EF4-FFF2-40B4-BE49-F238E27FC236}">
                <a16:creationId xmlns:a16="http://schemas.microsoft.com/office/drawing/2014/main" id="{3287F641-A50A-4CFE-9099-2F2541CA4BDA}"/>
              </a:ext>
            </a:extLst>
          </p:cNvPr>
          <p:cNvGrpSpPr>
            <a:grpSpLocks/>
          </p:cNvGrpSpPr>
          <p:nvPr/>
        </p:nvGrpSpPr>
        <p:grpSpPr bwMode="auto">
          <a:xfrm>
            <a:off x="-5638800" y="4419600"/>
            <a:ext cx="5638800" cy="3733800"/>
            <a:chOff x="2208" y="0"/>
            <a:chExt cx="3552" cy="2352"/>
          </a:xfrm>
        </p:grpSpPr>
        <p:sp>
          <p:nvSpPr>
            <p:cNvPr id="40968" name="Oval 156">
              <a:extLst>
                <a:ext uri="{FF2B5EF4-FFF2-40B4-BE49-F238E27FC236}">
                  <a16:creationId xmlns:a16="http://schemas.microsoft.com/office/drawing/2014/main" id="{EE6F2205-7970-42EA-9036-64A77B12D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0"/>
              <a:ext cx="528" cy="4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40969" name="Line 157">
              <a:extLst>
                <a:ext uri="{FF2B5EF4-FFF2-40B4-BE49-F238E27FC236}">
                  <a16:creationId xmlns:a16="http://schemas.microsoft.com/office/drawing/2014/main" id="{5CBDC90A-2D10-440E-80C9-4FB2A1E87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432"/>
              <a:ext cx="144" cy="38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Line 158">
              <a:extLst>
                <a:ext uri="{FF2B5EF4-FFF2-40B4-BE49-F238E27FC236}">
                  <a16:creationId xmlns:a16="http://schemas.microsoft.com/office/drawing/2014/main" id="{82D8CBB7-4D49-4500-9315-DE44BB500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0" y="480"/>
              <a:ext cx="240" cy="163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59">
              <a:extLst>
                <a:ext uri="{FF2B5EF4-FFF2-40B4-BE49-F238E27FC236}">
                  <a16:creationId xmlns:a16="http://schemas.microsoft.com/office/drawing/2014/main" id="{EC85859C-3882-4F99-A217-F54E8A141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52" y="0"/>
              <a:ext cx="480" cy="14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60">
              <a:extLst>
                <a:ext uri="{FF2B5EF4-FFF2-40B4-BE49-F238E27FC236}">
                  <a16:creationId xmlns:a16="http://schemas.microsoft.com/office/drawing/2014/main" id="{02907C23-2BAF-4DA6-8118-9C718D4602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4" y="432"/>
              <a:ext cx="672" cy="153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61">
              <a:extLst>
                <a:ext uri="{FF2B5EF4-FFF2-40B4-BE49-F238E27FC236}">
                  <a16:creationId xmlns:a16="http://schemas.microsoft.com/office/drawing/2014/main" id="{AF7361D5-A4F3-419F-9855-E52F89204D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6" y="432"/>
              <a:ext cx="1872" cy="18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62">
              <a:extLst>
                <a:ext uri="{FF2B5EF4-FFF2-40B4-BE49-F238E27FC236}">
                  <a16:creationId xmlns:a16="http://schemas.microsoft.com/office/drawing/2014/main" id="{06E617A0-F316-454D-AD09-CC593E3608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384"/>
              <a:ext cx="2400" cy="158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63">
              <a:extLst>
                <a:ext uri="{FF2B5EF4-FFF2-40B4-BE49-F238E27FC236}">
                  <a16:creationId xmlns:a16="http://schemas.microsoft.com/office/drawing/2014/main" id="{8145A288-4428-424B-A2A8-213D22FEB2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336"/>
              <a:ext cx="3024" cy="76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164">
              <a:extLst>
                <a:ext uri="{FF2B5EF4-FFF2-40B4-BE49-F238E27FC236}">
                  <a16:creationId xmlns:a16="http://schemas.microsoft.com/office/drawing/2014/main" id="{DC60C6C6-A116-4B9F-83B4-8F5C1AC9B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240"/>
              <a:ext cx="259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Line 165">
              <a:extLst>
                <a:ext uri="{FF2B5EF4-FFF2-40B4-BE49-F238E27FC236}">
                  <a16:creationId xmlns:a16="http://schemas.microsoft.com/office/drawing/2014/main" id="{740A5CE7-33BE-4030-AB13-4B20D43FC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0"/>
              <a:ext cx="0" cy="18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F44C6D0-D43B-46A5-89FD-31A128878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8534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Dưới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ánh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nắng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mặt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trời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phần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đất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liền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nóng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nhanh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hơn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phần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nước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cũng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nguội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đi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nhanh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hơn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phần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nước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defRPr/>
            </a:pP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Sự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chênh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lệch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nhiệt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độ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vào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ban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ngày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ban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đêm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giữa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biển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đất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liền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nên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ban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ngày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gió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thổi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từ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biển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vào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đất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liền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, ban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đêm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gió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thổi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từ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đất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liền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ra </a:t>
            </a:r>
            <a:r>
              <a:rPr lang="en-US" altLang="en-US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biển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0967" name="Picture 13" descr="natures1%20(2)">
            <a:extLst>
              <a:ext uri="{FF2B5EF4-FFF2-40B4-BE49-F238E27FC236}">
                <a16:creationId xmlns:a16="http://schemas.microsoft.com/office/drawing/2014/main" id="{F270F938-D2CA-4F93-B9A8-F633FA42A4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21313"/>
            <a:ext cx="14478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28 -0.09514 L 0.29149 -0.30324 C 0.32934 -0.34746 0.38784 -0.40047 0.4559 -0.44468 C 0.53368 -0.49121 0.59791 -0.51968 0.6467 -0.52871 L 0.87326 -0.59098 " pathEditMode="relative" rAng="14644146" ptsTypes="FffFF">
                                      <p:cBhvr>
                                        <p:cTn id="6" dur="2000" fill="hold"/>
                                        <p:tgtEl>
                                          <p:spTgt spid="8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67" y="-29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1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1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81" grpId="0" animBg="1"/>
      <p:bldP spid="808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D92CA49-D45E-4FB3-A170-F0E61CE8E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"/>
            <a:ext cx="762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chemeClr val="bg2"/>
                </a:solidFill>
                <a:latin typeface="Times New Roman" panose="02020603050405020304" pitchFamily="18" charset="0"/>
              </a:rPr>
              <a:t>Những ví dụ về việc tạo ra gió của con người</a:t>
            </a:r>
          </a:p>
        </p:txBody>
      </p:sp>
      <p:graphicFrame>
        <p:nvGraphicFramePr>
          <p:cNvPr id="21508" name="Object 4">
            <a:extLst>
              <a:ext uri="{FF2B5EF4-FFF2-40B4-BE49-F238E27FC236}">
                <a16:creationId xmlns:a16="http://schemas.microsoft.com/office/drawing/2014/main" id="{E37B8A00-0269-48FA-9605-E528D84EBE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438400"/>
          <a:ext cx="2514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Bitmap Image" r:id="rId3" imgW="1419048" imgH="695238" progId="Paint.Picture">
                  <p:embed/>
                </p:oleObj>
              </mc:Choice>
              <mc:Fallback>
                <p:oleObj name="Bitmap Image" r:id="rId3" imgW="1419048" imgH="69523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2514600" cy="1676400"/>
                      </a:xfrm>
                      <a:prstGeom prst="rect">
                        <a:avLst/>
                      </a:prstGeom>
                      <a:solidFill>
                        <a:srgbClr val="FF0066"/>
                      </a:solidFill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6">
            <a:extLst>
              <a:ext uri="{FF2B5EF4-FFF2-40B4-BE49-F238E27FC236}">
                <a16:creationId xmlns:a16="http://schemas.microsoft.com/office/drawing/2014/main" id="{BCDB60EE-5571-418E-9540-E4F01D88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1">
                <a:solidFill>
                  <a:schemeClr val="bg2"/>
                </a:solidFill>
                <a:latin typeface="Times New Roman" panose="02020603050405020304" pitchFamily="18" charset="0"/>
              </a:rPr>
              <a:t>Quạt</a:t>
            </a:r>
            <a:r>
              <a:rPr lang="en-US" altLang="en-US" sz="3600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>
                <a:solidFill>
                  <a:schemeClr val="bg2"/>
                </a:solidFill>
                <a:latin typeface="Times New Roman" panose="02020603050405020304" pitchFamily="18" charset="0"/>
              </a:rPr>
              <a:t>tay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27AC9BC9-85A0-4114-85AF-7234427EB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1910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bg2"/>
                </a:solidFill>
                <a:latin typeface="Times New Roman" panose="02020603050405020304" pitchFamily="18" charset="0"/>
              </a:rPr>
              <a:t>Quạt máy</a:t>
            </a:r>
            <a:endParaRPr lang="en-US" altLang="en-US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1513" name="Object 9">
            <a:extLst>
              <a:ext uri="{FF2B5EF4-FFF2-40B4-BE49-F238E27FC236}">
                <a16:creationId xmlns:a16="http://schemas.microsoft.com/office/drawing/2014/main" id="{ACD66EB5-C203-4DA8-ACAD-0316369F82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1676400"/>
          <a:ext cx="1905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Clip" r:id="rId5" imgW="2659063" imgH="3597275" progId="MS_ClipArt_Gallery.2">
                  <p:embed/>
                </p:oleObj>
              </mc:Choice>
              <mc:Fallback>
                <p:oleObj name="Clip" r:id="rId5" imgW="2659063" imgH="3597275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676400"/>
                        <a:ext cx="1905000" cy="23622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bg2"/>
                          </a:gs>
                          <a:gs pos="100000">
                            <a:schemeClr val="tx1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>
            <a:extLst>
              <a:ext uri="{FF2B5EF4-FFF2-40B4-BE49-F238E27FC236}">
                <a16:creationId xmlns:a16="http://schemas.microsoft.com/office/drawing/2014/main" id="{B41C9945-4BA0-4532-BD36-42F99B8BD0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667000"/>
          <a:ext cx="35814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Clip" r:id="rId7" imgW="5005388" imgH="1684338" progId="MS_ClipArt_Gallery.2">
                  <p:embed/>
                </p:oleObj>
              </mc:Choice>
              <mc:Fallback>
                <p:oleObj name="Clip" r:id="rId7" imgW="5005388" imgH="1684338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3581400" cy="13779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hlink"/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Rectangle 12">
            <a:extLst>
              <a:ext uri="{FF2B5EF4-FFF2-40B4-BE49-F238E27FC236}">
                <a16:creationId xmlns:a16="http://schemas.microsoft.com/office/drawing/2014/main" id="{6E16CCD4-C2B8-4AC6-B3AF-DE67B867E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267200"/>
            <a:ext cx="3200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chemeClr val="bg2"/>
                </a:solidFill>
                <a:latin typeface="Times New Roman" panose="02020603050405020304" pitchFamily="18" charset="0"/>
              </a:rPr>
              <a:t>Máy bay trực thăng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0" grpId="0"/>
      <p:bldP spid="21511" grpId="0"/>
      <p:bldP spid="215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352E2AF0-49C1-4FFD-82B1-EA74880DB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384300"/>
          </a:xfrm>
        </p:spPr>
        <p:txBody>
          <a:bodyPr/>
          <a:lstStyle/>
          <a:p>
            <a:pPr eaLnBrk="1" hangingPunct="1"/>
            <a:r>
              <a:rPr lang="en-US" altLang="en-US" sz="3600" b="1" i="1">
                <a:solidFill>
                  <a:srgbClr val="660066"/>
                </a:solidFill>
                <a:effectLst/>
                <a:latin typeface="Times New Roman" panose="02020603050405020304" pitchFamily="18" charset="0"/>
              </a:rPr>
              <a:t>     Ứng dụng của gió tự nhiên đối với đời sống con người?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8642B3F-5670-4FAB-80AA-7DA158335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029200"/>
            <a:ext cx="236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2800" b="1" i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2" name="Rectangle 7">
            <a:extLst>
              <a:ext uri="{FF2B5EF4-FFF2-40B4-BE49-F238E27FC236}">
                <a16:creationId xmlns:a16="http://schemas.microsoft.com/office/drawing/2014/main" id="{690A395B-DCC3-4FED-AC1E-D3EF3E50F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105400"/>
            <a:ext cx="137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2800" i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3" name="Rectangle 8">
            <a:extLst>
              <a:ext uri="{FF2B5EF4-FFF2-40B4-BE49-F238E27FC236}">
                <a16:creationId xmlns:a16="http://schemas.microsoft.com/office/drawing/2014/main" id="{47227919-1417-4494-8A84-9DEF0D891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953000"/>
            <a:ext cx="251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2800" i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60" name="Rectangle 20">
            <a:extLst>
              <a:ext uri="{FF2B5EF4-FFF2-40B4-BE49-F238E27FC236}">
                <a16:creationId xmlns:a16="http://schemas.microsoft.com/office/drawing/2014/main" id="{031BB330-FF4D-4F39-BA40-9028FE307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867400"/>
            <a:ext cx="236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Thuyền buồm</a:t>
            </a:r>
          </a:p>
        </p:txBody>
      </p:sp>
      <p:pic>
        <p:nvPicPr>
          <p:cNvPr id="87065" name="Picture 25" descr="j0292152">
            <a:extLst>
              <a:ext uri="{FF2B5EF4-FFF2-40B4-BE49-F238E27FC236}">
                <a16:creationId xmlns:a16="http://schemas.microsoft.com/office/drawing/2014/main" id="{C5A6EBB8-3833-467D-94C0-A53D33A98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03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2" descr="Yacht-03-june">
            <a:extLst>
              <a:ext uri="{FF2B5EF4-FFF2-40B4-BE49-F238E27FC236}">
                <a16:creationId xmlns:a16="http://schemas.microsoft.com/office/drawing/2014/main" id="{89F4B29F-C171-4F39-ACF9-A7A2DF2DBB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3733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>
            <a:extLst>
              <a:ext uri="{FF2B5EF4-FFF2-40B4-BE49-F238E27FC236}">
                <a16:creationId xmlns:a16="http://schemas.microsoft.com/office/drawing/2014/main" id="{E39C1B3B-A15B-47A9-A444-D956C55E2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384300"/>
          </a:xfrm>
        </p:spPr>
        <p:txBody>
          <a:bodyPr/>
          <a:lstStyle/>
          <a:p>
            <a:pPr eaLnBrk="1" hangingPunct="1"/>
            <a:r>
              <a:rPr lang="en-US" altLang="en-US" sz="3600" b="1" i="1">
                <a:solidFill>
                  <a:srgbClr val="660066"/>
                </a:solidFill>
                <a:effectLst/>
                <a:latin typeface="Times New Roman" panose="02020603050405020304" pitchFamily="18" charset="0"/>
              </a:rPr>
              <a:t>    Ứng dụng của gió tự nhiên đối với đời sống con người: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480BD4BD-9B7A-4C66-8229-8704BF5A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943600"/>
            <a:ext cx="251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Cối xay gió</a:t>
            </a:r>
          </a:p>
        </p:txBody>
      </p:sp>
      <p:pic>
        <p:nvPicPr>
          <p:cNvPr id="93194" name="Picture 10" descr="j0282860">
            <a:extLst>
              <a:ext uri="{FF2B5EF4-FFF2-40B4-BE49-F238E27FC236}">
                <a16:creationId xmlns:a16="http://schemas.microsoft.com/office/drawing/2014/main" id="{C0CBE10A-294B-4C0F-ADCD-F9531B3C73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19325"/>
            <a:ext cx="2895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11">
            <a:extLst>
              <a:ext uri="{FF2B5EF4-FFF2-40B4-BE49-F238E27FC236}">
                <a16:creationId xmlns:a16="http://schemas.microsoft.com/office/drawing/2014/main" id="{82542DDA-77ED-42E7-A31B-6A19C6DC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105400"/>
            <a:ext cx="137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2800" i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8" name="Rectangle 14">
            <a:extLst>
              <a:ext uri="{FF2B5EF4-FFF2-40B4-BE49-F238E27FC236}">
                <a16:creationId xmlns:a16="http://schemas.microsoft.com/office/drawing/2014/main" id="{F205C7B4-69EE-410C-A718-C617A8101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029200"/>
            <a:ext cx="236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2800" b="1" i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3207" name="Picture 23">
            <a:extLst>
              <a:ext uri="{FF2B5EF4-FFF2-40B4-BE49-F238E27FC236}">
                <a16:creationId xmlns:a16="http://schemas.microsoft.com/office/drawing/2014/main" id="{977B2763-0DC1-4565-AC45-C3E06F822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2743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09" name="Picture 25">
            <a:extLst>
              <a:ext uri="{FF2B5EF4-FFF2-40B4-BE49-F238E27FC236}">
                <a16:creationId xmlns:a16="http://schemas.microsoft.com/office/drawing/2014/main" id="{9FFC8840-06DF-490C-ABD0-3F2E8AF09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2590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210" name="Rectangle 26">
            <a:extLst>
              <a:ext uri="{FF2B5EF4-FFF2-40B4-BE49-F238E27FC236}">
                <a16:creationId xmlns:a16="http://schemas.microsoft.com/office/drawing/2014/main" id="{F537FFA2-072B-42A0-BD6C-F415CB680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943600"/>
            <a:ext cx="251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CC3300"/>
                </a:solidFill>
                <a:latin typeface="Times New Roman" panose="02020603050405020304" pitchFamily="18" charset="0"/>
              </a:rPr>
              <a:t>Quạt gió tạo ra điện năng</a:t>
            </a:r>
          </a:p>
        </p:txBody>
      </p:sp>
      <p:pic>
        <p:nvPicPr>
          <p:cNvPr id="93211" name="Picture 27">
            <a:extLst>
              <a:ext uri="{FF2B5EF4-FFF2-40B4-BE49-F238E27FC236}">
                <a16:creationId xmlns:a16="http://schemas.microsoft.com/office/drawing/2014/main" id="{E4552C72-EAC1-4EF1-9D95-6FA05014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38700"/>
            <a:ext cx="20193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12" name="Picture 28">
            <a:extLst>
              <a:ext uri="{FF2B5EF4-FFF2-40B4-BE49-F238E27FC236}">
                <a16:creationId xmlns:a16="http://schemas.microsoft.com/office/drawing/2014/main" id="{F6E54200-3096-4A87-9FC0-9DAB5F806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2895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  <p:bldP spid="93191" grpId="0"/>
      <p:bldP spid="932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>
            <a:extLst>
              <a:ext uri="{FF2B5EF4-FFF2-40B4-BE49-F238E27FC236}">
                <a16:creationId xmlns:a16="http://schemas.microsoft.com/office/drawing/2014/main" id="{6ABFECC4-ED29-4146-9A7B-7DBF8831A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9000"/>
            <a:ext cx="4724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4">
            <a:extLst>
              <a:ext uri="{FF2B5EF4-FFF2-40B4-BE49-F238E27FC236}">
                <a16:creationId xmlns:a16="http://schemas.microsoft.com/office/drawing/2014/main" id="{C54A118B-B7C8-473A-BADD-41993E463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505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5">
            <a:extLst>
              <a:ext uri="{FF2B5EF4-FFF2-40B4-BE49-F238E27FC236}">
                <a16:creationId xmlns:a16="http://schemas.microsoft.com/office/drawing/2014/main" id="{39EAC912-6A31-42E1-84EE-3CB8A0B87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"/>
            <a:ext cx="47053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6">
            <a:extLst>
              <a:ext uri="{FF2B5EF4-FFF2-40B4-BE49-F238E27FC236}">
                <a16:creationId xmlns:a16="http://schemas.microsoft.com/office/drawing/2014/main" id="{76698DC9-8E7B-409C-9203-94DD9FF9C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3429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6" name="Rectangle 10">
            <a:extLst>
              <a:ext uri="{FF2B5EF4-FFF2-40B4-BE49-F238E27FC236}">
                <a16:creationId xmlns:a16="http://schemas.microsoft.com/office/drawing/2014/main" id="{9172A966-823B-4269-906A-34B09406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2766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600" b="1" i="1">
                <a:solidFill>
                  <a:srgbClr val="80008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6000" b="1" i="1">
                <a:solidFill>
                  <a:srgbClr val="800080"/>
                </a:solidFill>
                <a:latin typeface="Times New Roman" panose="02020603050405020304" pitchFamily="18" charset="0"/>
              </a:rPr>
              <a:t>ại sao có gió?</a:t>
            </a:r>
          </a:p>
        </p:txBody>
      </p:sp>
      <p:sp>
        <p:nvSpPr>
          <p:cNvPr id="65547" name="AutoShape 11">
            <a:extLst>
              <a:ext uri="{FF2B5EF4-FFF2-40B4-BE49-F238E27FC236}">
                <a16:creationId xmlns:a16="http://schemas.microsoft.com/office/drawing/2014/main" id="{810CB7BF-ACAA-4E4C-84AD-E1FEB5E74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9144000" cy="4114800"/>
          </a:xfrm>
          <a:prstGeom prst="wedgeRoundRectCallout">
            <a:avLst>
              <a:gd name="adj1" fmla="val -2292"/>
              <a:gd name="adj2" fmla="val -47954"/>
              <a:gd name="adj3" fmla="val 16667"/>
            </a:avLst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65545" name="Rectangle 9">
            <a:extLst>
              <a:ext uri="{FF2B5EF4-FFF2-40B4-BE49-F238E27FC236}">
                <a16:creationId xmlns:a16="http://schemas.microsoft.com/office/drawing/2014/main" id="{2B1DD3C6-69B5-4389-A162-8EFF4D6A8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600200"/>
            <a:ext cx="33528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 anchorCtr="1"/>
          <a:lstStyle>
            <a:lvl1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 i="1" u="sng">
                <a:solidFill>
                  <a:srgbClr val="FF5050"/>
                </a:solidFill>
                <a:latin typeface="Times New Roman" panose="02020603050405020304" pitchFamily="18" charset="0"/>
              </a:rPr>
              <a:t>Củng cố:</a:t>
            </a:r>
          </a:p>
        </p:txBody>
      </p:sp>
      <p:sp>
        <p:nvSpPr>
          <p:cNvPr id="65548" name="Rectangle 12">
            <a:extLst>
              <a:ext uri="{FF2B5EF4-FFF2-40B4-BE49-F238E27FC236}">
                <a16:creationId xmlns:a16="http://schemas.microsoft.com/office/drawing/2014/main" id="{5B74FB13-FE62-452A-95E6-096F12A0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95400"/>
            <a:ext cx="8458200" cy="3200400"/>
          </a:xfrm>
          <a:prstGeom prst="rect">
            <a:avLst/>
          </a:prstGeom>
          <a:noFill/>
          <a:ln w="57150" cmpd="thinThick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i="1" u="sng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</a:rPr>
              <a:t>Sự chênh lệch nhiệt độ trong không khí làm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</a:rPr>
              <a:t>     không khí chuyển động.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</a:rPr>
              <a:t>    Không khí chuyển động từ nơi lạnh đến nơi nóng.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</a:rPr>
              <a:t>    </a:t>
            </a:r>
            <a:r>
              <a:rPr lang="en-US" altLang="en-US" b="1" i="1">
                <a:latin typeface="Times New Roman" panose="02020603050405020304" pitchFamily="18" charset="0"/>
              </a:rPr>
              <a:t>Sự chuyển động của</a:t>
            </a:r>
            <a:r>
              <a:rPr lang="en-US" altLang="en-US" sz="2000" b="1" i="1">
                <a:latin typeface="Times New Roman" panose="02020603050405020304" pitchFamily="18" charset="0"/>
              </a:rPr>
              <a:t> </a:t>
            </a:r>
            <a:r>
              <a:rPr lang="en-US" altLang="en-US" b="1" i="1">
                <a:latin typeface="Times New Roman" panose="02020603050405020304" pitchFamily="18" charset="0"/>
              </a:rPr>
              <a:t>không khí tạo ra gió.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 build="p" autoUpdateAnimBg="0"/>
      <p:bldP spid="65547" grpId="0" animBg="1"/>
      <p:bldP spid="65545" grpId="0" autoUpdateAnimBg="0"/>
      <p:bldP spid="6554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>
            <a:extLst>
              <a:ext uri="{FF2B5EF4-FFF2-40B4-BE49-F238E27FC236}">
                <a16:creationId xmlns:a16="http://schemas.microsoft.com/office/drawing/2014/main" id="{E9DA7E45-5952-47F4-919F-8CF9366A9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nip Diagonal Corner Rectangle 11">
            <a:extLst>
              <a:ext uri="{FF2B5EF4-FFF2-40B4-BE49-F238E27FC236}">
                <a16:creationId xmlns:a16="http://schemas.microsoft.com/office/drawing/2014/main" id="{E4F0FDD6-AEC4-4377-BED3-B39C29DF7F12}"/>
              </a:ext>
            </a:extLst>
          </p:cNvPr>
          <p:cNvSpPr/>
          <p:nvPr/>
        </p:nvSpPr>
        <p:spPr>
          <a:xfrm>
            <a:off x="1055688" y="1654175"/>
            <a:ext cx="7032625" cy="1406525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- xi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43EA7B-E032-4313-9B24-30D4B73499FC}"/>
              </a:ext>
            </a:extLst>
          </p:cNvPr>
          <p:cNvSpPr/>
          <p:nvPr/>
        </p:nvSpPr>
        <p:spPr>
          <a:xfrm>
            <a:off x="4814888" y="3797300"/>
            <a:ext cx="1982787" cy="10795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A685E1-868A-4D94-8D56-7ED2D06D0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3117850"/>
            <a:ext cx="139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defTabSz="684213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5A5C75-1235-4929-8629-7E81F39BF282}"/>
              </a:ext>
            </a:extLst>
          </p:cNvPr>
          <p:cNvSpPr/>
          <p:nvPr/>
        </p:nvSpPr>
        <p:spPr>
          <a:xfrm>
            <a:off x="1714500" y="3776663"/>
            <a:ext cx="1981200" cy="10795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15" grpId="0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E4C09F6-E5CD-40E5-99FA-ADA497FAA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nip Diagonal Corner Rectangle 11">
            <a:extLst>
              <a:ext uri="{FF2B5EF4-FFF2-40B4-BE49-F238E27FC236}">
                <a16:creationId xmlns:a16="http://schemas.microsoft.com/office/drawing/2014/main" id="{D2C010DA-E147-4EDB-90A4-4642497D5EC5}"/>
              </a:ext>
            </a:extLst>
          </p:cNvPr>
          <p:cNvSpPr/>
          <p:nvPr/>
        </p:nvSpPr>
        <p:spPr>
          <a:xfrm>
            <a:off x="1090613" y="1703388"/>
            <a:ext cx="7032625" cy="1406525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- xi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179EE5-B528-49F4-BAF5-627CC4F143F6}"/>
              </a:ext>
            </a:extLst>
          </p:cNvPr>
          <p:cNvSpPr/>
          <p:nvPr/>
        </p:nvSpPr>
        <p:spPr>
          <a:xfrm>
            <a:off x="3562350" y="3281363"/>
            <a:ext cx="2124075" cy="55721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CD4E43-41BA-45B8-A39A-903A8592B7CB}"/>
              </a:ext>
            </a:extLst>
          </p:cNvPr>
          <p:cNvSpPr/>
          <p:nvPr/>
        </p:nvSpPr>
        <p:spPr>
          <a:xfrm>
            <a:off x="3562350" y="4044950"/>
            <a:ext cx="2124075" cy="4921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7FED2-F5A5-40DB-9CF7-E97A2BAAE957}"/>
              </a:ext>
            </a:extLst>
          </p:cNvPr>
          <p:cNvSpPr/>
          <p:nvPr/>
        </p:nvSpPr>
        <p:spPr>
          <a:xfrm>
            <a:off x="3575050" y="4743450"/>
            <a:ext cx="2122488" cy="534988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99" name="Group 15">
            <a:extLst>
              <a:ext uri="{FF2B5EF4-FFF2-40B4-BE49-F238E27FC236}">
                <a16:creationId xmlns:a16="http://schemas.microsoft.com/office/drawing/2014/main" id="{F0BCCBAA-4428-474F-B4ED-50172BE7F06D}"/>
              </a:ext>
            </a:extLst>
          </p:cNvPr>
          <p:cNvGrpSpPr>
            <a:grpSpLocks/>
          </p:cNvGrpSpPr>
          <p:nvPr/>
        </p:nvGrpSpPr>
        <p:grpSpPr bwMode="auto">
          <a:xfrm>
            <a:off x="-2659063" y="2971800"/>
            <a:ext cx="2659063" cy="3427413"/>
            <a:chOff x="95" y="1920"/>
            <a:chExt cx="1339" cy="1727"/>
          </a:xfrm>
        </p:grpSpPr>
        <p:pic>
          <p:nvPicPr>
            <p:cNvPr id="25608" name="Picture 9" descr="Tha dieu 2">
              <a:extLst>
                <a:ext uri="{FF2B5EF4-FFF2-40B4-BE49-F238E27FC236}">
                  <a16:creationId xmlns:a16="http://schemas.microsoft.com/office/drawing/2014/main" id="{DA4E1849-E34E-4E7D-AB58-FD25361D7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" y="1920"/>
              <a:ext cx="1339" cy="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11" descr="j0283106">
              <a:extLst>
                <a:ext uri="{FF2B5EF4-FFF2-40B4-BE49-F238E27FC236}">
                  <a16:creationId xmlns:a16="http://schemas.microsoft.com/office/drawing/2014/main" id="{280E0392-F7CC-41B6-A191-1AB10CB3A8D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920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3" name="Picture 10" descr="AG00612_">
            <a:extLst>
              <a:ext uri="{FF2B5EF4-FFF2-40B4-BE49-F238E27FC236}">
                <a16:creationId xmlns:a16="http://schemas.microsoft.com/office/drawing/2014/main" id="{D2C6178C-248F-4361-8B7F-CDEF8927AF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6553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5" name="Text Box 21">
            <a:extLst>
              <a:ext uri="{FF2B5EF4-FFF2-40B4-BE49-F238E27FC236}">
                <a16:creationId xmlns:a16="http://schemas.microsoft.com/office/drawing/2014/main" id="{761FA69B-4765-4EDF-990D-405218636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66800"/>
            <a:ext cx="7391400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Nhờ đâu lá cây lay động? </a:t>
            </a:r>
            <a:br>
              <a:rPr lang="en-US" altLang="en-US" sz="3600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600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Diều</a:t>
            </a:r>
            <a:r>
              <a:rPr lang="en-US" altLang="en-US" sz="3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bay?</a:t>
            </a:r>
          </a:p>
        </p:txBody>
      </p:sp>
      <p:sp>
        <p:nvSpPr>
          <p:cNvPr id="25605" name="Text Box 24">
            <a:extLst>
              <a:ext uri="{FF2B5EF4-FFF2-40B4-BE49-F238E27FC236}">
                <a16:creationId xmlns:a16="http://schemas.microsoft.com/office/drawing/2014/main" id="{84F0BB61-C7C4-4862-8F70-1E61FC1A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"/>
            <a:ext cx="7615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Hoạt động 1: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QUAN SÁT TRANH, TRẢ LỜI CÂU HỎI.</a:t>
            </a:r>
          </a:p>
        </p:txBody>
      </p:sp>
      <p:sp>
        <p:nvSpPr>
          <p:cNvPr id="25606" name="Text Box 25">
            <a:extLst>
              <a:ext uri="{FF2B5EF4-FFF2-40B4-BE49-F238E27FC236}">
                <a16:creationId xmlns:a16="http://schemas.microsoft.com/office/drawing/2014/main" id="{651A2A90-FDC0-4691-813E-A805022AF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400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Hình 1</a:t>
            </a:r>
          </a:p>
        </p:txBody>
      </p:sp>
      <p:sp>
        <p:nvSpPr>
          <p:cNvPr id="67610" name="Text Box 26">
            <a:extLst>
              <a:ext uri="{FF2B5EF4-FFF2-40B4-BE49-F238E27FC236}">
                <a16:creationId xmlns:a16="http://schemas.microsoft.com/office/drawing/2014/main" id="{A4BED3CB-3F83-48D6-B010-CE647D45F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400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Hình 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118 -0.00532 L 0.99653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7" descr="flag2">
            <a:extLst>
              <a:ext uri="{FF2B5EF4-FFF2-40B4-BE49-F238E27FC236}">
                <a16:creationId xmlns:a16="http://schemas.microsoft.com/office/drawing/2014/main" id="{98027FDF-32D7-4E3C-9AED-F512B2CBD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9" descr="AG00538_">
            <a:extLst>
              <a:ext uri="{FF2B5EF4-FFF2-40B4-BE49-F238E27FC236}">
                <a16:creationId xmlns:a16="http://schemas.microsoft.com/office/drawing/2014/main" id="{F0C460FF-70F7-482F-8E30-9C5E644FA2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6" descr="j0178293">
            <a:extLst>
              <a:ext uri="{FF2B5EF4-FFF2-40B4-BE49-F238E27FC236}">
                <a16:creationId xmlns:a16="http://schemas.microsoft.com/office/drawing/2014/main" id="{E464D831-C60C-45F6-8211-9F79D58203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566">
            <a:off x="4191000" y="609600"/>
            <a:ext cx="16002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WordArt 20">
            <a:extLst>
              <a:ext uri="{FF2B5EF4-FFF2-40B4-BE49-F238E27FC236}">
                <a16:creationId xmlns:a16="http://schemas.microsoft.com/office/drawing/2014/main" id="{A7123990-EC0B-48C1-B126-394A5DBDDA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133600"/>
            <a:ext cx="7010400" cy="21542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TẠI SAO CÓ GIÓ?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>
            <a:extLst>
              <a:ext uri="{FF2B5EF4-FFF2-40B4-BE49-F238E27FC236}">
                <a16:creationId xmlns:a16="http://schemas.microsoft.com/office/drawing/2014/main" id="{549C0202-7D97-4881-AAA7-4704D8CFD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81200"/>
            <a:ext cx="58674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vi-VN" altLang="en-US" sz="24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8" name="Rectangle 1030">
            <a:extLst>
              <a:ext uri="{FF2B5EF4-FFF2-40B4-BE49-F238E27FC236}">
                <a16:creationId xmlns:a16="http://schemas.microsoft.com/office/drawing/2014/main" id="{2B9EECEE-2867-4AA4-AD2E-763A8E929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752600"/>
            <a:ext cx="6248400" cy="2667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vi-VN" altLang="en-US" sz="24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25" name="Rectangle 1037">
            <a:extLst>
              <a:ext uri="{FF2B5EF4-FFF2-40B4-BE49-F238E27FC236}">
                <a16:creationId xmlns:a16="http://schemas.microsoft.com/office/drawing/2014/main" id="{3D63561C-DC52-462C-99E7-956450CB3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54102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32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Hoạt động 2:</a:t>
            </a:r>
            <a:r>
              <a:rPr lang="en-US" altLang="en-US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Chơi chong chóng</a:t>
            </a:r>
          </a:p>
        </p:txBody>
      </p:sp>
      <p:sp>
        <p:nvSpPr>
          <p:cNvPr id="13326" name="Rectangle 1038">
            <a:extLst>
              <a:ext uri="{FF2B5EF4-FFF2-40B4-BE49-F238E27FC236}">
                <a16:creationId xmlns:a16="http://schemas.microsoft.com/office/drawing/2014/main" id="{65A38BB8-7439-4F5D-8776-B6E9FE8E1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096000"/>
            <a:ext cx="1841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vi-VN" altLang="en-US" sz="28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36" name="Picture 1048">
            <a:extLst>
              <a:ext uri="{FF2B5EF4-FFF2-40B4-BE49-F238E27FC236}">
                <a16:creationId xmlns:a16="http://schemas.microsoft.com/office/drawing/2014/main" id="{DC34EF6C-9780-4173-B2C6-3218D45E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191293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41" name="Rectangle 1053">
            <a:extLst>
              <a:ext uri="{FF2B5EF4-FFF2-40B4-BE49-F238E27FC236}">
                <a16:creationId xmlns:a16="http://schemas.microsoft.com/office/drawing/2014/main" id="{61520F9D-A144-4B7D-956E-310907B37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4575"/>
            <a:ext cx="6324600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lvl="4">
              <a:defRPr/>
            </a:pPr>
            <a:r>
              <a:rPr lang="en-US" alt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Các em cùng chơi:</a:t>
            </a: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4">
              <a:defRPr/>
            </a:pPr>
            <a:r>
              <a:rPr lang="en-US" altLang="en-US" sz="3600" i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Trò chơi chong chóng !</a:t>
            </a:r>
          </a:p>
        </p:txBody>
      </p:sp>
      <p:grpSp>
        <p:nvGrpSpPr>
          <p:cNvPr id="13344" name="Group 1056">
            <a:extLst>
              <a:ext uri="{FF2B5EF4-FFF2-40B4-BE49-F238E27FC236}">
                <a16:creationId xmlns:a16="http://schemas.microsoft.com/office/drawing/2014/main" id="{399049B5-77B7-435C-8998-00587D1D7D96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3584575"/>
            <a:ext cx="2524125" cy="3273425"/>
            <a:chOff x="3961" y="2016"/>
            <a:chExt cx="1590" cy="2062"/>
          </a:xfrm>
        </p:grpSpPr>
        <p:pic>
          <p:nvPicPr>
            <p:cNvPr id="27666" name="Picture 1057" descr="Chong chong">
              <a:extLst>
                <a:ext uri="{FF2B5EF4-FFF2-40B4-BE49-F238E27FC236}">
                  <a16:creationId xmlns:a16="http://schemas.microsoft.com/office/drawing/2014/main" id="{565AC1A3-9917-4A3B-9773-1A67F64EB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016"/>
              <a:ext cx="1279" cy="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7" name="Picture 1058">
              <a:extLst>
                <a:ext uri="{FF2B5EF4-FFF2-40B4-BE49-F238E27FC236}">
                  <a16:creationId xmlns:a16="http://schemas.microsoft.com/office/drawing/2014/main" id="{1FE07767-3A33-4901-8C56-654E94A87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2189"/>
              <a:ext cx="864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343" name="Group 1055">
            <a:extLst>
              <a:ext uri="{FF2B5EF4-FFF2-40B4-BE49-F238E27FC236}">
                <a16:creationId xmlns:a16="http://schemas.microsoft.com/office/drawing/2014/main" id="{1D43B375-3A1B-4995-8C5F-1A52642AF81C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3581400"/>
            <a:ext cx="2524125" cy="3048000"/>
            <a:chOff x="3961" y="2016"/>
            <a:chExt cx="1590" cy="2062"/>
          </a:xfrm>
        </p:grpSpPr>
        <p:pic>
          <p:nvPicPr>
            <p:cNvPr id="27664" name="Picture 1052" descr="Chong chong">
              <a:extLst>
                <a:ext uri="{FF2B5EF4-FFF2-40B4-BE49-F238E27FC236}">
                  <a16:creationId xmlns:a16="http://schemas.microsoft.com/office/drawing/2014/main" id="{EAB16482-9D04-40A0-9869-554B93EC56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016"/>
              <a:ext cx="1279" cy="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5" name="Picture 1050">
              <a:extLst>
                <a:ext uri="{FF2B5EF4-FFF2-40B4-BE49-F238E27FC236}">
                  <a16:creationId xmlns:a16="http://schemas.microsoft.com/office/drawing/2014/main" id="{3A2B1C49-6C05-40C9-B9C1-B14136D18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2189"/>
              <a:ext cx="864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335" name="Rectangle 1047">
            <a:extLst>
              <a:ext uri="{FF2B5EF4-FFF2-40B4-BE49-F238E27FC236}">
                <a16:creationId xmlns:a16="http://schemas.microsoft.com/office/drawing/2014/main" id="{EB5EB046-578A-42EA-8512-89CBC58E7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4191000"/>
            <a:ext cx="4275138" cy="10763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 sát chong chóng, nêu kết quả?</a:t>
            </a:r>
          </a:p>
        </p:txBody>
      </p:sp>
      <p:pic>
        <p:nvPicPr>
          <p:cNvPr id="13347" name="Picture 1059" descr="Chong chong quay3">
            <a:extLst>
              <a:ext uri="{FF2B5EF4-FFF2-40B4-BE49-F238E27FC236}">
                <a16:creationId xmlns:a16="http://schemas.microsoft.com/office/drawing/2014/main" id="{256A69C3-E23F-44F6-9BBC-CDC957DC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90925"/>
            <a:ext cx="25146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8" name="Picture 1060" descr="j0283473">
            <a:extLst>
              <a:ext uri="{FF2B5EF4-FFF2-40B4-BE49-F238E27FC236}">
                <a16:creationId xmlns:a16="http://schemas.microsoft.com/office/drawing/2014/main" id="{628C2989-0F26-4B45-A1EA-D69E769C66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"/>
            <a:ext cx="21478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61" name="Object 12">
            <a:extLst>
              <a:ext uri="{FF2B5EF4-FFF2-40B4-BE49-F238E27FC236}">
                <a16:creationId xmlns:a16="http://schemas.microsoft.com/office/drawing/2014/main" id="{317C5716-F181-440D-B45C-E406714D48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13" y="4572000"/>
          <a:ext cx="1766887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Clip" r:id="rId8" imgW="1060704" imgH="1335024" progId="MS_ClipArt_Gallery.2">
                  <p:embed/>
                </p:oleObj>
              </mc:Choice>
              <mc:Fallback>
                <p:oleObj name="Clip" r:id="rId8" imgW="1060704" imgH="1335024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4572000"/>
                        <a:ext cx="1766887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2" name="AutoShape 1064">
            <a:extLst>
              <a:ext uri="{FF2B5EF4-FFF2-40B4-BE49-F238E27FC236}">
                <a16:creationId xmlns:a16="http://schemas.microsoft.com/office/drawing/2014/main" id="{2B903AD7-1007-4A33-8959-42BC38444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4619625"/>
            <a:ext cx="533400" cy="322263"/>
          </a:xfrm>
          <a:prstGeom prst="leftArrow">
            <a:avLst>
              <a:gd name="adj1" fmla="val 50000"/>
              <a:gd name="adj2" fmla="val 41379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53" name="AutoShape 1065">
            <a:extLst>
              <a:ext uri="{FF2B5EF4-FFF2-40B4-BE49-F238E27FC236}">
                <a16:creationId xmlns:a16="http://schemas.microsoft.com/office/drawing/2014/main" id="{3D01671B-DD75-4BD6-8255-7686B2E040F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110413" y="3294063"/>
            <a:ext cx="1047750" cy="266700"/>
          </a:xfrm>
          <a:prstGeom prst="leftArrow">
            <a:avLst>
              <a:gd name="adj1" fmla="val 50000"/>
              <a:gd name="adj2" fmla="val 9821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0578 L -0.64531 0.0168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17" y="5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0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1" grpId="0"/>
      <p:bldP spid="13335" grpId="0" animBg="1"/>
      <p:bldP spid="13352" grpId="0" animBg="1"/>
      <p:bldP spid="133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3" name="Group 25">
            <a:extLst>
              <a:ext uri="{FF2B5EF4-FFF2-40B4-BE49-F238E27FC236}">
                <a16:creationId xmlns:a16="http://schemas.microsoft.com/office/drawing/2014/main" id="{7D458C2E-6BB6-45FB-ADA5-3D2B8D3513F2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685800"/>
            <a:ext cx="2514600" cy="3200400"/>
            <a:chOff x="4176" y="2304"/>
            <a:chExt cx="1584" cy="2016"/>
          </a:xfrm>
        </p:grpSpPr>
        <p:pic>
          <p:nvPicPr>
            <p:cNvPr id="28686" name="Picture 20" descr="Chong chong">
              <a:extLst>
                <a:ext uri="{FF2B5EF4-FFF2-40B4-BE49-F238E27FC236}">
                  <a16:creationId xmlns:a16="http://schemas.microsoft.com/office/drawing/2014/main" id="{FD9A5BE6-D089-4D15-A5A6-F59B1D854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" y="2304"/>
              <a:ext cx="1573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Picture 21">
              <a:extLst>
                <a:ext uri="{FF2B5EF4-FFF2-40B4-BE49-F238E27FC236}">
                  <a16:creationId xmlns:a16="http://schemas.microsoft.com/office/drawing/2014/main" id="{9DB1460E-EBC4-49AA-A540-600137FB1C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678"/>
              <a:ext cx="572" cy="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0DFB3C0-6E7D-470C-8A3B-1A39FA41B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85800"/>
            <a:ext cx="4724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u="sng">
                <a:solidFill>
                  <a:srgbClr val="FF00FF"/>
                </a:solidFill>
                <a:latin typeface="Times New Roman" panose="02020603050405020304" pitchFamily="18" charset="0"/>
              </a:rPr>
              <a:t>Chơi mà học: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FF00FF"/>
                </a:solidFill>
                <a:latin typeface="Times New Roman" panose="02020603050405020304" pitchFamily="18" charset="0"/>
              </a:rPr>
              <a:t>(Chong chóng quay)</a:t>
            </a:r>
          </a:p>
        </p:txBody>
      </p:sp>
      <p:sp>
        <p:nvSpPr>
          <p:cNvPr id="16403" name="Rectangle 19">
            <a:extLst>
              <a:ext uri="{FF2B5EF4-FFF2-40B4-BE49-F238E27FC236}">
                <a16:creationId xmlns:a16="http://schemas.microsoft.com/office/drawing/2014/main" id="{E33C4D85-DF60-4857-A60C-DB7D343D1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362200"/>
            <a:ext cx="601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0000CC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Làm thế nào để chong chóng quay?</a:t>
            </a:r>
          </a:p>
        </p:txBody>
      </p:sp>
      <p:sp>
        <p:nvSpPr>
          <p:cNvPr id="16404" name="Rectangle 20">
            <a:extLst>
              <a:ext uri="{FF2B5EF4-FFF2-40B4-BE49-F238E27FC236}">
                <a16:creationId xmlns:a16="http://schemas.microsoft.com/office/drawing/2014/main" id="{1BA84F85-334C-426C-8673-78241EC5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2819400"/>
            <a:ext cx="6267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-Làm thế nào để chong chóng quay nhanh?</a:t>
            </a:r>
          </a:p>
        </p:txBody>
      </p:sp>
      <p:sp>
        <p:nvSpPr>
          <p:cNvPr id="16407" name="Rectangle 23">
            <a:extLst>
              <a:ext uri="{FF2B5EF4-FFF2-40B4-BE49-F238E27FC236}">
                <a16:creationId xmlns:a16="http://schemas.microsoft.com/office/drawing/2014/main" id="{27740E87-CA4C-4955-A08E-7F2C70B2C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3290888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-Làm thế nào để chong chóng quay chậm?</a:t>
            </a:r>
          </a:p>
        </p:txBody>
      </p:sp>
      <p:sp>
        <p:nvSpPr>
          <p:cNvPr id="17426" name="Text Box 18">
            <a:extLst>
              <a:ext uri="{FF2B5EF4-FFF2-40B4-BE49-F238E27FC236}">
                <a16:creationId xmlns:a16="http://schemas.microsoft.com/office/drawing/2014/main" id="{DDDDD265-E902-4D91-B606-32FE420BD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050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bg2"/>
                </a:solidFill>
                <a:latin typeface="Times New Roman" panose="02020603050405020304" pitchFamily="18" charset="0"/>
              </a:rPr>
              <a:t>Khi trời không có gió:</a:t>
            </a:r>
          </a:p>
        </p:txBody>
      </p:sp>
      <p:pic>
        <p:nvPicPr>
          <p:cNvPr id="17430" name="Picture 22" descr="Chong chong quay3">
            <a:extLst>
              <a:ext uri="{FF2B5EF4-FFF2-40B4-BE49-F238E27FC236}">
                <a16:creationId xmlns:a16="http://schemas.microsoft.com/office/drawing/2014/main" id="{8FEB384C-8F6D-4E9C-8525-EF25B9115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5800"/>
            <a:ext cx="25146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4" descr="Chong chong quay3">
            <a:extLst>
              <a:ext uri="{FF2B5EF4-FFF2-40B4-BE49-F238E27FC236}">
                <a16:creationId xmlns:a16="http://schemas.microsoft.com/office/drawing/2014/main" id="{EC3756CA-F17D-41B2-AD47-26697DA9B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2514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 Box 17">
            <a:extLst>
              <a:ext uri="{FF2B5EF4-FFF2-40B4-BE49-F238E27FC236}">
                <a16:creationId xmlns:a16="http://schemas.microsoft.com/office/drawing/2014/main" id="{6D50C467-24CE-4CF3-A15E-8AA44BAA7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900488"/>
            <a:ext cx="609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- Khi nào thì chong chóng  không quay?</a:t>
            </a:r>
          </a:p>
        </p:txBody>
      </p:sp>
      <p:grpSp>
        <p:nvGrpSpPr>
          <p:cNvPr id="17436" name="Group 28">
            <a:extLst>
              <a:ext uri="{FF2B5EF4-FFF2-40B4-BE49-F238E27FC236}">
                <a16:creationId xmlns:a16="http://schemas.microsoft.com/office/drawing/2014/main" id="{4AC64F9A-B9D3-45C3-A972-D5207862942E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381000"/>
            <a:ext cx="3324225" cy="3248025"/>
            <a:chOff x="1584" y="2274"/>
            <a:chExt cx="2094" cy="2046"/>
          </a:xfrm>
        </p:grpSpPr>
        <p:pic>
          <p:nvPicPr>
            <p:cNvPr id="28684" name="Picture 26">
              <a:extLst>
                <a:ext uri="{FF2B5EF4-FFF2-40B4-BE49-F238E27FC236}">
                  <a16:creationId xmlns:a16="http://schemas.microsoft.com/office/drawing/2014/main" id="{5C2F9319-91D4-4C00-8C41-6BB73F03DD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274"/>
              <a:ext cx="1902" cy="2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85" name="Picture 27">
              <a:extLst>
                <a:ext uri="{FF2B5EF4-FFF2-40B4-BE49-F238E27FC236}">
                  <a16:creationId xmlns:a16="http://schemas.microsoft.com/office/drawing/2014/main" id="{CD7AE144-2E18-4C76-B286-C047C29BD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544"/>
              <a:ext cx="57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89E-18 L -0.70834 0.4444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17" y="2222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44 -0.14792 L -0.92344 0.5187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50" y="3333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 autoUpdateAnimBg="0"/>
      <p:bldP spid="174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E2A0B20-D449-4027-89ED-502A34742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143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u="sng">
                <a:solidFill>
                  <a:srgbClr val="CC00CC"/>
                </a:solidFill>
                <a:latin typeface="Times New Roman" panose="02020603050405020304" pitchFamily="18" charset="0"/>
              </a:rPr>
              <a:t>Kết luận: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641980C-B750-4511-AEB3-A48521676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09688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chemeClr val="bg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i="1">
                <a:solidFill>
                  <a:schemeClr val="bg2"/>
                </a:solidFill>
                <a:latin typeface="Times New Roman" panose="02020603050405020304" pitchFamily="18" charset="0"/>
              </a:rPr>
              <a:t>Cầm chong chóng chạy, tạo ra gió làm chong chóng quay.</a:t>
            </a:r>
            <a:r>
              <a:rPr lang="en-US" altLang="en-US" sz="2800" i="1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C6D6D169-314D-4B4E-995D-6007B5034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071688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chemeClr val="bg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i="1">
                <a:solidFill>
                  <a:schemeClr val="bg2"/>
                </a:solidFill>
                <a:latin typeface="Times New Roman" panose="02020603050405020304" pitchFamily="18" charset="0"/>
              </a:rPr>
              <a:t>Muốn quay chong chóng nhanh thì phải chạy nhanh.</a:t>
            </a:r>
          </a:p>
        </p:txBody>
      </p:sp>
      <p:sp>
        <p:nvSpPr>
          <p:cNvPr id="29701" name="Line 9">
            <a:extLst>
              <a:ext uri="{FF2B5EF4-FFF2-40B4-BE49-F238E27FC236}">
                <a16:creationId xmlns:a16="http://schemas.microsoft.com/office/drawing/2014/main" id="{D735173F-EFE4-4010-BB1F-6317302B2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477000"/>
            <a:ext cx="1752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02" name="Picture 11" descr="j0200365[1]">
            <a:extLst>
              <a:ext uri="{FF2B5EF4-FFF2-40B4-BE49-F238E27FC236}">
                <a16:creationId xmlns:a16="http://schemas.microsoft.com/office/drawing/2014/main" id="{3A458992-7C55-48DC-935D-23D5ADC4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53000"/>
            <a:ext cx="18018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>
            <a:extLst>
              <a:ext uri="{FF2B5EF4-FFF2-40B4-BE49-F238E27FC236}">
                <a16:creationId xmlns:a16="http://schemas.microsoft.com/office/drawing/2014/main" id="{32D68BB7-97CE-4593-AAAA-AB6B11B38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7" name="Picture 17" descr="Chong chong quay3">
            <a:extLst>
              <a:ext uri="{FF2B5EF4-FFF2-40B4-BE49-F238E27FC236}">
                <a16:creationId xmlns:a16="http://schemas.microsoft.com/office/drawing/2014/main" id="{D794D645-C4F3-4772-8756-644EC29B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8" name="Group 18">
            <a:extLst>
              <a:ext uri="{FF2B5EF4-FFF2-40B4-BE49-F238E27FC236}">
                <a16:creationId xmlns:a16="http://schemas.microsoft.com/office/drawing/2014/main" id="{616FB4F4-808B-450E-BCB5-28B71337DD13}"/>
              </a:ext>
            </a:extLst>
          </p:cNvPr>
          <p:cNvGrpSpPr>
            <a:grpSpLocks/>
          </p:cNvGrpSpPr>
          <p:nvPr/>
        </p:nvGrpSpPr>
        <p:grpSpPr bwMode="auto">
          <a:xfrm>
            <a:off x="9525000" y="4343400"/>
            <a:ext cx="2524125" cy="2133600"/>
            <a:chOff x="3961" y="2016"/>
            <a:chExt cx="1590" cy="2062"/>
          </a:xfrm>
        </p:grpSpPr>
        <p:pic>
          <p:nvPicPr>
            <p:cNvPr id="29713" name="Picture 19" descr="Chong chong">
              <a:extLst>
                <a:ext uri="{FF2B5EF4-FFF2-40B4-BE49-F238E27FC236}">
                  <a16:creationId xmlns:a16="http://schemas.microsoft.com/office/drawing/2014/main" id="{68ECDB2A-5F4E-4A94-A0FE-353C986D0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016"/>
              <a:ext cx="1279" cy="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20">
              <a:extLst>
                <a:ext uri="{FF2B5EF4-FFF2-40B4-BE49-F238E27FC236}">
                  <a16:creationId xmlns:a16="http://schemas.microsoft.com/office/drawing/2014/main" id="{23BA13A9-1AA5-4243-AB82-DB67A05EE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2189"/>
              <a:ext cx="864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413" name="Rectangle 5">
            <a:extLst>
              <a:ext uri="{FF2B5EF4-FFF2-40B4-BE49-F238E27FC236}">
                <a16:creationId xmlns:a16="http://schemas.microsoft.com/office/drawing/2014/main" id="{838B1B74-7502-4713-B757-A0CD35444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681288"/>
            <a:ext cx="7162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bg2"/>
                </a:solidFill>
                <a:latin typeface="Times New Roman" panose="02020603050405020304" pitchFamily="18" charset="0"/>
              </a:rPr>
              <a:t>- Muốn chong chóng quay chậm thì ta chạy chậm.</a:t>
            </a:r>
          </a:p>
        </p:txBody>
      </p:sp>
      <p:sp>
        <p:nvSpPr>
          <p:cNvPr id="20496" name="Text Box 16">
            <a:extLst>
              <a:ext uri="{FF2B5EF4-FFF2-40B4-BE49-F238E27FC236}">
                <a16:creationId xmlns:a16="http://schemas.microsoft.com/office/drawing/2014/main" id="{955379A0-8132-44AA-99A9-3A44E7918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443288"/>
            <a:ext cx="7162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chemeClr val="bg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i="1">
                <a:solidFill>
                  <a:schemeClr val="bg2"/>
                </a:solidFill>
                <a:latin typeface="Times New Roman" panose="02020603050405020304" pitchFamily="18" charset="0"/>
              </a:rPr>
              <a:t>Không có gió thì chong chóng không quay</a:t>
            </a:r>
            <a:r>
              <a:rPr lang="en-US" altLang="en-US" sz="2000" b="1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20504" name="Group 24">
            <a:extLst>
              <a:ext uri="{FF2B5EF4-FFF2-40B4-BE49-F238E27FC236}">
                <a16:creationId xmlns:a16="http://schemas.microsoft.com/office/drawing/2014/main" id="{F8FA2E55-4475-430B-B40E-228833C624D2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838200"/>
            <a:ext cx="3886200" cy="1371600"/>
            <a:chOff x="1104" y="1536"/>
            <a:chExt cx="3264" cy="1679"/>
          </a:xfrm>
        </p:grpSpPr>
        <p:pic>
          <p:nvPicPr>
            <p:cNvPr id="29710" name="Picture 21" descr="j0178136">
              <a:extLst>
                <a:ext uri="{FF2B5EF4-FFF2-40B4-BE49-F238E27FC236}">
                  <a16:creationId xmlns:a16="http://schemas.microsoft.com/office/drawing/2014/main" id="{04DB7FAB-4505-4FBA-A854-EBEB942E47F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536"/>
              <a:ext cx="3264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22">
              <a:extLst>
                <a:ext uri="{FF2B5EF4-FFF2-40B4-BE49-F238E27FC236}">
                  <a16:creationId xmlns:a16="http://schemas.microsoft.com/office/drawing/2014/main" id="{B64F477A-E557-4DA4-9D10-C1EA4C209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872"/>
              <a:ext cx="528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12" name="Picture 23">
              <a:extLst>
                <a:ext uri="{FF2B5EF4-FFF2-40B4-BE49-F238E27FC236}">
                  <a16:creationId xmlns:a16="http://schemas.microsoft.com/office/drawing/2014/main" id="{D32F3714-CDE6-4BA7-949B-EB019D6FF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776"/>
              <a:ext cx="528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709" name="Picture 9" descr="dandelions_butterfly_hb">
            <a:extLst>
              <a:ext uri="{FF2B5EF4-FFF2-40B4-BE49-F238E27FC236}">
                <a16:creationId xmlns:a16="http://schemas.microsoft.com/office/drawing/2014/main" id="{36A1EB3B-6459-4C8E-A75D-344AA5E9C8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69 -0.51111 L -0.97136 -0.0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83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917 -0.22222 L -0.69583 0.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50" y="4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2049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5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&quot;/&gt;&lt;property id=&quot;20307&quot; value=&quot;273&quot;/&gt;&lt;/object&gt;&lt;object type=&quot;3&quot; unique_id=&quot;10006&quot;&gt;&lt;property id=&quot;20148&quot; value=&quot;5&quot;/&gt;&lt;property id=&quot;20300&quot; value=&quot;Slide 4&quot;/&gt;&lt;property id=&quot;20307&quot; value=&quot;274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 - &amp;quot;Nhận xét:&amp;quot;&quot;/&gt;&lt;property id=&quot;20307&quot; value=&quot;275&quot;/&gt;&lt;/object&gt;&lt;object type=&quot;3&quot; unique_id=&quot;10011&quot;&gt;&lt;property id=&quot;20148&quot; value=&quot;5&quot;/&gt;&lt;property id=&quot;20300&quot; value=&quot;Slide 9 - &amp;quot;Kết luận:&amp;quot;&quot;/&gt;&lt;property id=&quot;20307&quot; value=&quot;277&quot;/&gt;&lt;/object&gt;&lt;object type=&quot;3&quot; unique_id=&quot;10012&quot;&gt;&lt;property id=&quot;20148&quot; value=&quot;5&quot;/&gt;&lt;property id=&quot;20300&quot; value=&quot;Slide 10 - &amp;quot;Hoạt động 3:&amp;quot;&quot;/&gt;&lt;property id=&quot;20307&quot; value=&quot;261&quot;/&gt;&lt;/object&gt;&lt;object type=&quot;3&quot; unique_id=&quot;10013&quot;&gt;&lt;property id=&quot;20148&quot; value=&quot;5&quot;/&gt;&lt;property id=&quot;20300&quot; value=&quot;Slide 11&quot;/&gt;&lt;property id=&quot;20307&quot; value=&quot;294&quot;/&gt;&lt;/object&gt;&lt;object type=&quot;3&quot; unique_id=&quot;10014&quot;&gt;&lt;property id=&quot;20148&quot; value=&quot;5&quot;/&gt;&lt;property id=&quot;20300&quot; value=&quot;Slide 12&quot;/&gt;&lt;property id=&quot;20307&quot; value=&quot;289&quot;/&gt;&lt;/object&gt;&lt;object type=&quot;3&quot; unique_id=&quot;10015&quot;&gt;&lt;property id=&quot;20148&quot; value=&quot;5&quot;/&gt;&lt;property id=&quot;20300&quot; value=&quot;Slide 13&quot;/&gt;&lt;property id=&quot;20307&quot; value=&quot;290&quot;/&gt;&lt;/object&gt;&lt;object type=&quot;3&quot; unique_id=&quot;10016&quot;&gt;&lt;property id=&quot;20148&quot; value=&quot;5&quot;/&gt;&lt;property id=&quot;20300&quot; value=&quot;Slide 14&quot;/&gt;&lt;property id=&quot;20307&quot; value=&quot;262&quot;/&gt;&lt;/object&gt;&lt;object type=&quot;3&quot; unique_id=&quot;10017&quot;&gt;&lt;property id=&quot;20148&quot; value=&quot;5&quot;/&gt;&lt;property id=&quot;20300&quot; value=&quot;Slide 15 - &amp;quot;Kết luận :&amp;quot;&quot;/&gt;&lt;property id=&quot;20307&quot; value=&quot;267&quot;/&gt;&lt;/object&gt;&lt;object type=&quot;3&quot; unique_id=&quot;10018&quot;&gt;&lt;property id=&quot;20148&quot; value=&quot;5&quot;/&gt;&lt;property id=&quot;20300&quot; value=&quot;Slide 16&quot;/&gt;&lt;property id=&quot;20307&quot; value=&quot;292&quot;/&gt;&lt;/object&gt;&lt;object type=&quot;3&quot; unique_id=&quot;10019&quot;&gt;&lt;property id=&quot;20148&quot; value=&quot;5&quot;/&gt;&lt;property id=&quot;20300&quot; value=&quot;Slide 17 - &amp;quot;Hoạt động 4: Sự chuyển động của không khí trong tự nhiên&amp;quot;&quot;/&gt;&lt;property id=&quot;20307&quot; value=&quot;278&quot;/&gt;&lt;/object&gt;&lt;object type=&quot;3&quot; unique_id=&quot;10020&quot;&gt;&lt;property id=&quot;20148&quot; value=&quot;5&quot;/&gt;&lt;property id=&quot;20300&quot; value=&quot;Slide 18 - &amp;quot;                  Kết luận :&amp;quot;&quot;/&gt;&lt;property id=&quot;20307&quot; value=&quot;279&quot;/&gt;&lt;/object&gt;&lt;object type=&quot;3&quot; unique_id=&quot;10021&quot;&gt;&lt;property id=&quot;20148&quot; value=&quot;5&quot;/&gt;&lt;property id=&quot;20300&quot; value=&quot;Slide 19&quot;/&gt;&lt;property id=&quot;20307&quot; value=&quot;268&quot;/&gt;&lt;/object&gt;&lt;object type=&quot;3&quot; unique_id=&quot;10022&quot;&gt;&lt;property id=&quot;20148&quot; value=&quot;5&quot;/&gt;&lt;property id=&quot;20300&quot; value=&quot;Slide 20 - &amp;quot;     Ứng dụng của gió tự nhiên đối với đời sống con người?&amp;quot;&quot;/&gt;&lt;property id=&quot;20307&quot; value=&quot;283&quot;/&gt;&lt;/object&gt;&lt;object type=&quot;3&quot; unique_id=&quot;10023&quot;&gt;&lt;property id=&quot;20148&quot; value=&quot;5&quot;/&gt;&lt;property id=&quot;20300&quot; value=&quot;Slide 21 - &amp;quot;    Ứng dụng của gió tự nhiên đối với đời sống con người:&amp;quot;&quot;/&gt;&lt;property id=&quot;20307&quot; value=&quot;287&quot;/&gt;&lt;/object&gt;&lt;object type=&quot;3&quot; unique_id=&quot;10024&quot;&gt;&lt;property id=&quot;20148&quot; value=&quot;5&quot;/&gt;&lt;property id=&quot;20300&quot; value=&quot;Slide 22 - &amp;quot;Ứng dụng của gió trong tự nhiên đối với đời sống con người:&amp;quot;&quot;/&gt;&lt;property id=&quot;20307&quot; value=&quot;284&quot;/&gt;&lt;/object&gt;&lt;object type=&quot;3&quot; unique_id=&quot;10025&quot;&gt;&lt;property id=&quot;20148&quot; value=&quot;5&quot;/&gt;&lt;property id=&quot;20300&quot; value=&quot;Slide 23&quot;/&gt;&lt;property id=&quot;20307&quot; value=&quot;272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/object&gt;&lt;object type=&quot;8&quot; unique_id=&quot;10052&quot;&gt;&lt;/object&gt;&lt;/object&gt;&lt;/database&gt;"/>
  <p:tag name="MMPROD_NEXTUNIQUEID" val="10009"/>
  <p:tag name="SECTOMILLISECCONVERTED" val="1"/>
  <p:tag name="INKNOELEADERBOARD" val="-883455440"/>
</p:tagLst>
</file>

<file path=ppt/theme/theme1.xml><?xml version="1.0" encoding="utf-8"?>
<a:theme xmlns:a="http://schemas.openxmlformats.org/drawingml/2006/main" name="1_Ocean">
  <a:themeElements>
    <a:clrScheme name="1_Ocean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1_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9">
        <a:dk1>
          <a:srgbClr val="010199"/>
        </a:dk1>
        <a:lt1>
          <a:srgbClr val="FFFFFF"/>
        </a:lt1>
        <a:dk2>
          <a:srgbClr val="FFFF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FFF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5688</TotalTime>
  <Words>853</Words>
  <Application>Microsoft Office PowerPoint</Application>
  <PresentationFormat>On-screen Show (4:3)</PresentationFormat>
  <Paragraphs>99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Times New Roman</vt:lpstr>
      <vt:lpstr>Arial</vt:lpstr>
      <vt:lpstr>Tahoma</vt:lpstr>
      <vt:lpstr>Wingdings</vt:lpstr>
      <vt:lpstr>.VnTime</vt:lpstr>
      <vt:lpstr>Calibri</vt:lpstr>
      <vt:lpstr>1_Ocean</vt:lpstr>
      <vt:lpstr>Microsoft Clip Gallery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Nhận xét:</vt:lpstr>
      <vt:lpstr>Kết luận:</vt:lpstr>
      <vt:lpstr>Hoạt động 3:</vt:lpstr>
      <vt:lpstr>PowerPoint Presentation</vt:lpstr>
      <vt:lpstr>PowerPoint Presentation</vt:lpstr>
      <vt:lpstr>PowerPoint Presentation</vt:lpstr>
      <vt:lpstr>PowerPoint Presentation</vt:lpstr>
      <vt:lpstr>Kết luận :</vt:lpstr>
      <vt:lpstr>PowerPoint Presentation</vt:lpstr>
      <vt:lpstr>Hoạt động 4: Sự chuyển động của không khí trong tự nhiên</vt:lpstr>
      <vt:lpstr>                  Kết luận :</vt:lpstr>
      <vt:lpstr>PowerPoint Presentation</vt:lpstr>
      <vt:lpstr>     Ứng dụng của gió tự nhiên đối với đời sống con người?</vt:lpstr>
      <vt:lpstr>    Ứng dụng của gió tự nhiên đối với đời sống con người: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Së gi¸o dôc ®µo t¹o quËn hai bµ tr­ng **********</dc:title>
  <dc:creator>huy</dc:creator>
  <cp:lastModifiedBy>Hương Đào</cp:lastModifiedBy>
  <cp:revision>190</cp:revision>
  <dcterms:created xsi:type="dcterms:W3CDTF">2000-03-02T12:24:53Z</dcterms:created>
  <dcterms:modified xsi:type="dcterms:W3CDTF">2022-01-20T13:40:54Z</dcterms:modified>
</cp:coreProperties>
</file>