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73" r:id="rId3"/>
    <p:sldId id="258" r:id="rId4"/>
    <p:sldId id="292" r:id="rId5"/>
    <p:sldId id="288" r:id="rId6"/>
    <p:sldId id="260" r:id="rId7"/>
    <p:sldId id="277" r:id="rId8"/>
    <p:sldId id="261" r:id="rId9"/>
    <p:sldId id="263" r:id="rId10"/>
    <p:sldId id="262" r:id="rId11"/>
    <p:sldId id="279" r:id="rId12"/>
    <p:sldId id="278" r:id="rId13"/>
    <p:sldId id="264" r:id="rId14"/>
    <p:sldId id="266" r:id="rId15"/>
    <p:sldId id="267" r:id="rId16"/>
    <p:sldId id="282" r:id="rId17"/>
    <p:sldId id="289" r:id="rId18"/>
    <p:sldId id="293" r:id="rId19"/>
    <p:sldId id="270" r:id="rId20"/>
    <p:sldId id="299" r:id="rId21"/>
    <p:sldId id="300" r:id="rId22"/>
    <p:sldId id="301" r:id="rId23"/>
    <p:sldId id="302" r:id="rId24"/>
    <p:sldId id="303" r:id="rId25"/>
    <p:sldId id="272" r:id="rId26"/>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EDFF"/>
    <a:srgbClr val="AFEAFF"/>
    <a:srgbClr val="FFFF01"/>
    <a:srgbClr val="FFFF37"/>
    <a:srgbClr val="F3CEF6"/>
    <a:srgbClr val="ECB2F0"/>
    <a:srgbClr val="E496EA"/>
    <a:srgbClr val="A521AF"/>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72" autoAdjust="0"/>
  </p:normalViewPr>
  <p:slideViewPr>
    <p:cSldViewPr>
      <p:cViewPr varScale="1">
        <p:scale>
          <a:sx n="93" d="100"/>
          <a:sy n="93" d="100"/>
        </p:scale>
        <p:origin x="168"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3/13/2022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Giáo</a:t>
            </a:r>
            <a:r>
              <a:rPr lang="en-US" baseline="0" smtClean="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24</a:t>
            </a:fld>
            <a:endParaRPr lang="en-US"/>
          </a:p>
        </p:txBody>
      </p:sp>
    </p:spTree>
    <p:extLst>
      <p:ext uri="{BB962C8B-B14F-4D97-AF65-F5344CB8AC3E}">
        <p14:creationId xmlns:p14="http://schemas.microsoft.com/office/powerpoint/2010/main" val="1092374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nên</a:t>
            </a:r>
            <a:r>
              <a:rPr lang="en-US" baseline="0" smtClean="0"/>
              <a:t> cho hs khai thác trên SGK vì văn bản nhiều chữ, chữ trên màn hình nhỏ</a:t>
            </a:r>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đọc</a:t>
            </a:r>
            <a:r>
              <a:rPr lang="en-US" baseline="0" smtClean="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Hướng</a:t>
            </a:r>
            <a:r>
              <a:rPr lang="en-US" baseline="0" smtClean="0"/>
              <a:t> dẫn học sinh làm nhóm, vẽ sơ đồ tư duy để trả lời câu hỏi này.</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17</a:t>
            </a:fld>
            <a:endParaRPr lang="en-US"/>
          </a:p>
        </p:txBody>
      </p:sp>
    </p:spTree>
    <p:extLst>
      <p:ext uri="{BB962C8B-B14F-4D97-AF65-F5344CB8AC3E}">
        <p14:creationId xmlns:p14="http://schemas.microsoft.com/office/powerpoint/2010/main" val="2734952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HS có</a:t>
            </a:r>
            <a:r>
              <a:rPr lang="en-US" baseline="0" smtClean="0"/>
              <a:t> thể đưa thêm các cách xử lí tình huống khác nữa</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18</a:t>
            </a:fld>
            <a:endParaRPr lang="en-US"/>
          </a:p>
        </p:txBody>
      </p:sp>
    </p:spTree>
    <p:extLst>
      <p:ext uri="{BB962C8B-B14F-4D97-AF65-F5344CB8AC3E}">
        <p14:creationId xmlns:p14="http://schemas.microsoft.com/office/powerpoint/2010/main" val="1652221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 </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19</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22</a:t>
            </a:fld>
            <a:endParaRPr lang="en-US"/>
          </a:p>
        </p:txBody>
      </p:sp>
    </p:spTree>
    <p:extLst>
      <p:ext uri="{BB962C8B-B14F-4D97-AF65-F5344CB8AC3E}">
        <p14:creationId xmlns:p14="http://schemas.microsoft.com/office/powerpoint/2010/main" val="2880932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23</a:t>
            </a:fld>
            <a:endParaRPr lang="en-US"/>
          </a:p>
        </p:txBody>
      </p:sp>
    </p:spTree>
    <p:extLst>
      <p:ext uri="{BB962C8B-B14F-4D97-AF65-F5344CB8AC3E}">
        <p14:creationId xmlns:p14="http://schemas.microsoft.com/office/powerpoint/2010/main" val="4181763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3/13/2022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3/13/2022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9.xml"/><Relationship Id="rId7" Type="http://schemas.openxmlformats.org/officeDocument/2006/relationships/image" Target="../media/image19.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16.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20.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1619034" y="2152117"/>
            <a:ext cx="7125143"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627213"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862228" y="1286862"/>
            <a:ext cx="1341530" cy="1107874"/>
          </a:xfrm>
          <a:prstGeom prst="rect">
            <a:avLst/>
          </a:prstGeom>
          <a:noFill/>
        </p:spPr>
        <p:txBody>
          <a:bodyPr wrap="square" lIns="91317" tIns="45660" rIns="91317" bIns="45660" rtlCol="0">
            <a:spAutoFit/>
          </a:bodyPr>
          <a:lstStyle/>
          <a:p>
            <a:pPr algn="ctr"/>
            <a:r>
              <a:rPr lang="en-US" sz="6600" b="1" smtClean="0">
                <a:solidFill>
                  <a:srgbClr val="0070C0"/>
                </a:solidFill>
                <a:latin typeface="Arial Rounded MT Bold" pitchFamily="34" charset="0"/>
                <a:ea typeface="Arial-Rounded" pitchFamily="34" charset="0"/>
                <a:cs typeface="Times New Roman" pitchFamily="18" charset="0"/>
              </a:rPr>
              <a:t>4</a:t>
            </a:r>
            <a:endParaRPr lang="en-US" sz="6600" b="1">
              <a:solidFill>
                <a:srgbClr val="0070C0"/>
              </a:solidFill>
              <a:latin typeface="Arial Rounded MT Bold" pitchFamily="34" charset="0"/>
              <a:ea typeface="Arial-Rounded" pitchFamily="34"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71600" y="5848350"/>
            <a:ext cx="8420100" cy="923209"/>
          </a:xfrm>
          <a:prstGeom prst="rect">
            <a:avLst/>
          </a:prstGeom>
          <a:noFill/>
        </p:spPr>
        <p:txBody>
          <a:bodyPr wrap="square" lIns="91317" tIns="45660" rIns="91317" bIns="45660" rtlCol="0">
            <a:spAutoFit/>
          </a:bodyPr>
          <a:lstStyle/>
          <a:p>
            <a:pPr algn="ctr"/>
            <a:r>
              <a:rPr lang="en-US" sz="5400" b="1" smtClean="0">
                <a:ln w="3175">
                  <a:solidFill>
                    <a:schemeClr val="bg1"/>
                  </a:solidFill>
                </a:ln>
                <a:solidFill>
                  <a:srgbClr val="00B0F0"/>
                </a:solidFill>
                <a:latin typeface="Arial-Rounded" pitchFamily="34" charset="0"/>
                <a:ea typeface="Arial-Rounded" pitchFamily="34" charset="0"/>
                <a:cs typeface="Arial-Rounded" pitchFamily="34" charset="0"/>
              </a:rPr>
              <a:t>NẾU KHÔNG MAY BỊ LẠC</a:t>
            </a:r>
            <a:endParaRPr lang="en-US" sz="5400" b="1">
              <a:ln w="3175">
                <a:solidFill>
                  <a:schemeClr val="bg1"/>
                </a:solidFill>
              </a:ln>
              <a:solidFill>
                <a:srgbClr val="00B0F0"/>
              </a:solidFill>
              <a:latin typeface="Arial-Rounded" pitchFamily="34" charset="0"/>
              <a:ea typeface="Arial-Rounded" pitchFamily="34" charset="0"/>
              <a:cs typeface="Arial-Rounded"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9296400" y="2166844"/>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4</a:t>
            </a:r>
            <a:endParaRPr lang="en-US" sz="3200" b="1">
              <a:solidFill>
                <a:schemeClr val="bg1"/>
              </a:solidFill>
              <a:latin typeface="Arial Rounded MT Bold" pitchFamily="34" charset="0"/>
              <a:ea typeface="Arial-Rounded" pitchFamily="34" charset="0"/>
              <a:cs typeface="Times New Roman" pitchFamily="18" charset="0"/>
            </a:endParaRP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109520"/>
            <a:ext cx="993775" cy="119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5516" y="2084379"/>
            <a:ext cx="7185078" cy="1243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69414" y="516876"/>
            <a:ext cx="8680242" cy="4154862"/>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Sáng chủ nhật, bố cho Nam và em đi công viên. Công viên đông như hội. Khi vào cổng, bố dặn: “Các con cẩn thẩn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a:t>
            </a:r>
            <a:r>
              <a:rPr lang="en-US" sz="2400" smtClean="0">
                <a:latin typeface="Arial" pitchFamily="34" charset="0"/>
                <a:ea typeface="Arial-Rounded" pitchFamily="34" charset="0"/>
                <a:cs typeface="Arial" pitchFamily="34" charset="0"/>
              </a:rPr>
              <a:t> Phạm Thị Thúy – Tuấn Hiển)</a:t>
            </a:r>
            <a:endParaRPr lang="en-US" sz="2400">
              <a:latin typeface="Arial" pitchFamily="34" charset="0"/>
              <a:ea typeface="Arial-Rounded" pitchFamily="34" charset="0"/>
              <a:cs typeface="Arial" pitchFamily="34" charset="0"/>
            </a:endParaRPr>
          </a:p>
        </p:txBody>
      </p:sp>
      <p:sp>
        <p:nvSpPr>
          <p:cNvPr id="12" name="TextBox 11"/>
          <p:cNvSpPr txBox="1"/>
          <p:nvPr/>
        </p:nvSpPr>
        <p:spPr>
          <a:xfrm>
            <a:off x="0" y="4669062"/>
            <a:ext cx="6096000" cy="461556"/>
          </a:xfrm>
          <a:prstGeom prst="rect">
            <a:avLst/>
          </a:prstGeom>
          <a:solidFill>
            <a:srgbClr val="B9EDFF"/>
          </a:solidFill>
        </p:spPr>
        <p:txBody>
          <a:bodyPr wrap="square" lIns="91330" tIns="45666" rIns="91330" bIns="45666" rtlCol="0">
            <a:spAutoFit/>
          </a:bodyPr>
          <a:lstStyle/>
          <a:p>
            <a:pPr algn="ctr"/>
            <a:r>
              <a:rPr lang="en-US" sz="2400" smtClean="0">
                <a:latin typeface="Arial" pitchFamily="34" charset="0"/>
                <a:ea typeface="Arial-Rounded" pitchFamily="34" charset="0"/>
                <a:cs typeface="Arial" pitchFamily="34" charset="0"/>
              </a:rPr>
              <a:t>Nên chia các đoạn trong bài như thế nào?</a:t>
            </a:r>
            <a:endParaRPr lang="en-US" sz="2400">
              <a:latin typeface="Arial" pitchFamily="34" charset="0"/>
              <a:ea typeface="Arial-Rounded" pitchFamily="34" charset="0"/>
              <a:cs typeface="Arial" pitchFamily="34" charset="0"/>
            </a:endParaRPr>
          </a:p>
        </p:txBody>
      </p:sp>
      <p:sp>
        <p:nvSpPr>
          <p:cNvPr id="8" name="TextBox 7"/>
          <p:cNvSpPr txBox="1"/>
          <p:nvPr/>
        </p:nvSpPr>
        <p:spPr>
          <a:xfrm>
            <a:off x="105889" y="4675720"/>
            <a:ext cx="5829927"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Đọc nối tiếp đoạn</a:t>
            </a:r>
          </a:p>
        </p:txBody>
      </p:sp>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28" y="516876"/>
            <a:ext cx="527050" cy="1369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89" y="1657350"/>
            <a:ext cx="5270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4660179" y="1578160"/>
            <a:ext cx="98712" cy="435617"/>
            <a:chOff x="2590800" y="2272159"/>
            <a:chExt cx="98712" cy="435617"/>
          </a:xfrm>
        </p:grpSpPr>
        <p:cxnSp>
          <p:nvCxnSpPr>
            <p:cNvPr id="14" name="Straight Connector 13"/>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7826088" y="3847936"/>
            <a:ext cx="98712" cy="435617"/>
            <a:chOff x="2590800" y="2272159"/>
            <a:chExt cx="98712" cy="435617"/>
          </a:xfrm>
        </p:grpSpPr>
        <p:cxnSp>
          <p:nvCxnSpPr>
            <p:cNvPr id="19" name="Straight Connector 18"/>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63004" y="1119606"/>
            <a:ext cx="381000" cy="461544"/>
          </a:xfrm>
          <a:prstGeom prst="rect">
            <a:avLst/>
          </a:prstGeom>
          <a:noFill/>
        </p:spPr>
        <p:txBody>
          <a:bodyPr wrap="square" lIns="91317" tIns="45660" rIns="91317" bIns="45660" rtlCol="0">
            <a:spAutoFit/>
          </a:bodyPr>
          <a:lstStyle/>
          <a:p>
            <a:pPr algn="ctr"/>
            <a:r>
              <a:rPr lang="en-US" sz="2400" b="1" smtClean="0">
                <a:latin typeface="Arial" pitchFamily="34" charset="0"/>
                <a:ea typeface="Arial-Rounded" pitchFamily="34" charset="0"/>
                <a:cs typeface="Arial" pitchFamily="34" charset="0"/>
              </a:rPr>
              <a:t>1</a:t>
            </a:r>
            <a:endParaRPr lang="en-US" sz="2400" b="1">
              <a:latin typeface="Arial" pitchFamily="34" charset="0"/>
              <a:ea typeface="Arial-Rounded" pitchFamily="34" charset="0"/>
              <a:cs typeface="Arial" pitchFamily="34" charset="0"/>
            </a:endParaRPr>
          </a:p>
        </p:txBody>
      </p:sp>
      <p:sp>
        <p:nvSpPr>
          <p:cNvPr id="26" name="TextBox 25"/>
          <p:cNvSpPr txBox="1"/>
          <p:nvPr/>
        </p:nvSpPr>
        <p:spPr>
          <a:xfrm>
            <a:off x="-43047" y="2948406"/>
            <a:ext cx="381000" cy="461544"/>
          </a:xfrm>
          <a:prstGeom prst="rect">
            <a:avLst/>
          </a:prstGeom>
          <a:noFill/>
        </p:spPr>
        <p:txBody>
          <a:bodyPr wrap="square" lIns="91317" tIns="45660" rIns="91317" bIns="45660" rtlCol="0">
            <a:spAutoFit/>
          </a:bodyPr>
          <a:lstStyle/>
          <a:p>
            <a:pPr algn="ctr"/>
            <a:r>
              <a:rPr lang="en-US" sz="2400" b="1" smtClean="0">
                <a:latin typeface="Arial" pitchFamily="34" charset="0"/>
                <a:ea typeface="Arial-Rounded" pitchFamily="34" charset="0"/>
                <a:cs typeface="Arial" pitchFamily="34" charset="0"/>
              </a:rPr>
              <a:t>2</a:t>
            </a:r>
            <a:endParaRPr lang="en-US" sz="2400" b="1">
              <a:latin typeface="Arial" pitchFamily="34" charset="0"/>
              <a:ea typeface="Arial-Rounded" pitchFamily="34" charset="0"/>
              <a:cs typeface="Arial" pitchFamily="34" charset="0"/>
            </a:endParaRPr>
          </a:p>
        </p:txBody>
      </p:sp>
      <p:sp>
        <p:nvSpPr>
          <p:cNvPr id="28" name="TextBox 27"/>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Nếu không may bị lạc</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4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2000" fill="hold"/>
                                        <p:tgtEl>
                                          <p:spTgt spid="8"/>
                                        </p:tgtEl>
                                        <p:attrNameLst>
                                          <p:attrName>ppt_x</p:attrName>
                                        </p:attrNameLst>
                                      </p:cBhvr>
                                      <p:tavLst>
                                        <p:tav tm="0">
                                          <p:val>
                                            <p:strVal val="1+#ppt_w/2"/>
                                          </p:val>
                                        </p:tav>
                                        <p:tav tm="100000">
                                          <p:val>
                                            <p:strVal val="#ppt_x"/>
                                          </p:val>
                                        </p:tav>
                                      </p:tavLst>
                                    </p:anim>
                                    <p:anim calcmode="lin" valueType="num">
                                      <p:cBhvr additive="base">
                                        <p:cTn id="44"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050"/>
            <a:ext cx="8229600" cy="857250"/>
          </a:xfrm>
        </p:spPr>
        <p:txBody>
          <a:bodyPr>
            <a:normAutofit/>
          </a:bodyPr>
          <a:lstStyle/>
          <a:p>
            <a:r>
              <a:rPr lang="en-US" sz="4000" smtClean="0">
                <a:latin typeface="Arial" pitchFamily="34" charset="0"/>
                <a:cs typeface="Arial" pitchFamily="34" charset="0"/>
              </a:rPr>
              <a:t>Giải nghĩa từ khó:</a:t>
            </a:r>
            <a:endParaRPr lang="en-US" sz="4000">
              <a:latin typeface="Arial" pitchFamily="34" charset="0"/>
              <a:cs typeface="Arial" pitchFamily="34" charset="0"/>
            </a:endParaRPr>
          </a:p>
        </p:txBody>
      </p:sp>
      <p:sp>
        <p:nvSpPr>
          <p:cNvPr id="3" name="Title 1"/>
          <p:cNvSpPr txBox="1">
            <a:spLocks/>
          </p:cNvSpPr>
          <p:nvPr/>
        </p:nvSpPr>
        <p:spPr>
          <a:xfrm>
            <a:off x="228600" y="438150"/>
            <a:ext cx="9144000" cy="12382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smtClean="0">
                <a:solidFill>
                  <a:srgbClr val="FF0000"/>
                </a:solidFill>
                <a:latin typeface="Arial" pitchFamily="34" charset="0"/>
                <a:cs typeface="Arial" pitchFamily="34" charset="0"/>
              </a:rPr>
              <a:t>Đông như hội</a:t>
            </a:r>
            <a:r>
              <a:rPr lang="en-US" sz="3600" b="1" smtClean="0">
                <a:latin typeface="Arial" pitchFamily="34" charset="0"/>
                <a:cs typeface="Arial" pitchFamily="34" charset="0"/>
              </a:rPr>
              <a:t>:</a:t>
            </a:r>
            <a:r>
              <a:rPr lang="en-US" sz="3600" b="1" smtClean="0">
                <a:solidFill>
                  <a:srgbClr val="FF0000"/>
                </a:solidFill>
                <a:latin typeface="Arial" pitchFamily="34" charset="0"/>
                <a:cs typeface="Arial" pitchFamily="34" charset="0"/>
              </a:rPr>
              <a:t> </a:t>
            </a:r>
            <a:r>
              <a:rPr lang="en-US" sz="3600" smtClean="0">
                <a:latin typeface="Arial" pitchFamily="34" charset="0"/>
                <a:cs typeface="Arial" pitchFamily="34" charset="0"/>
              </a:rPr>
              <a:t>rất nhiều người.</a:t>
            </a:r>
            <a:endParaRPr lang="en-US" sz="3600">
              <a:latin typeface="Arial" pitchFamily="34" charset="0"/>
              <a:cs typeface="Arial" pitchFamily="34" charset="0"/>
            </a:endParaRPr>
          </a:p>
        </p:txBody>
      </p:sp>
      <p:sp>
        <p:nvSpPr>
          <p:cNvPr id="6" name="Title 1"/>
          <p:cNvSpPr txBox="1">
            <a:spLocks/>
          </p:cNvSpPr>
          <p:nvPr/>
        </p:nvSpPr>
        <p:spPr>
          <a:xfrm>
            <a:off x="228600" y="1352550"/>
            <a:ext cx="8915400" cy="18478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smtClean="0">
                <a:solidFill>
                  <a:srgbClr val="FF0000"/>
                </a:solidFill>
                <a:latin typeface="Arial" pitchFamily="34" charset="0"/>
                <a:cs typeface="Arial" pitchFamily="34" charset="0"/>
              </a:rPr>
              <a:t>Mải mê</a:t>
            </a:r>
            <a:r>
              <a:rPr lang="en-US" sz="3600" b="1" smtClean="0">
                <a:latin typeface="Arial" pitchFamily="34" charset="0"/>
                <a:cs typeface="Arial" pitchFamily="34" charset="0"/>
              </a:rPr>
              <a:t>:</a:t>
            </a:r>
            <a:r>
              <a:rPr lang="en-US" sz="3600" b="1" smtClean="0">
                <a:solidFill>
                  <a:srgbClr val="FF0000"/>
                </a:solidFill>
                <a:latin typeface="Arial" pitchFamily="34" charset="0"/>
                <a:cs typeface="Arial" pitchFamily="34" charset="0"/>
              </a:rPr>
              <a:t> </a:t>
            </a:r>
            <a:r>
              <a:rPr lang="en-US" sz="3600" smtClean="0">
                <a:latin typeface="Arial" pitchFamily="34" charset="0"/>
                <a:cs typeface="Arial" pitchFamily="34" charset="0"/>
              </a:rPr>
              <a:t>ở đây có nghĩa là tập trung cao vào việc xem đến lúc không còn biết gì đến xung quanh.</a:t>
            </a:r>
            <a:endParaRPr lang="en-US" sz="3600">
              <a:latin typeface="Arial" pitchFamily="34" charset="0"/>
              <a:cs typeface="Arial" pitchFamily="34" charset="0"/>
            </a:endParaRPr>
          </a:p>
        </p:txBody>
      </p:sp>
      <p:sp>
        <p:nvSpPr>
          <p:cNvPr id="5" name="Title 1"/>
          <p:cNvSpPr txBox="1">
            <a:spLocks/>
          </p:cNvSpPr>
          <p:nvPr/>
        </p:nvSpPr>
        <p:spPr>
          <a:xfrm>
            <a:off x="228600" y="2800350"/>
            <a:ext cx="8915400" cy="18478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smtClean="0">
                <a:solidFill>
                  <a:srgbClr val="FF0000"/>
                </a:solidFill>
                <a:latin typeface="Arial" pitchFamily="34" charset="0"/>
                <a:cs typeface="Arial" pitchFamily="34" charset="0"/>
              </a:rPr>
              <a:t>Ngoảnh lại</a:t>
            </a:r>
            <a:r>
              <a:rPr lang="en-US" sz="3600" b="1" smtClean="0">
                <a:latin typeface="Arial" pitchFamily="34" charset="0"/>
                <a:cs typeface="Arial" pitchFamily="34" charset="0"/>
              </a:rPr>
              <a:t>: </a:t>
            </a:r>
            <a:r>
              <a:rPr lang="en-US" sz="3600" smtClean="0">
                <a:latin typeface="Arial" pitchFamily="34" charset="0"/>
                <a:cs typeface="Arial" pitchFamily="34" charset="0"/>
              </a:rPr>
              <a:t>quay đầu nhìn về phía sau lưng mình.</a:t>
            </a:r>
            <a:endParaRPr lang="en-US" sz="3600">
              <a:latin typeface="Arial" pitchFamily="34" charset="0"/>
              <a:cs typeface="Arial" pitchFamily="34" charset="0"/>
            </a:endParaRPr>
          </a:p>
        </p:txBody>
      </p:sp>
      <p:sp>
        <p:nvSpPr>
          <p:cNvPr id="7" name="Title 1"/>
          <p:cNvSpPr txBox="1">
            <a:spLocks/>
          </p:cNvSpPr>
          <p:nvPr/>
        </p:nvSpPr>
        <p:spPr>
          <a:xfrm>
            <a:off x="215900" y="3724275"/>
            <a:ext cx="8915400" cy="18478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smtClean="0">
                <a:solidFill>
                  <a:srgbClr val="FF0000"/>
                </a:solidFill>
                <a:latin typeface="Arial" pitchFamily="34" charset="0"/>
                <a:cs typeface="Arial" pitchFamily="34" charset="0"/>
              </a:rPr>
              <a:t>Suýt (khóc)</a:t>
            </a:r>
            <a:r>
              <a:rPr lang="en-US" sz="3600" b="1" smtClean="0">
                <a:latin typeface="Arial" pitchFamily="34" charset="0"/>
                <a:cs typeface="Arial" pitchFamily="34" charset="0"/>
              </a:rPr>
              <a:t>: </a:t>
            </a:r>
            <a:r>
              <a:rPr lang="en-US" sz="3600" smtClean="0">
                <a:latin typeface="Arial" pitchFamily="34" charset="0"/>
                <a:cs typeface="Arial" pitchFamily="34" charset="0"/>
              </a:rPr>
              <a:t>gần khóc.</a:t>
            </a:r>
            <a:endParaRPr lang="en-US" sz="3600">
              <a:latin typeface="Arial" pitchFamily="34" charset="0"/>
              <a:cs typeface="Arial" pitchFamily="34" charset="0"/>
            </a:endParaRPr>
          </a:p>
        </p:txBody>
      </p:sp>
    </p:spTree>
    <p:extLst>
      <p:ext uri="{BB962C8B-B14F-4D97-AF65-F5344CB8AC3E}">
        <p14:creationId xmlns:p14="http://schemas.microsoft.com/office/powerpoint/2010/main" val="5023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2658" y="4545226"/>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theo nhóm</a:t>
            </a:r>
          </a:p>
        </p:txBody>
      </p:sp>
      <p:sp>
        <p:nvSpPr>
          <p:cNvPr id="10" name="TextBox 9"/>
          <p:cNvSpPr txBox="1"/>
          <p:nvPr/>
        </p:nvSpPr>
        <p:spPr>
          <a:xfrm>
            <a:off x="32658" y="4545226"/>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toàn bài</a:t>
            </a:r>
          </a:p>
        </p:txBody>
      </p:sp>
      <p:sp>
        <p:nvSpPr>
          <p:cNvPr id="6" name="TextBox 5"/>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Nếu không may bị lạc</a:t>
            </a:r>
            <a:endParaRPr lang="en-US" sz="2800" b="1">
              <a:latin typeface="Arial" pitchFamily="34" charset="0"/>
              <a:ea typeface="Arial-Rounded" pitchFamily="34" charset="0"/>
              <a:cs typeface="Arial" pitchFamily="34" charset="0"/>
            </a:endParaRPr>
          </a:p>
        </p:txBody>
      </p:sp>
      <p:sp>
        <p:nvSpPr>
          <p:cNvPr id="11" name="TextBox 10"/>
          <p:cNvSpPr txBox="1"/>
          <p:nvPr/>
        </p:nvSpPr>
        <p:spPr>
          <a:xfrm>
            <a:off x="71910" y="516876"/>
            <a:ext cx="8977746" cy="4154862"/>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Sáng chủ nhật, bố cho Nam và em đi công viên. Công viên đông như hội. Khi vào cổng, bố dặn: “Các con cẩn thẩn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a:t>
            </a:r>
            <a:r>
              <a:rPr lang="en-US" sz="2400" smtClean="0">
                <a:latin typeface="Arial" pitchFamily="34" charset="0"/>
                <a:ea typeface="Arial-Rounded" pitchFamily="34" charset="0"/>
                <a:cs typeface="Arial" pitchFamily="34" charset="0"/>
              </a:rPr>
              <a:t> Phạm Thị Thúy – Tuấn Hiển)</a:t>
            </a:r>
            <a:endParaRPr lang="en-US" sz="24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48074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0" y="4593288"/>
            <a:ext cx="1295400" cy="499842"/>
          </a:xfrm>
          <a:prstGeom prst="rect">
            <a:avLst/>
          </a:prstGeom>
        </p:spPr>
      </p:pic>
      <p:sp>
        <p:nvSpPr>
          <p:cNvPr id="4" name="TextBox 3"/>
          <p:cNvSpPr txBox="1"/>
          <p:nvPr/>
        </p:nvSpPr>
        <p:spPr>
          <a:xfrm>
            <a:off x="1295400" y="4644024"/>
            <a:ext cx="3090632" cy="483195"/>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Thi đua</a:t>
            </a:r>
          </a:p>
        </p:txBody>
      </p:sp>
      <p:sp>
        <p:nvSpPr>
          <p:cNvPr id="6" name="TextBox 5"/>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Nếu không may bị lạc</a:t>
            </a:r>
            <a:endParaRPr lang="en-US" sz="2800" b="1">
              <a:latin typeface="Arial" pitchFamily="34" charset="0"/>
              <a:ea typeface="Arial-Rounded" pitchFamily="34" charset="0"/>
              <a:cs typeface="Arial" pitchFamily="34" charset="0"/>
            </a:endParaRPr>
          </a:p>
        </p:txBody>
      </p:sp>
      <p:sp>
        <p:nvSpPr>
          <p:cNvPr id="7" name="TextBox 6"/>
          <p:cNvSpPr txBox="1"/>
          <p:nvPr/>
        </p:nvSpPr>
        <p:spPr>
          <a:xfrm>
            <a:off x="71910" y="516876"/>
            <a:ext cx="8977746" cy="4154862"/>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Sáng chủ nhật, bố cho Nam và em đi công viên. Công viên đông như hội. Khi vào cổng, bố dặn: “Các con cẩn thẩn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a:t>
            </a:r>
            <a:r>
              <a:rPr lang="en-US" sz="2400" smtClean="0">
                <a:latin typeface="Arial" pitchFamily="34" charset="0"/>
                <a:ea typeface="Arial-Rounded" pitchFamily="34" charset="0"/>
                <a:cs typeface="Arial" pitchFamily="34" charset="0"/>
              </a:rPr>
              <a:t> Phạm Thị Thúy – Tuấn Hiển)</a:t>
            </a:r>
            <a:endParaRPr lang="en-US" sz="24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2730" y="81478"/>
            <a:ext cx="31934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Trả lời câu hỏi</a:t>
            </a:r>
          </a:p>
        </p:txBody>
      </p:sp>
      <p:sp>
        <p:nvSpPr>
          <p:cNvPr id="2" name="Cloud 1"/>
          <p:cNvSpPr/>
          <p:nvPr/>
        </p:nvSpPr>
        <p:spPr>
          <a:xfrm>
            <a:off x="7170056" y="96688"/>
            <a:ext cx="1879600" cy="777766"/>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1600" smtClean="0">
                <a:solidFill>
                  <a:schemeClr val="tx1"/>
                </a:solidFill>
                <a:latin typeface="Arial" pitchFamily="34" charset="0"/>
                <a:ea typeface="Arial-Rounded" pitchFamily="34" charset="0"/>
                <a:cs typeface="Arial" pitchFamily="34" charset="0"/>
              </a:rPr>
              <a:t>Đọc toàn bài</a:t>
            </a:r>
            <a:endParaRPr lang="en-US" sz="1600">
              <a:solidFill>
                <a:schemeClr val="tx1"/>
              </a:solidFill>
              <a:latin typeface="Arial" pitchFamily="34" charset="0"/>
              <a:ea typeface="Arial-Rounded" pitchFamily="34" charset="0"/>
              <a:cs typeface="Arial" pitchFamily="34" charset="0"/>
            </a:endParaRPr>
          </a:p>
        </p:txBody>
      </p:sp>
      <p:sp>
        <p:nvSpPr>
          <p:cNvPr id="8" name="Oval 7"/>
          <p:cNvSpPr/>
          <p:nvPr/>
        </p:nvSpPr>
        <p:spPr>
          <a:xfrm>
            <a:off x="4191000" y="52387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Rounded" pitchFamily="34" charset="0"/>
                <a:ea typeface="Arial-Rounded" pitchFamily="34" charset="0"/>
                <a:cs typeface="Arial-Rounded" pitchFamily="34" charset="0"/>
              </a:rPr>
              <a:t>3</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80" y="-19050"/>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490273" y="5143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Nếu không may bị lạc</a:t>
            </a:r>
            <a:endParaRPr lang="en-US" sz="2800" b="1">
              <a:latin typeface="Arial" pitchFamily="34" charset="0"/>
              <a:ea typeface="Arial-Rounded" pitchFamily="34" charset="0"/>
              <a:cs typeface="Arial" pitchFamily="34" charset="0"/>
            </a:endParaRPr>
          </a:p>
        </p:txBody>
      </p:sp>
      <p:sp>
        <p:nvSpPr>
          <p:cNvPr id="10" name="TextBox 9"/>
          <p:cNvSpPr txBox="1"/>
          <p:nvPr/>
        </p:nvSpPr>
        <p:spPr>
          <a:xfrm>
            <a:off x="71910" y="1012176"/>
            <a:ext cx="8977746" cy="4154862"/>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Sáng chủ nhật, bố cho Nam và em đi công viên. Công viên đông như hội. Khi vào cổng, bố dặn: “Các con cẩn thẩn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a:t>
            </a:r>
            <a:r>
              <a:rPr lang="en-US" sz="2400" smtClean="0">
                <a:latin typeface="Arial" pitchFamily="34" charset="0"/>
                <a:ea typeface="Arial-Rounded" pitchFamily="34" charset="0"/>
                <a:cs typeface="Arial" pitchFamily="34" charset="0"/>
              </a:rPr>
              <a:t> Phạm Thị Thúy – Tuấn Hiển)</a:t>
            </a:r>
            <a:endParaRPr lang="en-US" sz="24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1827409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123950"/>
            <a:ext cx="8762999" cy="2554436"/>
          </a:xfrm>
          <a:prstGeom prst="rect">
            <a:avLst/>
          </a:prstGeom>
        </p:spPr>
        <p:txBody>
          <a:bodyPr wrap="square" lIns="91330" tIns="45666" rIns="91330" bIns="45666">
            <a:spAutoFit/>
          </a:bodyPr>
          <a:lstStyle/>
          <a:p>
            <a:pPr algn="just"/>
            <a:r>
              <a:rPr lang="en-US" sz="3200" smtClean="0">
                <a:latin typeface="Arial" pitchFamily="34" charset="0"/>
                <a:ea typeface="Arial-Rounded" pitchFamily="34" charset="0"/>
                <a:cs typeface="Arial" pitchFamily="34" charset="0"/>
              </a:rPr>
              <a:t>	</a:t>
            </a:r>
            <a:r>
              <a:rPr lang="en-US" sz="3200">
                <a:latin typeface="Arial" pitchFamily="34" charset="0"/>
                <a:ea typeface="Arial-Rounded" pitchFamily="34" charset="0"/>
                <a:cs typeface="Arial" pitchFamily="34" charset="0"/>
              </a:rPr>
              <a:t>Sáng chủ nhật, bố cho Nam và em đi công viên. Công viên đông như hội. Khi vào cổng, bố dặn: “Các con cẩn thẩn kẻo bị lạc. Nếu không may bị lạc, các con nhớ ra cổng này. Nhìn kìa, cổng có lá cờ rất to”.</a:t>
            </a:r>
          </a:p>
        </p:txBody>
      </p:sp>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a:t>
            </a:r>
          </a:p>
        </p:txBody>
      </p:sp>
      <p:sp>
        <p:nvSpPr>
          <p:cNvPr id="7" name="TextBox 6"/>
          <p:cNvSpPr txBox="1"/>
          <p:nvPr/>
        </p:nvSpPr>
        <p:spPr>
          <a:xfrm>
            <a:off x="-19051" y="4412367"/>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Bố cho Nam và em đi đâu?</a:t>
            </a:r>
            <a:endParaRPr lang="en-US" sz="3200">
              <a:latin typeface="Arial" pitchFamily="34" charset="0"/>
              <a:ea typeface="Arial-Rounded" pitchFamily="34" charset="0"/>
              <a:cs typeface="Arial" pitchFamily="34" charset="0"/>
            </a:endParaRPr>
          </a:p>
        </p:txBody>
      </p:sp>
      <p:sp>
        <p:nvSpPr>
          <p:cNvPr id="6" name="TextBox 5"/>
          <p:cNvSpPr txBox="1"/>
          <p:nvPr/>
        </p:nvSpPr>
        <p:spPr>
          <a:xfrm>
            <a:off x="0" y="4430531"/>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Khi vào cổng, bố dặn hai anh em Nam thế nào?</a:t>
            </a:r>
            <a:endParaRPr lang="en-US" sz="32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2250" fill="hold"/>
                                        <p:tgtEl>
                                          <p:spTgt spid="6"/>
                                        </p:tgtEl>
                                        <p:attrNameLst>
                                          <p:attrName>ppt_x</p:attrName>
                                        </p:attrNameLst>
                                      </p:cBhvr>
                                      <p:tavLst>
                                        <p:tav tm="0">
                                          <p:val>
                                            <p:strVal val="1+#ppt_w/2"/>
                                          </p:val>
                                        </p:tav>
                                        <p:tav tm="100000">
                                          <p:val>
                                            <p:strVal val="#ppt_x"/>
                                          </p:val>
                                        </p:tav>
                                      </p:tavLst>
                                    </p:anim>
                                    <p:anim calcmode="lin" valueType="num">
                                      <p:cBhvr additive="base">
                                        <p:cTn id="20" dur="2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530259"/>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Chuyện gì đã xảy ra với Nam?</a:t>
            </a:r>
            <a:endParaRPr lang="en-US" sz="3200">
              <a:latin typeface="Arial" pitchFamily="34" charset="0"/>
              <a:ea typeface="Arial-Rounded" pitchFamily="34" charset="0"/>
              <a:cs typeface="Arial" pitchFamily="34" charset="0"/>
            </a:endParaRPr>
          </a:p>
        </p:txBody>
      </p:sp>
      <p:sp>
        <p:nvSpPr>
          <p:cNvPr id="3" name="Rectangle 2"/>
          <p:cNvSpPr/>
          <p:nvPr/>
        </p:nvSpPr>
        <p:spPr>
          <a:xfrm>
            <a:off x="60501" y="514350"/>
            <a:ext cx="9007299" cy="4031873"/>
          </a:xfrm>
          <a:prstGeom prst="rect">
            <a:avLst/>
          </a:prstGeom>
        </p:spPr>
        <p:txBody>
          <a:bodyPr wrap="square">
            <a:spAutoFit/>
          </a:bodyPr>
          <a:lstStyle/>
          <a:p>
            <a:pPr algn="just">
              <a:spcBef>
                <a:spcPts val="600"/>
              </a:spcBef>
            </a:pPr>
            <a:r>
              <a:rPr lang="en-US" sz="3200" smtClean="0">
                <a:latin typeface="Arial" pitchFamily="34" charset="0"/>
                <a:ea typeface="Arial-Rounded" pitchFamily="34" charset="0"/>
                <a:cs typeface="Arial" pitchFamily="34" charset="0"/>
              </a:rPr>
              <a:t>	</a:t>
            </a:r>
            <a:r>
              <a:rPr lang="en-US" sz="3200">
                <a:latin typeface="Arial" pitchFamily="34" charset="0"/>
                <a:ea typeface="Arial-Rounded" pitchFamily="34" charset="0"/>
                <a:cs typeface="Arial" pitchFamily="34" charset="0"/>
              </a:rPr>
              <a:t> 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p:txBody>
      </p:sp>
      <p:sp>
        <p:nvSpPr>
          <p:cNvPr id="5" name="TextBox 4"/>
          <p:cNvSpPr txBox="1"/>
          <p:nvPr/>
        </p:nvSpPr>
        <p:spPr>
          <a:xfrm>
            <a:off x="0" y="4530259"/>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Nhớ lời bố dặn, Nam đã làm gì?</a:t>
            </a:r>
            <a:endParaRPr lang="en-US" sz="3200">
              <a:latin typeface="Arial" pitchFamily="34" charset="0"/>
              <a:ea typeface="Arial-Rounded" pitchFamily="34" charset="0"/>
              <a:cs typeface="Arial" pitchFamily="34" charset="0"/>
            </a:endParaRPr>
          </a:p>
        </p:txBody>
      </p:sp>
      <p:sp>
        <p:nvSpPr>
          <p:cNvPr id="6" name="TextBox 5"/>
          <p:cNvSpPr txBox="1"/>
          <p:nvPr/>
        </p:nvSpPr>
        <p:spPr>
          <a:xfrm>
            <a:off x="2895600" y="-190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a:t>
            </a:r>
            <a:r>
              <a:rPr lang="en-US" sz="3200" b="1" smtClean="0">
                <a:latin typeface="Arial" pitchFamily="34" charset="0"/>
                <a:ea typeface="Arial-Rounded" pitchFamily="34" charset="0"/>
                <a:cs typeface="Arial" pitchFamily="34" charset="0"/>
              </a:rPr>
              <a:t>2:</a:t>
            </a:r>
            <a:endParaRPr lang="en-US" sz="32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9649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000" fill="hold"/>
                                        <p:tgtEl>
                                          <p:spTgt spid="5"/>
                                        </p:tgtEl>
                                        <p:attrNameLst>
                                          <p:attrName>ppt_x</p:attrName>
                                        </p:attrNameLst>
                                      </p:cBhvr>
                                      <p:tavLst>
                                        <p:tav tm="0">
                                          <p:val>
                                            <p:strVal val="1+#ppt_w/2"/>
                                          </p:val>
                                        </p:tav>
                                        <p:tav tm="100000">
                                          <p:val>
                                            <p:strVal val="#ppt_x"/>
                                          </p:val>
                                        </p:tav>
                                      </p:tavLst>
                                    </p:anim>
                                    <p:anim calcmode="lin" valueType="num">
                                      <p:cBhvr additive="base">
                                        <p:cTn id="14"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068"/>
          <a:stretch/>
        </p:blipFill>
        <p:spPr bwMode="auto">
          <a:xfrm>
            <a:off x="5239657" y="2261064"/>
            <a:ext cx="3939507" cy="2658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133350"/>
            <a:ext cx="9144000" cy="584666"/>
          </a:xfrm>
          <a:prstGeom prst="rect">
            <a:avLst/>
          </a:prstGeom>
          <a:no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Trong câu chuyện, Nam có điều gì đáng khen?</a:t>
            </a:r>
            <a:endParaRPr lang="en-US" sz="3200">
              <a:latin typeface="Arial" pitchFamily="34" charset="0"/>
              <a:ea typeface="Arial-Rounded" pitchFamily="34" charset="0"/>
              <a:cs typeface="Arial" pitchFamily="34" charset="0"/>
            </a:endParaRPr>
          </a:p>
        </p:txBody>
      </p:sp>
      <p:grpSp>
        <p:nvGrpSpPr>
          <p:cNvPr id="24" name="Group 23"/>
          <p:cNvGrpSpPr/>
          <p:nvPr/>
        </p:nvGrpSpPr>
        <p:grpSpPr>
          <a:xfrm>
            <a:off x="76200" y="737066"/>
            <a:ext cx="6858000" cy="4000033"/>
            <a:chOff x="76200" y="737066"/>
            <a:chExt cx="6858000" cy="4000033"/>
          </a:xfrm>
        </p:grpSpPr>
        <p:cxnSp>
          <p:nvCxnSpPr>
            <p:cNvPr id="7" name="Straight Arrow Connector 6"/>
            <p:cNvCxnSpPr>
              <a:stCxn id="2" idx="6"/>
            </p:cNvCxnSpPr>
            <p:nvPr/>
          </p:nvCxnSpPr>
          <p:spPr>
            <a:xfrm>
              <a:off x="4279900" y="2724150"/>
              <a:ext cx="5334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505200" y="1682750"/>
              <a:ext cx="0" cy="508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505200" y="3257550"/>
              <a:ext cx="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146300" y="2724150"/>
              <a:ext cx="6096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2755900" y="2190750"/>
              <a:ext cx="1524000" cy="1066800"/>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Arial" pitchFamily="34" charset="0"/>
                  <a:cs typeface="Arial" pitchFamily="34" charset="0"/>
                </a:rPr>
                <a:t>Nam</a:t>
              </a:r>
              <a:endParaRPr lang="en-US" sz="3200" b="1">
                <a:solidFill>
                  <a:schemeClr val="tx1"/>
                </a:solidFill>
                <a:latin typeface="Arial" pitchFamily="34" charset="0"/>
                <a:cs typeface="Arial" pitchFamily="34" charset="0"/>
              </a:endParaRPr>
            </a:p>
          </p:txBody>
        </p:sp>
        <p:sp>
          <p:nvSpPr>
            <p:cNvPr id="15" name="Oval 14"/>
            <p:cNvSpPr/>
            <p:nvPr/>
          </p:nvSpPr>
          <p:spPr>
            <a:xfrm>
              <a:off x="2489200" y="737066"/>
              <a:ext cx="2057400" cy="933449"/>
            </a:xfrm>
            <a:prstGeom prst="ellipse">
              <a:avLst/>
            </a:prstGeom>
            <a:solidFill>
              <a:srgbClr val="B9EDFF"/>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latin typeface="Arial" pitchFamily="34" charset="0"/>
                <a:cs typeface="Arial" pitchFamily="34" charset="0"/>
              </a:endParaRPr>
            </a:p>
          </p:txBody>
        </p:sp>
        <p:sp>
          <p:nvSpPr>
            <p:cNvPr id="16" name="Oval 15"/>
            <p:cNvSpPr/>
            <p:nvPr/>
          </p:nvSpPr>
          <p:spPr>
            <a:xfrm>
              <a:off x="4876800" y="2261065"/>
              <a:ext cx="2057400" cy="933449"/>
            </a:xfrm>
            <a:prstGeom prst="ellipse">
              <a:avLst/>
            </a:prstGeom>
            <a:solidFill>
              <a:srgbClr val="B9EDFF"/>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latin typeface="Arial" pitchFamily="34" charset="0"/>
                <a:cs typeface="Arial" pitchFamily="34" charset="0"/>
              </a:endParaRPr>
            </a:p>
          </p:txBody>
        </p:sp>
        <p:sp>
          <p:nvSpPr>
            <p:cNvPr id="17" name="Oval 16"/>
            <p:cNvSpPr/>
            <p:nvPr/>
          </p:nvSpPr>
          <p:spPr>
            <a:xfrm>
              <a:off x="76200" y="2267416"/>
              <a:ext cx="2057400" cy="933449"/>
            </a:xfrm>
            <a:prstGeom prst="ellipse">
              <a:avLst/>
            </a:prstGeom>
            <a:solidFill>
              <a:srgbClr val="B9EDFF"/>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chemeClr val="tx1"/>
                </a:solidFill>
                <a:latin typeface="Arial" pitchFamily="34" charset="0"/>
                <a:cs typeface="Arial" pitchFamily="34" charset="0"/>
              </a:endParaRPr>
            </a:p>
          </p:txBody>
        </p:sp>
        <p:sp>
          <p:nvSpPr>
            <p:cNvPr id="18" name="Oval 17"/>
            <p:cNvSpPr/>
            <p:nvPr/>
          </p:nvSpPr>
          <p:spPr>
            <a:xfrm>
              <a:off x="2489200" y="3803650"/>
              <a:ext cx="2057400" cy="933449"/>
            </a:xfrm>
            <a:prstGeom prst="ellipse">
              <a:avLst/>
            </a:prstGeom>
            <a:solidFill>
              <a:srgbClr val="B9EDFF"/>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latin typeface="Arial" pitchFamily="34" charset="0"/>
                <a:cs typeface="Arial" pitchFamily="34" charset="0"/>
              </a:endParaRPr>
            </a:p>
          </p:txBody>
        </p:sp>
      </p:grpSp>
      <p:sp>
        <p:nvSpPr>
          <p:cNvPr id="20" name="TextBox 19"/>
          <p:cNvSpPr txBox="1"/>
          <p:nvPr/>
        </p:nvSpPr>
        <p:spPr>
          <a:xfrm>
            <a:off x="2616200" y="3997573"/>
            <a:ext cx="1930400" cy="707777"/>
          </a:xfrm>
          <a:prstGeom prst="rect">
            <a:avLst/>
          </a:prstGeom>
          <a:noFill/>
        </p:spPr>
        <p:txBody>
          <a:bodyPr wrap="square" lIns="91330" tIns="45666" rIns="91330" bIns="45666" rtlCol="0">
            <a:spAutoFit/>
          </a:bodyPr>
          <a:lstStyle/>
          <a:p>
            <a:pPr algn="ctr"/>
            <a:r>
              <a:rPr lang="en-US" sz="2000" b="1">
                <a:latin typeface="Arial" pitchFamily="34" charset="0"/>
                <a:cs typeface="Arial" pitchFamily="34" charset="0"/>
              </a:rPr>
              <a:t>Không đi theo người lạ</a:t>
            </a:r>
          </a:p>
        </p:txBody>
      </p:sp>
      <p:sp>
        <p:nvSpPr>
          <p:cNvPr id="21" name="TextBox 20"/>
          <p:cNvSpPr txBox="1"/>
          <p:nvPr/>
        </p:nvSpPr>
        <p:spPr>
          <a:xfrm>
            <a:off x="5099050" y="2483340"/>
            <a:ext cx="1612900" cy="461556"/>
          </a:xfrm>
          <a:prstGeom prst="rect">
            <a:avLst/>
          </a:prstGeom>
          <a:noFill/>
        </p:spPr>
        <p:txBody>
          <a:bodyPr wrap="square" lIns="91330" tIns="45666" rIns="91330" bIns="45666" rtlCol="0">
            <a:spAutoFit/>
          </a:bodyPr>
          <a:lstStyle/>
          <a:p>
            <a:pPr algn="ctr"/>
            <a:r>
              <a:rPr lang="en-US" sz="2400" b="1">
                <a:latin typeface="Arial" pitchFamily="34" charset="0"/>
                <a:cs typeface="Arial" pitchFamily="34" charset="0"/>
              </a:rPr>
              <a:t>Bình tĩnh</a:t>
            </a:r>
          </a:p>
        </p:txBody>
      </p:sp>
      <p:sp>
        <p:nvSpPr>
          <p:cNvPr id="22" name="TextBox 21"/>
          <p:cNvSpPr txBox="1"/>
          <p:nvPr/>
        </p:nvSpPr>
        <p:spPr>
          <a:xfrm>
            <a:off x="2736850" y="819580"/>
            <a:ext cx="1612900" cy="707777"/>
          </a:xfrm>
          <a:prstGeom prst="rect">
            <a:avLst/>
          </a:prstGeom>
          <a:noFill/>
        </p:spPr>
        <p:txBody>
          <a:bodyPr wrap="square" lIns="91330" tIns="45666" rIns="91330" bIns="45666" rtlCol="0">
            <a:spAutoFit/>
          </a:bodyPr>
          <a:lstStyle/>
          <a:p>
            <a:pPr algn="ctr"/>
            <a:r>
              <a:rPr lang="en-US" sz="2000" b="1" smtClean="0">
                <a:latin typeface="Arial" pitchFamily="34" charset="0"/>
                <a:cs typeface="Arial" pitchFamily="34" charset="0"/>
              </a:rPr>
              <a:t>Biết nghe lời bố dặn</a:t>
            </a:r>
            <a:endParaRPr lang="en-US" sz="2000" b="1">
              <a:latin typeface="Arial" pitchFamily="34" charset="0"/>
              <a:cs typeface="Arial" pitchFamily="34" charset="0"/>
            </a:endParaRPr>
          </a:p>
        </p:txBody>
      </p:sp>
      <p:sp>
        <p:nvSpPr>
          <p:cNvPr id="23" name="TextBox 22"/>
          <p:cNvSpPr txBox="1"/>
          <p:nvPr/>
        </p:nvSpPr>
        <p:spPr>
          <a:xfrm>
            <a:off x="298450" y="2483340"/>
            <a:ext cx="1612900" cy="461556"/>
          </a:xfrm>
          <a:prstGeom prst="rect">
            <a:avLst/>
          </a:prstGeom>
          <a:noFill/>
        </p:spPr>
        <p:txBody>
          <a:bodyPr wrap="square" lIns="91330" tIns="45666" rIns="91330" bIns="45666" rtlCol="0">
            <a:spAutoFit/>
          </a:bodyPr>
          <a:lstStyle/>
          <a:p>
            <a:pPr algn="ctr"/>
            <a:r>
              <a:rPr lang="en-US" sz="2400" b="1" smtClean="0">
                <a:latin typeface="Arial" pitchFamily="34" charset="0"/>
                <a:cs typeface="Arial" pitchFamily="34" charset="0"/>
              </a:rPr>
              <a:t>Chủ động</a:t>
            </a:r>
            <a:endParaRPr lang="en-US" sz="2400" b="1">
              <a:latin typeface="Arial" pitchFamily="34" charset="0"/>
              <a:cs typeface="Arial" pitchFamily="34" charset="0"/>
            </a:endParaRPr>
          </a:p>
        </p:txBody>
      </p:sp>
    </p:spTree>
    <p:extLst>
      <p:ext uri="{BB962C8B-B14F-4D97-AF65-F5344CB8AC3E}">
        <p14:creationId xmlns:p14="http://schemas.microsoft.com/office/powerpoint/2010/main" val="246174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09550"/>
            <a:ext cx="9144000" cy="584666"/>
          </a:xfrm>
          <a:prstGeom prst="rect">
            <a:avLst/>
          </a:prstGeom>
          <a:no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Nếu là Nam, em sẽ làm gì?</a:t>
            </a:r>
            <a:endParaRPr lang="en-US" sz="3200">
              <a:latin typeface="Arial" pitchFamily="34" charset="0"/>
              <a:ea typeface="Arial-Rounded" pitchFamily="34" charset="0"/>
              <a:cs typeface="Arial" pitchFamily="34" charset="0"/>
            </a:endParaRPr>
          </a:p>
        </p:txBody>
      </p:sp>
      <p:sp>
        <p:nvSpPr>
          <p:cNvPr id="4" name="TextBox 3"/>
          <p:cNvSpPr txBox="1"/>
          <p:nvPr/>
        </p:nvSpPr>
        <p:spPr>
          <a:xfrm>
            <a:off x="152400" y="1123950"/>
            <a:ext cx="8763000" cy="3539321"/>
          </a:xfrm>
          <a:prstGeom prst="rect">
            <a:avLst/>
          </a:prstGeom>
          <a:no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Khi bị lạc, chúng ta có thể:</a:t>
            </a:r>
          </a:p>
          <a:p>
            <a:pPr algn="just"/>
            <a:r>
              <a:rPr lang="en-US" sz="3200" smtClean="0">
                <a:latin typeface="Arial" pitchFamily="34" charset="0"/>
                <a:ea typeface="Arial-Rounded" pitchFamily="34" charset="0"/>
                <a:cs typeface="Arial" pitchFamily="34" charset="0"/>
              </a:rPr>
              <a:t>+ Tìm đến sự giúp đỡ của chú bảo vệ</a:t>
            </a:r>
          </a:p>
          <a:p>
            <a:pPr algn="just"/>
            <a:r>
              <a:rPr lang="en-US" sz="3200" smtClean="0">
                <a:latin typeface="Arial" pitchFamily="34" charset="0"/>
                <a:ea typeface="Arial-Rounded" pitchFamily="34" charset="0"/>
                <a:cs typeface="Arial" pitchFamily="34" charset="0"/>
              </a:rPr>
              <a:t>+ Nhớ số điện thoại của người thân và xin người gọi nhờ. </a:t>
            </a:r>
          </a:p>
          <a:p>
            <a:pPr algn="just"/>
            <a:r>
              <a:rPr lang="en-US" sz="3200" smtClean="0">
                <a:latin typeface="Arial" pitchFamily="34" charset="0"/>
                <a:ea typeface="Arial-Rounded" pitchFamily="34" charset="0"/>
                <a:cs typeface="Arial" pitchFamily="34" charset="0"/>
              </a:rPr>
              <a:t>+ Bình tĩnh, nhớ điểm hẹn và tìm đến điểm hẹn với người thân.</a:t>
            </a:r>
          </a:p>
          <a:p>
            <a:pPr algn="just"/>
            <a:r>
              <a:rPr lang="en-US" sz="3200" smtClean="0">
                <a:latin typeface="Arial" pitchFamily="34" charset="0"/>
                <a:ea typeface="Arial-Rounded" pitchFamily="34" charset="0"/>
                <a:cs typeface="Arial" pitchFamily="34" charset="0"/>
              </a:rPr>
              <a:t>+ Không nên đi theo người lạ…</a:t>
            </a:r>
          </a:p>
        </p:txBody>
      </p:sp>
    </p:spTree>
    <p:extLst>
      <p:ext uri="{BB962C8B-B14F-4D97-AF65-F5344CB8AC3E}">
        <p14:creationId xmlns:p14="http://schemas.microsoft.com/office/powerpoint/2010/main" val="242684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4</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Viết vào vở câu trả lời cho câu hỏi </a:t>
            </a:r>
            <a:r>
              <a:rPr lang="en-US" sz="2400" b="1" smtClean="0">
                <a:latin typeface="Arial" pitchFamily="34" charset="0"/>
                <a:ea typeface="Arial-Rounded" pitchFamily="34" charset="0"/>
                <a:cs typeface="Arial" pitchFamily="34" charset="0"/>
              </a:rPr>
              <a:t>a </a:t>
            </a:r>
            <a:r>
              <a:rPr lang="en-US" sz="2400" b="1">
                <a:latin typeface="Arial" pitchFamily="34" charset="0"/>
                <a:ea typeface="Arial-Rounded" pitchFamily="34" charset="0"/>
                <a:cs typeface="Arial" pitchFamily="34" charset="0"/>
              </a:rPr>
              <a:t>ở mục 3</a:t>
            </a:r>
          </a:p>
        </p:txBody>
      </p:sp>
      <p:sp>
        <p:nvSpPr>
          <p:cNvPr id="5" name="Rectangle 4"/>
          <p:cNvSpPr/>
          <p:nvPr/>
        </p:nvSpPr>
        <p:spPr>
          <a:xfrm>
            <a:off x="1143000" y="1123950"/>
            <a:ext cx="3605652" cy="523111"/>
          </a:xfrm>
          <a:prstGeom prst="rect">
            <a:avLst/>
          </a:prstGeom>
        </p:spPr>
        <p:txBody>
          <a:bodyPr wrap="square" lIns="91330" tIns="45666" rIns="91330" bIns="45666">
            <a:spAutoFit/>
          </a:bodyPr>
          <a:lstStyle/>
          <a:p>
            <a:pPr algn="ctr"/>
            <a:r>
              <a:rPr lang="en-US" sz="2800" smtClean="0">
                <a:latin typeface="Arial" pitchFamily="34" charset="0"/>
                <a:ea typeface="Arial-Rounded" pitchFamily="34" charset="0"/>
                <a:cs typeface="Arial" pitchFamily="34" charset="0"/>
              </a:rPr>
              <a:t>a. Bố cho Nam và em </a:t>
            </a:r>
            <a:r>
              <a:rPr lang="en-US" sz="2800" smtClean="0">
                <a:latin typeface="Arial" pitchFamily="34" charset="0"/>
                <a:ea typeface="Arial-Rounded" pitchFamily="34" charset="0"/>
                <a:cs typeface="Arial" pitchFamily="34" charset="0"/>
              </a:rPr>
              <a:t> </a:t>
            </a:r>
            <a:endParaRPr lang="en-US" sz="2800">
              <a:latin typeface="Arial" pitchFamily="34" charset="0"/>
              <a:ea typeface="Arial-Rounded" pitchFamily="34" charset="0"/>
              <a:cs typeface="Arial" pitchFamily="34" charset="0"/>
            </a:endParaRPr>
          </a:p>
        </p:txBody>
      </p:sp>
      <p:sp>
        <p:nvSpPr>
          <p:cNvPr id="22" name="Rectangle 21"/>
          <p:cNvSpPr/>
          <p:nvPr/>
        </p:nvSpPr>
        <p:spPr>
          <a:xfrm>
            <a:off x="4648200" y="1102331"/>
            <a:ext cx="883353" cy="523111"/>
          </a:xfrm>
          <a:prstGeom prst="rect">
            <a:avLst/>
          </a:prstGeom>
        </p:spPr>
        <p:txBody>
          <a:bodyPr wrap="none" lIns="91330" tIns="45666" rIns="91330" bIns="45666">
            <a:spAutoFit/>
          </a:bodyPr>
          <a:lstStyle/>
          <a:p>
            <a:pPr algn="ctr"/>
            <a:r>
              <a:rPr lang="en-US" sz="2800" smtClean="0">
                <a:latin typeface="Arial" pitchFamily="34" charset="0"/>
                <a:ea typeface="Arial-Rounded" pitchFamily="34" charset="0"/>
                <a:cs typeface="Arial" pitchFamily="34" charset="0"/>
              </a:rPr>
              <a:t>(…).</a:t>
            </a:r>
            <a:endParaRPr lang="en-US" sz="2800">
              <a:latin typeface="Arial" pitchFamily="34" charset="0"/>
              <a:ea typeface="Arial-Rounded" pitchFamily="34" charset="0"/>
              <a:cs typeface="Arial" pitchFamily="34" charset="0"/>
            </a:endParaRPr>
          </a:p>
        </p:txBody>
      </p:sp>
      <p:sp>
        <p:nvSpPr>
          <p:cNvPr id="23" name="Rectangle 22"/>
          <p:cNvSpPr/>
          <p:nvPr/>
        </p:nvSpPr>
        <p:spPr>
          <a:xfrm>
            <a:off x="4628508" y="1123950"/>
            <a:ext cx="3334345" cy="523111"/>
          </a:xfrm>
          <a:prstGeom prst="rect">
            <a:avLst/>
          </a:prstGeom>
        </p:spPr>
        <p:txBody>
          <a:bodyPr wrap="none" lIns="91330" tIns="45666" rIns="91330" bIns="45666">
            <a:spAutoFit/>
          </a:bodyPr>
          <a:lstStyle/>
          <a:p>
            <a:pPr algn="ctr"/>
            <a:r>
              <a:rPr lang="en-US" sz="2800">
                <a:solidFill>
                  <a:srgbClr val="FF0000"/>
                </a:solidFill>
                <a:latin typeface="Arial" pitchFamily="34" charset="0"/>
                <a:ea typeface="Arial-Rounded" pitchFamily="34" charset="0"/>
                <a:cs typeface="Arial" pitchFamily="34" charset="0"/>
              </a:rPr>
              <a:t>đ</a:t>
            </a:r>
            <a:r>
              <a:rPr lang="en-US" sz="2800" smtClean="0">
                <a:solidFill>
                  <a:srgbClr val="FF0000"/>
                </a:solidFill>
                <a:latin typeface="Arial" pitchFamily="34" charset="0"/>
                <a:ea typeface="Arial-Rounded" pitchFamily="34" charset="0"/>
                <a:cs typeface="Arial" pitchFamily="34" charset="0"/>
              </a:rPr>
              <a:t>i chơi ở công viên.</a:t>
            </a:r>
            <a:endParaRPr lang="en-US" sz="2800">
              <a:solidFill>
                <a:srgbClr val="FF0000"/>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2"/>
                                        </p:tgtEl>
                                        <p:attrNameLst>
                                          <p:attrName>ppt_w</p:attrName>
                                        </p:attrNameLst>
                                      </p:cBhvr>
                                      <p:tavLst>
                                        <p:tav tm="0">
                                          <p:val>
                                            <p:strVal val="ppt_w"/>
                                          </p:val>
                                        </p:tav>
                                        <p:tav tm="100000">
                                          <p:val>
                                            <p:fltVal val="0"/>
                                          </p:val>
                                        </p:tav>
                                      </p:tavLst>
                                    </p:anim>
                                    <p:anim calcmode="lin" valueType="num">
                                      <p:cBhvr>
                                        <p:cTn id="7" dur="500"/>
                                        <p:tgtEl>
                                          <p:spTgt spid="22"/>
                                        </p:tgtEl>
                                        <p:attrNameLst>
                                          <p:attrName>ppt_h</p:attrName>
                                        </p:attrNameLst>
                                      </p:cBhvr>
                                      <p:tavLst>
                                        <p:tav tm="0">
                                          <p:val>
                                            <p:strVal val="ppt_h"/>
                                          </p:val>
                                        </p:tav>
                                        <p:tav tm="100000">
                                          <p:val>
                                            <p:fltVal val="0"/>
                                          </p:val>
                                        </p:tav>
                                      </p:tavLst>
                                    </p:anim>
                                    <p:animEffect transition="out" filter="fade">
                                      <p:cBhvr>
                                        <p:cTn id="8" dur="500"/>
                                        <p:tgtEl>
                                          <p:spTgt spid="22"/>
                                        </p:tgtEl>
                                      </p:cBhvr>
                                    </p:animEffect>
                                    <p:set>
                                      <p:cBhvr>
                                        <p:cTn id="9" dur="1" fill="hold">
                                          <p:stCondLst>
                                            <p:cond delay="499"/>
                                          </p:stCondLst>
                                        </p:cTn>
                                        <p:tgtEl>
                                          <p:spTgt spid="22"/>
                                        </p:tgtEl>
                                        <p:attrNameLst>
                                          <p:attrName>style.visibility</p:attrName>
                                        </p:attrNameLst>
                                      </p:cBhvr>
                                      <p:to>
                                        <p:strVal val="hidden"/>
                                      </p:to>
                                    </p:se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60747"/>
            <a:ext cx="739140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Quan sát </a:t>
            </a:r>
            <a:r>
              <a:rPr lang="en-US" sz="2400" b="1" smtClean="0">
                <a:latin typeface="Arial" pitchFamily="34" charset="0"/>
                <a:ea typeface="Arial-Rounded" pitchFamily="34" charset="0"/>
                <a:cs typeface="Arial" pitchFamily="34" charset="0"/>
              </a:rPr>
              <a:t>bạn nhỏ</a:t>
            </a:r>
            <a:endParaRPr lang="en-US" sz="2400" b="1">
              <a:latin typeface="Arial" pitchFamily="34" charset="0"/>
              <a:ea typeface="Arial-Rounded" pitchFamily="34" charset="0"/>
              <a:cs typeface="Arial" pitchFamily="34" charset="0"/>
            </a:endParaRP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10" name="Oval 9"/>
          <p:cNvSpPr/>
          <p:nvPr/>
        </p:nvSpPr>
        <p:spPr>
          <a:xfrm>
            <a:off x="-914400" y="260747"/>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1</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072" t="20237" r="20017" b="16270"/>
          <a:stretch/>
        </p:blipFill>
        <p:spPr bwMode="auto">
          <a:xfrm>
            <a:off x="2354944" y="772184"/>
            <a:ext cx="6564086" cy="378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443" y="1123950"/>
            <a:ext cx="2349501" cy="1569539"/>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a) </a:t>
            </a:r>
            <a:r>
              <a:rPr lang="en-US" sz="2400" smtClean="0">
                <a:latin typeface="Arial" pitchFamily="34" charset="0"/>
                <a:ea typeface="Arial-Rounded" pitchFamily="34" charset="0"/>
                <a:cs typeface="Arial" pitchFamily="34" charset="0"/>
              </a:rPr>
              <a:t>Bạn nhỏ đang ở đâu? Vì sao bạn ấy khóc?</a:t>
            </a:r>
            <a:endParaRPr lang="en-US" sz="2400">
              <a:latin typeface="Arial" pitchFamily="34" charset="0"/>
              <a:ea typeface="Arial-Rounded" pitchFamily="34" charset="0"/>
              <a:cs typeface="Arial" pitchFamily="34" charset="0"/>
            </a:endParaRPr>
          </a:p>
        </p:txBody>
      </p:sp>
      <p:sp>
        <p:nvSpPr>
          <p:cNvPr id="11" name="TextBox 10"/>
          <p:cNvSpPr txBox="1"/>
          <p:nvPr/>
        </p:nvSpPr>
        <p:spPr>
          <a:xfrm>
            <a:off x="29029" y="2876550"/>
            <a:ext cx="2354944" cy="1569539"/>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a) Nếu gặp phải trường hợp như bạn nhỏ, em sẽ làm gì?</a:t>
            </a:r>
            <a:endParaRPr lang="en-US" sz="24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9821153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u U.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62400" y="209550"/>
            <a:ext cx="4800600" cy="4776934"/>
          </a:xfrm>
          <a:prstGeom prst="rect">
            <a:avLst/>
          </a:prstGeom>
        </p:spPr>
      </p:pic>
      <p:sp>
        <p:nvSpPr>
          <p:cNvPr id="5" name="矩形 8">
            <a:extLst>
              <a:ext uri="{FF2B5EF4-FFF2-40B4-BE49-F238E27FC236}">
                <a16:creationId xmlns:a16="http://schemas.microsoft.com/office/drawing/2014/main" id="{DAECB3AA-DE44-4B2E-8E42-EC1E254E3EC5}"/>
              </a:ext>
            </a:extLst>
          </p:cNvPr>
          <p:cNvSpPr/>
          <p:nvPr/>
        </p:nvSpPr>
        <p:spPr>
          <a:xfrm>
            <a:off x="1066800" y="1874742"/>
            <a:ext cx="1676400" cy="1446550"/>
          </a:xfrm>
          <a:prstGeom prst="rect">
            <a:avLst/>
          </a:prstGeom>
        </p:spPr>
        <p:txBody>
          <a:bodyPr wrap="square">
            <a:spAutoFit/>
          </a:bodyPr>
          <a:lstStyle/>
          <a:p>
            <a:r>
              <a:rPr lang="en-US" altLang="zh-CN" sz="8800" b="1" smtClean="0">
                <a:solidFill>
                  <a:srgbClr val="FF0000"/>
                </a:solidFill>
                <a:latin typeface="HP001 4 hàng" panose="020B0603050302020204" pitchFamily="34" charset="0"/>
                <a:ea typeface="Arial-Rounded" panose="020B0500000000000000" pitchFamily="34" charset="-93"/>
                <a:cs typeface="Arial-Rounded" panose="020B0500000000000000" pitchFamily="34" charset="-93"/>
                <a:sym typeface="+mn-lt"/>
              </a:rPr>
              <a:t>U</a:t>
            </a:r>
            <a:endParaRPr lang="zh-CN" altLang="en-US" sz="8800" b="1" dirty="0">
              <a:solidFill>
                <a:srgbClr val="FF0000"/>
              </a:solidFill>
              <a:latin typeface="HP001 4 hàng" panose="020B0603050302020204" pitchFamily="34"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594165422"/>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DAECB3AA-DE44-4B2E-8E42-EC1E254E3EC5}"/>
              </a:ext>
            </a:extLst>
          </p:cNvPr>
          <p:cNvSpPr/>
          <p:nvPr/>
        </p:nvSpPr>
        <p:spPr>
          <a:xfrm>
            <a:off x="1066800" y="1874742"/>
            <a:ext cx="1676400" cy="1446550"/>
          </a:xfrm>
          <a:prstGeom prst="rect">
            <a:avLst/>
          </a:prstGeom>
        </p:spPr>
        <p:txBody>
          <a:bodyPr wrap="square">
            <a:spAutoFit/>
          </a:bodyPr>
          <a:lstStyle/>
          <a:p>
            <a:r>
              <a:rPr lang="vi-VN" altLang="zh-CN" sz="8800" b="1" smtClean="0">
                <a:solidFill>
                  <a:srgbClr val="FF0000"/>
                </a:solidFill>
                <a:latin typeface="HP001 4 hàng" panose="020B0603050302020204" pitchFamily="34" charset="0"/>
                <a:ea typeface="Arial-Rounded" panose="020B0500000000000000" pitchFamily="34" charset="-93"/>
                <a:cs typeface="Arial-Rounded" panose="020B0500000000000000" pitchFamily="34" charset="-93"/>
                <a:sym typeface="+mn-lt"/>
              </a:rPr>
              <a:t>Ư</a:t>
            </a:r>
            <a:r>
              <a:rPr lang="en-US" altLang="zh-CN" sz="8800" b="1" smtClean="0">
                <a:solidFill>
                  <a:srgbClr val="FF0000"/>
                </a:solidFill>
                <a:latin typeface="HP001 4 hàng" panose="020B0603050302020204" pitchFamily="34" charset="0"/>
                <a:ea typeface="Arial-Rounded" panose="020B0500000000000000" pitchFamily="34" charset="-93"/>
                <a:cs typeface="Arial-Rounded" panose="020B0500000000000000" pitchFamily="34" charset="-93"/>
                <a:sym typeface="+mn-lt"/>
              </a:rPr>
              <a:t> </a:t>
            </a:r>
            <a:endParaRPr lang="zh-CN" altLang="en-US" sz="8800" b="1" dirty="0">
              <a:solidFill>
                <a:srgbClr val="FF0000"/>
              </a:solidFill>
              <a:latin typeface="HP001 4 hàng" panose="020B0603050302020204" pitchFamily="34" charset="0"/>
              <a:ea typeface="Arial-Rounded" panose="020B0500000000000000" pitchFamily="34" charset="-93"/>
              <a:cs typeface="Arial-Rounded" panose="020B0500000000000000" pitchFamily="34" charset="-93"/>
              <a:sym typeface="+mn-lt"/>
            </a:endParaRPr>
          </a:p>
        </p:txBody>
      </p:sp>
      <p:pic>
        <p:nvPicPr>
          <p:cNvPr id="3" name="chu UW.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67200" y="285750"/>
            <a:ext cx="4389120" cy="4417542"/>
          </a:xfrm>
          <a:prstGeom prst="rect">
            <a:avLst/>
          </a:prstGeom>
        </p:spPr>
      </p:pic>
    </p:spTree>
    <p:extLst>
      <p:ext uri="{BB962C8B-B14F-4D97-AF65-F5344CB8AC3E}">
        <p14:creationId xmlns:p14="http://schemas.microsoft.com/office/powerpoint/2010/main" val="3255661035"/>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4F8E5F2-4792-4415-B6B7-F49CEAC375A5}"/>
              </a:ext>
            </a:extLst>
          </p:cNvPr>
          <p:cNvSpPr txBox="1"/>
          <p:nvPr/>
        </p:nvSpPr>
        <p:spPr>
          <a:xfrm>
            <a:off x="381000" y="8659"/>
            <a:ext cx="2288930" cy="561885"/>
          </a:xfrm>
          <a:prstGeom prst="rect">
            <a:avLst/>
          </a:prstGeom>
          <a:noFill/>
          <a:ln>
            <a:noFill/>
          </a:ln>
        </p:spPr>
        <p:txBody>
          <a:bodyPr wrap="square" rtlCol="0">
            <a:spAutoFit/>
          </a:bodyPr>
          <a:lstStyle/>
          <a:p>
            <a:pPr>
              <a:lnSpc>
                <a:spcPct val="120000"/>
              </a:lnSpc>
              <a:defRPr/>
            </a:pPr>
            <a:r>
              <a:rPr lang="en-US" sz="2800" smtClean="0">
                <a:ln>
                  <a:solidFill>
                    <a:srgbClr val="00B050"/>
                  </a:solidFill>
                </a:ln>
                <a:latin typeface="Arial-SGK-TV" pitchFamily="2" charset="0"/>
                <a:ea typeface="Arial-Rounded" panose="020B0500000000000000" pitchFamily="34" charset="0"/>
                <a:cs typeface="Arial-SGK-TV" pitchFamily="2" charset="0"/>
              </a:rPr>
              <a:t>1. Tô</a:t>
            </a:r>
            <a:endParaRPr lang="vi-VN" sz="2800" dirty="0">
              <a:ln>
                <a:solidFill>
                  <a:srgbClr val="00B050"/>
                </a:solidFill>
              </a:ln>
              <a:latin typeface="Arial-SGK-TV" pitchFamily="2" charset="0"/>
              <a:ea typeface="Arial-Rounded" panose="020B0500000000000000" pitchFamily="34" charset="0"/>
              <a:cs typeface="Arial-SGK-TV" pitchFamily="2" charset="0"/>
            </a:endParaRPr>
          </a:p>
        </p:txBody>
      </p:sp>
      <p:grpSp>
        <p:nvGrpSpPr>
          <p:cNvPr id="3" name="Group 2"/>
          <p:cNvGrpSpPr/>
          <p:nvPr/>
        </p:nvGrpSpPr>
        <p:grpSpPr>
          <a:xfrm>
            <a:off x="138545" y="742949"/>
            <a:ext cx="8929255" cy="3857188"/>
            <a:chOff x="138545" y="742949"/>
            <a:chExt cx="8929255" cy="3857188"/>
          </a:xfrm>
        </p:grpSpPr>
        <p:pic>
          <p:nvPicPr>
            <p:cNvPr id="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6101" r="3489" b="-79"/>
            <a:stretch/>
          </p:blipFill>
          <p:spPr bwMode="auto">
            <a:xfrm>
              <a:off x="138545" y="742949"/>
              <a:ext cx="7678412" cy="19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6018" r="83754" b="-80"/>
            <a:stretch/>
          </p:blipFill>
          <p:spPr bwMode="auto">
            <a:xfrm>
              <a:off x="7775392" y="742950"/>
              <a:ext cx="1292408" cy="194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8367" r="3489" b="-80"/>
            <a:stretch/>
          </p:blipFill>
          <p:spPr bwMode="auto">
            <a:xfrm>
              <a:off x="138545" y="2700735"/>
              <a:ext cx="7678412" cy="189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9247" r="83754" b="-79"/>
            <a:stretch/>
          </p:blipFill>
          <p:spPr bwMode="auto">
            <a:xfrm>
              <a:off x="7775392" y="2714590"/>
              <a:ext cx="1292408" cy="188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5104" y="1398227"/>
            <a:ext cx="5702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400" smtClean="0">
                <a:solidFill>
                  <a:srgbClr val="FF0000"/>
                </a:solidFill>
                <a:latin typeface="HP001 4 hàng" panose="020B0603050302020204" pitchFamily="34" charset="0"/>
                <a:cs typeface="Times New Roman" panose="02020603050405020304" pitchFamily="18" charset="0"/>
              </a:rPr>
              <a:t>U    </a:t>
            </a:r>
            <a:r>
              <a:rPr lang="en-US" altLang="en-US" sz="6000" smtClean="0">
                <a:solidFill>
                  <a:srgbClr val="FF0000"/>
                </a:solidFill>
                <a:latin typeface="HP001 4 hàng" panose="020B0603050302020204" pitchFamily="34" charset="0"/>
                <a:cs typeface="Times New Roman" panose="02020603050405020304" pitchFamily="18" charset="0"/>
              </a:rPr>
              <a:t> </a:t>
            </a:r>
            <a:r>
              <a:rPr lang="en-US" altLang="en-US" sz="6200" smtClean="0">
                <a:solidFill>
                  <a:srgbClr val="FF0000"/>
                </a:solidFill>
                <a:latin typeface="HP001 4 hàng" panose="020B0603050302020204" pitchFamily="34" charset="0"/>
                <a:cs typeface="Times New Roman" panose="02020603050405020304" pitchFamily="18" charset="0"/>
              </a:rPr>
              <a:t>   </a:t>
            </a:r>
            <a:r>
              <a:rPr lang="en-US" altLang="en-US" sz="6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34"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4209" y="3340920"/>
            <a:ext cx="5702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mtClean="0">
                <a:solidFill>
                  <a:srgbClr val="FF0000"/>
                </a:solidFill>
                <a:latin typeface="HP001 4 hàng" panose="020B0603050302020204" pitchFamily="34" charset="0"/>
                <a:cs typeface="Times New Roman" panose="02020603050405020304" pitchFamily="18" charset="0"/>
              </a:rPr>
              <a:t>U        </a:t>
            </a:r>
            <a:r>
              <a:rPr lang="en-US" altLang="en-US" sz="3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2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581509" y="1398227"/>
            <a:ext cx="5702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400" smtClean="0">
                <a:solidFill>
                  <a:srgbClr val="FF0000"/>
                </a:solidFill>
                <a:latin typeface="HP001 4 hàng" panose="020B0603050302020204" pitchFamily="34" charset="0"/>
                <a:cs typeface="Times New Roman" panose="02020603050405020304" pitchFamily="18" charset="0"/>
              </a:rPr>
              <a:t>U       </a:t>
            </a:r>
            <a:r>
              <a:rPr lang="en-US" altLang="en-US" sz="6000" smtClean="0">
                <a:solidFill>
                  <a:srgbClr val="FF0000"/>
                </a:solidFill>
                <a:latin typeface="HP001 4 hàng" panose="020B0603050302020204" pitchFamily="34" charset="0"/>
                <a:cs typeface="Times New Roman" panose="02020603050405020304" pitchFamily="18" charset="0"/>
              </a:rPr>
              <a:t> </a:t>
            </a:r>
            <a:r>
              <a:rPr lang="en-US" altLang="en-US" sz="6200" smtClean="0">
                <a:solidFill>
                  <a:srgbClr val="FF0000"/>
                </a:solidFill>
                <a:latin typeface="HP001 4 hàng" panose="020B0603050302020204" pitchFamily="34" charset="0"/>
                <a:cs typeface="Times New Roman" panose="02020603050405020304" pitchFamily="18" charset="0"/>
              </a:rPr>
              <a:t>   </a:t>
            </a:r>
            <a:r>
              <a:rPr lang="en-US" altLang="en-US" sz="6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25"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113130" y="1398227"/>
            <a:ext cx="5702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sz="6400" smtClean="0">
                <a:solidFill>
                  <a:srgbClr val="FF0000"/>
                </a:solidFill>
                <a:latin typeface="HP001 4 hàng" panose="020B0603050302020204" pitchFamily="34" charset="0"/>
                <a:cs typeface="Times New Roman" panose="02020603050405020304" pitchFamily="18" charset="0"/>
              </a:rPr>
              <a:t>Ư</a:t>
            </a:r>
            <a:r>
              <a:rPr lang="en-US" altLang="en-US" sz="6400" smtClean="0">
                <a:solidFill>
                  <a:srgbClr val="FF0000"/>
                </a:solidFill>
                <a:latin typeface="HP001 4 hàng" panose="020B0603050302020204" pitchFamily="34" charset="0"/>
                <a:cs typeface="Times New Roman" panose="02020603050405020304" pitchFamily="18" charset="0"/>
              </a:rPr>
              <a:t> </a:t>
            </a:r>
            <a:r>
              <a:rPr lang="en-US" altLang="en-US" sz="6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r>
              <a:rPr lang="en-US" altLang="en-US" sz="6200" smtClean="0">
                <a:solidFill>
                  <a:srgbClr val="FF0000"/>
                </a:solidFill>
                <a:latin typeface="HP001 4 hàng" panose="020B0603050302020204" pitchFamily="34" charset="0"/>
                <a:cs typeface="Times New Roman" panose="02020603050405020304" pitchFamily="18" charset="0"/>
              </a:rPr>
              <a:t>   </a:t>
            </a:r>
            <a:r>
              <a:rPr lang="en-US" altLang="en-US" sz="6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27"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7669192" y="1403776"/>
            <a:ext cx="5702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sz="6400" smtClean="0">
                <a:solidFill>
                  <a:srgbClr val="FF0000"/>
                </a:solidFill>
                <a:latin typeface="HP001 4 hàng" panose="020B0603050302020204" pitchFamily="34" charset="0"/>
                <a:cs typeface="Times New Roman" panose="02020603050405020304" pitchFamily="18" charset="0"/>
              </a:rPr>
              <a:t>Ư</a:t>
            </a:r>
            <a:r>
              <a:rPr lang="en-US" altLang="en-US" sz="6400" smtClean="0">
                <a:solidFill>
                  <a:srgbClr val="FF0000"/>
                </a:solidFill>
                <a:latin typeface="HP001 4 hàng" panose="020B0603050302020204" pitchFamily="34" charset="0"/>
                <a:cs typeface="Times New Roman" panose="02020603050405020304" pitchFamily="18" charset="0"/>
              </a:rPr>
              <a:t> </a:t>
            </a:r>
            <a:r>
              <a:rPr lang="en-US" altLang="en-US" sz="6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r>
              <a:rPr lang="en-US" altLang="en-US" sz="6200" smtClean="0">
                <a:solidFill>
                  <a:srgbClr val="FF0000"/>
                </a:solidFill>
                <a:latin typeface="HP001 4 hàng" panose="020B0603050302020204" pitchFamily="34" charset="0"/>
                <a:cs typeface="Times New Roman" panose="02020603050405020304" pitchFamily="18" charset="0"/>
              </a:rPr>
              <a:t>   </a:t>
            </a:r>
            <a:r>
              <a:rPr lang="en-US" altLang="en-US" sz="6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30"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580411" y="3341124"/>
            <a:ext cx="5702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mtClean="0">
                <a:solidFill>
                  <a:srgbClr val="FF0000"/>
                </a:solidFill>
                <a:latin typeface="HP001 4 hàng" panose="020B0603050302020204" pitchFamily="34" charset="0"/>
                <a:cs typeface="Times New Roman" panose="02020603050405020304" pitchFamily="18" charset="0"/>
              </a:rPr>
              <a:t>U        </a:t>
            </a:r>
            <a:r>
              <a:rPr lang="en-US" altLang="en-US" sz="3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4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126044" y="3340920"/>
            <a:ext cx="5702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smtClean="0">
                <a:solidFill>
                  <a:srgbClr val="FF0000"/>
                </a:solidFill>
                <a:latin typeface="HP001 4 hàng" panose="020B0603050302020204" pitchFamily="34" charset="0"/>
                <a:cs typeface="Times New Roman" panose="02020603050405020304" pitchFamily="18" charset="0"/>
              </a:rPr>
              <a:t>Ư</a:t>
            </a:r>
            <a:r>
              <a:rPr lang="en-US" altLang="en-US" smtClean="0">
                <a:solidFill>
                  <a:srgbClr val="FF0000"/>
                </a:solidFill>
                <a:latin typeface="HP001 4 hàng" panose="020B0603050302020204" pitchFamily="34" charset="0"/>
                <a:cs typeface="Times New Roman" panose="02020603050405020304" pitchFamily="18" charset="0"/>
              </a:rPr>
              <a:t> </a:t>
            </a:r>
            <a:r>
              <a:rPr lang="en-US" altLang="en-US" smtClean="0">
                <a:solidFill>
                  <a:srgbClr val="FF0000"/>
                </a:solidFill>
                <a:latin typeface="HP001 4 hàng" panose="020B0603050302020204" pitchFamily="34" charset="0"/>
                <a:cs typeface="Times New Roman" panose="02020603050405020304" pitchFamily="18" charset="0"/>
              </a:rPr>
              <a:t>         </a:t>
            </a:r>
            <a:r>
              <a:rPr lang="en-US" altLang="en-US" sz="3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4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7679883" y="3330208"/>
            <a:ext cx="5702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smtClean="0">
                <a:solidFill>
                  <a:srgbClr val="FF0000"/>
                </a:solidFill>
                <a:latin typeface="HP001 4 hàng" panose="020B0603050302020204" pitchFamily="34" charset="0"/>
                <a:cs typeface="Times New Roman" panose="02020603050405020304" pitchFamily="18" charset="0"/>
              </a:rPr>
              <a:t>Ư</a:t>
            </a:r>
            <a:r>
              <a:rPr lang="en-US" altLang="en-US" smtClean="0">
                <a:solidFill>
                  <a:srgbClr val="FF0000"/>
                </a:solidFill>
                <a:latin typeface="HP001 4 hàng" panose="020B0603050302020204" pitchFamily="34" charset="0"/>
                <a:cs typeface="Times New Roman" panose="02020603050405020304" pitchFamily="18" charset="0"/>
              </a:rPr>
              <a:t> </a:t>
            </a:r>
            <a:r>
              <a:rPr lang="en-US" altLang="en-US" smtClean="0">
                <a:solidFill>
                  <a:srgbClr val="FF0000"/>
                </a:solidFill>
                <a:latin typeface="HP001 4 hàng" panose="020B0603050302020204" pitchFamily="34" charset="0"/>
                <a:cs typeface="Times New Roman" panose="02020603050405020304" pitchFamily="18" charset="0"/>
              </a:rPr>
              <a:t>         </a:t>
            </a:r>
            <a:r>
              <a:rPr lang="en-US" altLang="en-US" sz="3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2311950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500" fill="hold"/>
                                        <p:tgtEl>
                                          <p:spTgt spid="34"/>
                                        </p:tgtEl>
                                        <p:attrNameLst>
                                          <p:attrName>ppt_w</p:attrName>
                                        </p:attrNameLst>
                                      </p:cBhvr>
                                      <p:tavLst>
                                        <p:tav tm="0">
                                          <p:val>
                                            <p:fltVal val="0"/>
                                          </p:val>
                                        </p:tav>
                                        <p:tav tm="100000">
                                          <p:val>
                                            <p:strVal val="#ppt_w"/>
                                          </p:val>
                                        </p:tav>
                                      </p:tavLst>
                                    </p:anim>
                                    <p:anim calcmode="lin" valueType="num">
                                      <p:cBhvr>
                                        <p:cTn id="30" dur="500" fill="hold"/>
                                        <p:tgtEl>
                                          <p:spTgt spid="34"/>
                                        </p:tgtEl>
                                        <p:attrNameLst>
                                          <p:attrName>ppt_h</p:attrName>
                                        </p:attrNameLst>
                                      </p:cBhvr>
                                      <p:tavLst>
                                        <p:tav tm="0">
                                          <p:val>
                                            <p:fltVal val="0"/>
                                          </p:val>
                                        </p:tav>
                                        <p:tav tm="100000">
                                          <p:val>
                                            <p:strVal val="#ppt_h"/>
                                          </p:val>
                                        </p:tav>
                                      </p:tavLst>
                                    </p:anim>
                                    <p:animEffect transition="in" filter="fade">
                                      <p:cBhvr>
                                        <p:cTn id="31" dur="500"/>
                                        <p:tgtEl>
                                          <p:spTgt spid="3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p:cTn id="34" dur="500" fill="hold"/>
                                        <p:tgtEl>
                                          <p:spTgt spid="30"/>
                                        </p:tgtEl>
                                        <p:attrNameLst>
                                          <p:attrName>ppt_w</p:attrName>
                                        </p:attrNameLst>
                                      </p:cBhvr>
                                      <p:tavLst>
                                        <p:tav tm="0">
                                          <p:val>
                                            <p:fltVal val="0"/>
                                          </p:val>
                                        </p:tav>
                                        <p:tav tm="100000">
                                          <p:val>
                                            <p:strVal val="#ppt_w"/>
                                          </p:val>
                                        </p:tav>
                                      </p:tavLst>
                                    </p:anim>
                                    <p:anim calcmode="lin" valueType="num">
                                      <p:cBhvr>
                                        <p:cTn id="35" dur="500" fill="hold"/>
                                        <p:tgtEl>
                                          <p:spTgt spid="30"/>
                                        </p:tgtEl>
                                        <p:attrNameLst>
                                          <p:attrName>ppt_h</p:attrName>
                                        </p:attrNameLst>
                                      </p:cBhvr>
                                      <p:tavLst>
                                        <p:tav tm="0">
                                          <p:val>
                                            <p:fltVal val="0"/>
                                          </p:val>
                                        </p:tav>
                                        <p:tav tm="100000">
                                          <p:val>
                                            <p:strVal val="#ppt_h"/>
                                          </p:val>
                                        </p:tav>
                                      </p:tavLst>
                                    </p:anim>
                                    <p:animEffect transition="in" filter="fade">
                                      <p:cBhvr>
                                        <p:cTn id="36" dur="500"/>
                                        <p:tgtEl>
                                          <p:spTgt spid="3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500" fill="hold"/>
                                        <p:tgtEl>
                                          <p:spTgt spid="42"/>
                                        </p:tgtEl>
                                        <p:attrNameLst>
                                          <p:attrName>ppt_w</p:attrName>
                                        </p:attrNameLst>
                                      </p:cBhvr>
                                      <p:tavLst>
                                        <p:tav tm="0">
                                          <p:val>
                                            <p:fltVal val="0"/>
                                          </p:val>
                                        </p:tav>
                                        <p:tav tm="100000">
                                          <p:val>
                                            <p:strVal val="#ppt_w"/>
                                          </p:val>
                                        </p:tav>
                                      </p:tavLst>
                                    </p:anim>
                                    <p:anim calcmode="lin" valueType="num">
                                      <p:cBhvr>
                                        <p:cTn id="40" dur="500" fill="hold"/>
                                        <p:tgtEl>
                                          <p:spTgt spid="42"/>
                                        </p:tgtEl>
                                        <p:attrNameLst>
                                          <p:attrName>ppt_h</p:attrName>
                                        </p:attrNameLst>
                                      </p:cBhvr>
                                      <p:tavLst>
                                        <p:tav tm="0">
                                          <p:val>
                                            <p:fltVal val="0"/>
                                          </p:val>
                                        </p:tav>
                                        <p:tav tm="100000">
                                          <p:val>
                                            <p:strVal val="#ppt_h"/>
                                          </p:val>
                                        </p:tav>
                                      </p:tavLst>
                                    </p:anim>
                                    <p:animEffect transition="in" filter="fade">
                                      <p:cBhvr>
                                        <p:cTn id="41" dur="500"/>
                                        <p:tgtEl>
                                          <p:spTgt spid="42"/>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 calcmode="lin" valueType="num">
                                      <p:cBhvr>
                                        <p:cTn id="44" dur="500" fill="hold"/>
                                        <p:tgtEl>
                                          <p:spTgt spid="43"/>
                                        </p:tgtEl>
                                        <p:attrNameLst>
                                          <p:attrName>ppt_w</p:attrName>
                                        </p:attrNameLst>
                                      </p:cBhvr>
                                      <p:tavLst>
                                        <p:tav tm="0">
                                          <p:val>
                                            <p:fltVal val="0"/>
                                          </p:val>
                                        </p:tav>
                                        <p:tav tm="100000">
                                          <p:val>
                                            <p:strVal val="#ppt_w"/>
                                          </p:val>
                                        </p:tav>
                                      </p:tavLst>
                                    </p:anim>
                                    <p:anim calcmode="lin" valueType="num">
                                      <p:cBhvr>
                                        <p:cTn id="45" dur="500" fill="hold"/>
                                        <p:tgtEl>
                                          <p:spTgt spid="43"/>
                                        </p:tgtEl>
                                        <p:attrNameLst>
                                          <p:attrName>ppt_h</p:attrName>
                                        </p:attrNameLst>
                                      </p:cBhvr>
                                      <p:tavLst>
                                        <p:tav tm="0">
                                          <p:val>
                                            <p:fltVal val="0"/>
                                          </p:val>
                                        </p:tav>
                                        <p:tav tm="100000">
                                          <p:val>
                                            <p:strVal val="#ppt_h"/>
                                          </p:val>
                                        </p:tav>
                                      </p:tavLst>
                                    </p:anim>
                                    <p:animEffect transition="in" filter="fade">
                                      <p:cBhvr>
                                        <p:cTn id="4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4" grpId="0"/>
      <p:bldP spid="23" grpId="0"/>
      <p:bldP spid="25" grpId="0"/>
      <p:bldP spid="27" grpId="0"/>
      <p:bldP spid="30" grpId="0"/>
      <p:bldP spid="42" grpId="0"/>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4F8E5F2-4792-4415-B6B7-F49CEAC375A5}"/>
              </a:ext>
            </a:extLst>
          </p:cNvPr>
          <p:cNvSpPr txBox="1"/>
          <p:nvPr/>
        </p:nvSpPr>
        <p:spPr>
          <a:xfrm>
            <a:off x="138545" y="62386"/>
            <a:ext cx="2288930" cy="561885"/>
          </a:xfrm>
          <a:prstGeom prst="rect">
            <a:avLst/>
          </a:prstGeom>
          <a:noFill/>
          <a:ln>
            <a:noFill/>
          </a:ln>
        </p:spPr>
        <p:txBody>
          <a:bodyPr wrap="square" rtlCol="0">
            <a:spAutoFit/>
          </a:bodyPr>
          <a:lstStyle/>
          <a:p>
            <a:pPr algn="ctr">
              <a:lnSpc>
                <a:spcPct val="120000"/>
              </a:lnSpc>
              <a:defRPr/>
            </a:pPr>
            <a:r>
              <a:rPr lang="en-US" sz="2800" smtClean="0">
                <a:ln>
                  <a:solidFill>
                    <a:srgbClr val="00B050"/>
                  </a:solidFill>
                </a:ln>
                <a:latin typeface="Arial-SGK-TV" pitchFamily="2" charset="0"/>
                <a:ea typeface="Arial-Rounded" panose="020B0500000000000000" pitchFamily="34" charset="0"/>
                <a:cs typeface="Arial-SGK-TV" pitchFamily="2" charset="0"/>
              </a:rPr>
              <a:t>2. Viết từ ngữ</a:t>
            </a:r>
            <a:endParaRPr lang="vi-VN" sz="2800" dirty="0">
              <a:ln>
                <a:solidFill>
                  <a:srgbClr val="00B050"/>
                </a:solidFill>
              </a:ln>
              <a:latin typeface="Arial-SGK-TV" pitchFamily="2" charset="0"/>
              <a:ea typeface="Arial-Rounded" panose="020B0500000000000000" pitchFamily="34" charset="0"/>
              <a:cs typeface="Arial-SGK-TV" pitchFamily="2" charset="0"/>
            </a:endParaRPr>
          </a:p>
        </p:txBody>
      </p:sp>
      <p:grpSp>
        <p:nvGrpSpPr>
          <p:cNvPr id="3" name="Group 2"/>
          <p:cNvGrpSpPr/>
          <p:nvPr/>
        </p:nvGrpSpPr>
        <p:grpSpPr>
          <a:xfrm>
            <a:off x="138545" y="742949"/>
            <a:ext cx="8929255" cy="3857188"/>
            <a:chOff x="138545" y="742949"/>
            <a:chExt cx="8929255" cy="3857188"/>
          </a:xfrm>
        </p:grpSpPr>
        <p:pic>
          <p:nvPicPr>
            <p:cNvPr id="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6101" r="3489" b="-79"/>
            <a:stretch/>
          </p:blipFill>
          <p:spPr bwMode="auto">
            <a:xfrm>
              <a:off x="138545" y="742949"/>
              <a:ext cx="7678412" cy="19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6018" r="83754" b="-80"/>
            <a:stretch/>
          </p:blipFill>
          <p:spPr bwMode="auto">
            <a:xfrm>
              <a:off x="7775392" y="742950"/>
              <a:ext cx="1292408" cy="194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8367" r="3489" b="-80"/>
            <a:stretch/>
          </p:blipFill>
          <p:spPr bwMode="auto">
            <a:xfrm>
              <a:off x="138545" y="2700735"/>
              <a:ext cx="7678412" cy="189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9247" r="83754" b="-79"/>
            <a:stretch/>
          </p:blipFill>
          <p:spPr bwMode="auto">
            <a:xfrm>
              <a:off x="7775392" y="2714590"/>
              <a:ext cx="1292408" cy="188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392754" y="1061790"/>
            <a:ext cx="843421"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l-GR" altLang="en-US" sz="3150">
                <a:solidFill>
                  <a:srgbClr val="FF0000"/>
                </a:solidFill>
                <a:latin typeface="HP001 4 hàng" panose="020B0603050302020204" pitchFamily="34" charset="0"/>
                <a:cs typeface="Times New Roman" panose="02020603050405020304" pitchFamily="18" charset="0"/>
              </a:rPr>
              <a:t> </a:t>
            </a:r>
            <a:r>
              <a:rPr lang="en-US" altLang="en-US" sz="3150" smtClean="0">
                <a:solidFill>
                  <a:srgbClr val="FF0000"/>
                </a:solidFill>
                <a:latin typeface="HP001 4 hàng" panose="020B0603050302020204" pitchFamily="34" charset="0"/>
                <a:cs typeface="Times New Roman" panose="02020603050405020304" pitchFamily="18" charset="0"/>
              </a:rPr>
              <a:t>lạŁ</a:t>
            </a:r>
            <a:endParaRPr lang="en-US" altLang="en-US" sz="3150">
              <a:solidFill>
                <a:srgbClr val="FF0000"/>
              </a:solidFill>
              <a:latin typeface="HP001 4 hàng" panose="020B0603050302020204" pitchFamily="34" charset="0"/>
              <a:cs typeface="Times New Roman" panose="02020603050405020304" pitchFamily="18" charset="0"/>
            </a:endParaRPr>
          </a:p>
        </p:txBody>
      </p:sp>
      <p:sp>
        <p:nvSpPr>
          <p:cNvPr id="25"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87408" y="2349861"/>
            <a:ext cx="879392"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100">
                <a:solidFill>
                  <a:srgbClr val="FF0000"/>
                </a:solidFill>
                <a:latin typeface="HP001 4 hàng" panose="020B0603050302020204" pitchFamily="34" charset="0"/>
                <a:cs typeface="Times New Roman" panose="02020603050405020304" pitchFamily="18" charset="0"/>
              </a:rPr>
              <a:t>cŪg</a:t>
            </a:r>
            <a:endParaRPr lang="en-US" altLang="en-US" sz="3100">
              <a:solidFill>
                <a:srgbClr val="FF0000"/>
              </a:solidFill>
              <a:latin typeface="HP001 4 hàng" panose="020B0603050302020204" pitchFamily="34" charset="0"/>
              <a:cs typeface="Times New Roman" panose="02020603050405020304" pitchFamily="18" charset="0"/>
            </a:endParaRPr>
          </a:p>
        </p:txBody>
      </p:sp>
      <p:sp>
        <p:nvSpPr>
          <p:cNvPr id="27"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821574" y="2349861"/>
            <a:ext cx="1295400"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vi-VN" altLang="en-US" sz="3100">
                <a:solidFill>
                  <a:srgbClr val="FF0000"/>
                </a:solidFill>
                <a:latin typeface="HP001 4 hàng" panose="020B0603050302020204" pitchFamily="34" charset="0"/>
                <a:cs typeface="Times New Roman" panose="02020603050405020304" pitchFamily="18" charset="0"/>
              </a:rPr>
              <a:t> </a:t>
            </a:r>
            <a:r>
              <a:rPr lang="el-GR" altLang="en-US" sz="3100">
                <a:solidFill>
                  <a:srgbClr val="FF0000"/>
                </a:solidFill>
                <a:latin typeface="HP001 4 hàng" panose="020B0603050302020204" pitchFamily="34" charset="0"/>
                <a:cs typeface="Times New Roman" panose="02020603050405020304" pitchFamily="18" charset="0"/>
              </a:rPr>
              <a:t>νμ</a:t>
            </a:r>
            <a:r>
              <a:rPr lang="en-US" altLang="en-US" sz="3100">
                <a:solidFill>
                  <a:srgbClr val="FF0000"/>
                </a:solidFill>
                <a:latin typeface="HP001 4 hàng" panose="020B0603050302020204" pitchFamily="34" charset="0"/>
                <a:cs typeface="Times New Roman" panose="02020603050405020304" pitchFamily="18" charset="0"/>
              </a:rPr>
              <a:t>łn</a:t>
            </a:r>
            <a:endParaRPr lang="en-US" altLang="en-US" sz="3100">
              <a:solidFill>
                <a:srgbClr val="FF0000"/>
              </a:solidFill>
              <a:latin typeface="HP001 4 hàng" panose="020B0603050302020204" pitchFamily="34" charset="0"/>
              <a:cs typeface="Times New Roman" panose="02020603050405020304" pitchFamily="18" charset="0"/>
            </a:endParaRPr>
          </a:p>
        </p:txBody>
      </p:sp>
      <p:grpSp>
        <p:nvGrpSpPr>
          <p:cNvPr id="2" name="Group 1"/>
          <p:cNvGrpSpPr/>
          <p:nvPr/>
        </p:nvGrpSpPr>
        <p:grpSpPr>
          <a:xfrm>
            <a:off x="179606" y="724282"/>
            <a:ext cx="1496793" cy="914589"/>
            <a:chOff x="179606" y="724282"/>
            <a:chExt cx="1496793" cy="914589"/>
          </a:xfrm>
        </p:grpSpPr>
        <p:sp>
          <p:nvSpPr>
            <p:cNvPr id="2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79606" y="1061790"/>
              <a:ext cx="1496793"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150">
                  <a:solidFill>
                    <a:srgbClr val="FF0000"/>
                  </a:solidFill>
                  <a:latin typeface="HP001 4 hàng" panose="020B0603050302020204" pitchFamily="34" charset="0"/>
                  <a:cs typeface="Times New Roman" panose="02020603050405020304" pitchFamily="18" charset="0"/>
                </a:rPr>
                <a:t>wg</a:t>
              </a:r>
              <a:r>
                <a:rPr lang="el-GR" altLang="en-US" sz="3150">
                  <a:solidFill>
                    <a:srgbClr val="FF0000"/>
                  </a:solidFill>
                  <a:latin typeface="HP001 4 hàng" panose="020B0603050302020204" pitchFamily="34" charset="0"/>
                  <a:cs typeface="Times New Roman" panose="02020603050405020304" pitchFamily="18" charset="0"/>
                </a:rPr>
                <a:t>Ξζ</a:t>
              </a:r>
              <a:endParaRPr lang="en-US" altLang="en-US" sz="3150">
                <a:solidFill>
                  <a:srgbClr val="FF0000"/>
                </a:solidFill>
                <a:latin typeface="HP001 4 hàng" panose="020B0603050302020204" pitchFamily="34" charset="0"/>
                <a:cs typeface="Times New Roman" panose="02020603050405020304" pitchFamily="18" charset="0"/>
              </a:endParaRPr>
            </a:p>
          </p:txBody>
        </p:sp>
        <p:sp>
          <p:nvSpPr>
            <p:cNvPr id="35" name="Text Box 11">
              <a:extLst>
                <a:ext uri="{FF2B5EF4-FFF2-40B4-BE49-F238E27FC236}">
                  <a16:creationId xmlns:a16="http://schemas.microsoft.com/office/drawing/2014/main" id="{243B69F1-7102-4478-B308-223FBA0A17A2}"/>
                </a:ext>
              </a:extLst>
            </p:cNvPr>
            <p:cNvSpPr txBox="1">
              <a:spLocks noChangeArrowheads="1"/>
            </p:cNvSpPr>
            <p:nvPr/>
          </p:nvSpPr>
          <p:spPr bwMode="auto">
            <a:xfrm rot="279760">
              <a:off x="790651" y="724282"/>
              <a:ext cx="33431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4400" smtClean="0">
                  <a:solidFill>
                    <a:srgbClr val="FF0000"/>
                  </a:solidFill>
                  <a:latin typeface="HP001 4 hàng" panose="020B0603050302020204" pitchFamily="34" charset="0"/>
                  <a:cs typeface="Times New Roman" panose="02020603050405020304" pitchFamily="18" charset="0"/>
                </a:rPr>
                <a:t>,</a:t>
              </a:r>
              <a:endParaRPr lang="en-US" altLang="en-US" sz="4400">
                <a:solidFill>
                  <a:srgbClr val="FF0000"/>
                </a:solidFill>
                <a:latin typeface="HP001 4 hàng" panose="020B0603050302020204" pitchFamily="34" charset="0"/>
                <a:cs typeface="Times New Roman" panose="02020603050405020304" pitchFamily="18" charset="0"/>
              </a:endParaRPr>
            </a:p>
          </p:txBody>
        </p:sp>
      </p:grpSp>
      <p:pic>
        <p:nvPicPr>
          <p:cNvPr id="4" name="Picture 3"/>
          <p:cNvPicPr>
            <a:picLocks noChangeAspect="1"/>
          </p:cNvPicPr>
          <p:nvPr/>
        </p:nvPicPr>
        <p:blipFill>
          <a:blip r:embed="rId5"/>
          <a:stretch>
            <a:fillRect/>
          </a:stretch>
        </p:blipFill>
        <p:spPr>
          <a:xfrm>
            <a:off x="2487869" y="572901"/>
            <a:ext cx="2184762" cy="1268078"/>
          </a:xfrm>
          <a:prstGeom prst="rect">
            <a:avLst/>
          </a:prstGeom>
        </p:spPr>
      </p:pic>
      <p:pic>
        <p:nvPicPr>
          <p:cNvPr id="5" name="Picture 4"/>
          <p:cNvPicPr>
            <a:picLocks noChangeAspect="1"/>
          </p:cNvPicPr>
          <p:nvPr/>
        </p:nvPicPr>
        <p:blipFill>
          <a:blip r:embed="rId6"/>
          <a:stretch>
            <a:fillRect/>
          </a:stretch>
        </p:blipFill>
        <p:spPr>
          <a:xfrm>
            <a:off x="4199319" y="984859"/>
            <a:ext cx="1303806" cy="853514"/>
          </a:xfrm>
          <a:prstGeom prst="rect">
            <a:avLst/>
          </a:prstGeom>
        </p:spPr>
      </p:pic>
      <p:pic>
        <p:nvPicPr>
          <p:cNvPr id="36" name="Picture 35"/>
          <p:cNvPicPr>
            <a:picLocks noChangeAspect="1"/>
          </p:cNvPicPr>
          <p:nvPr/>
        </p:nvPicPr>
        <p:blipFill>
          <a:blip r:embed="rId5"/>
          <a:stretch>
            <a:fillRect/>
          </a:stretch>
        </p:blipFill>
        <p:spPr>
          <a:xfrm>
            <a:off x="5683565" y="571649"/>
            <a:ext cx="2184762" cy="1268078"/>
          </a:xfrm>
          <a:prstGeom prst="rect">
            <a:avLst/>
          </a:prstGeom>
        </p:spPr>
      </p:pic>
      <p:pic>
        <p:nvPicPr>
          <p:cNvPr id="37" name="Picture 36"/>
          <p:cNvPicPr>
            <a:picLocks noChangeAspect="1"/>
          </p:cNvPicPr>
          <p:nvPr/>
        </p:nvPicPr>
        <p:blipFill>
          <a:blip r:embed="rId6"/>
          <a:stretch>
            <a:fillRect/>
          </a:stretch>
        </p:blipFill>
        <p:spPr>
          <a:xfrm>
            <a:off x="7395015" y="983607"/>
            <a:ext cx="1303806" cy="853514"/>
          </a:xfrm>
          <a:prstGeom prst="rect">
            <a:avLst/>
          </a:prstGeom>
        </p:spPr>
      </p:pic>
      <p:pic>
        <p:nvPicPr>
          <p:cNvPr id="6" name="Picture 5"/>
          <p:cNvPicPr>
            <a:picLocks noChangeAspect="1"/>
          </p:cNvPicPr>
          <p:nvPr/>
        </p:nvPicPr>
        <p:blipFill>
          <a:blip r:embed="rId7"/>
          <a:stretch>
            <a:fillRect/>
          </a:stretch>
        </p:blipFill>
        <p:spPr>
          <a:xfrm>
            <a:off x="2364582" y="2261394"/>
            <a:ext cx="1498502" cy="835224"/>
          </a:xfrm>
          <a:prstGeom prst="rect">
            <a:avLst/>
          </a:prstGeom>
        </p:spPr>
      </p:pic>
      <p:pic>
        <p:nvPicPr>
          <p:cNvPr id="11" name="Picture 10"/>
          <p:cNvPicPr>
            <a:picLocks noChangeAspect="1"/>
          </p:cNvPicPr>
          <p:nvPr/>
        </p:nvPicPr>
        <p:blipFill>
          <a:blip r:embed="rId8"/>
          <a:stretch>
            <a:fillRect/>
          </a:stretch>
        </p:blipFill>
        <p:spPr>
          <a:xfrm>
            <a:off x="3445926" y="2266750"/>
            <a:ext cx="1597829" cy="835224"/>
          </a:xfrm>
          <a:prstGeom prst="rect">
            <a:avLst/>
          </a:prstGeom>
        </p:spPr>
      </p:pic>
      <p:pic>
        <p:nvPicPr>
          <p:cNvPr id="38" name="Picture 37"/>
          <p:cNvPicPr>
            <a:picLocks noChangeAspect="1"/>
          </p:cNvPicPr>
          <p:nvPr/>
        </p:nvPicPr>
        <p:blipFill>
          <a:blip r:embed="rId7"/>
          <a:stretch>
            <a:fillRect/>
          </a:stretch>
        </p:blipFill>
        <p:spPr>
          <a:xfrm>
            <a:off x="5558930" y="2265928"/>
            <a:ext cx="1498502" cy="835224"/>
          </a:xfrm>
          <a:prstGeom prst="rect">
            <a:avLst/>
          </a:prstGeom>
        </p:spPr>
      </p:pic>
      <p:pic>
        <p:nvPicPr>
          <p:cNvPr id="39" name="Picture 38"/>
          <p:cNvPicPr>
            <a:picLocks noChangeAspect="1"/>
          </p:cNvPicPr>
          <p:nvPr/>
        </p:nvPicPr>
        <p:blipFill>
          <a:blip r:embed="rId8"/>
          <a:stretch>
            <a:fillRect/>
          </a:stretch>
        </p:blipFill>
        <p:spPr>
          <a:xfrm>
            <a:off x="6650548" y="2261010"/>
            <a:ext cx="1597829" cy="835224"/>
          </a:xfrm>
          <a:prstGeom prst="rect">
            <a:avLst/>
          </a:prstGeom>
        </p:spPr>
      </p:pic>
    </p:spTree>
    <p:custDataLst>
      <p:tags r:id="rId1"/>
    </p:custDataLst>
    <p:extLst>
      <p:ext uri="{BB962C8B-B14F-4D97-AF65-F5344CB8AC3E}">
        <p14:creationId xmlns:p14="http://schemas.microsoft.com/office/powerpoint/2010/main" val="1660612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Effect transition="in" filter="fade">
                                      <p:cBhvr>
                                        <p:cTn id="19" dur="500"/>
                                        <p:tgtEl>
                                          <p:spTgt spid="36"/>
                                        </p:tgtEl>
                                      </p:cBhvr>
                                    </p:animEffect>
                                  </p:childTnLst>
                                </p:cTn>
                              </p:par>
                              <p:par>
                                <p:cTn id="20" presetID="53" presetClass="entr" presetSubtype="16"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500" fill="hold"/>
                                        <p:tgtEl>
                                          <p:spTgt spid="37"/>
                                        </p:tgtEl>
                                        <p:attrNameLst>
                                          <p:attrName>ppt_w</p:attrName>
                                        </p:attrNameLst>
                                      </p:cBhvr>
                                      <p:tavLst>
                                        <p:tav tm="0">
                                          <p:val>
                                            <p:fltVal val="0"/>
                                          </p:val>
                                        </p:tav>
                                        <p:tav tm="100000">
                                          <p:val>
                                            <p:strVal val="#ppt_w"/>
                                          </p:val>
                                        </p:tav>
                                      </p:tavLst>
                                    </p:anim>
                                    <p:anim calcmode="lin" valueType="num">
                                      <p:cBhvr>
                                        <p:cTn id="23" dur="500" fill="hold"/>
                                        <p:tgtEl>
                                          <p:spTgt spid="37"/>
                                        </p:tgtEl>
                                        <p:attrNameLst>
                                          <p:attrName>ppt_h</p:attrName>
                                        </p:attrNameLst>
                                      </p:cBhvr>
                                      <p:tavLst>
                                        <p:tav tm="0">
                                          <p:val>
                                            <p:fltVal val="0"/>
                                          </p:val>
                                        </p:tav>
                                        <p:tav tm="100000">
                                          <p:val>
                                            <p:strVal val="#ppt_h"/>
                                          </p:val>
                                        </p:tav>
                                      </p:tavLst>
                                    </p:anim>
                                    <p:animEffect transition="in" filter="fade">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p:cTn id="39" dur="500" fill="hold"/>
                                        <p:tgtEl>
                                          <p:spTgt spid="38"/>
                                        </p:tgtEl>
                                        <p:attrNameLst>
                                          <p:attrName>ppt_w</p:attrName>
                                        </p:attrNameLst>
                                      </p:cBhvr>
                                      <p:tavLst>
                                        <p:tav tm="0">
                                          <p:val>
                                            <p:fltVal val="0"/>
                                          </p:val>
                                        </p:tav>
                                        <p:tav tm="100000">
                                          <p:val>
                                            <p:strVal val="#ppt_w"/>
                                          </p:val>
                                        </p:tav>
                                      </p:tavLst>
                                    </p:anim>
                                    <p:anim calcmode="lin" valueType="num">
                                      <p:cBhvr>
                                        <p:cTn id="40" dur="500" fill="hold"/>
                                        <p:tgtEl>
                                          <p:spTgt spid="38"/>
                                        </p:tgtEl>
                                        <p:attrNameLst>
                                          <p:attrName>ppt_h</p:attrName>
                                        </p:attrNameLst>
                                      </p:cBhvr>
                                      <p:tavLst>
                                        <p:tav tm="0">
                                          <p:val>
                                            <p:fltVal val="0"/>
                                          </p:val>
                                        </p:tav>
                                        <p:tav tm="100000">
                                          <p:val>
                                            <p:strVal val="#ppt_h"/>
                                          </p:val>
                                        </p:tav>
                                      </p:tavLst>
                                    </p:anim>
                                    <p:animEffect transition="in" filter="fade">
                                      <p:cBhvr>
                                        <p:cTn id="41" dur="500"/>
                                        <p:tgtEl>
                                          <p:spTgt spid="38"/>
                                        </p:tgtEl>
                                      </p:cBhvr>
                                    </p:animEffect>
                                  </p:childTnLst>
                                </p:cTn>
                              </p:par>
                              <p:par>
                                <p:cTn id="42" presetID="53" presetClass="entr" presetSubtype="16"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 calcmode="lin" valueType="num">
                                      <p:cBhvr>
                                        <p:cTn id="44" dur="500" fill="hold"/>
                                        <p:tgtEl>
                                          <p:spTgt spid="39"/>
                                        </p:tgtEl>
                                        <p:attrNameLst>
                                          <p:attrName>ppt_w</p:attrName>
                                        </p:attrNameLst>
                                      </p:cBhvr>
                                      <p:tavLst>
                                        <p:tav tm="0">
                                          <p:val>
                                            <p:fltVal val="0"/>
                                          </p:val>
                                        </p:tav>
                                        <p:tav tm="100000">
                                          <p:val>
                                            <p:strVal val="#ppt_w"/>
                                          </p:val>
                                        </p:tav>
                                      </p:tavLst>
                                    </p:anim>
                                    <p:anim calcmode="lin" valueType="num">
                                      <p:cBhvr>
                                        <p:cTn id="45" dur="500" fill="hold"/>
                                        <p:tgtEl>
                                          <p:spTgt spid="39"/>
                                        </p:tgtEl>
                                        <p:attrNameLst>
                                          <p:attrName>ppt_h</p:attrName>
                                        </p:attrNameLst>
                                      </p:cBhvr>
                                      <p:tavLst>
                                        <p:tav tm="0">
                                          <p:val>
                                            <p:fltVal val="0"/>
                                          </p:val>
                                        </p:tav>
                                        <p:tav tm="100000">
                                          <p:val>
                                            <p:strVal val="#ppt_h"/>
                                          </p:val>
                                        </p:tav>
                                      </p:tavLst>
                                    </p:anim>
                                    <p:animEffect transition="in" filter="fade">
                                      <p:cBhvr>
                                        <p:cTn id="4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4F8E5F2-4792-4415-B6B7-F49CEAC375A5}"/>
              </a:ext>
            </a:extLst>
          </p:cNvPr>
          <p:cNvSpPr txBox="1"/>
          <p:nvPr/>
        </p:nvSpPr>
        <p:spPr>
          <a:xfrm>
            <a:off x="13768" y="67151"/>
            <a:ext cx="8530099" cy="572464"/>
          </a:xfrm>
          <a:prstGeom prst="rect">
            <a:avLst/>
          </a:prstGeom>
          <a:noFill/>
          <a:ln>
            <a:noFill/>
          </a:ln>
        </p:spPr>
        <p:txBody>
          <a:bodyPr wrap="square" rtlCol="0">
            <a:spAutoFit/>
          </a:bodyPr>
          <a:lstStyle/>
          <a:p>
            <a:pPr algn="ctr">
              <a:lnSpc>
                <a:spcPct val="120000"/>
              </a:lnSpc>
              <a:defRPr/>
            </a:pPr>
            <a:r>
              <a:rPr lang="en-US" sz="2600" smtClean="0">
                <a:ln>
                  <a:solidFill>
                    <a:srgbClr val="00B050"/>
                  </a:solidFill>
                </a:ln>
                <a:latin typeface="Arial-SGK-TV" pitchFamily="2" charset="0"/>
                <a:ea typeface="Arial-Rounded" panose="020B0500000000000000" pitchFamily="34" charset="0"/>
                <a:cs typeface="Arial-SGK-TV" pitchFamily="2" charset="0"/>
              </a:rPr>
              <a:t>3. Viết câu trả lời cho câu hỏi </a:t>
            </a:r>
            <a:r>
              <a:rPr lang="en-US" sz="2600" smtClean="0">
                <a:ln>
                  <a:solidFill>
                    <a:srgbClr val="00B050"/>
                  </a:solidFill>
                </a:ln>
                <a:latin typeface="Arial-SGK-TV" pitchFamily="2" charset="0"/>
                <a:ea typeface="Arial-Rounded" panose="020B0500000000000000" pitchFamily="34" charset="0"/>
                <a:cs typeface="Arial-SGK-TV" pitchFamily="2" charset="0"/>
              </a:rPr>
              <a:t>a </a:t>
            </a:r>
            <a:r>
              <a:rPr lang="en-US" sz="2600" smtClean="0">
                <a:ln>
                  <a:solidFill>
                    <a:srgbClr val="00B050"/>
                  </a:solidFill>
                </a:ln>
                <a:latin typeface="Arial-SGK-TV" pitchFamily="2" charset="0"/>
                <a:ea typeface="Arial-Rounded" panose="020B0500000000000000" pitchFamily="34" charset="0"/>
                <a:cs typeface="Arial-SGK-TV" pitchFamily="2" charset="0"/>
              </a:rPr>
              <a:t>ở mục 3 ( SHS trang </a:t>
            </a:r>
            <a:r>
              <a:rPr lang="en-US" sz="2600" smtClean="0">
                <a:ln>
                  <a:solidFill>
                    <a:srgbClr val="00B050"/>
                  </a:solidFill>
                </a:ln>
                <a:latin typeface="Arial-SGK-TV" pitchFamily="2" charset="0"/>
                <a:ea typeface="Arial-Rounded" panose="020B0500000000000000" pitchFamily="34" charset="0"/>
                <a:cs typeface="Arial-SGK-TV" pitchFamily="2" charset="0"/>
              </a:rPr>
              <a:t>75)</a:t>
            </a:r>
            <a:endParaRPr lang="vi-VN" sz="2600" dirty="0">
              <a:ln>
                <a:solidFill>
                  <a:srgbClr val="00B050"/>
                </a:solidFill>
              </a:ln>
              <a:latin typeface="Arial-SGK-TV" pitchFamily="2" charset="0"/>
              <a:ea typeface="Arial-Rounded" panose="020B0500000000000000" pitchFamily="34" charset="0"/>
              <a:cs typeface="Arial-SGK-TV" pitchFamily="2" charset="0"/>
            </a:endParaRPr>
          </a:p>
        </p:txBody>
      </p:sp>
      <p:grpSp>
        <p:nvGrpSpPr>
          <p:cNvPr id="3" name="Group 2"/>
          <p:cNvGrpSpPr/>
          <p:nvPr/>
        </p:nvGrpSpPr>
        <p:grpSpPr>
          <a:xfrm>
            <a:off x="138545" y="742949"/>
            <a:ext cx="8929255" cy="3857188"/>
            <a:chOff x="138545" y="742949"/>
            <a:chExt cx="8929255" cy="3857188"/>
          </a:xfrm>
        </p:grpSpPr>
        <p:pic>
          <p:nvPicPr>
            <p:cNvPr id="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6101" r="3489" b="-79"/>
            <a:stretch/>
          </p:blipFill>
          <p:spPr bwMode="auto">
            <a:xfrm>
              <a:off x="138545" y="742949"/>
              <a:ext cx="7678412" cy="19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6018" r="83754" b="-80"/>
            <a:stretch/>
          </p:blipFill>
          <p:spPr bwMode="auto">
            <a:xfrm>
              <a:off x="7775392" y="742950"/>
              <a:ext cx="1292408" cy="194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8367" r="3489" b="-80"/>
            <a:stretch/>
          </p:blipFill>
          <p:spPr bwMode="auto">
            <a:xfrm>
              <a:off x="138545" y="2700735"/>
              <a:ext cx="7678412" cy="189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9247" r="83754" b="-79"/>
            <a:stretch/>
          </p:blipFill>
          <p:spPr bwMode="auto">
            <a:xfrm>
              <a:off x="7775392" y="2714590"/>
              <a:ext cx="1292408" cy="188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998327" y="1578869"/>
            <a:ext cx="47860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4400" smtClean="0">
                <a:solidFill>
                  <a:srgbClr val="FF0000"/>
                </a:solidFill>
                <a:latin typeface="HP001 4 hàng" panose="020B0603050302020204" pitchFamily="34" charset="0"/>
                <a:cs typeface="Times New Roman" panose="02020603050405020304" pitchFamily="18" charset="0"/>
              </a:rPr>
              <a:t>.</a:t>
            </a:r>
            <a:endParaRPr lang="en-US" altLang="en-US" sz="4400">
              <a:solidFill>
                <a:srgbClr val="FF0000"/>
              </a:solidFill>
              <a:latin typeface="HP001 4 hàng" panose="020B0603050302020204" pitchFamily="34"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488022" y="999356"/>
            <a:ext cx="1018120" cy="835224"/>
          </a:xfrm>
          <a:prstGeom prst="rect">
            <a:avLst/>
          </a:prstGeom>
        </p:spPr>
      </p:pic>
      <p:pic>
        <p:nvPicPr>
          <p:cNvPr id="5" name="Picture 4"/>
          <p:cNvPicPr>
            <a:picLocks noChangeAspect="1"/>
          </p:cNvPicPr>
          <p:nvPr/>
        </p:nvPicPr>
        <p:blipFill>
          <a:blip r:embed="rId5"/>
          <a:stretch>
            <a:fillRect/>
          </a:stretch>
        </p:blipFill>
        <p:spPr>
          <a:xfrm>
            <a:off x="860053" y="989082"/>
            <a:ext cx="958474" cy="835224"/>
          </a:xfrm>
          <a:prstGeom prst="rect">
            <a:avLst/>
          </a:prstGeom>
        </p:spPr>
      </p:pic>
      <p:pic>
        <p:nvPicPr>
          <p:cNvPr id="6" name="Picture 5"/>
          <p:cNvPicPr>
            <a:picLocks noChangeAspect="1"/>
          </p:cNvPicPr>
          <p:nvPr/>
        </p:nvPicPr>
        <p:blipFill>
          <a:blip r:embed="rId6"/>
          <a:stretch>
            <a:fillRect/>
          </a:stretch>
        </p:blipFill>
        <p:spPr>
          <a:xfrm>
            <a:off x="1188303" y="992098"/>
            <a:ext cx="1269540" cy="835224"/>
          </a:xfrm>
          <a:prstGeom prst="rect">
            <a:avLst/>
          </a:prstGeom>
        </p:spPr>
      </p:pic>
      <p:pic>
        <p:nvPicPr>
          <p:cNvPr id="7" name="Picture 6"/>
          <p:cNvPicPr>
            <a:picLocks noChangeAspect="1"/>
          </p:cNvPicPr>
          <p:nvPr/>
        </p:nvPicPr>
        <p:blipFill>
          <a:blip r:embed="rId7"/>
          <a:stretch>
            <a:fillRect/>
          </a:stretch>
        </p:blipFill>
        <p:spPr>
          <a:xfrm>
            <a:off x="2074858" y="992098"/>
            <a:ext cx="1236846" cy="835224"/>
          </a:xfrm>
          <a:prstGeom prst="rect">
            <a:avLst/>
          </a:prstGeom>
        </p:spPr>
      </p:pic>
      <p:pic>
        <p:nvPicPr>
          <p:cNvPr id="8" name="Picture 7"/>
          <p:cNvPicPr>
            <a:picLocks noChangeAspect="1"/>
          </p:cNvPicPr>
          <p:nvPr/>
        </p:nvPicPr>
        <p:blipFill>
          <a:blip r:embed="rId8"/>
          <a:stretch>
            <a:fillRect/>
          </a:stretch>
        </p:blipFill>
        <p:spPr>
          <a:xfrm>
            <a:off x="2525078" y="994861"/>
            <a:ext cx="1361122" cy="835224"/>
          </a:xfrm>
          <a:prstGeom prst="rect">
            <a:avLst/>
          </a:prstGeom>
        </p:spPr>
      </p:pic>
      <p:pic>
        <p:nvPicPr>
          <p:cNvPr id="9" name="Picture 8"/>
          <p:cNvPicPr>
            <a:picLocks noChangeAspect="1"/>
          </p:cNvPicPr>
          <p:nvPr/>
        </p:nvPicPr>
        <p:blipFill>
          <a:blip r:embed="rId9"/>
          <a:stretch>
            <a:fillRect/>
          </a:stretch>
        </p:blipFill>
        <p:spPr>
          <a:xfrm>
            <a:off x="3428834" y="995727"/>
            <a:ext cx="1173989" cy="835224"/>
          </a:xfrm>
          <a:prstGeom prst="rect">
            <a:avLst/>
          </a:prstGeom>
        </p:spPr>
      </p:pic>
      <p:pic>
        <p:nvPicPr>
          <p:cNvPr id="10" name="Picture 9"/>
          <p:cNvPicPr>
            <a:picLocks noChangeAspect="1"/>
          </p:cNvPicPr>
          <p:nvPr/>
        </p:nvPicPr>
        <p:blipFill>
          <a:blip r:embed="rId10"/>
          <a:stretch>
            <a:fillRect/>
          </a:stretch>
        </p:blipFill>
        <p:spPr>
          <a:xfrm>
            <a:off x="4277420" y="992098"/>
            <a:ext cx="1281073" cy="835224"/>
          </a:xfrm>
          <a:prstGeom prst="rect">
            <a:avLst/>
          </a:prstGeom>
        </p:spPr>
      </p:pic>
      <p:pic>
        <p:nvPicPr>
          <p:cNvPr id="11" name="Picture 10"/>
          <p:cNvPicPr>
            <a:picLocks noChangeAspect="1"/>
          </p:cNvPicPr>
          <p:nvPr/>
        </p:nvPicPr>
        <p:blipFill>
          <a:blip r:embed="rId11"/>
          <a:stretch>
            <a:fillRect/>
          </a:stretch>
        </p:blipFill>
        <p:spPr>
          <a:xfrm>
            <a:off x="5095089" y="994861"/>
            <a:ext cx="1016323" cy="835224"/>
          </a:xfrm>
          <a:prstGeom prst="rect">
            <a:avLst/>
          </a:prstGeom>
        </p:spPr>
      </p:pic>
      <p:pic>
        <p:nvPicPr>
          <p:cNvPr id="12" name="Picture 11"/>
          <p:cNvPicPr>
            <a:picLocks noChangeAspect="1"/>
          </p:cNvPicPr>
          <p:nvPr/>
        </p:nvPicPr>
        <p:blipFill>
          <a:blip r:embed="rId12"/>
          <a:stretch>
            <a:fillRect/>
          </a:stretch>
        </p:blipFill>
        <p:spPr>
          <a:xfrm>
            <a:off x="5676978" y="992098"/>
            <a:ext cx="1381792" cy="835224"/>
          </a:xfrm>
          <a:prstGeom prst="rect">
            <a:avLst/>
          </a:prstGeom>
        </p:spPr>
      </p:pic>
      <p:pic>
        <p:nvPicPr>
          <p:cNvPr id="13" name="Picture 12"/>
          <p:cNvPicPr>
            <a:picLocks noChangeAspect="1"/>
          </p:cNvPicPr>
          <p:nvPr/>
        </p:nvPicPr>
        <p:blipFill>
          <a:blip r:embed="rId13"/>
          <a:stretch>
            <a:fillRect/>
          </a:stretch>
        </p:blipFill>
        <p:spPr>
          <a:xfrm>
            <a:off x="6708669" y="992098"/>
            <a:ext cx="713554" cy="835224"/>
          </a:xfrm>
          <a:prstGeom prst="rect">
            <a:avLst/>
          </a:prstGeom>
        </p:spPr>
      </p:pic>
      <p:pic>
        <p:nvPicPr>
          <p:cNvPr id="36" name="Picture 35"/>
          <p:cNvPicPr>
            <a:picLocks noChangeAspect="1"/>
          </p:cNvPicPr>
          <p:nvPr/>
        </p:nvPicPr>
        <p:blipFill>
          <a:blip r:embed="rId14"/>
          <a:stretch>
            <a:fillRect/>
          </a:stretch>
        </p:blipFill>
        <p:spPr>
          <a:xfrm>
            <a:off x="6993513" y="989082"/>
            <a:ext cx="1498502" cy="835224"/>
          </a:xfrm>
          <a:prstGeom prst="rect">
            <a:avLst/>
          </a:prstGeom>
        </p:spPr>
      </p:pic>
      <p:pic>
        <p:nvPicPr>
          <p:cNvPr id="42" name="Picture 41"/>
          <p:cNvPicPr>
            <a:picLocks noChangeAspect="1"/>
          </p:cNvPicPr>
          <p:nvPr/>
        </p:nvPicPr>
        <p:blipFill>
          <a:blip r:embed="rId15"/>
          <a:stretch>
            <a:fillRect/>
          </a:stretch>
        </p:blipFill>
        <p:spPr>
          <a:xfrm>
            <a:off x="-76359" y="1629066"/>
            <a:ext cx="1597829" cy="835224"/>
          </a:xfrm>
          <a:prstGeom prst="rect">
            <a:avLst/>
          </a:prstGeom>
        </p:spPr>
      </p:pic>
    </p:spTree>
    <p:extLst>
      <p:ext uri="{BB962C8B-B14F-4D97-AF65-F5344CB8AC3E}">
        <p14:creationId xmlns:p14="http://schemas.microsoft.com/office/powerpoint/2010/main" val="2106227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53" presetClass="entr" presetSubtype="16"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p:cTn id="66" dur="500" fill="hold"/>
                                        <p:tgtEl>
                                          <p:spTgt spid="13"/>
                                        </p:tgtEl>
                                        <p:attrNameLst>
                                          <p:attrName>ppt_w</p:attrName>
                                        </p:attrNameLst>
                                      </p:cBhvr>
                                      <p:tavLst>
                                        <p:tav tm="0">
                                          <p:val>
                                            <p:fltVal val="0"/>
                                          </p:val>
                                        </p:tav>
                                        <p:tav tm="100000">
                                          <p:val>
                                            <p:strVal val="#ppt_w"/>
                                          </p:val>
                                        </p:tav>
                                      </p:tavLst>
                                    </p:anim>
                                    <p:anim calcmode="lin" valueType="num">
                                      <p:cBhvr>
                                        <p:cTn id="67" dur="500" fill="hold"/>
                                        <p:tgtEl>
                                          <p:spTgt spid="13"/>
                                        </p:tgtEl>
                                        <p:attrNameLst>
                                          <p:attrName>ppt_h</p:attrName>
                                        </p:attrNameLst>
                                      </p:cBhvr>
                                      <p:tavLst>
                                        <p:tav tm="0">
                                          <p:val>
                                            <p:fltVal val="0"/>
                                          </p:val>
                                        </p:tav>
                                        <p:tav tm="100000">
                                          <p:val>
                                            <p:strVal val="#ppt_h"/>
                                          </p:val>
                                        </p:tav>
                                      </p:tavLst>
                                    </p:anim>
                                    <p:animEffect transition="in" filter="fade">
                                      <p:cBhvr>
                                        <p:cTn id="68" dur="5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p:cTn id="73" dur="500" fill="hold"/>
                                        <p:tgtEl>
                                          <p:spTgt spid="36"/>
                                        </p:tgtEl>
                                        <p:attrNameLst>
                                          <p:attrName>ppt_w</p:attrName>
                                        </p:attrNameLst>
                                      </p:cBhvr>
                                      <p:tavLst>
                                        <p:tav tm="0">
                                          <p:val>
                                            <p:fltVal val="0"/>
                                          </p:val>
                                        </p:tav>
                                        <p:tav tm="100000">
                                          <p:val>
                                            <p:strVal val="#ppt_w"/>
                                          </p:val>
                                        </p:tav>
                                      </p:tavLst>
                                    </p:anim>
                                    <p:anim calcmode="lin" valueType="num">
                                      <p:cBhvr>
                                        <p:cTn id="74" dur="500" fill="hold"/>
                                        <p:tgtEl>
                                          <p:spTgt spid="36"/>
                                        </p:tgtEl>
                                        <p:attrNameLst>
                                          <p:attrName>ppt_h</p:attrName>
                                        </p:attrNameLst>
                                      </p:cBhvr>
                                      <p:tavLst>
                                        <p:tav tm="0">
                                          <p:val>
                                            <p:fltVal val="0"/>
                                          </p:val>
                                        </p:tav>
                                        <p:tav tm="100000">
                                          <p:val>
                                            <p:strVal val="#ppt_h"/>
                                          </p:val>
                                        </p:tav>
                                      </p:tavLst>
                                    </p:anim>
                                    <p:animEffect transition="in" filter="fade">
                                      <p:cBhvr>
                                        <p:cTn id="75" dur="500"/>
                                        <p:tgtEl>
                                          <p:spTgt spid="36"/>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42"/>
                                        </p:tgtEl>
                                        <p:attrNameLst>
                                          <p:attrName>style.visibility</p:attrName>
                                        </p:attrNameLst>
                                      </p:cBhvr>
                                      <p:to>
                                        <p:strVal val="visible"/>
                                      </p:to>
                                    </p:set>
                                    <p:anim calcmode="lin" valueType="num">
                                      <p:cBhvr>
                                        <p:cTn id="80" dur="500" fill="hold"/>
                                        <p:tgtEl>
                                          <p:spTgt spid="42"/>
                                        </p:tgtEl>
                                        <p:attrNameLst>
                                          <p:attrName>ppt_w</p:attrName>
                                        </p:attrNameLst>
                                      </p:cBhvr>
                                      <p:tavLst>
                                        <p:tav tm="0">
                                          <p:val>
                                            <p:fltVal val="0"/>
                                          </p:val>
                                        </p:tav>
                                        <p:tav tm="100000">
                                          <p:val>
                                            <p:strVal val="#ppt_w"/>
                                          </p:val>
                                        </p:tav>
                                      </p:tavLst>
                                    </p:anim>
                                    <p:anim calcmode="lin" valueType="num">
                                      <p:cBhvr>
                                        <p:cTn id="81" dur="500" fill="hold"/>
                                        <p:tgtEl>
                                          <p:spTgt spid="42"/>
                                        </p:tgtEl>
                                        <p:attrNameLst>
                                          <p:attrName>ppt_h</p:attrName>
                                        </p:attrNameLst>
                                      </p:cBhvr>
                                      <p:tavLst>
                                        <p:tav tm="0">
                                          <p:val>
                                            <p:fltVal val="0"/>
                                          </p:val>
                                        </p:tav>
                                        <p:tav tm="100000">
                                          <p:val>
                                            <p:strVal val="#ppt_h"/>
                                          </p:val>
                                        </p:tav>
                                      </p:tavLst>
                                    </p:anim>
                                    <p:animEffect transition="in" filter="fade">
                                      <p:cBhvr>
                                        <p:cTn id="82" dur="500"/>
                                        <p:tgtEl>
                                          <p:spTgt spid="42"/>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anim calcmode="lin" valueType="num">
                                      <p:cBhvr>
                                        <p:cTn id="87" dur="500" fill="hold"/>
                                        <p:tgtEl>
                                          <p:spTgt spid="23"/>
                                        </p:tgtEl>
                                        <p:attrNameLst>
                                          <p:attrName>ppt_w</p:attrName>
                                        </p:attrNameLst>
                                      </p:cBhvr>
                                      <p:tavLst>
                                        <p:tav tm="0">
                                          <p:val>
                                            <p:fltVal val="0"/>
                                          </p:val>
                                        </p:tav>
                                        <p:tav tm="100000">
                                          <p:val>
                                            <p:strVal val="#ppt_w"/>
                                          </p:val>
                                        </p:tav>
                                      </p:tavLst>
                                    </p:anim>
                                    <p:anim calcmode="lin" valueType="num">
                                      <p:cBhvr>
                                        <p:cTn id="88" dur="500" fill="hold"/>
                                        <p:tgtEl>
                                          <p:spTgt spid="23"/>
                                        </p:tgtEl>
                                        <p:attrNameLst>
                                          <p:attrName>ppt_h</p:attrName>
                                        </p:attrNameLst>
                                      </p:cBhvr>
                                      <p:tavLst>
                                        <p:tav tm="0">
                                          <p:val>
                                            <p:fltVal val="0"/>
                                          </p:val>
                                        </p:tav>
                                        <p:tav tm="100000">
                                          <p:val>
                                            <p:strVal val="#ppt_h"/>
                                          </p:val>
                                        </p:tav>
                                      </p:tavLst>
                                    </p:anim>
                                    <p:animEffect transition="in" filter="fade">
                                      <p:cBhvr>
                                        <p:cTn id="8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Arial" pitchFamily="34" charset="0"/>
                <a:cs typeface="Arial" pitchFamily="34" charset="0"/>
              </a:rPr>
              <a:t>Dặn dò:</a:t>
            </a:r>
          </a:p>
          <a:p>
            <a:pPr marL="457200" indent="-457200" algn="just">
              <a:buFontTx/>
              <a:buChar char="-"/>
            </a:pPr>
            <a:r>
              <a:rPr lang="en-US" sz="3200" smtClean="0">
                <a:solidFill>
                  <a:schemeClr val="tx1"/>
                </a:solidFill>
                <a:latin typeface="Arial" pitchFamily="34" charset="0"/>
                <a:cs typeface="Arial" pitchFamily="34" charset="0"/>
              </a:rPr>
              <a:t>Đọc lại bài: </a:t>
            </a:r>
            <a:r>
              <a:rPr lang="en-US" sz="3200" i="1" smtClean="0">
                <a:solidFill>
                  <a:schemeClr val="tx1"/>
                </a:solidFill>
                <a:latin typeface="Arial" pitchFamily="34" charset="0"/>
                <a:cs typeface="Arial" pitchFamily="34" charset="0"/>
              </a:rPr>
              <a:t>Nếu không may bị lạc </a:t>
            </a:r>
            <a:r>
              <a:rPr lang="en-US" sz="3200" smtClean="0">
                <a:solidFill>
                  <a:schemeClr val="tx1"/>
                </a:solidFill>
                <a:latin typeface="Arial" pitchFamily="34" charset="0"/>
                <a:cs typeface="Arial" pitchFamily="34" charset="0"/>
              </a:rPr>
              <a:t>(trang 74, 75).</a:t>
            </a:r>
          </a:p>
          <a:p>
            <a:pPr marL="457200" indent="-457200" algn="just">
              <a:buFontTx/>
              <a:buChar char="-"/>
            </a:pPr>
            <a:r>
              <a:rPr lang="en-US" sz="3200" smtClean="0">
                <a:solidFill>
                  <a:schemeClr val="tx1"/>
                </a:solidFill>
                <a:latin typeface="Arial" pitchFamily="34" charset="0"/>
                <a:cs typeface="Arial" pitchFamily="34" charset="0"/>
              </a:rPr>
              <a:t>Hoàn thành vở bài tập.</a:t>
            </a:r>
          </a:p>
          <a:p>
            <a:pPr marL="457200" indent="-457200" algn="just">
              <a:buFontTx/>
              <a:buChar char="-"/>
            </a:pPr>
            <a:r>
              <a:rPr lang="en-US" sz="3200" smtClean="0">
                <a:solidFill>
                  <a:schemeClr val="tx1"/>
                </a:solidFill>
                <a:latin typeface="Arial" pitchFamily="34" charset="0"/>
                <a:cs typeface="Arial" pitchFamily="34" charset="0"/>
              </a:rPr>
              <a:t>Chuẩn bị bài mới (trang 76, 77).</a:t>
            </a:r>
            <a:endParaRPr lang="en-US" sz="32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8570" y="158436"/>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sp>
        <p:nvSpPr>
          <p:cNvPr id="4" name="TextBox 3"/>
          <p:cNvSpPr txBox="1"/>
          <p:nvPr/>
        </p:nvSpPr>
        <p:spPr>
          <a:xfrm>
            <a:off x="1490273" y="422922"/>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Nếu không may bị lạc</a:t>
            </a:r>
            <a:endParaRPr lang="en-US" sz="2800" b="1">
              <a:latin typeface="Arial" pitchFamily="34" charset="0"/>
              <a:ea typeface="Arial-Rounded" pitchFamily="34" charset="0"/>
              <a:cs typeface="Arial" pitchFamily="34" charset="0"/>
            </a:endParaRPr>
          </a:p>
        </p:txBody>
      </p:sp>
      <p:sp>
        <p:nvSpPr>
          <p:cNvPr id="5" name="TextBox 4"/>
          <p:cNvSpPr txBox="1"/>
          <p:nvPr/>
        </p:nvSpPr>
        <p:spPr>
          <a:xfrm>
            <a:off x="71910" y="920748"/>
            <a:ext cx="8977746" cy="4154862"/>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Sáng chủ nhật, bố cho Nam và em đi công viên. Công viên đông như hội. Khi vào cổng, bố dặn: “Các con cẩn thẩn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a:t>
            </a:r>
            <a:r>
              <a:rPr lang="en-US" sz="2400" smtClean="0">
                <a:latin typeface="Arial" pitchFamily="34" charset="0"/>
                <a:ea typeface="Arial-Rounded" pitchFamily="34" charset="0"/>
                <a:cs typeface="Arial" pitchFamily="34" charset="0"/>
              </a:rPr>
              <a:t> Phạm Thị Thúy – Tuấn Hiển)</a:t>
            </a:r>
            <a:endParaRPr lang="en-US" sz="2400">
              <a:latin typeface="Arial" pitchFamily="34" charset="0"/>
              <a:ea typeface="Arial-Rounded" pitchFamily="34" charset="0"/>
              <a:cs typeface="Arial" pitchFamily="34" charset="0"/>
            </a:endParaRP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sp>
        <p:nvSpPr>
          <p:cNvPr id="7" name="Oval 6"/>
          <p:cNvSpPr/>
          <p:nvPr/>
        </p:nvSpPr>
        <p:spPr>
          <a:xfrm>
            <a:off x="4255983" y="53149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2</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3" y="10740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19150"/>
            <a:ext cx="8229600" cy="857250"/>
          </a:xfrm>
        </p:spPr>
        <p:txBody>
          <a:bodyPr/>
          <a:lstStyle/>
          <a:p>
            <a:r>
              <a:rPr lang="en-US" b="1" smtClean="0">
                <a:latin typeface="Arial" pitchFamily="34" charset="0"/>
                <a:cs typeface="Arial" pitchFamily="34" charset="0"/>
              </a:rPr>
              <a:t>Vần mới:</a:t>
            </a:r>
            <a:endParaRPr lang="en-US" b="1">
              <a:latin typeface="Arial" pitchFamily="34" charset="0"/>
              <a:cs typeface="Arial" pitchFamily="34" charset="0"/>
            </a:endParaRPr>
          </a:p>
        </p:txBody>
      </p:sp>
      <p:sp>
        <p:nvSpPr>
          <p:cNvPr id="4" name="Title 1"/>
          <p:cNvSpPr txBox="1">
            <a:spLocks/>
          </p:cNvSpPr>
          <p:nvPr/>
        </p:nvSpPr>
        <p:spPr>
          <a:xfrm>
            <a:off x="457200" y="2343150"/>
            <a:ext cx="8229600" cy="8572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smtClean="0">
                <a:latin typeface="Arial" pitchFamily="34" charset="0"/>
                <a:cs typeface="Arial" pitchFamily="34" charset="0"/>
              </a:rPr>
              <a:t>oanh – ngoảnh lại</a:t>
            </a:r>
            <a:endParaRPr lang="en-US">
              <a:latin typeface="Arial" pitchFamily="34" charset="0"/>
              <a:cs typeface="Arial" pitchFamily="34" charset="0"/>
            </a:endParaRPr>
          </a:p>
        </p:txBody>
      </p:sp>
    </p:spTree>
    <p:extLst>
      <p:ext uri="{BB962C8B-B14F-4D97-AF65-F5344CB8AC3E}">
        <p14:creationId xmlns:p14="http://schemas.microsoft.com/office/powerpoint/2010/main" val="16206876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143000" y="895350"/>
            <a:ext cx="6781800" cy="2980603"/>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5400" b="1" smtClean="0">
                <a:solidFill>
                  <a:schemeClr val="tx1"/>
                </a:solidFill>
                <a:latin typeface="Arial" pitchFamily="34" charset="0"/>
                <a:ea typeface="Arial-Rounded" pitchFamily="34" charset="0"/>
                <a:cs typeface="Arial" pitchFamily="34" charset="0"/>
              </a:rPr>
              <a:t>Học sinh đọc thầm</a:t>
            </a:r>
            <a:endParaRPr lang="en-US" sz="5400" b="1">
              <a:solidFill>
                <a:schemeClr val="tx1"/>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17779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Nếu không may bị lạc</a:t>
            </a:r>
            <a:endParaRPr lang="en-US" sz="2800" b="1">
              <a:latin typeface="Arial" pitchFamily="34" charset="0"/>
              <a:ea typeface="Arial-Rounded" pitchFamily="34" charset="0"/>
              <a:cs typeface="Arial" pitchFamily="34" charset="0"/>
            </a:endParaRPr>
          </a:p>
        </p:txBody>
      </p:sp>
      <p:sp>
        <p:nvSpPr>
          <p:cNvPr id="12" name="TextBox 11"/>
          <p:cNvSpPr txBox="1"/>
          <p:nvPr/>
        </p:nvSpPr>
        <p:spPr>
          <a:xfrm>
            <a:off x="71910" y="478776"/>
            <a:ext cx="8977746" cy="4154862"/>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Sáng chủ nhật, bố cho Nam và em đi công viên. Công viên đông như hội. Khi vào cổng, bố dặn: “Các con cẩn thẩn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a:t>
            </a:r>
            <a:r>
              <a:rPr lang="en-US" sz="2400" smtClean="0">
                <a:latin typeface="Arial" pitchFamily="34" charset="0"/>
                <a:ea typeface="Arial-Rounded" pitchFamily="34" charset="0"/>
                <a:cs typeface="Arial" pitchFamily="34" charset="0"/>
              </a:rPr>
              <a:t> Phạm Thị Thúy – Tuấn Hiển)</a:t>
            </a:r>
            <a:endParaRPr lang="en-US" sz="2400">
              <a:latin typeface="Arial" pitchFamily="34" charset="0"/>
              <a:ea typeface="Arial-Rounded" pitchFamily="34" charset="0"/>
              <a:cs typeface="Arial" pitchFamily="34" charset="0"/>
            </a:endParaRPr>
          </a:p>
        </p:txBody>
      </p:sp>
      <p:sp>
        <p:nvSpPr>
          <p:cNvPr id="4" name="TextBox 3"/>
          <p:cNvSpPr txBox="1"/>
          <p:nvPr/>
        </p:nvSpPr>
        <p:spPr>
          <a:xfrm>
            <a:off x="9175" y="4670511"/>
            <a:ext cx="5629625" cy="475555"/>
          </a:xfrm>
          <a:prstGeom prst="rect">
            <a:avLst/>
          </a:prstGeom>
          <a:solidFill>
            <a:srgbClr val="B9EDFF"/>
          </a:solidFill>
        </p:spPr>
        <p:txBody>
          <a:bodyPr wrap="square" lIns="91330" tIns="45666" rIns="91330" bIns="45666" rtlCol="0">
            <a:spAutoFit/>
          </a:bodyPr>
          <a:lstStyle/>
          <a:p>
            <a:pPr algn="ctr"/>
            <a:r>
              <a:rPr lang="en-US" sz="2800" smtClean="0">
                <a:latin typeface="Arial" pitchFamily="34" charset="0"/>
                <a:ea typeface="Arial-Rounded" pitchFamily="34" charset="0"/>
                <a:cs typeface="Arial" pitchFamily="34" charset="0"/>
              </a:rPr>
              <a:t>Em hãy tìm từ khó trong bài</a:t>
            </a:r>
            <a:endParaRPr lang="en-US" sz="2800">
              <a:latin typeface="Arial" pitchFamily="34" charset="0"/>
              <a:ea typeface="Arial-Rounded" pitchFamily="34" charset="0"/>
              <a:cs typeface="Arial" pitchFamily="34" charset="0"/>
            </a:endParaRPr>
          </a:p>
        </p:txBody>
      </p:sp>
      <p:cxnSp>
        <p:nvCxnSpPr>
          <p:cNvPr id="5" name="Straight Connector 4"/>
          <p:cNvCxnSpPr/>
          <p:nvPr/>
        </p:nvCxnSpPr>
        <p:spPr>
          <a:xfrm flipH="1">
            <a:off x="2123442" y="2695575"/>
            <a:ext cx="10388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7489499" y="3070714"/>
            <a:ext cx="6258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756518" y="3800475"/>
            <a:ext cx="8501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913063" y="3800475"/>
            <a:ext cx="9109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029200" y="3105150"/>
            <a:ext cx="8898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8914" y="971550"/>
            <a:ext cx="5943600" cy="3886200"/>
          </a:xfrm>
        </p:spPr>
        <p:txBody>
          <a:bodyPr>
            <a:normAutofit/>
          </a:bodyPr>
          <a:lstStyle/>
          <a:p>
            <a:pPr algn="l"/>
            <a:r>
              <a:rPr lang="en-US" smtClean="0">
                <a:latin typeface="Arial" pitchFamily="34" charset="0"/>
                <a:cs typeface="Arial" pitchFamily="34" charset="0"/>
              </a:rPr>
              <a:t>ngoảnh</a:t>
            </a:r>
            <a:br>
              <a:rPr lang="en-US" smtClean="0">
                <a:latin typeface="Arial" pitchFamily="34" charset="0"/>
                <a:cs typeface="Arial" pitchFamily="34" charset="0"/>
              </a:rPr>
            </a:br>
            <a:r>
              <a:rPr lang="en-US" smtClean="0">
                <a:latin typeface="Arial" pitchFamily="34" charset="0"/>
                <a:cs typeface="Arial" pitchFamily="34" charset="0"/>
              </a:rPr>
              <a:t>hoảng</a:t>
            </a:r>
            <a:br>
              <a:rPr lang="en-US" smtClean="0">
                <a:latin typeface="Arial" pitchFamily="34" charset="0"/>
                <a:cs typeface="Arial" pitchFamily="34" charset="0"/>
              </a:rPr>
            </a:br>
            <a:r>
              <a:rPr lang="en-US" smtClean="0">
                <a:latin typeface="Arial" pitchFamily="34" charset="0"/>
                <a:cs typeface="Arial" pitchFamily="34" charset="0"/>
              </a:rPr>
              <a:t>suýt</a:t>
            </a:r>
            <a:br>
              <a:rPr lang="en-US" smtClean="0">
                <a:latin typeface="Arial" pitchFamily="34" charset="0"/>
                <a:cs typeface="Arial" pitchFamily="34" charset="0"/>
              </a:rPr>
            </a:br>
            <a:r>
              <a:rPr lang="en-US" smtClean="0">
                <a:latin typeface="Arial" pitchFamily="34" charset="0"/>
                <a:cs typeface="Arial" pitchFamily="34" charset="0"/>
              </a:rPr>
              <a:t>hướng</a:t>
            </a:r>
            <a:br>
              <a:rPr lang="en-US" smtClean="0">
                <a:latin typeface="Arial" pitchFamily="34" charset="0"/>
                <a:cs typeface="Arial" pitchFamily="34" charset="0"/>
              </a:rPr>
            </a:br>
            <a:r>
              <a:rPr lang="en-US" smtClean="0">
                <a:latin typeface="Arial" pitchFamily="34" charset="0"/>
                <a:cs typeface="Arial" pitchFamily="34" charset="0"/>
              </a:rPr>
              <a:t>đường</a:t>
            </a:r>
            <a:endParaRPr lang="en-US">
              <a:latin typeface="Arial" pitchFamily="34" charset="0"/>
              <a:cs typeface="Arial" pitchFamily="34" charset="0"/>
            </a:endParaRPr>
          </a:p>
        </p:txBody>
      </p:sp>
      <p:sp>
        <p:nvSpPr>
          <p:cNvPr id="3" name="Title 1"/>
          <p:cNvSpPr txBox="1">
            <a:spLocks/>
          </p:cNvSpPr>
          <p:nvPr/>
        </p:nvSpPr>
        <p:spPr>
          <a:xfrm>
            <a:off x="2021114" y="-323850"/>
            <a:ext cx="4419600" cy="167640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smtClean="0">
                <a:latin typeface="Arial" pitchFamily="34" charset="0"/>
                <a:cs typeface="Arial" pitchFamily="34" charset="0"/>
              </a:rPr>
              <a:t>Luyện đọc từ</a:t>
            </a:r>
            <a:endParaRPr lang="en-US" b="1">
              <a:latin typeface="Arial" pitchFamily="34" charset="0"/>
              <a:cs typeface="Arial" pitchFamily="34" charset="0"/>
            </a:endParaRPr>
          </a:p>
        </p:txBody>
      </p:sp>
    </p:spTree>
    <p:extLst>
      <p:ext uri="{BB962C8B-B14F-4D97-AF65-F5344CB8AC3E}">
        <p14:creationId xmlns:p14="http://schemas.microsoft.com/office/powerpoint/2010/main" val="40382457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35" y="4501684"/>
            <a:ext cx="5938194"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Em hãy tự ngắt câu vào SGK</a:t>
            </a:r>
          </a:p>
        </p:txBody>
      </p:sp>
      <p:sp>
        <p:nvSpPr>
          <p:cNvPr id="7" name="TextBox 6"/>
          <p:cNvSpPr txBox="1"/>
          <p:nvPr/>
        </p:nvSpPr>
        <p:spPr>
          <a:xfrm>
            <a:off x="0" y="4501684"/>
            <a:ext cx="5947064"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nối tiếp câu</a:t>
            </a:r>
          </a:p>
        </p:txBody>
      </p:sp>
      <p:sp>
        <p:nvSpPr>
          <p:cNvPr id="8" name="TextBox 7"/>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Nếu không may bị lạc</a:t>
            </a:r>
            <a:endParaRPr lang="en-US" sz="2800" b="1">
              <a:latin typeface="Arial" pitchFamily="34" charset="0"/>
              <a:ea typeface="Arial-Rounded" pitchFamily="34" charset="0"/>
              <a:cs typeface="Arial" pitchFamily="34" charset="0"/>
            </a:endParaRPr>
          </a:p>
        </p:txBody>
      </p:sp>
      <p:sp>
        <p:nvSpPr>
          <p:cNvPr id="9" name="TextBox 8"/>
          <p:cNvSpPr txBox="1"/>
          <p:nvPr/>
        </p:nvSpPr>
        <p:spPr>
          <a:xfrm>
            <a:off x="71910" y="516876"/>
            <a:ext cx="8977746" cy="4154862"/>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Sáng chủ nhật, bố cho Nam và em đi công viên. Công viên đông như hội. Khi vào cổng, bố dặn: “Các con cẩn thẩn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a:t>
            </a:r>
            <a:r>
              <a:rPr lang="en-US" sz="2400" smtClean="0">
                <a:latin typeface="Arial" pitchFamily="34" charset="0"/>
                <a:ea typeface="Arial-Rounded" pitchFamily="34" charset="0"/>
                <a:cs typeface="Arial" pitchFamily="34" charset="0"/>
              </a:rPr>
              <a:t> Phạm Thị Thúy – Tuấn Hiển)</a:t>
            </a:r>
            <a:endParaRPr lang="en-US" sz="24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466150"/>
            <a:ext cx="44196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Luyện đọc câu dài:</a:t>
            </a:r>
          </a:p>
        </p:txBody>
      </p:sp>
      <p:sp>
        <p:nvSpPr>
          <p:cNvPr id="4" name="TextBox 3"/>
          <p:cNvSpPr txBox="1"/>
          <p:nvPr/>
        </p:nvSpPr>
        <p:spPr>
          <a:xfrm>
            <a:off x="431739" y="1733551"/>
            <a:ext cx="8407461"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Sáng chủ nhật, bố cho Nam và em đi công viên.</a:t>
            </a:r>
            <a:endParaRPr lang="en-US" sz="3200">
              <a:latin typeface="Arial-Rounded" pitchFamily="34" charset="0"/>
              <a:ea typeface="Arial-Rounded" pitchFamily="34" charset="0"/>
              <a:cs typeface="Arial-Rounded" pitchFamily="34" charset="0"/>
            </a:endParaRPr>
          </a:p>
        </p:txBody>
      </p:sp>
      <p:cxnSp>
        <p:nvCxnSpPr>
          <p:cNvPr id="5" name="Straight Connector 4"/>
          <p:cNvCxnSpPr/>
          <p:nvPr/>
        </p:nvCxnSpPr>
        <p:spPr>
          <a:xfrm flipH="1">
            <a:off x="3429000" y="179761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3130013"/>
            <a:ext cx="8382000"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Nam cứ mải mê xem hết chỗ này đến chỗ khác.</a:t>
            </a:r>
            <a:endParaRPr lang="en-US" sz="3200">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4635469" y="317224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086600" y="318649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600200" y="3678946"/>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1447800" y="2330208"/>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7302500" y="179761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1000" fill="hold"/>
                                        <p:tgtEl>
                                          <p:spTgt spid="9"/>
                                        </p:tgtEl>
                                        <p:attrNameLst>
                                          <p:attrName>ppt_x</p:attrName>
                                        </p:attrNameLst>
                                      </p:cBhvr>
                                      <p:tavLst>
                                        <p:tav tm="0">
                                          <p:val>
                                            <p:strVal val="1+#ppt_w/2"/>
                                          </p:val>
                                        </p:tav>
                                        <p:tav tm="100000">
                                          <p:val>
                                            <p:strVal val="#ppt_x"/>
                                          </p:val>
                                        </p:tav>
                                      </p:tavLst>
                                    </p:anim>
                                    <p:anim calcmode="lin" valueType="num">
                                      <p:cBhvr additive="base">
                                        <p:cTn id="25"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1396</TotalTime>
  <Words>608</Words>
  <Application>Microsoft Office PowerPoint</Application>
  <PresentationFormat>On-screen Show (16:9)</PresentationFormat>
  <Paragraphs>130</Paragraphs>
  <Slides>25</Slides>
  <Notes>10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Arial Rounded MT Bold</vt:lpstr>
      <vt:lpstr>Arial-Rounded</vt:lpstr>
      <vt:lpstr>Arial-SGK-TV</vt:lpstr>
      <vt:lpstr>Calibri</vt:lpstr>
      <vt:lpstr>HP001 4 hàng</vt:lpstr>
      <vt:lpstr>Times New Roman</vt:lpstr>
      <vt:lpstr>Office Theme</vt:lpstr>
      <vt:lpstr>PowerPoint Presentation</vt:lpstr>
      <vt:lpstr>PowerPoint Presentation</vt:lpstr>
      <vt:lpstr>PowerPoint Presentation</vt:lpstr>
      <vt:lpstr>Vần mới:</vt:lpstr>
      <vt:lpstr>PowerPoint Presentation</vt:lpstr>
      <vt:lpstr>PowerPoint Presentation</vt:lpstr>
      <vt:lpstr>ngoảnh hoảng suýt hướng đường</vt:lpstr>
      <vt:lpstr>PowerPoint Presentation</vt:lpstr>
      <vt:lpstr>PowerPoint Presentation</vt:lpstr>
      <vt:lpstr>PowerPoint Presentation</vt:lpstr>
      <vt:lpstr>Giải nghĩa từ khó: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223</cp:revision>
  <dcterms:created xsi:type="dcterms:W3CDTF">2020-12-08T15:48:47Z</dcterms:created>
  <dcterms:modified xsi:type="dcterms:W3CDTF">2022-03-13T15:51:53Z</dcterms:modified>
</cp:coreProperties>
</file>