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06" r:id="rId2"/>
    <p:sldId id="456" r:id="rId3"/>
    <p:sldId id="460" r:id="rId4"/>
    <p:sldId id="461" r:id="rId5"/>
    <p:sldId id="462" r:id="rId6"/>
    <p:sldId id="464" r:id="rId7"/>
    <p:sldId id="465" r:id="rId8"/>
    <p:sldId id="466" r:id="rId9"/>
    <p:sldId id="467" r:id="rId10"/>
    <p:sldId id="468" r:id="rId11"/>
    <p:sldId id="469" r:id="rId12"/>
    <p:sldId id="276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hung nguyễn" initials="n" lastIdx="786497536" clrIdx="0"/>
  <p:cmAuthor id="2" name="Người dùng Không xác định1" initials="Người dùng Không xác định1" lastIdx="7864975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7C80"/>
    <a:srgbClr val="66FFFF"/>
    <a:srgbClr val="0000FF"/>
    <a:srgbClr val="D7FAD2"/>
    <a:srgbClr val="DBF5D7"/>
    <a:srgbClr val="FF3300"/>
    <a:srgbClr val="E60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89" d="100"/>
          <a:sy n="89" d="100"/>
        </p:scale>
        <p:origin x="1310" y="72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97200B-F086-4F88-B7A1-D6A0F8FB129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11/21/2021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en-US" sz="1200" strike="noStrike" noProof="1" dirty="0"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‹#›</a:t>
            </a:fld>
            <a:endParaRPr lang="en-US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7318022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7409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6" name="文本占位符 17410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6147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6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5632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文本占位符 5632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14339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/>
              <a:t>12</a:t>
            </a:fld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89735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22" y="1122400"/>
            <a:ext cx="6858130" cy="238768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22" y="3602158"/>
            <a:ext cx="6858130" cy="16558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799" y="365138"/>
            <a:ext cx="1971712" cy="5812032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62" y="365138"/>
            <a:ext cx="5800835" cy="5812032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238" y="1825686"/>
            <a:ext cx="3886273" cy="209874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238" y="4076837"/>
            <a:ext cx="3886273" cy="210033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99" y="1709795"/>
            <a:ext cx="7886849" cy="285283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99" y="4589617"/>
            <a:ext cx="7886849" cy="150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238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365138"/>
            <a:ext cx="7886849" cy="1325607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98" y="1778497"/>
            <a:ext cx="3655249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98" y="2665468"/>
            <a:ext cx="3655249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92" y="1778497"/>
            <a:ext cx="3673251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92" y="2665468"/>
            <a:ext cx="3673251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2949233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465" y="987458"/>
            <a:ext cx="4629238" cy="48737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2949233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3124071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465" y="457216"/>
            <a:ext cx="4629238" cy="5404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81788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3124071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3" descr="PPT素材-0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88" y="1588"/>
            <a:ext cx="9140825" cy="6854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 advTm="3000">
    <p:random/>
  </p:transition>
  <p:hf sldNum="0" hdr="0" ftr="0" dt="0"/>
  <p:txStyles>
    <p:titleStyle>
      <a:lvl1pPr algn="ctr" defTabSz="817880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SimSun" panose="02010600030101010101" pitchFamily="2" charset="-122"/>
          <a:cs typeface="+mj-cs"/>
        </a:defRPr>
      </a:lvl1pPr>
      <a:lvl2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04800" indent="-3048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63575" lvl="1" indent="-2559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021080" lvl="2" indent="-2032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1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430655" lvl="3" indent="-2051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1838325" lvl="4" indent="-203200" algn="l" defTabSz="817880" rtl="0" eaLnBrk="0" fontAlgn="base" hangingPunct="0">
        <a:spcBef>
          <a:spcPct val="20000"/>
        </a:spcBef>
        <a:spcAft>
          <a:spcPct val="0"/>
        </a:spcAft>
        <a:buChar char="»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1370330" lvl="5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619885" lvl="6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68805" lvl="7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17725" lvl="8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48920" lvl="1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98475" lvl="2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47395" lvl="3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96950" lvl="4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245870" lvl="5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94790" lvl="6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44345" lvl="7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93265" lvl="8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2084" descr="封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85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4" name="图片 2083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986088"/>
            <a:ext cx="6019800" cy="57007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8" name="图片 2077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00" y="152400"/>
            <a:ext cx="1681163" cy="56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2055"/>
          <p:cNvSpPr txBox="1">
            <a:spLocks noChangeArrowheads="1"/>
          </p:cNvSpPr>
          <p:nvPr/>
        </p:nvSpPr>
        <p:spPr bwMode="auto">
          <a:xfrm>
            <a:off x="304912" y="769525"/>
            <a:ext cx="8583613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3200" b="1" kern="1200" cap="none" spc="0" normalizeH="0" baseline="0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TRƯỜNG</a:t>
            </a:r>
            <a:r>
              <a:rPr kumimoji="0" lang="en-US" altLang="zh-CN" sz="3200" b="1" kern="1200" cap="none" spc="0" normalizeH="0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 TIẾU HỌC </a:t>
            </a:r>
            <a:r>
              <a:rPr lang="en-US" altLang="zh-CN" sz="3200" b="1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SimHei" pitchFamily="49" charset="-122"/>
              </a:rPr>
              <a:t>NGỌC THỤY</a:t>
            </a:r>
            <a:endParaRPr kumimoji="0" lang="vi-VN" altLang="zh-CN" sz="3200" b="1" kern="1200" cap="none" spc="0" normalizeH="0" baseline="0" noProof="1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SimHei" pitchFamily="49" charset="-122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8570CC0-53C5-480C-872E-F771CF9115C3}"/>
              </a:ext>
            </a:extLst>
          </p:cNvPr>
          <p:cNvSpPr/>
          <p:nvPr/>
        </p:nvSpPr>
        <p:spPr>
          <a:xfrm>
            <a:off x="601318" y="1302440"/>
            <a:ext cx="73798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b="1" dirty="0" err="1"/>
              <a:t>Bài</a:t>
            </a:r>
            <a:r>
              <a:rPr lang="en-US" sz="2700" b="1" dirty="0"/>
              <a:t> 4: </a:t>
            </a:r>
            <a:r>
              <a:rPr lang="en-US" altLang="en-US" sz="2700" dirty="0" err="1">
                <a:latin typeface="Tahoma" panose="020B0604030504040204" pitchFamily="34" charset="0"/>
              </a:rPr>
              <a:t>Một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hình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chữ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nhật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có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 180m,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rộng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bằng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nửa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. </a:t>
            </a:r>
            <a:r>
              <a:rPr lang="en-US" altLang="en-US" sz="2700" dirty="0" err="1">
                <a:latin typeface="Tahoma" panose="020B0604030504040204" pitchFamily="34" charset="0"/>
              </a:rPr>
              <a:t>Tính</a:t>
            </a:r>
            <a:r>
              <a:rPr lang="en-US" altLang="en-US" sz="2700" dirty="0">
                <a:latin typeface="Tahoma" panose="020B0604030504040204" pitchFamily="34" charset="0"/>
              </a:rPr>
              <a:t> chu vi </a:t>
            </a:r>
            <a:r>
              <a:rPr lang="en-US" altLang="en-US" sz="2700" dirty="0" err="1">
                <a:latin typeface="Tahoma" panose="020B0604030504040204" pitchFamily="34" charset="0"/>
              </a:rPr>
              <a:t>và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diện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tích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của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đó</a:t>
            </a:r>
            <a:r>
              <a:rPr lang="en-US" altLang="en-US" sz="27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Line 26">
            <a:extLst>
              <a:ext uri="{FF2B5EF4-FFF2-40B4-BE49-F238E27FC236}">
                <a16:creationId xmlns:a16="http://schemas.microsoft.com/office/drawing/2014/main" xmlns="" id="{F5C0CB2C-5A5E-4DF2-9BA1-7159C0F13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296" y="2559093"/>
            <a:ext cx="2758109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27">
            <a:extLst>
              <a:ext uri="{FF2B5EF4-FFF2-40B4-BE49-F238E27FC236}">
                <a16:creationId xmlns:a16="http://schemas.microsoft.com/office/drawing/2014/main" xmlns="" id="{5F459D2B-EAAA-4AE3-977E-7B6A78A63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0218" y="2170923"/>
            <a:ext cx="159771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xmlns="" id="{08EA7D45-DD45-4B6E-B5D6-9D13B6615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9543" y="2156013"/>
            <a:ext cx="2072309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xmlns="" id="{B0F34F8F-9DBF-424D-BA5E-6473F7FF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223" y="2148560"/>
            <a:ext cx="2251214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xmlns="" id="{28AD9504-9EE9-4D58-8752-5AEC6D487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416" y="2628033"/>
            <a:ext cx="18161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Tóm</a:t>
            </a:r>
            <a:r>
              <a:rPr lang="en-US" altLang="en-US" sz="24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tắt</a:t>
            </a:r>
            <a:endParaRPr lang="en-US" altLang="en-US" sz="24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xmlns="" id="{3EF096BA-8EEE-4CC7-9DFD-B36D5697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223" y="3281645"/>
            <a:ext cx="2037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dài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D8078BB1-CB71-4449-93A1-D292D04C6C06}"/>
              </a:ext>
            </a:extLst>
          </p:cNvPr>
          <p:cNvGrpSpPr/>
          <p:nvPr/>
        </p:nvGrpSpPr>
        <p:grpSpPr>
          <a:xfrm>
            <a:off x="2845571" y="3315694"/>
            <a:ext cx="4354319" cy="336893"/>
            <a:chOff x="5027889" y="3972201"/>
            <a:chExt cx="2743201" cy="369888"/>
          </a:xfrm>
        </p:grpSpPr>
        <p:grpSp>
          <p:nvGrpSpPr>
            <p:cNvPr id="10" name="Group 14">
              <a:extLst>
                <a:ext uri="{FF2B5EF4-FFF2-40B4-BE49-F238E27FC236}">
                  <a16:creationId xmlns:a16="http://schemas.microsoft.com/office/drawing/2014/main" xmlns="" id="{7914945C-A7EB-43DD-962B-640F216F5F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889" y="4199214"/>
              <a:ext cx="2735262" cy="142875"/>
              <a:chOff x="2155" y="2111"/>
              <a:chExt cx="1723" cy="90"/>
            </a:xfrm>
          </p:grpSpPr>
          <p:sp>
            <p:nvSpPr>
              <p:cNvPr id="11" name="Line 15">
                <a:extLst>
                  <a:ext uri="{FF2B5EF4-FFF2-40B4-BE49-F238E27FC236}">
                    <a16:creationId xmlns:a16="http://schemas.microsoft.com/office/drawing/2014/main" xmlns="" id="{89562980-5FFF-4F86-9FF6-B159E77FE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56"/>
                <a:ext cx="1723" cy="0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6">
                <a:extLst>
                  <a:ext uri="{FF2B5EF4-FFF2-40B4-BE49-F238E27FC236}">
                    <a16:creationId xmlns:a16="http://schemas.microsoft.com/office/drawing/2014/main" xmlns="" id="{3ED641B7-6EDB-467C-B66D-A0E5B3F23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xmlns="" id="{7E806867-8CD8-4463-8A1F-936B7E31C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xmlns="" id="{0C747870-C28D-4E11-B41A-13786A47A5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258996" y="2749032"/>
              <a:ext cx="288925" cy="2735263"/>
            </a:xfrm>
            <a:prstGeom prst="rightBrace">
              <a:avLst>
                <a:gd name="adj1" fmla="val 78892"/>
                <a:gd name="adj2" fmla="val 50000"/>
              </a:avLst>
            </a:prstGeom>
            <a:noFill/>
            <a:ln w="9525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xmlns="" id="{C839929B-0C0C-43D0-AB47-C075559C1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18" y="3904847"/>
            <a:ext cx="2343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rộng</a:t>
            </a:r>
            <a:endParaRPr lang="en-US" altLang="en-US" sz="2400" b="1" dirty="0">
              <a:solidFill>
                <a:srgbClr val="006600"/>
              </a:solidFill>
              <a:latin typeface="Tahoma" panose="020B0604030504040204" pitchFamily="34" charset="0"/>
            </a:endParaRPr>
          </a:p>
        </p:txBody>
      </p:sp>
      <p:grpSp>
        <p:nvGrpSpPr>
          <p:cNvPr id="16" name="Group 20">
            <a:extLst>
              <a:ext uri="{FF2B5EF4-FFF2-40B4-BE49-F238E27FC236}">
                <a16:creationId xmlns:a16="http://schemas.microsoft.com/office/drawing/2014/main" xmlns="" id="{CE5FD1E8-07EB-477B-8956-24FF83140AE9}"/>
              </a:ext>
            </a:extLst>
          </p:cNvPr>
          <p:cNvGrpSpPr>
            <a:grpSpLocks/>
          </p:cNvGrpSpPr>
          <p:nvPr/>
        </p:nvGrpSpPr>
        <p:grpSpPr bwMode="auto">
          <a:xfrm>
            <a:off x="2842166" y="4157290"/>
            <a:ext cx="2171695" cy="140679"/>
            <a:chOff x="2155" y="2387"/>
            <a:chExt cx="1723" cy="90"/>
          </a:xfrm>
        </p:grpSpPr>
        <p:sp>
          <p:nvSpPr>
            <p:cNvPr id="17" name="Line 21">
              <a:extLst>
                <a:ext uri="{FF2B5EF4-FFF2-40B4-BE49-F238E27FC236}">
                  <a16:creationId xmlns:a16="http://schemas.microsoft.com/office/drawing/2014/main" xmlns="" id="{EC2DBF48-3DDC-44E3-A5D9-374ADA2D6E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2">
              <a:extLst>
                <a:ext uri="{FF2B5EF4-FFF2-40B4-BE49-F238E27FC236}">
                  <a16:creationId xmlns:a16="http://schemas.microsoft.com/office/drawing/2014/main" xmlns="" id="{D155A5E7-6BDF-4BCE-8E0A-1DE5D6E06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23">
              <a:extLst>
                <a:ext uri="{FF2B5EF4-FFF2-40B4-BE49-F238E27FC236}">
                  <a16:creationId xmlns:a16="http://schemas.microsoft.com/office/drawing/2014/main" xmlns="" id="{6D289D33-0997-4EEC-BD90-056314F01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24">
            <a:extLst>
              <a:ext uri="{FF2B5EF4-FFF2-40B4-BE49-F238E27FC236}">
                <a16:creationId xmlns:a16="http://schemas.microsoft.com/office/drawing/2014/main" xmlns="" id="{027F7FDE-C4A1-4FCF-9508-7AF1D6D32780}"/>
              </a:ext>
            </a:extLst>
          </p:cNvPr>
          <p:cNvGrpSpPr>
            <a:grpSpLocks/>
          </p:cNvGrpSpPr>
          <p:nvPr/>
        </p:nvGrpSpPr>
        <p:grpSpPr bwMode="auto">
          <a:xfrm>
            <a:off x="2849619" y="3495601"/>
            <a:ext cx="2171700" cy="178805"/>
            <a:chOff x="2155" y="2387"/>
            <a:chExt cx="1723" cy="90"/>
          </a:xfrm>
        </p:grpSpPr>
        <p:sp>
          <p:nvSpPr>
            <p:cNvPr id="21" name="Line 25">
              <a:extLst>
                <a:ext uri="{FF2B5EF4-FFF2-40B4-BE49-F238E27FC236}">
                  <a16:creationId xmlns:a16="http://schemas.microsoft.com/office/drawing/2014/main" xmlns="" id="{B7EB9342-3EFC-4B8E-803A-AF081C9F4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xmlns="" id="{8686D11D-24A4-46F7-9EA7-C8919E94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xmlns="" id="{63B3D49A-DC20-40F8-9770-12BA1D373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AutoShape 28">
            <a:extLst>
              <a:ext uri="{FF2B5EF4-FFF2-40B4-BE49-F238E27FC236}">
                <a16:creationId xmlns:a16="http://schemas.microsoft.com/office/drawing/2014/main" xmlns="" id="{8302E6AF-8C84-46AA-B65F-CD9D7178A98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824520" y="3338710"/>
            <a:ext cx="206984" cy="2171693"/>
          </a:xfrm>
          <a:prstGeom prst="rightBrace">
            <a:avLst>
              <a:gd name="adj1" fmla="val 39779"/>
              <a:gd name="adj2" fmla="val 50000"/>
            </a:avLst>
          </a:prstGeom>
          <a:noFill/>
          <a:ln w="9525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xmlns="" id="{048F2C34-D4B7-4FB2-8F53-E36AB21A7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950" y="4526656"/>
            <a:ext cx="540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09ECC475-CC5E-432C-92CE-FA811B90FB42}"/>
              </a:ext>
            </a:extLst>
          </p:cNvPr>
          <p:cNvGrpSpPr/>
          <p:nvPr/>
        </p:nvGrpSpPr>
        <p:grpSpPr>
          <a:xfrm>
            <a:off x="890719" y="4544411"/>
            <a:ext cx="2984381" cy="1015663"/>
            <a:chOff x="1187625" y="4916215"/>
            <a:chExt cx="3979175" cy="1354218"/>
          </a:xfrm>
        </p:grpSpPr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xmlns="" id="{73BF0072-FB51-4681-A280-D68AF0D87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5" y="4916215"/>
              <a:ext cx="3979175" cy="1354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Chu vi: …m?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Diện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tích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: …m  ?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276A6535-84AF-47FE-895D-94A2B293B0B5}"/>
                </a:ext>
              </a:extLst>
            </p:cNvPr>
            <p:cNvSpPr txBox="1"/>
            <p:nvPr/>
          </p:nvSpPr>
          <p:spPr>
            <a:xfrm>
              <a:off x="4065105" y="5577934"/>
              <a:ext cx="37446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31" name="Text Box 29">
            <a:extLst>
              <a:ext uri="{FF2B5EF4-FFF2-40B4-BE49-F238E27FC236}">
                <a16:creationId xmlns:a16="http://schemas.microsoft.com/office/drawing/2014/main" xmlns="" id="{A13988DE-F038-4FF8-A263-2B4741279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648" y="2970636"/>
            <a:ext cx="830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180m</a:t>
            </a:r>
          </a:p>
        </p:txBody>
      </p:sp>
      <p:pic>
        <p:nvPicPr>
          <p:cNvPr id="32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078" y="5073887"/>
            <a:ext cx="7683848" cy="17841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786" y="5202514"/>
            <a:ext cx="1686698" cy="167672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21" y="169998"/>
            <a:ext cx="1157003" cy="83319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9798131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4" grpId="0" animBg="1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1">
            <a:extLst>
              <a:ext uri="{FF2B5EF4-FFF2-40B4-BE49-F238E27FC236}">
                <a16:creationId xmlns:a16="http://schemas.microsoft.com/office/drawing/2014/main" xmlns="" id="{1F7C2815-17EF-4C69-B8AC-37CD25A25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42" y="308076"/>
            <a:ext cx="2470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28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giải</a:t>
            </a:r>
            <a:endParaRPr lang="en-US" altLang="en-US" sz="28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xmlns="" id="{7251B2D8-B67C-4620-8795-46615B28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94157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rộng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</a:t>
            </a:r>
          </a:p>
        </p:txBody>
      </p:sp>
      <p:sp>
        <p:nvSpPr>
          <p:cNvPr id="34" name="Text Box 13">
            <a:extLst>
              <a:ext uri="{FF2B5EF4-FFF2-40B4-BE49-F238E27FC236}">
                <a16:creationId xmlns:a16="http://schemas.microsoft.com/office/drawing/2014/main" xmlns="" id="{3C9AA8DF-5A7F-44C8-BB4C-7F87DBD9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012" y="146479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: 2 = 90 (m)</a:t>
            </a: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xmlns="" id="{206290E0-16EA-4705-889E-A24BF88A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756" y="187122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Chu vi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xmlns="" id="{5D90AFE6-4590-4CE8-AEAB-CA3541B2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297" y="239444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( 180 + 90 ) x 2 = 540 (m)</a:t>
            </a:r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xmlns="" id="{13B8D2B2-C7B5-471D-A281-6A5532C4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2863597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</a:t>
            </a:r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xmlns="" id="{2D5372FC-CBE2-43CC-BB40-D1A80118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602" y="3363348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x 90 = 16200 (m2)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xmlns="" id="{4E7582FE-2F8D-4A1B-BA7E-6CB31711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701" y="3777965"/>
            <a:ext cx="678240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Đáp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số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Chu vi    : 540m</a:t>
            </a:r>
            <a:b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                     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16200 (m2)</a:t>
            </a:r>
          </a:p>
        </p:txBody>
      </p:sp>
      <p:pic>
        <p:nvPicPr>
          <p:cNvPr id="10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04" y="21519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070" y="4668837"/>
            <a:ext cx="9372600" cy="21891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3763" y="4821844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84" y="4900374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9731105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7" name="图片 41996" descr="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64" y="0"/>
            <a:ext cx="5454650" cy="592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图片 41997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Hộp Văn bản 2"/>
          <p:cNvSpPr txBox="1"/>
          <p:nvPr/>
        </p:nvSpPr>
        <p:spPr>
          <a:xfrm>
            <a:off x="2628900" y="3505198"/>
            <a:ext cx="4038600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Tx/>
              <a:defRPr/>
            </a:pPr>
            <a:r>
              <a:rPr kumimoji="0" lang="en-US" sz="6600" b="1" kern="1200" cap="none" spc="0" normalizeH="0" baseline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Chúc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em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học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tốt</a:t>
            </a:r>
            <a:endParaRPr kumimoji="0" lang="en-US" sz="6600" b="1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8" name="Picture 4" descr="Volley Ball Vector Png Fondo Transparente, Balones Deportivos, Volley Ball  3d, Volley Ball Clip Art PNG y PSD para Descargar Gratis | Pngtre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474" y="359737"/>
            <a:ext cx="2450306" cy="245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3079 L 0.16354 0.00625 C 0.19791 0.03727 0.24913 0.05393 0.3026 0.05393 C 0.36354 0.05393 0.41232 0.03727 0.44653 0.00625 L 0.61041 -0.13079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21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1996" descr="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64" y="0"/>
            <a:ext cx="5454650" cy="592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41997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9F4AB4C-2064-4A76-8DCB-93AC2D6F6F2E}"/>
              </a:ext>
            </a:extLst>
          </p:cNvPr>
          <p:cNvSpPr/>
          <p:nvPr/>
        </p:nvSpPr>
        <p:spPr>
          <a:xfrm>
            <a:off x="3860170" y="2981589"/>
            <a:ext cx="2001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u="sng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Toán</a:t>
            </a:r>
            <a:r>
              <a:rPr lang="en-US" sz="5400" b="1" u="sng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109910-0338-49F9-B158-FCF6968F9A7A}"/>
              </a:ext>
            </a:extLst>
          </p:cNvPr>
          <p:cNvSpPr/>
          <p:nvPr/>
        </p:nvSpPr>
        <p:spPr>
          <a:xfrm>
            <a:off x="2764229" y="4206055"/>
            <a:ext cx="41935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Tiết</a:t>
            </a:r>
            <a:r>
              <a:rPr lang="en-US" sz="4000" b="1" dirty="0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 58: </a:t>
            </a:r>
            <a:r>
              <a:rPr lang="en-US" sz="4000" b="1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LUYỆN </a:t>
            </a:r>
            <a:r>
              <a:rPr lang="en-US" sz="4000" b="1" dirty="0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TẬP</a:t>
            </a:r>
            <a:endParaRPr lang="en-US" sz="4000" b="1" dirty="0">
              <a:ln w="0"/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371507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7B33ED3C-3FEE-49BC-B125-73534871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1908392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135 x ( 20 + 3 ) 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2684BE42-6F82-4771-AC86-C62F378CE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347528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642 x ( 30 – 6 )  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33B9C313-63D4-483E-925B-4A541A1A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67" y="1915619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135 x 20  +  135 x 3 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E7FE7600-0FC9-4030-BF74-BBB15170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2322331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2700   +    405 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50CDABC5-3222-449E-9D01-9DD8D78B9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151" y="2775567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       3105 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xmlns="" id="{0987FE1F-4E18-4664-AE6F-BD2FE00F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3518517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642 x 30 – 642 x 6 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xmlns="" id="{BD90B826-4025-4347-877B-C331B419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4025165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19260  –   3852  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xmlns="" id="{E49E553E-4CD3-4233-B42A-BC2C5CEF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453181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15408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22B4ADF-EB3E-4050-B8B8-401DAE4C8A31}"/>
              </a:ext>
            </a:extLst>
          </p:cNvPr>
          <p:cNvSpPr txBox="1"/>
          <p:nvPr/>
        </p:nvSpPr>
        <p:spPr>
          <a:xfrm>
            <a:off x="1423302" y="1127086"/>
            <a:ext cx="2037224" cy="553998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en-US" sz="3000" b="1" u="sng" dirty="0" err="1"/>
              <a:t>Bài</a:t>
            </a:r>
            <a:r>
              <a:rPr lang="en-US" sz="3000" b="1" u="sng" dirty="0"/>
              <a:t> 1:</a:t>
            </a:r>
            <a:r>
              <a:rPr lang="en-US" sz="3000" b="1" dirty="0"/>
              <a:t> </a:t>
            </a:r>
            <a:r>
              <a:rPr lang="en-US" sz="3000" b="1" dirty="0" err="1"/>
              <a:t>Tính</a:t>
            </a:r>
            <a:endParaRPr lang="en-US" sz="3000" b="1" dirty="0"/>
          </a:p>
        </p:txBody>
      </p:sp>
      <p:pic>
        <p:nvPicPr>
          <p:cNvPr id="15" name="Rectangle 25604">
            <a:extLst>
              <a:ext uri="{FF2B5EF4-FFF2-40B4-BE49-F238E27FC236}">
                <a16:creationId xmlns:a16="http://schemas.microsoft.com/office/drawing/2014/main" xmlns="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" name="Picture 4" descr="Những icon đẹp cute, đáng yêu, dí dỏm nhấ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12" y="4934844"/>
            <a:ext cx="1898514" cy="164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60458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22B4ADF-EB3E-4050-B8B8-401DAE4C8A31}"/>
              </a:ext>
            </a:extLst>
          </p:cNvPr>
          <p:cNvSpPr txBox="1"/>
          <p:nvPr/>
        </p:nvSpPr>
        <p:spPr>
          <a:xfrm>
            <a:off x="1617614" y="979924"/>
            <a:ext cx="3082852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endParaRPr lang="en-US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xmlns="" id="{3511149A-A94E-40B7-BDA8-7D07F2E13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82" y="1926822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427 x ( 10 + 8 ) 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xmlns="" id="{046E80FE-DA7D-470D-891C-CF1DA3F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772" y="1898247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287 x ( 40 – 8 )   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xmlns="" id="{634AFBEC-42A1-4B9A-B17D-6DE9C424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79" y="2596314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427 x 10  +  427 x 8 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xmlns="" id="{624B7D96-E433-4398-9372-ACD8F5DA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56" y="3296689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=      4270   +    3416 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xmlns="" id="{05282CC0-132C-4059-B0AF-BAD6BF661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32" y="4032113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        7686 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xmlns="" id="{2CF20881-6E76-46E9-9FE4-00E7B13FD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106" y="2562198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287 x 40 – 287 x 8  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xmlns="" id="{ECEEABC9-FC53-4B6A-98B4-AAE90FBB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376" y="3277809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11480  –   2296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xmlns="" id="{49EE56D1-9ADB-4B2D-A65D-64B4579A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309" y="3914942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       9184  </a:t>
            </a:r>
          </a:p>
        </p:txBody>
      </p:sp>
      <p:pic>
        <p:nvPicPr>
          <p:cNvPr id="11" name="Rectangle 25604">
            <a:extLst>
              <a:ext uri="{FF2B5EF4-FFF2-40B4-BE49-F238E27FC236}">
                <a16:creationId xmlns:a16="http://schemas.microsoft.com/office/drawing/2014/main" xmlns="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9" y="5668264"/>
            <a:ext cx="1137212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4111" descr="PPT素材-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110" y="5879735"/>
            <a:ext cx="8351451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9" descr="封面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7114" y="5521846"/>
            <a:ext cx="3247977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32" y="145516"/>
            <a:ext cx="1369894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276267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>
            <a:extLst>
              <a:ext uri="{FF2B5EF4-FFF2-40B4-BE49-F238E27FC236}">
                <a16:creationId xmlns:a16="http://schemas.microsoft.com/office/drawing/2014/main" xmlns="" id="{A42418A3-2FED-438A-8876-20F6A977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84" y="2113721"/>
            <a:ext cx="290968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35 x 4 x 5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xmlns="" id="{5A2775E9-258D-46C6-BBB1-7C245E29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154" y="2104609"/>
            <a:ext cx="215717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5 x 36 x 2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xmlns="" id="{B346C182-CF19-4880-A14C-9CEECD479714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582966" y="1321594"/>
            <a:ext cx="32147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35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23" name="Rectangle 25604">
            <a:extLst>
              <a:ext uri="{FF2B5EF4-FFF2-40B4-BE49-F238E27FC236}">
                <a16:creationId xmlns:a16="http://schemas.microsoft.com/office/drawing/2014/main" xmlns="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5">
            <a:extLst>
              <a:ext uri="{FF2B5EF4-FFF2-40B4-BE49-F238E27FC236}">
                <a16:creationId xmlns:a16="http://schemas.microsoft.com/office/drawing/2014/main" xmlns="" id="{F8D6A982-6118-4C23-98E8-EC718CEA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5365" y="2104609"/>
            <a:ext cx="33110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>
                <a:solidFill>
                  <a:srgbClr val="0000FF"/>
                </a:solidFill>
              </a:rPr>
              <a:t>42 x 2 x 7 x 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C4B3100-AD80-4B6D-8E0F-5A904D67D582}"/>
              </a:ext>
            </a:extLst>
          </p:cNvPr>
          <p:cNvSpPr txBox="1"/>
          <p:nvPr/>
        </p:nvSpPr>
        <p:spPr>
          <a:xfrm>
            <a:off x="548109" y="991842"/>
            <a:ext cx="7608173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a)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bằng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cách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thuận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tiện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nhất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9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Text Box 3">
            <a:extLst>
              <a:ext uri="{FF2B5EF4-FFF2-40B4-BE49-F238E27FC236}">
                <a16:creationId xmlns:a16="http://schemas.microsoft.com/office/drawing/2014/main" xmlns="" id="{F736732B-D752-4564-B484-EA810B32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47" y="271621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= 134 x (4 x 5)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xmlns="" id="{C28AD669-F70B-4342-9308-EEE8D8BA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47" y="32496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 =  134 x    20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xmlns="" id="{A7CA22D1-D650-4F58-83E2-4BFC9417F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7" y="37068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2680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xmlns="" id="{22857F53-8514-481C-9913-D96AEA681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047" y="2716217"/>
            <a:ext cx="2514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(5 x 2) x 36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/>
            </a:r>
            <a:br>
              <a:rPr lang="en-US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xmlns="" id="{44B762DB-D4A7-44BF-A67D-8E0794B70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7" y="3173416"/>
            <a:ext cx="196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10   x 36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xmlns="" id="{637E88C1-52F2-4064-9434-0BB7F0A1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8" y="3706816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    360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xmlns="" id="{45C519B2-4CB5-44BB-A9E1-72ADFCE7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47" y="27924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(42 x 7) x (2 x 5)</a:t>
            </a: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xmlns="" id="{97C4A746-7176-4427-9C9A-442E46DE1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647" y="32496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294   x    10</a:t>
            </a:r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xmlns="" id="{8D3CA16E-9404-41E3-BF2F-112FB0D2C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0847" y="37068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   2940</a:t>
            </a:r>
          </a:p>
        </p:txBody>
      </p:sp>
    </p:spTree>
    <p:extLst>
      <p:ext uri="{BB962C8B-B14F-4D97-AF65-F5344CB8AC3E}">
        <p14:creationId xmlns:p14="http://schemas.microsoft.com/office/powerpoint/2010/main" val="92171773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1216 0.01226 L -0.10851 0.01226 C -0.1066 0.01226 -0.10469 0.00902 -0.10278 0.00856 C -0.10157 0.00856 -0.09896 0.01157 -0.09792 0.01157 C -0.09636 0.01157 -0.0948 0.01064 -0.09184 0.01064 L -0.08976 -0.02544 L -0.0875 0.01828 L -0.0849 0.01226 L -0.08247 0.01064 L -0.07709 0.01203 C -0.07466 0.01134 -0.07257 0.00833 -0.07032 0.00717 C -0.06927 0.00694 -0.06719 0.00671 -0.0658 0.00717 C -0.06459 0.00764 -0.06355 0.01087 -0.06302 0.01087 C -0.06233 0.01203 -0.06077 0.01087 -0.0599 0.01157 L -0.05851 0.01226 L -0.05591 0.01226 " pathEditMode="relative" rAng="0" ptsTypes="FfffFFFFFffffFFF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59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23BEC51-9B9C-4D62-9DEB-F6FC8AC0228C}"/>
              </a:ext>
            </a:extLst>
          </p:cNvPr>
          <p:cNvSpPr txBox="1"/>
          <p:nvPr/>
        </p:nvSpPr>
        <p:spPr>
          <a:xfrm>
            <a:off x="1517173" y="924753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xmlns="" id="{8DEAEFF0-A017-415E-B623-9EE4F5F4C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74" y="1600200"/>
            <a:ext cx="12647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99"/>
                </a:solidFill>
                <a:latin typeface="Tahoma" panose="020B0604030504040204" pitchFamily="34" charset="0"/>
              </a:rPr>
              <a:t>Mẫu</a:t>
            </a: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xmlns="" id="{880D31B8-F957-455E-A1F2-56E98DD06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97" y="2117670"/>
            <a:ext cx="4128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</a:t>
            </a:r>
            <a:endParaRPr lang="en-US" altLang="en-US" sz="2800" dirty="0">
              <a:solidFill>
                <a:srgbClr val="009999"/>
              </a:solidFill>
              <a:latin typeface="Tahoma" panose="020B060403050404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xmlns="" id="{5016B8E7-7F7F-49A8-BA8D-B4664959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896" y="2136110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145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xmlns="" id="{0B202188-B6BC-4D7A-8004-6E379CCF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1600200"/>
            <a:ext cx="47406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 </a:t>
            </a:r>
            <a:r>
              <a:rPr lang="en-US" altLang="en-US" sz="2800" dirty="0">
                <a:solidFill>
                  <a:srgbClr val="009999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xmlns="" id="{061E282B-24FC-457F-81A4-EEB7A2768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62" y="2050894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xmlns="" id="{0D5FA191-713C-4194-B012-B072EAA0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103" y="2038204"/>
            <a:ext cx="2293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( 2 + 98 )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xmlns="" id="{320AC3E7-2F37-4FD8-A11F-FC05FCF8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854" y="2677123"/>
            <a:ext cx="465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 =  145 x  100 = 14500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xmlns="" id="{3A2448C5-1962-4684-AA9B-1CA7DDDA0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54" y="3433350"/>
            <a:ext cx="387315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xmlns="" id="{20C569BE-94B7-49EE-B9F4-E37D205AD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462" y="3433350"/>
            <a:ext cx="4765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428 x 12 – 428 x 2</a:t>
            </a:r>
          </a:p>
        </p:txBody>
      </p:sp>
      <p:pic>
        <p:nvPicPr>
          <p:cNvPr id="13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236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xmlns="" id="{0A3B9625-1348-4CD5-B28E-2400C4BA1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57" y="182485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xmlns="" id="{776BD483-6B8E-4511-9D9F-E887017F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152" y="180013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428 x 12 – 428 x 2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xmlns="" id="{A083E5F4-9E7A-4E64-AA8E-E00AE0889925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767920" y="152306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xmlns="" id="{E98F7429-C9AE-494D-9C0C-C7F317C99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48" y="2224908"/>
            <a:ext cx="13160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xmlns="" id="{FB0BA174-83AF-44CC-8B45-E8340E6B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616" y="2220473"/>
            <a:ext cx="22294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x ( 3 + 97 )</a:t>
            </a: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xmlns="" id="{15C04DA5-AE65-4042-ABF4-54B66406F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8" y="2682108"/>
            <a:ext cx="4180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 x    100   = 13700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xmlns="" id="{2A94B25F-75AF-4925-A58D-5D4AF4F25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582" y="2257339"/>
            <a:ext cx="16721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= 428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xmlns="" id="{9C93ECFB-347B-44C1-834B-943E2E47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788" y="2200189"/>
            <a:ext cx="2043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x ( 12 – 2 )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xmlns="" id="{941EA41E-BADB-4929-8E92-9C16E3C09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639" y="265738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428 x   10     =  4280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xmlns="" id="{474EBDA3-3387-478D-82CC-88FFB3445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07" y="324863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94 x 12 + 94 x 88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xmlns="" id="{059A7064-E3EC-49A2-9F74-21D1A11DA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602" y="322391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537 x 39 – 537 x 19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xmlns="" id="{53935E77-4145-44A4-925A-3CC7B0C8DBB3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939370" y="294684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xmlns="" id="{BF4C146F-4EF5-4B03-8B22-039EB08D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157" y="3648688"/>
            <a:ext cx="3808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(12 + 88)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xmlns="" id="{99628C8A-BB9B-4DCE-B5D4-BB9C18D1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10588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   100   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xmlns="" id="{602B4065-BF1E-4F27-B57E-82827705A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89" y="3681119"/>
            <a:ext cx="3715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(39 – 19 ) 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xmlns="" id="{401FD5A9-09D3-417F-BFC8-C1052F804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08116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  20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xmlns="" id="{09EC2CE4-5B9C-43AF-8AAF-C2CBCE4B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50593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9400   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xmlns="" id="{35DC0F7C-8A8E-48C9-A0BD-C3F949DB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36691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10740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225E8CD-6EAA-4A20-8A17-1FD2971CB2EF}"/>
              </a:ext>
            </a:extLst>
          </p:cNvPr>
          <p:cNvSpPr txBox="1"/>
          <p:nvPr/>
        </p:nvSpPr>
        <p:spPr>
          <a:xfrm>
            <a:off x="1669569" y="699124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21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323833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CE8C50-F49B-4B06-9B52-C71FC0B960FA}"/>
              </a:ext>
            </a:extLst>
          </p:cNvPr>
          <p:cNvSpPr txBox="1"/>
          <p:nvPr/>
        </p:nvSpPr>
        <p:spPr>
          <a:xfrm>
            <a:off x="1502265" y="1021659"/>
            <a:ext cx="2153154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30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C7822A1-0183-4070-825B-75FFC7CAC8FB}"/>
              </a:ext>
            </a:extLst>
          </p:cNvPr>
          <p:cNvSpPr/>
          <p:nvPr/>
        </p:nvSpPr>
        <p:spPr>
          <a:xfrm>
            <a:off x="663437" y="1998232"/>
            <a:ext cx="23114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ea typeface="Calibri" panose="020F0502020204030204" pitchFamily="34" charset="0"/>
              </a:rPr>
              <a:t>a)     217 x 11</a:t>
            </a:r>
            <a:endParaRPr lang="en-US" sz="3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39C5BDB-2204-4BA0-8DB7-F5004F875122}"/>
              </a:ext>
            </a:extLst>
          </p:cNvPr>
          <p:cNvSpPr/>
          <p:nvPr/>
        </p:nvSpPr>
        <p:spPr>
          <a:xfrm>
            <a:off x="663437" y="2539267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+ 1)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+ 217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+ 217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2387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29DC5A9-5246-4C9D-9AED-B2A68D050BCE}"/>
              </a:ext>
            </a:extLst>
          </p:cNvPr>
          <p:cNvSpPr/>
          <p:nvPr/>
        </p:nvSpPr>
        <p:spPr>
          <a:xfrm>
            <a:off x="5148469" y="2008351"/>
            <a:ext cx="3192946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217 x 9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–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2170 - 217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1957</a:t>
            </a:r>
          </a:p>
        </p:txBody>
      </p:sp>
      <p:pic>
        <p:nvPicPr>
          <p:cNvPr id="6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42082924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CE8C50-F49B-4B06-9B52-C71FC0B960FA}"/>
              </a:ext>
            </a:extLst>
          </p:cNvPr>
          <p:cNvSpPr txBox="1"/>
          <p:nvPr/>
        </p:nvSpPr>
        <p:spPr>
          <a:xfrm>
            <a:off x="1511982" y="145516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28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0D28506-F68E-40C7-9D88-3E725127D7F0}"/>
              </a:ext>
            </a:extLst>
          </p:cNvPr>
          <p:cNvSpPr/>
          <p:nvPr/>
        </p:nvSpPr>
        <p:spPr>
          <a:xfrm>
            <a:off x="931571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b,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21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8673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ea typeface="Calibri" panose="020F0502020204030204" pitchFamily="34" charset="0"/>
              </a:rPr>
              <a:t>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19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20 - 413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–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7847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A327914-F1AE-4DD2-8C72-A37EF206E1A7}"/>
              </a:ext>
            </a:extLst>
          </p:cNvPr>
          <p:cNvSpPr/>
          <p:nvPr/>
        </p:nvSpPr>
        <p:spPr>
          <a:xfrm>
            <a:off x="4800594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c,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1234 x 31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(30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30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37020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38254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     875 x 29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(30 –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30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26250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25 375</a:t>
            </a:r>
          </a:p>
        </p:txBody>
      </p:sp>
      <p:pic>
        <p:nvPicPr>
          <p:cNvPr id="7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52788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619</Words>
  <Application>Microsoft Office PowerPoint</Application>
  <PresentationFormat>On-screen Show (4:3)</PresentationFormat>
  <Paragraphs>114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宋体</vt:lpstr>
      <vt:lpstr>宋体</vt:lpstr>
      <vt:lpstr>Arial</vt:lpstr>
      <vt:lpstr>Calibri</vt:lpstr>
      <vt:lpstr>SimHei</vt:lpstr>
      <vt:lpstr>Tahoma</vt:lpstr>
      <vt:lpstr>Times New Roman</vt:lpstr>
      <vt:lpstr>VNI-Times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ASUS</dc:creator>
  <cp:lastModifiedBy>Microsoft account</cp:lastModifiedBy>
  <cp:revision>106</cp:revision>
  <dcterms:created xsi:type="dcterms:W3CDTF">2012-09-16T08:14:00Z</dcterms:created>
  <dcterms:modified xsi:type="dcterms:W3CDTF">2021-11-21T14:06:17Z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1033-11.2.0.10224</vt:lpwstr>
  </property>
</Properties>
</file>