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2" r:id="rId2"/>
    <p:sldId id="263" r:id="rId3"/>
    <p:sldId id="261" r:id="rId4"/>
    <p:sldId id="275" r:id="rId5"/>
    <p:sldId id="267" r:id="rId6"/>
    <p:sldId id="257" r:id="rId7"/>
    <p:sldId id="278" r:id="rId8"/>
    <p:sldId id="279" r:id="rId9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FFFFFF"/>
    <a:srgbClr val="3379CD"/>
    <a:srgbClr val="FFC91D"/>
    <a:srgbClr val="FFFFFA"/>
    <a:srgbClr val="FFFFF1"/>
    <a:srgbClr val="FFFFF3"/>
    <a:srgbClr val="77BA4A"/>
    <a:srgbClr val="82BF59"/>
    <a:srgbClr val="30B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2" autoAdjust="0"/>
    <p:restoredTop sz="94660"/>
  </p:normalViewPr>
  <p:slideViewPr>
    <p:cSldViewPr>
      <p:cViewPr varScale="1">
        <p:scale>
          <a:sx n="75" d="100"/>
          <a:sy n="75" d="100"/>
        </p:scale>
        <p:origin x="484" y="5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65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D128D-76ED-44DA-9498-4E09ED197E06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CA0DA-B773-4701-BF7D-F168240D9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56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078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CA0DA-B773-4701-BF7D-F168240D9D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90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</a:t>
            </a:r>
            <a:r>
              <a:rPr lang="en-US" baseline="0"/>
              <a:t> nói thêm về khi </a:t>
            </a:r>
            <a:r>
              <a:rPr lang="vi-VN" baseline="0"/>
              <a:t>đổi</a:t>
            </a:r>
            <a:r>
              <a:rPr lang="en-US" baseline="0"/>
              <a:t> chỗ 2 số hạng trong 1 tổng thì tổng k thay </a:t>
            </a:r>
            <a:r>
              <a:rPr lang="vi-VN" baseline="0"/>
              <a:t>đối</a:t>
            </a:r>
            <a:r>
              <a:rPr lang="en-US" baseline="0"/>
              <a:t>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CA0DA-B773-4701-BF7D-F168240D9D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98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078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95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36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14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54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48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65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08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53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47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21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F4B88-0EC8-4759-AFDB-04A1030A6CF8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23D73-EDE4-4FDE-910A-EC2ABCBD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5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57147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23" y="3362368"/>
            <a:ext cx="8139275" cy="180424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61" y="98025"/>
            <a:ext cx="1382346" cy="150944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8025"/>
            <a:ext cx="1356750" cy="13008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432950" y="2521394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10: LUYỆN TẬP CHUNG</a:t>
            </a:r>
            <a:endParaRPr lang="en-US" sz="36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9444" y="3613657"/>
            <a:ext cx="1617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err="1">
                <a:solidFill>
                  <a:srgbClr val="008E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600" b="1">
                <a:solidFill>
                  <a:srgbClr val="008E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3600" b="1" dirty="0">
              <a:solidFill>
                <a:srgbClr val="008E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9461" y="1031798"/>
            <a:ext cx="8897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</a:t>
            </a:r>
            <a:r>
              <a:rPr lang="vi-VN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</a:p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cộng, phép trừ trong phạm vi 20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401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452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4819"/>
            <a:ext cx="9180286" cy="166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 rot="21257417">
            <a:off x="176595" y="2370519"/>
            <a:ext cx="2028024" cy="52322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958812"/>
              </a:avLst>
            </a:prstTxWarp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Mục tiêu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14600" y="1100712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Củng cố bảng cộng qua 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29200" y="3619500"/>
            <a:ext cx="3019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Giải các bài toán có về thêm, bớt một số </a:t>
            </a:r>
            <a:r>
              <a:rPr lang="vi-VN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đơ</a:t>
            </a:r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vị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0200" y="1028700"/>
            <a:ext cx="3019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Vận dụng vào trò ch</a:t>
            </a:r>
            <a:r>
              <a:rPr lang="vi-VN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ơi</a:t>
            </a:r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9041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/>
      <p:bldP spid="30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90" l="0" r="100000">
                        <a14:foregroundMark x1="8503" y1="87741" x2="95238" y2="91919"/>
                        <a14:foregroundMark x1="3123" y1="98516" x2="96537" y2="83178"/>
                        <a14:foregroundMark x1="2968" y1="84937" x2="20841" y2="80099"/>
                        <a14:foregroundMark x1="41095" y1="85267" x2="61812" y2="81143"/>
                        <a14:foregroundMark x1="60668" y1="97086" x2="90569" y2="95382"/>
                        <a14:foregroundMark x1="79654" y1="79714" x2="76531" y2="79714"/>
                        <a14:foregroundMark x1="21985" y1="80429" x2="26778" y2="81473"/>
                        <a14:foregroundMark x1="43506" y1="96756" x2="53865" y2="96427"/>
                        <a14:foregroundMark x1="58101" y1="80099" x2="58813" y2="79054"/>
                        <a14:foregroundMark x1="39116" y1="82518" x2="37693" y2="81803"/>
                        <a14:foregroundMark x1="32468" y1="81473" x2="30056" y2="82188"/>
                        <a14:backgroundMark x1="11348" y1="23090" x2="55566" y2="33150"/>
                        <a14:backgroundMark x1="27489" y1="17482" x2="85622" y2="37658"/>
                        <a14:backgroundMark x1="17996" y1="60583" x2="91558" y2="59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803" b="11334"/>
          <a:stretch/>
        </p:blipFill>
        <p:spPr>
          <a:xfrm>
            <a:off x="1" y="4950372"/>
            <a:ext cx="9144000" cy="7646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94" y="4607084"/>
            <a:ext cx="6508533" cy="1202849"/>
          </a:xfrm>
          <a:prstGeom prst="rect">
            <a:avLst/>
          </a:prstGeom>
        </p:spPr>
      </p:pic>
      <p:pic>
        <p:nvPicPr>
          <p:cNvPr id="7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413" y="3066262"/>
            <a:ext cx="2016655" cy="2664506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661061"/>
              </p:ext>
            </p:extLst>
          </p:nvPr>
        </p:nvGraphicFramePr>
        <p:xfrm>
          <a:off x="228600" y="1548699"/>
          <a:ext cx="7393400" cy="1554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66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4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4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44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44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44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44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44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en-US" sz="4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C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C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C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C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C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C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C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C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C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C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C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C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E0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E0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E0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E0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E0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E0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E0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28600" y="190500"/>
            <a:ext cx="1735522" cy="609600"/>
            <a:chOff x="228600" y="190500"/>
            <a:chExt cx="1735522" cy="609600"/>
          </a:xfrm>
        </p:grpSpPr>
        <p:sp>
          <p:nvSpPr>
            <p:cNvPr id="4" name="Rounded Rectangle 3"/>
            <p:cNvSpPr/>
            <p:nvPr/>
          </p:nvSpPr>
          <p:spPr>
            <a:xfrm>
              <a:off x="533399" y="228600"/>
              <a:ext cx="1430723" cy="533400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2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Số ?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228600" y="190500"/>
              <a:ext cx="609600" cy="609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3107123" y="2620752"/>
            <a:ext cx="457200" cy="45194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964576" y="2637831"/>
            <a:ext cx="693023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64123" y="2615499"/>
            <a:ext cx="74229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922990" y="2632578"/>
            <a:ext cx="74229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859723" y="2632578"/>
            <a:ext cx="74229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850323" y="2632578"/>
            <a:ext cx="74229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784431" y="2615499"/>
            <a:ext cx="74229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065536" y="2633262"/>
            <a:ext cx="457200" cy="45194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017509" y="2632581"/>
            <a:ext cx="457200" cy="45194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008109" y="2615500"/>
            <a:ext cx="457200" cy="45194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985127" y="2615499"/>
            <a:ext cx="457200" cy="45194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734999" y="-178425"/>
            <a:ext cx="2196079" cy="1690155"/>
            <a:chOff x="7308364" y="-320576"/>
            <a:chExt cx="2196079" cy="1690155"/>
          </a:xfrm>
        </p:grpSpPr>
        <p:pic>
          <p:nvPicPr>
            <p:cNvPr id="26" name="图片 37896" descr="1-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873294">
              <a:off x="7308364" y="154420"/>
              <a:ext cx="1623772" cy="12151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" name="图片 37895" descr="1-2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68722" y="-320576"/>
              <a:ext cx="1835721" cy="163175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4" name="TextBox 23"/>
          <p:cNvSpPr txBox="1"/>
          <p:nvPr/>
        </p:nvSpPr>
        <p:spPr>
          <a:xfrm>
            <a:off x="431815" y="3404865"/>
            <a:ext cx="6982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56661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/>
      <p:bldP spid="11" grpId="0"/>
      <p:bldP spid="12" grpId="0"/>
      <p:bldP spid="13" grpId="0"/>
      <p:bldP spid="14" grpId="0"/>
      <p:bldP spid="15" grpId="0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5" grpId="0" animBg="1"/>
      <p:bldP spid="25" grpId="1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90" l="0" r="100000">
                        <a14:foregroundMark x1="8503" y1="87741" x2="95238" y2="91919"/>
                        <a14:foregroundMark x1="3123" y1="98516" x2="96537" y2="83178"/>
                        <a14:foregroundMark x1="2968" y1="84937" x2="20841" y2="80099"/>
                        <a14:foregroundMark x1="41095" y1="85267" x2="61812" y2="81143"/>
                        <a14:foregroundMark x1="60668" y1="97086" x2="90569" y2="95382"/>
                        <a14:foregroundMark x1="79654" y1="79714" x2="76531" y2="79714"/>
                        <a14:foregroundMark x1="21985" y1="80429" x2="26778" y2="81473"/>
                        <a14:foregroundMark x1="43506" y1="96756" x2="53865" y2="96427"/>
                        <a14:foregroundMark x1="58101" y1="80099" x2="58813" y2="79054"/>
                        <a14:foregroundMark x1="39116" y1="82518" x2="37693" y2="81803"/>
                        <a14:foregroundMark x1="32468" y1="81473" x2="30056" y2="82188"/>
                        <a14:backgroundMark x1="11348" y1="23090" x2="55566" y2="33150"/>
                        <a14:backgroundMark x1="27489" y1="17482" x2="85622" y2="37658"/>
                        <a14:backgroundMark x1="17996" y1="60583" x2="91558" y2="59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803" b="11334"/>
          <a:stretch/>
        </p:blipFill>
        <p:spPr>
          <a:xfrm>
            <a:off x="1" y="4950372"/>
            <a:ext cx="9144000" cy="764628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94" y="4607084"/>
            <a:ext cx="6508533" cy="1202849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413" y="3066262"/>
            <a:ext cx="2016655" cy="266450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734999" y="-178425"/>
            <a:ext cx="2196079" cy="1690155"/>
            <a:chOff x="7308364" y="-320576"/>
            <a:chExt cx="2196079" cy="1690155"/>
          </a:xfrm>
        </p:grpSpPr>
        <p:pic>
          <p:nvPicPr>
            <p:cNvPr id="8" name="图片 37896" descr="1-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873294">
              <a:off x="7308364" y="154420"/>
              <a:ext cx="1623772" cy="12151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" name="图片 37895" descr="1-2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68722" y="-320576"/>
              <a:ext cx="1835721" cy="163175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2661508" y="1657195"/>
            <a:ext cx="3407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+ 8         8 + 4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19164" y="1745736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06615" y="1760488"/>
            <a:ext cx="49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31028" y="2950613"/>
            <a:ext cx="3407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+ 4         7 + 5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88684" y="3039154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76135" y="3053906"/>
            <a:ext cx="49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823753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12" grpId="0"/>
      <p:bldP spid="13" grpId="0"/>
      <p:bldP spid="14" grpId="0"/>
      <p:bldP spid="14" grpId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90" l="0" r="100000">
                        <a14:foregroundMark x1="8503" y1="87741" x2="95238" y2="91919"/>
                        <a14:foregroundMark x1="3123" y1="98516" x2="96537" y2="83178"/>
                        <a14:foregroundMark x1="2968" y1="84937" x2="20841" y2="80099"/>
                        <a14:foregroundMark x1="41095" y1="85267" x2="61812" y2="81143"/>
                        <a14:foregroundMark x1="60668" y1="97086" x2="90569" y2="95382"/>
                        <a14:foregroundMark x1="79654" y1="79714" x2="76531" y2="79714"/>
                        <a14:foregroundMark x1="21985" y1="80429" x2="26778" y2="81473"/>
                        <a14:foregroundMark x1="43506" y1="96756" x2="53865" y2="96427"/>
                        <a14:foregroundMark x1="58101" y1="80099" x2="58813" y2="79054"/>
                        <a14:foregroundMark x1="39116" y1="82518" x2="37693" y2="81803"/>
                        <a14:foregroundMark x1="32468" y1="81473" x2="30056" y2="82188"/>
                        <a14:backgroundMark x1="11348" y1="23090" x2="55566" y2="33150"/>
                        <a14:backgroundMark x1="27489" y1="17482" x2="85622" y2="37658"/>
                        <a14:backgroundMark x1="17996" y1="60583" x2="91558" y2="59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338" b="11333"/>
          <a:stretch/>
        </p:blipFill>
        <p:spPr>
          <a:xfrm>
            <a:off x="1" y="4920342"/>
            <a:ext cx="9144000" cy="79465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55448" y="194691"/>
            <a:ext cx="8918668" cy="742950"/>
            <a:chOff x="152400" y="424434"/>
            <a:chExt cx="8918668" cy="742950"/>
          </a:xfrm>
        </p:grpSpPr>
        <p:sp>
          <p:nvSpPr>
            <p:cNvPr id="7" name="Rounded Rectangle 6"/>
            <p:cNvSpPr/>
            <p:nvPr/>
          </p:nvSpPr>
          <p:spPr>
            <a:xfrm>
              <a:off x="457200" y="424434"/>
              <a:ext cx="8613868" cy="74295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lvl="1"/>
              <a:r>
                <a:rPr lang="en-US" sz="22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Có 6 bạn </a:t>
              </a:r>
              <a:r>
                <a:rPr lang="vi-VN" sz="22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</a:t>
              </a:r>
              <a:r>
                <a:rPr lang="en-US" sz="22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ang ch</a:t>
              </a:r>
              <a:r>
                <a:rPr lang="vi-VN" sz="22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ơi</a:t>
              </a:r>
              <a:r>
                <a:rPr lang="en-US" sz="22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bóng rổ, sau </a:t>
              </a:r>
              <a:r>
                <a:rPr lang="vi-VN" sz="22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đó</a:t>
              </a:r>
              <a:r>
                <a:rPr lang="en-US" sz="22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thêm 3 bạn chạy </a:t>
              </a:r>
              <a:r>
                <a:rPr lang="vi-VN" sz="22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đến</a:t>
              </a:r>
              <a:r>
                <a:rPr lang="en-US" sz="22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cùng ch</a:t>
              </a:r>
              <a:r>
                <a:rPr lang="vi-VN" sz="22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ơi</a:t>
              </a:r>
              <a:r>
                <a:rPr lang="en-US" sz="22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 Hỏi lúc </a:t>
              </a:r>
              <a:r>
                <a:rPr lang="vi-VN" sz="22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đó</a:t>
              </a:r>
              <a:r>
                <a:rPr lang="en-US" sz="22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có tất cả bao nhiêu bạn ch</a:t>
              </a:r>
              <a:r>
                <a:rPr lang="vi-VN" sz="22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ơi</a:t>
              </a:r>
              <a:r>
                <a:rPr lang="en-US" sz="22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bóng rổ?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52400" y="495300"/>
              <a:ext cx="609600" cy="609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latin typeface="Arial" pitchFamily="34" charset="0"/>
                  <a:cs typeface="Arial" pitchFamily="34" charset="0"/>
                </a:rPr>
                <a:t>2</a:t>
              </a:r>
              <a:endParaRPr lang="en-US" sz="32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5715000" y="566166"/>
            <a:ext cx="1524000" cy="41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87952" y="900684"/>
            <a:ext cx="45750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95400" y="561975"/>
            <a:ext cx="1524000" cy="41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066799" y="1369572"/>
            <a:ext cx="129235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2200" b="1">
                <a:solidFill>
                  <a:srgbClr val="008E40"/>
                </a:solidFill>
                <a:latin typeface="Arial" pitchFamily="34" charset="0"/>
                <a:cs typeface="Arial" pitchFamily="34" charset="0"/>
              </a:rPr>
              <a:t>Tóm tắt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9356" y="1962382"/>
            <a:ext cx="3657600" cy="10576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2200" b="1">
                <a:solidFill>
                  <a:srgbClr val="008E40"/>
                </a:solidFill>
                <a:latin typeface="Arial" pitchFamily="34" charset="0"/>
                <a:cs typeface="Arial" pitchFamily="34" charset="0"/>
              </a:rPr>
              <a:t>Có		: 6 bạn</a:t>
            </a:r>
          </a:p>
          <a:p>
            <a:pPr marL="4763" lvl="1"/>
            <a:r>
              <a:rPr lang="en-US" sz="2200" b="1">
                <a:solidFill>
                  <a:srgbClr val="008E40"/>
                </a:solidFill>
                <a:latin typeface="Arial" pitchFamily="34" charset="0"/>
                <a:cs typeface="Arial" pitchFamily="34" charset="0"/>
              </a:rPr>
              <a:t>Thêm 		: 3 bạn</a:t>
            </a:r>
          </a:p>
          <a:p>
            <a:pPr marL="4763" lvl="1"/>
            <a:r>
              <a:rPr lang="en-US" sz="2200" b="1">
                <a:solidFill>
                  <a:srgbClr val="008E40"/>
                </a:solidFill>
                <a:latin typeface="Arial" pitchFamily="34" charset="0"/>
                <a:cs typeface="Arial" pitchFamily="34" charset="0"/>
              </a:rPr>
              <a:t>Có tất cả	: … bạn?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478781" y="1375112"/>
            <a:ext cx="129235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2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787397" y="1992836"/>
            <a:ext cx="6338316" cy="10576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2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 tất cả bao nhiêu bạn ch</a:t>
            </a:r>
            <a:r>
              <a:rPr lang="vi-VN" sz="2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ơi</a:t>
            </a:r>
            <a:r>
              <a:rPr lang="en-US" sz="2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bóng rổ là:</a:t>
            </a:r>
          </a:p>
          <a:p>
            <a:pPr marL="285750" lvl="1" algn="ctr"/>
            <a:r>
              <a:rPr lang="en-US" sz="2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+ 3 = 9 (bạn)</a:t>
            </a:r>
          </a:p>
          <a:p>
            <a:pPr marL="285750" lvl="1" algn="ctr"/>
            <a:r>
              <a:rPr lang="en-US" sz="2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Đáp số: 9 bạn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479" b="88021" l="6735" r="97291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6662" t="25000" r="2563" b="12500"/>
          <a:stretch/>
        </p:blipFill>
        <p:spPr>
          <a:xfrm>
            <a:off x="1310603" y="2916430"/>
            <a:ext cx="7255002" cy="28083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34" b="99511" l="8293" r="903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11" t="4222" r="10541" b="4222"/>
          <a:stretch/>
        </p:blipFill>
        <p:spPr>
          <a:xfrm>
            <a:off x="-102697" y="3696648"/>
            <a:ext cx="1735489" cy="1975197"/>
          </a:xfrm>
          <a:prstGeom prst="rect">
            <a:avLst/>
          </a:prstGeom>
        </p:spPr>
      </p:pic>
      <p:pic>
        <p:nvPicPr>
          <p:cNvPr id="26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035" y="2521651"/>
            <a:ext cx="2257095" cy="298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68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90" l="0" r="100000">
                        <a14:foregroundMark x1="8503" y1="87741" x2="95238" y2="91919"/>
                        <a14:foregroundMark x1="3123" y1="98516" x2="96537" y2="83178"/>
                        <a14:foregroundMark x1="2968" y1="84937" x2="20841" y2="80099"/>
                        <a14:foregroundMark x1="41095" y1="85267" x2="61812" y2="81143"/>
                        <a14:foregroundMark x1="60668" y1="97086" x2="90569" y2="95382"/>
                        <a14:foregroundMark x1="79654" y1="79714" x2="76531" y2="79714"/>
                        <a14:foregroundMark x1="21985" y1="80429" x2="26778" y2="81473"/>
                        <a14:foregroundMark x1="43506" y1="96756" x2="53865" y2="96427"/>
                        <a14:foregroundMark x1="58101" y1="80099" x2="58813" y2="79054"/>
                        <a14:foregroundMark x1="39116" y1="82518" x2="37693" y2="81803"/>
                        <a14:foregroundMark x1="32468" y1="81473" x2="30056" y2="82188"/>
                        <a14:backgroundMark x1="11348" y1="23090" x2="55566" y2="33150"/>
                        <a14:backgroundMark x1="27489" y1="17482" x2="85622" y2="37658"/>
                        <a14:backgroundMark x1="17996" y1="60583" x2="91558" y2="59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338" b="11333"/>
          <a:stretch/>
        </p:blipFill>
        <p:spPr>
          <a:xfrm>
            <a:off x="1" y="4920342"/>
            <a:ext cx="9144000" cy="79465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922" b="74609" l="60029" r="98755">
                        <a14:foregroundMark x1="63031" y1="51042" x2="64495" y2="53516"/>
                        <a14:foregroundMark x1="63763" y1="65104" x2="66179" y2="67448"/>
                        <a14:foregroundMark x1="63031" y1="64063" x2="64275" y2="63411"/>
                        <a14:foregroundMark x1="68741" y1="47656" x2="72840" y2="48568"/>
                        <a14:foregroundMark x1="73426" y1="48958" x2="75842" y2="49219"/>
                        <a14:foregroundMark x1="93192" y1="47917" x2="96559" y2="52865"/>
                        <a14:foregroundMark x1="62299" y1="51953" x2="63177" y2="54948"/>
                        <a14:foregroundMark x1="63177" y1="58464" x2="63250" y2="61458"/>
                        <a14:foregroundMark x1="62518" y1="61849" x2="63031" y2="65495"/>
                        <a14:foregroundMark x1="62445" y1="53646" x2="62811" y2="58594"/>
                        <a14:foregroundMark x1="62079" y1="52344" x2="62299" y2="49219"/>
                        <a14:foregroundMark x1="62811" y1="49219" x2="69327" y2="46745"/>
                        <a14:foregroundMark x1="70937" y1="46745" x2="76574" y2="48307"/>
                        <a14:foregroundMark x1="72255" y1="71745" x2="88580" y2="71354"/>
                        <a14:foregroundMark x1="77086" y1="47656" x2="89531" y2="46354"/>
                        <a14:foregroundMark x1="89678" y1="46615" x2="92679" y2="48047"/>
                        <a14:foregroundMark x1="95974" y1="52604" x2="97072" y2="61849"/>
                        <a14:foregroundMark x1="97072" y1="60807" x2="97950" y2="64063"/>
                        <a14:foregroundMark x1="97950" y1="66797" x2="97072" y2="70052"/>
                        <a14:foregroundMark x1="90776" y1="70964" x2="86018" y2="72005"/>
                        <a14:foregroundMark x1="63616" y1="67057" x2="67130" y2="704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261" t="44792" r="1328" b="25736"/>
          <a:stretch/>
        </p:blipFill>
        <p:spPr bwMode="auto">
          <a:xfrm>
            <a:off x="5062839" y="1080300"/>
            <a:ext cx="4108526" cy="215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55448" y="194691"/>
            <a:ext cx="8683752" cy="742950"/>
            <a:chOff x="152400" y="424434"/>
            <a:chExt cx="8683752" cy="742950"/>
          </a:xfrm>
        </p:grpSpPr>
        <p:sp>
          <p:nvSpPr>
            <p:cNvPr id="6" name="Rounded Rectangle 5"/>
            <p:cNvSpPr/>
            <p:nvPr/>
          </p:nvSpPr>
          <p:spPr>
            <a:xfrm>
              <a:off x="457200" y="424434"/>
              <a:ext cx="8378952" cy="74295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lvl="1"/>
              <a:r>
                <a:rPr lang="en-US" sz="22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</a:t>
              </a:r>
              <a:r>
                <a:rPr lang="vi-VN" sz="22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ưới</a:t>
              </a:r>
              <a:r>
                <a:rPr lang="en-US" sz="22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hồ n</a:t>
              </a:r>
              <a:r>
                <a:rPr lang="vi-VN" sz="22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ước</a:t>
              </a:r>
              <a:r>
                <a:rPr lang="en-US" sz="22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có 15 con cá sấu, sau </a:t>
              </a:r>
              <a:r>
                <a:rPr lang="vi-VN" sz="22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đó</a:t>
              </a:r>
              <a:r>
                <a:rPr lang="en-US" sz="22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có 3 con lên bờ. </a:t>
              </a:r>
            </a:p>
            <a:p>
              <a:pPr marL="285750" lvl="1"/>
              <a:r>
                <a:rPr lang="en-US" sz="22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Hỏi còn lại bao nhiêu con cá sấu ở d</a:t>
              </a:r>
              <a:r>
                <a:rPr lang="vi-VN" sz="22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ưới</a:t>
              </a:r>
              <a:r>
                <a:rPr lang="en-US" sz="22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hồ n</a:t>
              </a:r>
              <a:r>
                <a:rPr lang="vi-VN" sz="22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ước</a:t>
              </a:r>
              <a:r>
                <a:rPr lang="en-US" sz="22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52400" y="495300"/>
              <a:ext cx="609600" cy="609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latin typeface="Arial" pitchFamily="34" charset="0"/>
                  <a:cs typeface="Arial" pitchFamily="34" charset="0"/>
                </a:rPr>
                <a:t>3</a:t>
              </a:r>
              <a:endParaRPr lang="en-US" sz="32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6772657" y="560806"/>
            <a:ext cx="1524000" cy="41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47800" y="952500"/>
            <a:ext cx="60868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4400" y="564997"/>
            <a:ext cx="41484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1821917" y="1257300"/>
            <a:ext cx="129235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2200" b="1">
                <a:solidFill>
                  <a:srgbClr val="008E40"/>
                </a:solidFill>
                <a:latin typeface="Arial" pitchFamily="34" charset="0"/>
                <a:cs typeface="Arial" pitchFamily="34" charset="0"/>
              </a:rPr>
              <a:t>Tóm tắt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93776" y="1924188"/>
            <a:ext cx="4527747" cy="10576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2200" b="1" dirty="0">
                <a:solidFill>
                  <a:srgbClr val="008E4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vi-VN" sz="2200" b="1" dirty="0">
                <a:solidFill>
                  <a:srgbClr val="008E40"/>
                </a:solidFill>
                <a:latin typeface="Arial" pitchFamily="34" charset="0"/>
                <a:cs typeface="Arial" pitchFamily="34" charset="0"/>
              </a:rPr>
              <a:t>ưới</a:t>
            </a:r>
            <a:r>
              <a:rPr lang="en-US" sz="2200" b="1" dirty="0">
                <a:solidFill>
                  <a:srgbClr val="008E4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8E40"/>
                </a:solidFill>
                <a:latin typeface="Arial" pitchFamily="34" charset="0"/>
                <a:cs typeface="Arial" pitchFamily="34" charset="0"/>
              </a:rPr>
              <a:t>hồ</a:t>
            </a:r>
            <a:r>
              <a:rPr lang="en-US" sz="2200" b="1" dirty="0">
                <a:solidFill>
                  <a:srgbClr val="008E40"/>
                </a:solidFill>
                <a:latin typeface="Arial" pitchFamily="34" charset="0"/>
                <a:cs typeface="Arial" pitchFamily="34" charset="0"/>
              </a:rPr>
              <a:t> n</a:t>
            </a:r>
            <a:r>
              <a:rPr lang="vi-VN" sz="2200" b="1" dirty="0">
                <a:solidFill>
                  <a:srgbClr val="008E40"/>
                </a:solidFill>
                <a:latin typeface="Arial" pitchFamily="34" charset="0"/>
                <a:cs typeface="Arial" pitchFamily="34" charset="0"/>
              </a:rPr>
              <a:t>ước</a:t>
            </a:r>
            <a:r>
              <a:rPr lang="en-US" sz="2200" b="1" dirty="0">
                <a:solidFill>
                  <a:srgbClr val="008E40"/>
                </a:solidFill>
                <a:latin typeface="Arial" pitchFamily="34" charset="0"/>
                <a:cs typeface="Arial" pitchFamily="34" charset="0"/>
              </a:rPr>
              <a:t>	: 15 con </a:t>
            </a:r>
          </a:p>
          <a:p>
            <a:pPr marL="4763" lvl="1"/>
            <a:r>
              <a:rPr lang="en-US" sz="2200" b="1" dirty="0" err="1">
                <a:solidFill>
                  <a:srgbClr val="008E40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2200" b="1" dirty="0">
                <a:solidFill>
                  <a:srgbClr val="008E4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8E40"/>
                </a:solidFill>
                <a:latin typeface="Arial" pitchFamily="34" charset="0"/>
                <a:cs typeface="Arial" pitchFamily="34" charset="0"/>
              </a:rPr>
              <a:t>bờ</a:t>
            </a:r>
            <a:r>
              <a:rPr lang="en-US" sz="2200" b="1">
                <a:solidFill>
                  <a:srgbClr val="008E40"/>
                </a:solidFill>
                <a:latin typeface="Arial" pitchFamily="34" charset="0"/>
                <a:cs typeface="Arial" pitchFamily="34" charset="0"/>
              </a:rPr>
              <a:t>		:   3 con</a:t>
            </a:r>
          </a:p>
          <a:p>
            <a:pPr marL="4763" lvl="1"/>
            <a:r>
              <a:rPr lang="en-US" sz="2200" b="1" dirty="0" err="1">
                <a:solidFill>
                  <a:srgbClr val="008E4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200" b="1" dirty="0">
                <a:solidFill>
                  <a:srgbClr val="008E4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8E4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200" b="1" dirty="0">
                <a:solidFill>
                  <a:srgbClr val="008E40"/>
                </a:solidFill>
                <a:latin typeface="Arial" pitchFamily="34" charset="0"/>
                <a:cs typeface="Arial" pitchFamily="34" charset="0"/>
              </a:rPr>
              <a:t>		: … con?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630929" y="3238500"/>
            <a:ext cx="129235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2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330454" y="3862686"/>
            <a:ext cx="6204203" cy="10576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2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Còn lại số con cá sấu ở d</a:t>
            </a:r>
            <a:r>
              <a:rPr lang="vi-VN" sz="2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ưới</a:t>
            </a:r>
            <a:r>
              <a:rPr lang="en-US" sz="2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hồ n</a:t>
            </a:r>
            <a:r>
              <a:rPr lang="vi-VN" sz="2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ước </a:t>
            </a:r>
            <a:r>
              <a:rPr lang="en-US" sz="2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là:</a:t>
            </a:r>
          </a:p>
          <a:p>
            <a:pPr marL="285750" lvl="1" algn="ctr"/>
            <a:r>
              <a:rPr lang="en-US" sz="2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15 - 3 = 12 (con)</a:t>
            </a:r>
          </a:p>
          <a:p>
            <a:pPr marL="285750" lvl="1" algn="ctr"/>
            <a:r>
              <a:rPr lang="en-US" sz="2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Đáp số: 12 con cá sấu</a:t>
            </a:r>
          </a:p>
        </p:txBody>
      </p:sp>
    </p:spTree>
    <p:extLst>
      <p:ext uri="{BB962C8B-B14F-4D97-AF65-F5344CB8AC3E}">
        <p14:creationId xmlns:p14="http://schemas.microsoft.com/office/powerpoint/2010/main" val="3056661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90" l="0" r="100000">
                        <a14:foregroundMark x1="8503" y1="87741" x2="95238" y2="91919"/>
                        <a14:foregroundMark x1="3123" y1="98516" x2="96537" y2="83178"/>
                        <a14:foregroundMark x1="2968" y1="84937" x2="20841" y2="80099"/>
                        <a14:foregroundMark x1="41095" y1="85267" x2="61812" y2="81143"/>
                        <a14:foregroundMark x1="60668" y1="97086" x2="90569" y2="95382"/>
                        <a14:foregroundMark x1="79654" y1="79714" x2="76531" y2="79714"/>
                        <a14:foregroundMark x1="21985" y1="80429" x2="26778" y2="81473"/>
                        <a14:foregroundMark x1="43506" y1="96756" x2="53865" y2="96427"/>
                        <a14:foregroundMark x1="58101" y1="80099" x2="58813" y2="79054"/>
                        <a14:foregroundMark x1="39116" y1="82518" x2="37693" y2="81803"/>
                        <a14:foregroundMark x1="32468" y1="81473" x2="30056" y2="82188"/>
                        <a14:backgroundMark x1="11348" y1="23090" x2="55566" y2="33150"/>
                        <a14:backgroundMark x1="27489" y1="17482" x2="85622" y2="37658"/>
                        <a14:backgroundMark x1="17996" y1="60583" x2="91558" y2="59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803" b="11334"/>
          <a:stretch/>
        </p:blipFill>
        <p:spPr>
          <a:xfrm>
            <a:off x="1" y="4950372"/>
            <a:ext cx="9144000" cy="76462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881305" y="-79083"/>
            <a:ext cx="3195436" cy="2616630"/>
            <a:chOff x="7308364" y="-320576"/>
            <a:chExt cx="2196079" cy="1690155"/>
          </a:xfrm>
        </p:grpSpPr>
        <p:pic>
          <p:nvPicPr>
            <p:cNvPr id="26" name="图片 37896" descr="1-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873294">
              <a:off x="7308364" y="154420"/>
              <a:ext cx="1623772" cy="12151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" name="图片 37895" descr="1-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8722" y="-320576"/>
              <a:ext cx="1835721" cy="163175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4" name="TextBox 23"/>
          <p:cNvSpPr txBox="1"/>
          <p:nvPr/>
        </p:nvSpPr>
        <p:spPr>
          <a:xfrm>
            <a:off x="2895600" y="2773365"/>
            <a:ext cx="640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qua 10 </a:t>
            </a:r>
          </a:p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rèn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qua 10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phạm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vi 20”.</a:t>
            </a:r>
          </a:p>
        </p:txBody>
      </p:sp>
      <p:pic>
        <p:nvPicPr>
          <p:cNvPr id="29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575" y="154447"/>
            <a:ext cx="4495800" cy="5397349"/>
          </a:xfrm>
          <a:prstGeom prst="rect">
            <a:avLst/>
          </a:prstGeom>
        </p:spPr>
      </p:pic>
      <p:pic>
        <p:nvPicPr>
          <p:cNvPr id="30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468" y="4348947"/>
            <a:ext cx="6508533" cy="120284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908685" y="1453327"/>
            <a:ext cx="2621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</a:p>
          <a:p>
            <a:pPr algn="ctr"/>
            <a:r>
              <a:rPr lang="en-US" sz="400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624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"/>
            <a:ext cx="9144000" cy="57147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23" y="3362368"/>
            <a:ext cx="8139275" cy="180424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61" y="98025"/>
            <a:ext cx="1382346" cy="150944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8025"/>
            <a:ext cx="1356750" cy="13008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3287" y="1792708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37245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360</Words>
  <Application>Microsoft Office PowerPoint</Application>
  <PresentationFormat>On-screen Show (16:10)</PresentationFormat>
  <Paragraphs>75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iCiel Crocante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Nguyễn Thu Hường</cp:lastModifiedBy>
  <cp:revision>108</cp:revision>
  <dcterms:created xsi:type="dcterms:W3CDTF">2021-05-31T07:51:14Z</dcterms:created>
  <dcterms:modified xsi:type="dcterms:W3CDTF">2021-10-07T16:42:43Z</dcterms:modified>
</cp:coreProperties>
</file>