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  <p:sldMasterId id="2147484219" r:id="rId2"/>
  </p:sldMasterIdLst>
  <p:sldIdLst>
    <p:sldId id="267" r:id="rId3"/>
    <p:sldId id="270" r:id="rId4"/>
    <p:sldId id="256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8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8" autoAdjust="0"/>
    <p:restoredTop sz="94595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50770-241C-4271-8244-CA0BBAAD00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ACF525-9F4E-4D8D-8EC7-16841AE957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75014-E5C3-4F3F-8556-0F43BDEEA8E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849DD686-D1F3-48B4-AA09-F97CEB0E4D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869F2547-5771-4F96-8593-C22A2591FF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04FAF3-6065-4D76-908E-D901DFBFC4F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F3406-E972-455C-80B5-414E469354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351B77A5-4864-4102-AECD-93A4E6C8ABF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B80A9-0314-4AC2-A308-090697E301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724D3-2C4B-4771-B3C3-F43005D74E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DBAA5-69E6-4DA6-9860-BD831D54E0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424FB4-9AE2-4D2D-BF2A-DAC2864751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FD3DF3-1DB7-46EC-B85B-35E6D2D9A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68E1C7-903B-4837-BDAA-5F5C411B5F9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7D55F-D002-42F1-845D-99757A036E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CBDEE-9AB2-4F86-8955-9757BAD2FF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0EF8ED-60B0-4EDA-8132-8BC36D5A4A2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DFF49C-A00E-4EEC-992E-7DE0CCF7EF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AF38C7-5868-4C11-940B-85310F5953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696ABC-239B-48FF-AE32-DDF05CDCF6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5FA38F-9468-4E70-A18C-B4E31C0B86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064DDC-CFD6-4F74-834C-685109B185B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1A75F5F-1906-4F4F-8919-EDF971F60C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A1A75F5F-1906-4F4F-8919-EDF971F60C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0" r:id="rId1"/>
    <p:sldLayoutId id="2147484221" r:id="rId2"/>
    <p:sldLayoutId id="2147484222" r:id="rId3"/>
    <p:sldLayoutId id="2147484223" r:id="rId4"/>
    <p:sldLayoutId id="2147484224" r:id="rId5"/>
    <p:sldLayoutId id="2147484225" r:id="rId6"/>
    <p:sldLayoutId id="2147484226" r:id="rId7"/>
    <p:sldLayoutId id="2147484227" r:id="rId8"/>
    <p:sldLayoutId id="2147484228" r:id="rId9"/>
    <p:sldLayoutId id="2147484229" r:id="rId10"/>
    <p:sldLayoutId id="2147484230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19200"/>
            <a:ext cx="8229600" cy="884238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CC0000"/>
                </a:solidFill>
                <a:latin typeface="Arial" charset="0"/>
              </a:rPr>
              <a:t>Chuẩn</a:t>
            </a:r>
            <a:r>
              <a:rPr lang="en-US" b="1" dirty="0" smtClean="0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CC0000"/>
                </a:solidFill>
                <a:latin typeface="Arial" charset="0"/>
              </a:rPr>
              <a:t>bị</a:t>
            </a:r>
            <a:endParaRPr lang="en-US" b="1" dirty="0" smtClean="0">
              <a:solidFill>
                <a:srgbClr val="CC0000"/>
              </a:solidFill>
              <a:latin typeface="Arial" charset="0"/>
            </a:endParaRP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762000" y="2362200"/>
            <a:ext cx="7620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Sách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Toán</a:t>
            </a:r>
            <a:r>
              <a:rPr lang="en-US" sz="3600" dirty="0" smtClean="0">
                <a:latin typeface="Arial" charset="0"/>
                <a:cs typeface="Arial" charset="0"/>
              </a:rPr>
              <a:t> 2 </a:t>
            </a:r>
            <a:r>
              <a:rPr lang="en-US" sz="3600" dirty="0" err="1" smtClean="0">
                <a:latin typeface="Arial" charset="0"/>
                <a:cs typeface="Arial" charset="0"/>
              </a:rPr>
              <a:t>trang</a:t>
            </a:r>
            <a:r>
              <a:rPr lang="en-US" sz="3600" dirty="0" smtClean="0">
                <a:latin typeface="Arial" charset="0"/>
                <a:cs typeface="Arial" charset="0"/>
              </a:rPr>
              <a:t> 107</a:t>
            </a:r>
            <a:endParaRPr lang="en-US" sz="3600" dirty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err="1" smtClean="0">
                <a:latin typeface="Arial" charset="0"/>
                <a:cs typeface="Arial" charset="0"/>
              </a:rPr>
              <a:t>Bút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chì</a:t>
            </a:r>
            <a:endParaRPr lang="en-US" sz="3600" dirty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dirty="0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3600" dirty="0" smtClean="0">
                <a:latin typeface="Arial" charset="0"/>
                <a:cs typeface="Arial" charset="0"/>
              </a:rPr>
              <a:t>Con </a:t>
            </a:r>
            <a:r>
              <a:rPr lang="en-US" sz="3600" dirty="0" err="1" smtClean="0">
                <a:latin typeface="Arial" charset="0"/>
                <a:cs typeface="Arial" charset="0"/>
              </a:rPr>
              <a:t>tắt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ti</a:t>
            </a:r>
            <a:r>
              <a:rPr lang="en-US" sz="3600" dirty="0" smtClean="0">
                <a:latin typeface="Arial" charset="0"/>
                <a:cs typeface="Arial" charset="0"/>
              </a:rPr>
              <a:t> vi, </a:t>
            </a:r>
            <a:r>
              <a:rPr lang="en-US" sz="3600" dirty="0" err="1" smtClean="0">
                <a:latin typeface="Arial" charset="0"/>
                <a:cs typeface="Arial" charset="0"/>
              </a:rPr>
              <a:t>đi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vệ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sinh</a:t>
            </a:r>
            <a:r>
              <a:rPr lang="en-US" sz="3600" dirty="0" smtClean="0">
                <a:latin typeface="Arial" charset="0"/>
                <a:cs typeface="Arial" charset="0"/>
              </a:rPr>
              <a:t>, </a:t>
            </a:r>
            <a:r>
              <a:rPr lang="en-US" sz="3600" dirty="0" err="1" smtClean="0">
                <a:latin typeface="Arial" charset="0"/>
                <a:cs typeface="Arial" charset="0"/>
              </a:rPr>
              <a:t>uống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nước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trước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khi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vào</a:t>
            </a:r>
            <a:r>
              <a:rPr lang="en-US" sz="3600" dirty="0" smtClean="0">
                <a:latin typeface="Arial" charset="0"/>
                <a:cs typeface="Arial" charset="0"/>
              </a:rPr>
              <a:t> </a:t>
            </a:r>
            <a:r>
              <a:rPr lang="en-US" sz="3600" dirty="0" err="1" smtClean="0">
                <a:latin typeface="Arial" charset="0"/>
                <a:cs typeface="Arial" charset="0"/>
              </a:rPr>
              <a:t>học</a:t>
            </a:r>
            <a:endParaRPr lang="en-US" sz="3600" dirty="0">
              <a:latin typeface="Arial" charset="0"/>
              <a:cs typeface="Arial" charset="0"/>
            </a:endParaRPr>
          </a:p>
        </p:txBody>
      </p:sp>
      <p:pic>
        <p:nvPicPr>
          <p:cNvPr id="25604" name="Picture 4" descr="Picture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124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641350"/>
            <a:ext cx="7162800" cy="882650"/>
          </a:xfrm>
          <a:noFill/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/>
            <a:r>
              <a:rPr lang="en-US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Củng</a:t>
            </a: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cố</a:t>
            </a: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, </a:t>
            </a:r>
            <a:r>
              <a:rPr lang="en-US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dặn</a:t>
            </a:r>
            <a:r>
              <a:rPr lang="en-US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 </a:t>
            </a:r>
            <a:r>
              <a:rPr lang="en-US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charset="0"/>
              </a:rPr>
              <a:t>dò</a:t>
            </a:r>
            <a:endParaRPr lang="en-US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1219200" y="1752600"/>
            <a:ext cx="7010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None/>
            </a:pPr>
            <a:r>
              <a:rPr lang="en-US" sz="3600" dirty="0" err="1">
                <a:solidFill>
                  <a:schemeClr val="hlink"/>
                </a:solidFill>
                <a:latin typeface="Arial" charset="0"/>
                <a:cs typeface="Arial" charset="0"/>
              </a:rPr>
              <a:t>Về</a:t>
            </a:r>
            <a:r>
              <a:rPr lang="en-US" sz="3600" dirty="0">
                <a:solidFill>
                  <a:schemeClr val="hlink"/>
                </a:solidFill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solidFill>
                  <a:schemeClr val="hlink"/>
                </a:solidFill>
                <a:latin typeface="Arial" charset="0"/>
                <a:cs typeface="Arial" charset="0"/>
              </a:rPr>
              <a:t>nhà</a:t>
            </a:r>
            <a:r>
              <a:rPr lang="en-US" sz="3600" dirty="0">
                <a:solidFill>
                  <a:schemeClr val="hlink"/>
                </a:solidFill>
                <a:latin typeface="Arial" charset="0"/>
                <a:cs typeface="Arial" charset="0"/>
              </a:rPr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dirty="0">
                <a:latin typeface="Arial" charset="0"/>
                <a:cs typeface="Arial" charset="0"/>
              </a:rPr>
              <a:t>	- </a:t>
            </a:r>
            <a:r>
              <a:rPr lang="en-US" sz="3600" dirty="0" err="1">
                <a:latin typeface="Arial" charset="0"/>
                <a:cs typeface="Arial" charset="0"/>
              </a:rPr>
              <a:t>Xem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lại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bài</a:t>
            </a:r>
            <a:r>
              <a:rPr lang="en-US" sz="3600" dirty="0">
                <a:latin typeface="Arial" charset="0"/>
                <a:cs typeface="Arial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dirty="0">
                <a:latin typeface="Arial" charset="0"/>
                <a:cs typeface="Arial" charset="0"/>
              </a:rPr>
              <a:t>	- </a:t>
            </a:r>
            <a:r>
              <a:rPr lang="en-US" sz="3600" dirty="0" err="1">
                <a:latin typeface="Arial" charset="0"/>
                <a:cs typeface="Arial" charset="0"/>
              </a:rPr>
              <a:t>Xem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tr</a:t>
            </a:r>
            <a:r>
              <a:rPr lang="vi-VN" sz="3600" dirty="0">
                <a:latin typeface="Arial" charset="0"/>
                <a:cs typeface="Arial" charset="0"/>
              </a:rPr>
              <a:t>ư</a:t>
            </a:r>
            <a:r>
              <a:rPr lang="en-US" sz="3600" dirty="0" err="1">
                <a:latin typeface="Arial" charset="0"/>
                <a:cs typeface="Arial" charset="0"/>
              </a:rPr>
              <a:t>ớc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bài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Arial" charset="0"/>
                <a:cs typeface="Arial" charset="0"/>
              </a:rPr>
              <a:t>Bảng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  <a:cs typeface="Arial" charset="0"/>
              </a:rPr>
              <a:t> </a:t>
            </a:r>
            <a:r>
              <a:rPr lang="en-US" sz="3600" b="1" dirty="0" err="1">
                <a:solidFill>
                  <a:schemeClr val="hlink"/>
                </a:solidFill>
                <a:latin typeface="Arial" charset="0"/>
                <a:cs typeface="Arial" charset="0"/>
              </a:rPr>
              <a:t>chia</a:t>
            </a:r>
            <a:r>
              <a:rPr lang="en-US" sz="3600" b="1" dirty="0">
                <a:solidFill>
                  <a:schemeClr val="hlink"/>
                </a:solidFill>
                <a:latin typeface="Arial" charset="0"/>
                <a:cs typeface="Arial" charset="0"/>
              </a:rPr>
              <a:t>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WordArt 2"/>
          <p:cNvSpPr>
            <a:spLocks noChangeArrowheads="1" noChangeShapeType="1" noTextEdit="1"/>
          </p:cNvSpPr>
          <p:nvPr/>
        </p:nvSpPr>
        <p:spPr bwMode="auto">
          <a:xfrm>
            <a:off x="457200" y="914400"/>
            <a:ext cx="8229600" cy="50292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thầy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cô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mạnh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khoẻ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  <a:p>
            <a:pPr algn="ctr"/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chúc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các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em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học</a:t>
            </a:r>
            <a:r>
              <a:rPr lang="en-US" sz="3600" b="1" kern="10" dirty="0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>
                <a:ln w="25400">
                  <a:pattFill prst="pct80">
                    <a:fgClr>
                      <a:srgbClr val="FF0000"/>
                    </a:fgClr>
                    <a:bgClr>
                      <a:srgbClr val="FFFFFF"/>
                    </a:bgClr>
                  </a:patt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giỏi</a:t>
            </a:r>
            <a:endParaRPr lang="en-US" sz="3600" b="1" kern="10" dirty="0">
              <a:ln w="25400">
                <a:pattFill prst="pct80">
                  <a:fgClr>
                    <a:srgbClr val="FF0000"/>
                  </a:fgClr>
                  <a:bgClr>
                    <a:srgbClr val="FFFFFF"/>
                  </a:bgClr>
                </a:pattFill>
                <a:round/>
                <a:headEnd/>
                <a:tailEnd/>
              </a:ln>
              <a:solidFill>
                <a:srgbClr val="FFFFFF"/>
              </a:solidFill>
              <a:effectLst>
                <a:outerShdw dist="53882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219200"/>
            <a:ext cx="8229600" cy="884238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CC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676400" y="2362200"/>
            <a:ext cx="5638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buFont typeface="Wingdings" pitchFamily="2" charset="2"/>
              <a:buChar char="v"/>
            </a:pPr>
            <a:r>
              <a:rPr lang="en-US" sz="3600">
                <a:latin typeface="Arial" charset="0"/>
                <a:cs typeface="Arial" charset="0"/>
              </a:rPr>
              <a:t>Đọc thuộc bảng nhân 2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3600">
                <a:latin typeface="Arial" charset="0"/>
                <a:cs typeface="Arial" charset="0"/>
              </a:rPr>
              <a:t>Đọc thuộc bảng nhân 3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3600">
                <a:latin typeface="Arial" charset="0"/>
                <a:cs typeface="Arial" charset="0"/>
              </a:rPr>
              <a:t>Đọc thuộc bảng nhân 4</a:t>
            </a:r>
          </a:p>
          <a:p>
            <a:pPr eaLnBrk="1" hangingPunct="1">
              <a:buFont typeface="Wingdings" pitchFamily="2" charset="2"/>
              <a:buNone/>
            </a:pPr>
            <a:endParaRPr lang="en-US">
              <a:latin typeface="Arial" charset="0"/>
              <a:cs typeface="Arial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en-US" sz="3600">
                <a:latin typeface="Arial" charset="0"/>
                <a:cs typeface="Arial" charset="0"/>
              </a:rPr>
              <a:t>Đọc thuộc bảng nhân 5</a:t>
            </a:r>
          </a:p>
        </p:txBody>
      </p:sp>
      <p:pic>
        <p:nvPicPr>
          <p:cNvPr id="25604" name="Picture 4" descr="Picture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85800"/>
            <a:ext cx="1244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457200" y="1828800"/>
            <a:ext cx="2971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657600" y="685800"/>
            <a:ext cx="54102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eaLnBrk="1" hangingPunct="1"/>
            <a:r>
              <a:rPr lang="en-US" sz="2800" dirty="0">
                <a:latin typeface="Arial" charset="0"/>
              </a:rPr>
              <a:t>	6 ô </a:t>
            </a:r>
            <a:r>
              <a:rPr lang="en-US" sz="2800" dirty="0" err="1">
                <a:latin typeface="Arial" charset="0"/>
              </a:rPr>
              <a:t>chia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thành</a:t>
            </a:r>
            <a:r>
              <a:rPr lang="en-US" sz="2800" dirty="0">
                <a:latin typeface="Arial" charset="0"/>
              </a:rPr>
              <a:t> 2 </a:t>
            </a:r>
            <a:r>
              <a:rPr lang="en-US" sz="2800" dirty="0" err="1">
                <a:latin typeface="Arial" charset="0"/>
              </a:rPr>
              <a:t>phần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bằng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nhau</a:t>
            </a:r>
            <a:r>
              <a:rPr lang="en-US" sz="2800" dirty="0">
                <a:latin typeface="Arial" charset="0"/>
              </a:rPr>
              <a:t>, </a:t>
            </a:r>
            <a:r>
              <a:rPr lang="en-US" sz="2800" dirty="0" err="1">
                <a:latin typeface="Arial" charset="0"/>
              </a:rPr>
              <a:t>mỗi</a:t>
            </a:r>
            <a:r>
              <a:rPr lang="en-US" sz="2800" dirty="0">
                <a:latin typeface="Arial" charset="0"/>
              </a:rPr>
              <a:t> </a:t>
            </a:r>
            <a:r>
              <a:rPr lang="en-US" sz="2800" dirty="0" err="1" smtClean="0">
                <a:latin typeface="Arial" charset="0"/>
              </a:rPr>
              <a:t>phần</a:t>
            </a:r>
            <a:r>
              <a:rPr lang="en-US" sz="2800" dirty="0" smtClean="0">
                <a:latin typeface="Arial" charset="0"/>
              </a:rPr>
              <a:t> </a:t>
            </a:r>
            <a:r>
              <a:rPr lang="en-US" sz="2800" dirty="0" err="1">
                <a:latin typeface="Arial" charset="0"/>
              </a:rPr>
              <a:t>có</a:t>
            </a:r>
            <a:r>
              <a:rPr lang="en-US" sz="2800" dirty="0">
                <a:latin typeface="Arial" charset="0"/>
              </a:rPr>
              <a:t> 3 ô.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52400" y="3276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6000" b="1" dirty="0">
                <a:solidFill>
                  <a:schemeClr val="hlink"/>
                </a:solidFill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914400" y="3048000"/>
            <a:ext cx="38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6000" b="1" dirty="0">
                <a:solidFill>
                  <a:schemeClr val="hlink"/>
                </a:solidFill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1447800" y="3276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6000" b="1" dirty="0">
                <a:solidFill>
                  <a:schemeClr val="hlink"/>
                </a:solidFill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1905000" y="3200400"/>
            <a:ext cx="381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6000" b="1" dirty="0">
                <a:solidFill>
                  <a:schemeClr val="hlink"/>
                </a:solidFill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2362200" y="3276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6000" b="1" dirty="0">
                <a:solidFill>
                  <a:schemeClr val="hlink"/>
                </a:solidFill>
                <a:latin typeface="Arial" charset="0"/>
                <a:cs typeface="Arial" charset="0"/>
              </a:rPr>
              <a:t>6</a:t>
            </a:r>
          </a:p>
        </p:txBody>
      </p:sp>
      <p:sp>
        <p:nvSpPr>
          <p:cNvPr id="2069" name="Text Box 21"/>
          <p:cNvSpPr txBox="1">
            <a:spLocks noChangeArrowheads="1"/>
          </p:cNvSpPr>
          <p:nvPr/>
        </p:nvSpPr>
        <p:spPr bwMode="auto">
          <a:xfrm>
            <a:off x="4267200" y="1676400"/>
            <a:ext cx="4724400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en-US" sz="2800" dirty="0">
                <a:latin typeface="Arial" charset="0"/>
                <a:cs typeface="Arial" charset="0"/>
              </a:rPr>
              <a:t> Ta </a:t>
            </a:r>
            <a:r>
              <a:rPr lang="en-US" sz="2800" dirty="0" err="1">
                <a:latin typeface="Arial" charset="0"/>
                <a:cs typeface="Arial" charset="0"/>
              </a:rPr>
              <a:t>có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phép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chia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vi-VN" sz="2800" dirty="0">
                <a:latin typeface="Arial" charset="0"/>
                <a:cs typeface="Arial" charset="0"/>
              </a:rPr>
              <a:t>đ</a:t>
            </a:r>
            <a:r>
              <a:rPr lang="en-US" sz="2800" dirty="0">
                <a:latin typeface="Arial" charset="0"/>
                <a:cs typeface="Arial" charset="0"/>
              </a:rPr>
              <a:t>ể </a:t>
            </a:r>
            <a:r>
              <a:rPr lang="en-US" sz="2800" dirty="0" err="1">
                <a:latin typeface="Arial" charset="0"/>
                <a:cs typeface="Arial" charset="0"/>
              </a:rPr>
              <a:t>tìm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số</a:t>
            </a:r>
            <a:r>
              <a:rPr lang="en-US" sz="2800" dirty="0">
                <a:latin typeface="Arial" charset="0"/>
                <a:cs typeface="Arial" charset="0"/>
              </a:rPr>
              <a:t> ô </a:t>
            </a:r>
            <a:r>
              <a:rPr lang="en-US" sz="2800" dirty="0" err="1">
                <a:latin typeface="Arial" charset="0"/>
                <a:cs typeface="Arial" charset="0"/>
              </a:rPr>
              <a:t>trong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mỗi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phần</a:t>
            </a:r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4648200" y="2489200"/>
            <a:ext cx="30480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3200" b="1" dirty="0">
                <a:latin typeface="Arial" charset="0"/>
                <a:cs typeface="Arial" charset="0"/>
              </a:rPr>
              <a:t> 6 </a:t>
            </a:r>
            <a:r>
              <a:rPr lang="en-US" sz="3200" b="1" dirty="0">
                <a:solidFill>
                  <a:srgbClr val="CC0000"/>
                </a:solidFill>
                <a:latin typeface="Arial" charset="0"/>
                <a:cs typeface="Arial" charset="0"/>
              </a:rPr>
              <a:t>:</a:t>
            </a:r>
            <a:r>
              <a:rPr lang="en-US" sz="3200" b="1" dirty="0">
                <a:latin typeface="Arial" charset="0"/>
                <a:cs typeface="Arial" charset="0"/>
              </a:rPr>
              <a:t> 2 = 3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3733800" y="2971800"/>
            <a:ext cx="48768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Đọc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là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Sáu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chia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hai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bằng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ba</a:t>
            </a:r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3733800" y="3886200"/>
            <a:ext cx="42672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FontTx/>
              <a:buChar char="-"/>
            </a:pP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Dấu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b="1" dirty="0">
                <a:solidFill>
                  <a:srgbClr val="CC0000"/>
                </a:solidFill>
                <a:latin typeface="Arial" charset="0"/>
                <a:cs typeface="Arial" charset="0"/>
              </a:rPr>
              <a:t>: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gọi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là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dấu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chia</a:t>
            </a:r>
            <a:endParaRPr lang="en-US" sz="2800" dirty="0">
              <a:latin typeface="Arial" charset="0"/>
              <a:cs typeface="Arial" charset="0"/>
            </a:endParaRP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3962400" y="3352800"/>
            <a:ext cx="4038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dirty="0" err="1">
                <a:latin typeface="Arial" charset="0"/>
                <a:cs typeface="Arial" charset="0"/>
              </a:rPr>
              <a:t>Viết</a:t>
            </a:r>
            <a:r>
              <a:rPr lang="en-US" sz="2800" dirty="0">
                <a:latin typeface="Arial" charset="0"/>
                <a:cs typeface="Arial" charset="0"/>
              </a:rPr>
              <a:t> </a:t>
            </a:r>
            <a:r>
              <a:rPr lang="en-US" sz="2800" dirty="0" err="1">
                <a:latin typeface="Arial" charset="0"/>
                <a:cs typeface="Arial" charset="0"/>
              </a:rPr>
              <a:t>là</a:t>
            </a:r>
            <a:r>
              <a:rPr lang="en-US" sz="2800" dirty="0">
                <a:latin typeface="Arial" charset="0"/>
                <a:cs typeface="Arial" charset="0"/>
              </a:rPr>
              <a:t>: </a:t>
            </a:r>
            <a:r>
              <a:rPr lang="en-US" sz="3200" b="1" dirty="0">
                <a:latin typeface="Arial" charset="0"/>
                <a:cs typeface="Arial" charset="0"/>
              </a:rPr>
              <a:t>6 : 2 = 3</a:t>
            </a:r>
            <a:r>
              <a:rPr lang="en-US" sz="2800" dirty="0">
                <a:latin typeface="Arial" charset="0"/>
                <a:cs typeface="Arial" charset="0"/>
              </a:rPr>
              <a:t>  </a:t>
            </a:r>
          </a:p>
        </p:txBody>
      </p:sp>
      <p:sp>
        <p:nvSpPr>
          <p:cNvPr id="23" name="Rectangle 11"/>
          <p:cNvSpPr>
            <a:spLocks noChangeArrowheads="1"/>
          </p:cNvSpPr>
          <p:nvPr/>
        </p:nvSpPr>
        <p:spPr bwMode="auto">
          <a:xfrm>
            <a:off x="457200" y="7620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5" name="Rectangle 11"/>
          <p:cNvSpPr>
            <a:spLocks noChangeArrowheads="1"/>
          </p:cNvSpPr>
          <p:nvPr/>
        </p:nvSpPr>
        <p:spPr bwMode="auto">
          <a:xfrm>
            <a:off x="2514600" y="2057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1524000" y="2057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7" name="Rectangle 11"/>
          <p:cNvSpPr>
            <a:spLocks noChangeArrowheads="1"/>
          </p:cNvSpPr>
          <p:nvPr/>
        </p:nvSpPr>
        <p:spPr bwMode="auto">
          <a:xfrm>
            <a:off x="1524000" y="7620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8" name="Rectangle 11"/>
          <p:cNvSpPr>
            <a:spLocks noChangeArrowheads="1"/>
          </p:cNvSpPr>
          <p:nvPr/>
        </p:nvSpPr>
        <p:spPr bwMode="auto">
          <a:xfrm>
            <a:off x="2514600" y="7620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9" name="Rectangle 11"/>
          <p:cNvSpPr>
            <a:spLocks noChangeArrowheads="1"/>
          </p:cNvSpPr>
          <p:nvPr/>
        </p:nvSpPr>
        <p:spPr bwMode="auto">
          <a:xfrm>
            <a:off x="457200" y="2057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  <p:bldP spid="2062" grpId="0"/>
      <p:bldP spid="2064" grpId="0"/>
      <p:bldP spid="2065" grpId="0"/>
      <p:bldP spid="2066" grpId="0"/>
      <p:bldP spid="2067" grpId="0"/>
      <p:bldP spid="2068" grpId="0"/>
      <p:bldP spid="2069" grpId="0"/>
      <p:bldP spid="2070" grpId="0"/>
      <p:bldP spid="2071" grpId="0"/>
      <p:bldP spid="2072" grpId="0"/>
      <p:bldP spid="2073" grpId="0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3505200" cy="2133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533400" y="533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2667000" y="1676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524000" y="1676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57200" y="1676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667000" y="533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600200" y="533400"/>
            <a:ext cx="838200" cy="8382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1" name="Line 13"/>
          <p:cNvSpPr>
            <a:spLocks noChangeShapeType="1"/>
          </p:cNvSpPr>
          <p:nvPr/>
        </p:nvSpPr>
        <p:spPr bwMode="auto">
          <a:xfrm>
            <a:off x="457200" y="1524000"/>
            <a:ext cx="2971800" cy="0"/>
          </a:xfrm>
          <a:prstGeom prst="line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3505200" y="685800"/>
            <a:ext cx="5410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eaLnBrk="1" hangingPunct="1"/>
            <a:r>
              <a:rPr lang="en-US" sz="2800" b="1" dirty="0">
                <a:latin typeface="Arial" charset="0"/>
              </a:rPr>
              <a:t>	6 ô </a:t>
            </a:r>
            <a:r>
              <a:rPr lang="en-US" sz="2800" b="1" dirty="0" err="1">
                <a:latin typeface="Arial" charset="0"/>
              </a:rPr>
              <a:t>chia</a:t>
            </a:r>
            <a:r>
              <a:rPr lang="en-US" sz="2800" b="1" dirty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mỗi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phần</a:t>
            </a:r>
            <a:r>
              <a:rPr lang="en-US" sz="2800" b="1" dirty="0" smtClean="0">
                <a:latin typeface="Arial" charset="0"/>
              </a:rPr>
              <a:t> 3 ô. </a:t>
            </a:r>
            <a:r>
              <a:rPr lang="en-US" sz="2800" b="1" dirty="0" err="1" smtClean="0">
                <a:latin typeface="Arial" charset="0"/>
              </a:rPr>
              <a:t>Vậy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ta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chia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được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thành</a:t>
            </a:r>
            <a:r>
              <a:rPr lang="en-US" sz="2800" b="1" dirty="0" smtClean="0">
                <a:latin typeface="Arial" charset="0"/>
              </a:rPr>
              <a:t> 2 </a:t>
            </a:r>
            <a:r>
              <a:rPr lang="en-US" sz="2800" b="1" dirty="0" err="1" smtClean="0">
                <a:latin typeface="Arial" charset="0"/>
              </a:rPr>
              <a:t>phần</a:t>
            </a:r>
            <a:r>
              <a:rPr lang="en-US" sz="2800" b="1" dirty="0" smtClean="0">
                <a:latin typeface="Arial" charset="0"/>
              </a:rPr>
              <a:t>.</a:t>
            </a:r>
            <a:endParaRPr lang="en-US" sz="2800" b="1" dirty="0">
              <a:latin typeface="Arial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038600" y="3124200"/>
            <a:ext cx="32766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3600" dirty="0" smtClean="0">
                <a:latin typeface="Arial" charset="0"/>
                <a:cs typeface="Arial" charset="0"/>
              </a:rPr>
              <a:t>        6 </a:t>
            </a:r>
            <a:r>
              <a:rPr lang="en-US" sz="3600" dirty="0">
                <a:latin typeface="Arial" charset="0"/>
                <a:cs typeface="Arial" charset="0"/>
              </a:rPr>
              <a:t>: 3 = 2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438400" y="3811587"/>
            <a:ext cx="6019800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3600" dirty="0" err="1">
                <a:latin typeface="Arial" charset="0"/>
                <a:cs typeface="Arial" charset="0"/>
              </a:rPr>
              <a:t>Đọc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là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Sáu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chia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ba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bằng</a:t>
            </a:r>
            <a:r>
              <a:rPr lang="en-US" sz="3600" dirty="0">
                <a:latin typeface="Arial" charset="0"/>
                <a:cs typeface="Arial" charset="0"/>
              </a:rPr>
              <a:t> </a:t>
            </a:r>
            <a:r>
              <a:rPr lang="en-US" sz="3600" dirty="0" err="1">
                <a:latin typeface="Arial" charset="0"/>
                <a:cs typeface="Arial" charset="0"/>
              </a:rPr>
              <a:t>hai</a:t>
            </a:r>
            <a:endParaRPr lang="en-US" sz="3600" dirty="0">
              <a:latin typeface="Arial" charset="0"/>
              <a:cs typeface="Arial" charset="0"/>
            </a:endParaRP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1219200" y="49530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600" b="1" dirty="0">
                <a:latin typeface="Arial" charset="0"/>
                <a:cs typeface="Arial" charset="0"/>
              </a:rPr>
              <a:t>3 x 2 = 6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V="1">
            <a:off x="3505200" y="4648200"/>
            <a:ext cx="838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3"/>
          <p:cNvSpPr>
            <a:spLocks noChangeShapeType="1"/>
          </p:cNvSpPr>
          <p:nvPr/>
        </p:nvSpPr>
        <p:spPr bwMode="auto">
          <a:xfrm>
            <a:off x="3505200" y="51816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2"/>
          <p:cNvSpPr>
            <a:spLocks noChangeArrowheads="1"/>
          </p:cNvSpPr>
          <p:nvPr/>
        </p:nvSpPr>
        <p:spPr bwMode="auto">
          <a:xfrm>
            <a:off x="4724400" y="4343400"/>
            <a:ext cx="1828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6 : 2 = 3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4572000" y="5562600"/>
            <a:ext cx="1905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600" b="1" dirty="0">
                <a:solidFill>
                  <a:srgbClr val="FF0000"/>
                </a:solidFill>
                <a:latin typeface="Arial" charset="0"/>
                <a:cs typeface="Arial" charset="0"/>
              </a:rPr>
              <a:t>6 : 3 = 2</a:t>
            </a:r>
          </a:p>
        </p:txBody>
      </p:sp>
      <p:sp>
        <p:nvSpPr>
          <p:cNvPr id="20" name="Text Box 21"/>
          <p:cNvSpPr txBox="1">
            <a:spLocks noChangeArrowheads="1"/>
          </p:cNvSpPr>
          <p:nvPr/>
        </p:nvSpPr>
        <p:spPr bwMode="auto">
          <a:xfrm>
            <a:off x="4038600" y="1752600"/>
            <a:ext cx="4724400" cy="1154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130000"/>
              </a:lnSpc>
              <a:spcBef>
                <a:spcPts val="0"/>
              </a:spcBef>
              <a:buFontTx/>
              <a:buChar char="-"/>
            </a:pPr>
            <a:r>
              <a:rPr lang="en-US" sz="2800" b="1" dirty="0">
                <a:latin typeface="Arial" charset="0"/>
                <a:cs typeface="Arial" charset="0"/>
              </a:rPr>
              <a:t> Ta </a:t>
            </a:r>
            <a:r>
              <a:rPr lang="en-US" sz="2800" b="1" dirty="0" err="1">
                <a:latin typeface="Arial" charset="0"/>
                <a:cs typeface="Arial" charset="0"/>
              </a:rPr>
              <a:t>có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latin typeface="Arial" charset="0"/>
                <a:cs typeface="Arial" charset="0"/>
              </a:rPr>
              <a:t>phép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latin typeface="Arial" charset="0"/>
                <a:cs typeface="Arial" charset="0"/>
              </a:rPr>
              <a:t>chia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vi-VN" sz="2800" b="1" dirty="0">
                <a:latin typeface="Arial" charset="0"/>
                <a:cs typeface="Arial" charset="0"/>
              </a:rPr>
              <a:t>đ</a:t>
            </a:r>
            <a:r>
              <a:rPr lang="en-US" sz="2800" b="1" dirty="0">
                <a:latin typeface="Arial" charset="0"/>
                <a:cs typeface="Arial" charset="0"/>
              </a:rPr>
              <a:t>ể </a:t>
            </a:r>
            <a:r>
              <a:rPr lang="en-US" sz="2800" b="1" dirty="0" err="1">
                <a:latin typeface="Arial" charset="0"/>
                <a:cs typeface="Arial" charset="0"/>
              </a:rPr>
              <a:t>tìm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latin typeface="Arial" charset="0"/>
                <a:cs typeface="Arial" charset="0"/>
              </a:rPr>
              <a:t>số</a:t>
            </a:r>
            <a:r>
              <a:rPr lang="en-US" sz="2800" b="1" dirty="0"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latin typeface="Arial" charset="0"/>
                <a:cs typeface="Arial" charset="0"/>
              </a:rPr>
              <a:t>phần</a:t>
            </a:r>
            <a:r>
              <a:rPr lang="en-US" sz="2800" b="1" dirty="0" smtClean="0"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latin typeface="Arial" charset="0"/>
                <a:cs typeface="Arial" charset="0"/>
              </a:rPr>
              <a:t>bằng</a:t>
            </a:r>
            <a:r>
              <a:rPr lang="en-US" sz="2800" b="1" dirty="0" smtClean="0"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latin typeface="Arial" charset="0"/>
                <a:cs typeface="Arial" charset="0"/>
              </a:rPr>
              <a:t>nhau</a:t>
            </a:r>
            <a:r>
              <a:rPr lang="en-US" sz="2800" b="1" dirty="0" smtClean="0">
                <a:latin typeface="Arial" charset="0"/>
                <a:cs typeface="Arial" charset="0"/>
              </a:rPr>
              <a:t>.</a:t>
            </a:r>
            <a:endParaRPr lang="en-US" sz="28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 animBg="1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381000" y="381000"/>
            <a:ext cx="84582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	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Bài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tập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1. Cho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phép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nhân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viết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hai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phép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chia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(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theo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mẫu</a:t>
            </a:r>
            <a:r>
              <a:rPr lang="en-US" sz="36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)</a:t>
            </a: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838200" y="1600200"/>
            <a:ext cx="3276600" cy="2667000"/>
          </a:xfrm>
          <a:prstGeom prst="flowChartAlternateProcess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>
            <a:outerShdw dist="193441" dir="14808085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6390" name="Picture 6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752600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14600" y="1728788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8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971800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3" name="Picture 9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971800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AutoShape 10"/>
          <p:cNvSpPr>
            <a:spLocks noChangeArrowheads="1"/>
          </p:cNvSpPr>
          <p:nvPr/>
        </p:nvSpPr>
        <p:spPr bwMode="auto">
          <a:xfrm>
            <a:off x="4876800" y="1652588"/>
            <a:ext cx="3124200" cy="2538412"/>
          </a:xfrm>
          <a:prstGeom prst="flowChartAlternateProcess">
            <a:avLst/>
          </a:prstGeom>
          <a:noFill/>
          <a:ln w="9525">
            <a:solidFill>
              <a:srgbClr val="0000CC"/>
            </a:solidFill>
            <a:miter lim="800000"/>
            <a:headEnd/>
            <a:tailEnd/>
          </a:ln>
          <a:effectLst>
            <a:outerShdw dist="193441" dir="14808085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6395" name="Picture 11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728788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6" name="Picture 12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1728788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7" name="Picture 13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895600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8" name="Picture 14" descr="ve_con_vit_ai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895600"/>
            <a:ext cx="11430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3429000" y="4267200"/>
            <a:ext cx="31242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4000" b="1">
                <a:latin typeface="Arial" charset="0"/>
                <a:cs typeface="Arial" charset="0"/>
              </a:rPr>
              <a:t>Mẫu :4 x 2 = 8</a:t>
            </a:r>
          </a:p>
          <a:p>
            <a:pPr eaLnBrk="1" hangingPunct="1"/>
            <a:r>
              <a:rPr lang="en-US" sz="4000" b="1">
                <a:latin typeface="Arial" charset="0"/>
                <a:cs typeface="Arial" charset="0"/>
              </a:rPr>
              <a:t>           8 : 2 = 4</a:t>
            </a:r>
          </a:p>
          <a:p>
            <a:pPr eaLnBrk="1" hangingPunct="1"/>
            <a:r>
              <a:rPr lang="en-US" sz="4000" b="1">
                <a:latin typeface="Arial" charset="0"/>
                <a:cs typeface="Arial" charset="0"/>
              </a:rPr>
              <a:t>           8 : 4 = 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 animBg="1"/>
      <p:bldP spid="16394" grpId="0" animBg="1"/>
      <p:bldP spid="1639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ChangeArrowheads="1"/>
          </p:cNvSpPr>
          <p:nvPr/>
        </p:nvSpPr>
        <p:spPr bwMode="auto">
          <a:xfrm>
            <a:off x="304800" y="381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solidFill>
                  <a:srgbClr val="CC0000"/>
                </a:solidFill>
                <a:latin typeface="Arial" charset="0"/>
                <a:cs typeface="Arial" charset="0"/>
              </a:rPr>
              <a:t>a)</a:t>
            </a:r>
          </a:p>
        </p:txBody>
      </p:sp>
      <p:pic>
        <p:nvPicPr>
          <p:cNvPr id="17415" name="Picture 7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1828800"/>
            <a:ext cx="111442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8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1828800"/>
            <a:ext cx="111442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9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1828800"/>
            <a:ext cx="111442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10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0" y="1828800"/>
            <a:ext cx="111442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11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1828800"/>
            <a:ext cx="111442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1143000" y="6096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600" b="1">
                <a:latin typeface="Arial" charset="0"/>
                <a:cs typeface="Arial" charset="0"/>
              </a:rPr>
              <a:t>3 x 5 = 15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2895600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 dirty="0">
                <a:latin typeface="Arial" charset="0"/>
                <a:cs typeface="Arial" charset="0"/>
              </a:rPr>
              <a:t>15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3581400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 dirty="0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4114800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 dirty="0"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72000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5105400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 dirty="0"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3014663" y="375285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 dirty="0">
                <a:latin typeface="Arial" charset="0"/>
                <a:cs typeface="Arial" charset="0"/>
              </a:rPr>
              <a:t>15</a:t>
            </a:r>
          </a:p>
        </p:txBody>
      </p:sp>
      <p:sp>
        <p:nvSpPr>
          <p:cNvPr id="17427" name="Rectangle 19"/>
          <p:cNvSpPr>
            <a:spLocks noChangeArrowheads="1"/>
          </p:cNvSpPr>
          <p:nvPr/>
        </p:nvSpPr>
        <p:spPr bwMode="auto">
          <a:xfrm>
            <a:off x="3548063" y="3733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7428" name="Rectangle 20"/>
          <p:cNvSpPr>
            <a:spLocks noChangeArrowheads="1"/>
          </p:cNvSpPr>
          <p:nvPr/>
        </p:nvSpPr>
        <p:spPr bwMode="auto">
          <a:xfrm>
            <a:off x="4081463" y="3733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 dirty="0"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7429" name="Rectangle 21"/>
          <p:cNvSpPr>
            <a:spLocks noChangeArrowheads="1"/>
          </p:cNvSpPr>
          <p:nvPr/>
        </p:nvSpPr>
        <p:spPr bwMode="auto">
          <a:xfrm>
            <a:off x="4538663" y="3733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7430" name="Rectangle 22"/>
          <p:cNvSpPr>
            <a:spLocks noChangeArrowheads="1"/>
          </p:cNvSpPr>
          <p:nvPr/>
        </p:nvSpPr>
        <p:spPr bwMode="auto">
          <a:xfrm>
            <a:off x="5072063" y="3733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800" b="1">
                <a:latin typeface="Arial" charset="0"/>
                <a:cs typeface="Arial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2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2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2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2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3" dur="2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6" dur="2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0" grpId="0"/>
      <p:bldP spid="17421" grpId="0"/>
      <p:bldP spid="17422" grpId="0"/>
      <p:bldP spid="17423" grpId="0"/>
      <p:bldP spid="17424" grpId="0"/>
      <p:bldP spid="17425" grpId="0"/>
      <p:bldP spid="17426" grpId="0"/>
      <p:bldP spid="17427" grpId="0"/>
      <p:bldP spid="17428" grpId="0"/>
      <p:bldP spid="17429" grpId="0"/>
      <p:bldP spid="174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914400" y="685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solidFill>
                  <a:srgbClr val="CC0000"/>
                </a:solidFill>
                <a:latin typeface="Arial" charset="0"/>
                <a:cs typeface="Arial" charset="0"/>
              </a:rPr>
              <a:t>b)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1828800" y="7620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600" b="1">
                <a:latin typeface="Arial" charset="0"/>
                <a:cs typeface="Arial" charset="0"/>
              </a:rPr>
              <a:t>4 x 3 = 12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048000" y="390525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 dirty="0">
                <a:latin typeface="Arial" charset="0"/>
                <a:cs typeface="Arial" charset="0"/>
              </a:rPr>
              <a:t>12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581400" y="3886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4114800" y="3886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4572000" y="3886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5105400" y="38862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3014663" y="459105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 dirty="0">
                <a:latin typeface="Arial" charset="0"/>
                <a:cs typeface="Arial" charset="0"/>
              </a:rPr>
              <a:t>12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3548063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4081463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4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4538663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5072063" y="4572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3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 rot="-5400000">
            <a:off x="762000" y="1214438"/>
            <a:ext cx="1828800" cy="2438400"/>
          </a:xfrm>
          <a:prstGeom prst="flowChartDelay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8447" name="Picture 15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00238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6" descr="14_20080825060849532_080826Fun1duc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433638"/>
            <a:ext cx="7493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9" name="Picture 17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433638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Picture 18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47838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1" name="AutoShape 19"/>
          <p:cNvSpPr>
            <a:spLocks noChangeArrowheads="1"/>
          </p:cNvSpPr>
          <p:nvPr/>
        </p:nvSpPr>
        <p:spPr bwMode="auto">
          <a:xfrm rot="-5400000">
            <a:off x="3581400" y="1219200"/>
            <a:ext cx="1828800" cy="2438400"/>
          </a:xfrm>
          <a:prstGeom prst="flowChartDelay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8452" name="Picture 20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1905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3" name="Picture 21" descr="14_20080825060849532_080826Fun1duc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57600" y="2438400"/>
            <a:ext cx="7493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4" name="Picture 22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2438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5" name="Picture 23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752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6" name="AutoShape 24"/>
          <p:cNvSpPr>
            <a:spLocks noChangeArrowheads="1"/>
          </p:cNvSpPr>
          <p:nvPr/>
        </p:nvSpPr>
        <p:spPr bwMode="auto">
          <a:xfrm rot="-5400000">
            <a:off x="6324600" y="1219200"/>
            <a:ext cx="1828800" cy="2438400"/>
          </a:xfrm>
          <a:prstGeom prst="flowChartDelay">
            <a:avLst/>
          </a:prstGeom>
          <a:noFill/>
          <a:ln w="57150" cmpd="thinThick">
            <a:solidFill>
              <a:schemeClr val="tx1"/>
            </a:solidFill>
            <a:miter lim="800000"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pic>
        <p:nvPicPr>
          <p:cNvPr id="18457" name="Picture 25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19050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8" name="Picture 26" descr="14_20080825060849532_080826Fun1duc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438400"/>
            <a:ext cx="7493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9" name="Picture 27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2438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60" name="Picture 28" descr="14_20080825060849532_080826Fun1duck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1752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8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1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2000"/>
                                        <p:tgtEl>
                                          <p:spTgt spid="1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1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18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  <p:bldP spid="18439" grpId="0"/>
      <p:bldP spid="18440" grpId="0"/>
      <p:bldP spid="18441" grpId="0"/>
      <p:bldP spid="18442" grpId="0"/>
      <p:bldP spid="18443" grpId="0"/>
      <p:bldP spid="18444" grpId="0"/>
      <p:bldP spid="18445" grpId="0"/>
      <p:bldP spid="18446" grpId="0" animBg="1"/>
      <p:bldP spid="18451" grpId="0" animBg="1"/>
      <p:bldP spid="1845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524000" y="2024063"/>
            <a:ext cx="1143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2133600" y="21002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1676400" y="26336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2819400" y="2024063"/>
            <a:ext cx="1143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3429000" y="21002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2971800" y="26336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4114800" y="2024063"/>
            <a:ext cx="1143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724400" y="21002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4267200" y="26336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5486400" y="2024063"/>
            <a:ext cx="1143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6096000" y="21002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69" name="Oval 13"/>
          <p:cNvSpPr>
            <a:spLocks noChangeArrowheads="1"/>
          </p:cNvSpPr>
          <p:nvPr/>
        </p:nvSpPr>
        <p:spPr bwMode="auto">
          <a:xfrm>
            <a:off x="5638800" y="26336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6858000" y="2024063"/>
            <a:ext cx="1143000" cy="1143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71" name="Oval 15"/>
          <p:cNvSpPr>
            <a:spLocks noChangeArrowheads="1"/>
          </p:cNvSpPr>
          <p:nvPr/>
        </p:nvSpPr>
        <p:spPr bwMode="auto">
          <a:xfrm>
            <a:off x="7467600" y="21002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9472" name="Oval 16"/>
          <p:cNvSpPr>
            <a:spLocks noChangeArrowheads="1"/>
          </p:cNvSpPr>
          <p:nvPr/>
        </p:nvSpPr>
        <p:spPr bwMode="auto">
          <a:xfrm>
            <a:off x="7010400" y="2633663"/>
            <a:ext cx="381000" cy="381000"/>
          </a:xfrm>
          <a:prstGeom prst="ellipse">
            <a:avLst/>
          </a:prstGeom>
          <a:solidFill>
            <a:srgbClr val="0000CC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609600" y="10668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solidFill>
                  <a:schemeClr val="hlink"/>
                </a:solidFill>
                <a:latin typeface="Arial" charset="0"/>
                <a:cs typeface="Arial" charset="0"/>
              </a:rPr>
              <a:t>c)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1295400" y="1219200"/>
            <a:ext cx="1447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r>
              <a:rPr lang="en-US" sz="3600" b="1">
                <a:latin typeface="Arial" charset="0"/>
                <a:cs typeface="Arial" charset="0"/>
              </a:rPr>
              <a:t>2 x 5 = 10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3352800" y="367665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 dirty="0"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3886200" y="3657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4419600" y="3657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5</a:t>
            </a:r>
          </a:p>
        </p:txBody>
      </p:sp>
      <p:sp>
        <p:nvSpPr>
          <p:cNvPr id="19478" name="Rectangle 22"/>
          <p:cNvSpPr>
            <a:spLocks noChangeArrowheads="1"/>
          </p:cNvSpPr>
          <p:nvPr/>
        </p:nvSpPr>
        <p:spPr bwMode="auto">
          <a:xfrm>
            <a:off x="4876800" y="3657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 dirty="0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5410200" y="3657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3319463" y="436245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 dirty="0">
                <a:latin typeface="Arial" charset="0"/>
                <a:cs typeface="Arial" charset="0"/>
              </a:rPr>
              <a:t>10</a:t>
            </a:r>
          </a:p>
        </p:txBody>
      </p:sp>
      <p:sp>
        <p:nvSpPr>
          <p:cNvPr id="19481" name="Rectangle 25"/>
          <p:cNvSpPr>
            <a:spLocks noChangeArrowheads="1"/>
          </p:cNvSpPr>
          <p:nvPr/>
        </p:nvSpPr>
        <p:spPr bwMode="auto">
          <a:xfrm>
            <a:off x="3852863" y="4343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4386263" y="4343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2</a:t>
            </a:r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4843463" y="4343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5376863" y="43434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4000" b="1">
                <a:latin typeface="Arial" charset="0"/>
                <a:cs typeface="Arial" charset="0"/>
              </a:rPr>
              <a:t>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3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6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7" dur="20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0" dur="2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20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2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  <p:bldP spid="19459" grpId="0" animBg="1"/>
      <p:bldP spid="19460" grpId="0" animBg="1"/>
      <p:bldP spid="19461" grpId="0" animBg="1"/>
      <p:bldP spid="19462" grpId="0" animBg="1"/>
      <p:bldP spid="19463" grpId="0" animBg="1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2" grpId="0" animBg="1"/>
      <p:bldP spid="19475" grpId="0"/>
      <p:bldP spid="19476" grpId="0"/>
      <p:bldP spid="19477" grpId="0"/>
      <p:bldP spid="19478" grpId="0"/>
      <p:bldP spid="19479" grpId="0"/>
      <p:bldP spid="19480" grpId="0"/>
      <p:bldP spid="19481" grpId="0"/>
      <p:bldP spid="19482" grpId="0"/>
      <p:bldP spid="19483" grpId="0"/>
      <p:bldP spid="1948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990600" y="400050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609600" indent="-6096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</a:rPr>
              <a:t>Bài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</a:rPr>
              <a:t>tập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</a:rPr>
              <a:t> 2.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/>
              </a:rPr>
              <a:t>Tính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838200" y="1752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600" b="1">
                <a:solidFill>
                  <a:srgbClr val="0000CC"/>
                </a:solidFill>
                <a:latin typeface="Arial" charset="0"/>
                <a:cs typeface="Arial" charset="0"/>
              </a:rPr>
              <a:t>a)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00200" y="1828800"/>
            <a:ext cx="1752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3 x 4 = 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524000" y="25908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12 : 3 =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1524000" y="33528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12 : 4 = 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953000" y="1752600"/>
            <a:ext cx="68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3600" b="1">
                <a:solidFill>
                  <a:srgbClr val="0000CC"/>
                </a:solidFill>
                <a:latin typeface="Arial" charset="0"/>
                <a:cs typeface="Arial" charset="0"/>
              </a:rPr>
              <a:t>b)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5715000" y="1828800"/>
            <a:ext cx="1828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4 x 5 = 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5638800" y="25908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20 : 4 = 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5638800" y="3352800"/>
            <a:ext cx="198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20 : 5 = 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200400" y="1828800"/>
            <a:ext cx="990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12 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3276600" y="2514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4 </a:t>
            </a: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3276600" y="3352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3 </a:t>
            </a: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91400" y="1828800"/>
            <a:ext cx="914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20 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7391400" y="2514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5 </a:t>
            </a: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7391400" y="32766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dirty="0">
                <a:latin typeface="Arial" charset="0"/>
                <a:cs typeface="Arial" charset="0"/>
              </a:rPr>
              <a:t>4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0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" dur="2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build="allAtOnce"/>
      <p:bldP spid="20483" grpId="0"/>
      <p:bldP spid="20484" grpId="0"/>
      <p:bldP spid="20485" grpId="0"/>
      <p:bldP spid="20486" grpId="0"/>
      <p:bldP spid="20487" grpId="0"/>
      <p:bldP spid="20488" grpId="0"/>
      <p:bldP spid="20489" grpId="0"/>
      <p:bldP spid="20490" grpId="0"/>
      <p:bldP spid="20491" grpId="0"/>
      <p:bldP spid="20492" grpId="0"/>
      <p:bldP spid="20493" grpId="0"/>
      <p:bldP spid="20494" grpId="0"/>
      <p:bldP spid="20495" grpId="0"/>
      <p:bldP spid="2049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 - &amp;quot;Chuẩn bị&amp;quot;&quot;/&gt;&lt;property id=&quot;20307&quot; value=&quot;267&quot;/&gt;&lt;/object&gt;&lt;object type=&quot;3&quot; unique_id=&quot;10006&quot;&gt;&lt;property id=&quot;20148&quot; value=&quot;5&quot;/&gt;&lt;property id=&quot;20300&quot; value=&quot;Slide 3&quot;/&gt;&lt;property id=&quot;20307&quot; value=&quot;256&quot;/&gt;&lt;/object&gt;&lt;object type=&quot;3&quot; unique_id=&quot;10008&quot;&gt;&lt;property id=&quot;20148&quot; value=&quot;5&quot;/&gt;&lt;property id=&quot;20300&quot; value=&quot;Slide 5&quot;/&gt;&lt;property id=&quot;20307&quot; value=&quot;260&quot;/&gt;&lt;/object&gt;&lt;object type=&quot;3&quot; unique_id=&quot;10009&quot;&gt;&lt;property id=&quot;20148&quot; value=&quot;5&quot;/&gt;&lt;property id=&quot;20300&quot; value=&quot;Slide 6&quot;/&gt;&lt;property id=&quot;20307&quot; value=&quot;261&quot;/&gt;&lt;/object&gt;&lt;object type=&quot;3&quot; unique_id=&quot;10010&quot;&gt;&lt;property id=&quot;20148&quot; value=&quot;5&quot;/&gt;&lt;property id=&quot;20300&quot; value=&quot;Slide 7&quot;/&gt;&lt;property id=&quot;20307&quot; value=&quot;262&quot;/&gt;&lt;/object&gt;&lt;object type=&quot;3&quot; unique_id=&quot;10011&quot;&gt;&lt;property id=&quot;20148&quot; value=&quot;5&quot;/&gt;&lt;property id=&quot;20300&quot; value=&quot;Slide 8&quot;/&gt;&lt;property id=&quot;20307&quot; value=&quot;263&quot;/&gt;&lt;/object&gt;&lt;object type=&quot;3&quot; unique_id=&quot;10012&quot;&gt;&lt;property id=&quot;20148&quot; value=&quot;5&quot;/&gt;&lt;property id=&quot;20300&quot; value=&quot;Slide 9&quot;/&gt;&lt;property id=&quot;20307&quot; value=&quot;264&quot;/&gt;&lt;/object&gt;&lt;object type=&quot;3&quot; unique_id=&quot;10013&quot;&gt;&lt;property id=&quot;20148&quot; value=&quot;5&quot;/&gt;&lt;property id=&quot;20300&quot; value=&quot;Slide 10 - &amp;quot;Củng cố, dặn dò&amp;quot;&quot;/&gt;&lt;property id=&quot;20307&quot; value=&quot;265&quot;/&gt;&lt;/object&gt;&lt;object type=&quot;3&quot; unique_id=&quot;10014&quot;&gt;&lt;property id=&quot;20148&quot; value=&quot;5&quot;/&gt;&lt;property id=&quot;20300&quot; value=&quot;Slide 11&quot;/&gt;&lt;property id=&quot;20307&quot; value=&quot;268&quot;/&gt;&lt;/object&gt;&lt;object type=&quot;3&quot; unique_id=&quot;10039&quot;&gt;&lt;property id=&quot;20148&quot; value=&quot;5&quot;/&gt;&lt;property id=&quot;20300&quot; value=&quot;Slide 4&quot;/&gt;&lt;property id=&quot;20307&quot; value=&quot;269&quot;/&gt;&lt;/object&gt;&lt;object type=&quot;3&quot; unique_id=&quot;10052&quot;&gt;&lt;property id=&quot;20148&quot; value=&quot;5&quot;/&gt;&lt;property id=&quot;20300&quot; value=&quot;Slide 2 - &amp;quot;Kiểm tra bài cũ&amp;quot;&quot;/&gt;&lt;property id=&quot;20307&quot; value=&quot;270&quot;/&gt;&lt;/object&gt;&lt;/object&gt;&lt;/object&gt;&lt;/database&gt;"/>
  <p:tag name="SECTOMILLISECCONVERTED" val="1"/>
</p:tagLst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248</TotalTime>
  <Words>266</Words>
  <Application>Microsoft Office PowerPoint</Application>
  <PresentationFormat>On-screen Show (4:3)</PresentationFormat>
  <Paragraphs>95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Trek</vt:lpstr>
      <vt:lpstr>Chuẩn bị</vt:lpstr>
      <vt:lpstr>Kiểm tra bài cũ</vt:lpstr>
      <vt:lpstr>Slide 3</vt:lpstr>
      <vt:lpstr>Slide 4</vt:lpstr>
      <vt:lpstr>Slide 5</vt:lpstr>
      <vt:lpstr>Slide 6</vt:lpstr>
      <vt:lpstr>Slide 7</vt:lpstr>
      <vt:lpstr>Slide 8</vt:lpstr>
      <vt:lpstr>Slide 9</vt:lpstr>
      <vt:lpstr>Củng cố, dặn dò</vt:lpstr>
      <vt:lpstr>Slide 11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Thöù ba ngaøy 07 thaùng 02 naêm 2012</dc:title>
  <dc:creator>HUY</dc:creator>
  <cp:lastModifiedBy>AutoBVT</cp:lastModifiedBy>
  <cp:revision>25</cp:revision>
  <dcterms:created xsi:type="dcterms:W3CDTF">2012-02-01T17:09:46Z</dcterms:created>
  <dcterms:modified xsi:type="dcterms:W3CDTF">2020-04-14T14:51:01Z</dcterms:modified>
</cp:coreProperties>
</file>