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sldIdLst>
    <p:sldId id="256" r:id="rId2"/>
    <p:sldId id="257" r:id="rId3"/>
    <p:sldId id="258" r:id="rId4"/>
    <p:sldId id="265" r:id="rId5"/>
    <p:sldId id="260" r:id="rId6"/>
    <p:sldId id="271" r:id="rId7"/>
    <p:sldId id="261" r:id="rId8"/>
    <p:sldId id="262" r:id="rId9"/>
    <p:sldId id="269" r:id="rId10"/>
    <p:sldId id="263" r:id="rId11"/>
    <p:sldId id="264" r:id="rId12"/>
    <p:sldId id="274" r:id="rId13"/>
    <p:sldId id="27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376"/>
    <a:srgbClr val="CCECFF"/>
    <a:srgbClr val="CCFF66"/>
    <a:srgbClr val="99CCFF"/>
    <a:srgbClr val="FFFF00"/>
    <a:srgbClr val="FF5050"/>
    <a:srgbClr val="69D3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4F783C52-3C45-4746-B15C-C52CA10248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23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81DCE7-D12E-42A3-9E20-7FA7FEC04E0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2151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1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2151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1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2152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2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152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2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53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972F1-1C01-4089-A11D-66531E4E5D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5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F1C1F-AA6D-44D7-8E8D-19B38AA1C3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9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740AC-4E24-4C91-B57A-85D37CE11D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2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BC22C-0782-4199-A90F-AD607C91E3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7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B5B24-19B9-4FCA-B74C-411B1B9203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2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DFCA3-A308-4773-AB75-CF7B0B99F0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773B0-5C3C-4455-A6DA-00447EEB51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1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39D3C-23C3-4F2B-9D2A-63F9995EDE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7F95A-3F19-4DBA-BE5D-49925EBF44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0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58777-EFEE-42A3-87CD-D2435AFBC5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13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6F0ADB1-21C3-4964-AE39-350BE90A63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48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2049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0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2050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050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0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0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050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051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2051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2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52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2052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2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2052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053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3048000" y="1847850"/>
            <a:ext cx="3581400" cy="104775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505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505200" y="3367088"/>
            <a:ext cx="3657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tx2"/>
                </a:solidFill>
                <a:latin typeface="Arial" charset="0"/>
              </a:rPr>
              <a:t>LỚP:      HAI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057400" y="4800600"/>
            <a:ext cx="61722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Người so</a:t>
            </a:r>
            <a:r>
              <a:rPr lang="en-US" sz="2400">
                <a:solidFill>
                  <a:schemeClr val="folHlink"/>
                </a:solidFill>
              </a:rPr>
              <a:t>ạn</a:t>
            </a:r>
            <a:r>
              <a:rPr lang="en-US"/>
              <a:t>:          </a:t>
            </a:r>
            <a:r>
              <a:rPr lang="en-US" sz="3200">
                <a:latin typeface=".VnAristote" pitchFamily="34" charset="0"/>
              </a:rPr>
              <a:t>Phan Thuý Loan</a:t>
            </a:r>
            <a:endParaRPr lang="en-US" sz="3200" i="1">
              <a:solidFill>
                <a:srgbClr val="FF5050"/>
              </a:solidFill>
              <a:latin typeface=".VnAristote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Giáo viên trường Tiểu học số 1 Triệu Độ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09600" y="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0" y="10668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WordArt 13"/>
          <p:cNvSpPr>
            <a:spLocks noChangeArrowheads="1" noChangeShapeType="1" noTextEdit="1"/>
          </p:cNvSpPr>
          <p:nvPr/>
        </p:nvSpPr>
        <p:spPr bwMode="auto">
          <a:xfrm>
            <a:off x="-18592800" y="1066800"/>
            <a:ext cx="6477000" cy="1262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Times New Roman"/>
                <a:cs typeface="Times New Roman"/>
              </a:rPr>
              <a:t> Chúng em kính chào quý thầy, cô giáo!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400" y="19812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a) 4 + 4 + 4 + 4 + 4 = 20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52400" y="24384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b) 9 + 9 + 9 = 27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2400" y="28956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c) 10 + 10 + 10 + 10 + 10 = 50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752600" y="5334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09600" y="1371600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Bài 2</a:t>
            </a:r>
            <a:r>
              <a:rPr lang="en-US" sz="2400">
                <a:solidFill>
                  <a:schemeClr val="folHlink"/>
                </a:solidFill>
                <a:latin typeface="Arial" charset="0"/>
              </a:rPr>
              <a:t>: Viết phép nhân  (theo mẫu)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33400" y="3352800"/>
            <a:ext cx="579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Bài 3</a:t>
            </a:r>
            <a:r>
              <a:rPr lang="en-US" sz="2400" b="0">
                <a:latin typeface="Arial" charset="0"/>
              </a:rPr>
              <a:t>: </a:t>
            </a:r>
            <a:r>
              <a:rPr lang="en-US" sz="2400" b="0">
                <a:solidFill>
                  <a:srgbClr val="FF5050"/>
                </a:solidFill>
                <a:latin typeface="Arial" charset="0"/>
              </a:rPr>
              <a:t>(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Bài tập nâng cao</a:t>
            </a:r>
            <a:r>
              <a:rPr lang="en-US" sz="2400">
                <a:solidFill>
                  <a:srgbClr val="FF5050"/>
                </a:solidFill>
                <a:latin typeface="Arial" charset="0"/>
              </a:rPr>
              <a:t>)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990600" y="3810000"/>
            <a:ext cx="7010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Em hãy chuyển tổng sau thành tích các số hạng bằng nhau: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838200" y="47244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a, 4 + 4 + 4 + 4 + 4 + 5</a:t>
            </a: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105400" y="47244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a, 4 + 6 + 6 + 6 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914400" y="5249863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= 4 x 5 + 5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5181600" y="5334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= 4 + 6 x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4" grpId="0"/>
      <p:bldP spid="9235" grpId="0"/>
      <p:bldP spid="9242" grpId="0"/>
      <p:bldP spid="9243" grpId="0"/>
      <p:bldP spid="9244" grpId="0"/>
      <p:bldP spid="92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752600" y="471488"/>
            <a:ext cx="5791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4267200" y="1295400"/>
            <a:ext cx="1600200" cy="3048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CFF66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Thi</a:t>
            </a:r>
          </a:p>
        </p:txBody>
      </p:sp>
      <p:sp>
        <p:nvSpPr>
          <p:cNvPr id="23560" name="WordArt 8"/>
          <p:cNvSpPr>
            <a:spLocks noChangeArrowheads="1" noChangeShapeType="1" noTextEdit="1"/>
          </p:cNvSpPr>
          <p:nvPr/>
        </p:nvSpPr>
        <p:spPr bwMode="auto">
          <a:xfrm>
            <a:off x="3076575" y="1371600"/>
            <a:ext cx="3629025" cy="102711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FF505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"Ghép nhanh ghép đúng"</a:t>
            </a:r>
            <a:endParaRPr lang="en-US" sz="3600" kern="10">
              <a:ln w="12700">
                <a:solidFill>
                  <a:srgbClr val="FF505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609600" y="2438400"/>
            <a:ext cx="8001000" cy="4137025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Em hãy chọn mảnh ghép có phép nhân  tương ứng với mỗi tổng các số hạng bằng nhau</a:t>
            </a:r>
            <a:r>
              <a:rPr lang="en-US"/>
              <a:t> </a:t>
            </a:r>
            <a:r>
              <a:rPr lang="en-US" sz="2400">
                <a:solidFill>
                  <a:schemeClr val="folHlink"/>
                </a:solidFill>
                <a:latin typeface="Arial" charset="0"/>
              </a:rPr>
              <a:t>sau: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              a, 7 + 7 + 7 + 7 + 7 = 35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              b, 6 + 6 + 6 + 6 = 24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              c, 9 + 9 + 9 + 9 + 9 + 9 = 54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352800" y="38862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       7 x 5          = 35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352800" y="49530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      6 x 4     = 24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3352800" y="6019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          9 x 6             = 54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/>
      <p:bldP spid="23568" grpId="0"/>
      <p:bldP spid="235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286000" y="2286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7772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charset="0"/>
              </a:rPr>
              <a:t>Bài 1</a:t>
            </a:r>
            <a:r>
              <a:rPr lang="en-US">
                <a:solidFill>
                  <a:schemeClr val="folHlink"/>
                </a:solidFill>
                <a:latin typeface="Arial" charset="0"/>
              </a:rPr>
              <a:t>: Chuyển tổng các số hạng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bằng nhau thành phép nhân (theo mẫu)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457200" y="4838700"/>
            <a:ext cx="1066800" cy="762000"/>
            <a:chOff x="480" y="1728"/>
            <a:chExt cx="1632" cy="1200"/>
          </a:xfrm>
        </p:grpSpPr>
        <p:sp>
          <p:nvSpPr>
            <p:cNvPr id="35845" name="Oval 5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5846" name="Picture 6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47" name="Picture 7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48" name="Picture 8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849" name="Group 9"/>
          <p:cNvGrpSpPr>
            <a:grpSpLocks/>
          </p:cNvGrpSpPr>
          <p:nvPr/>
        </p:nvGrpSpPr>
        <p:grpSpPr bwMode="auto">
          <a:xfrm>
            <a:off x="1600200" y="4838700"/>
            <a:ext cx="1066800" cy="762000"/>
            <a:chOff x="480" y="1728"/>
            <a:chExt cx="1632" cy="1200"/>
          </a:xfrm>
        </p:grpSpPr>
        <p:sp>
          <p:nvSpPr>
            <p:cNvPr id="35850" name="Oval 10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5851" name="Picture 11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52" name="Picture 12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53" name="Picture 13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854" name="Group 14"/>
          <p:cNvGrpSpPr>
            <a:grpSpLocks/>
          </p:cNvGrpSpPr>
          <p:nvPr/>
        </p:nvGrpSpPr>
        <p:grpSpPr bwMode="auto">
          <a:xfrm>
            <a:off x="533400" y="5657850"/>
            <a:ext cx="1066800" cy="762000"/>
            <a:chOff x="480" y="1728"/>
            <a:chExt cx="1632" cy="1200"/>
          </a:xfrm>
        </p:grpSpPr>
        <p:sp>
          <p:nvSpPr>
            <p:cNvPr id="35855" name="Oval 15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5856" name="Picture 16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57" name="Picture 17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58" name="Picture 18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859" name="Group 19"/>
          <p:cNvGrpSpPr>
            <a:grpSpLocks/>
          </p:cNvGrpSpPr>
          <p:nvPr/>
        </p:nvGrpSpPr>
        <p:grpSpPr bwMode="auto">
          <a:xfrm>
            <a:off x="1676400" y="5676900"/>
            <a:ext cx="1066800" cy="762000"/>
            <a:chOff x="480" y="1728"/>
            <a:chExt cx="1632" cy="1200"/>
          </a:xfrm>
        </p:grpSpPr>
        <p:sp>
          <p:nvSpPr>
            <p:cNvPr id="35860" name="Oval 20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5861" name="Picture 21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62" name="Picture 22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863" name="Picture 23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228600" y="2346325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folHlink"/>
                </a:solidFill>
                <a:latin typeface="Arial" charset="0"/>
              </a:rPr>
              <a:t>4 được lấy 2 lần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304800" y="4479925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folHlink"/>
                </a:solidFill>
                <a:latin typeface="Arial" charset="0"/>
              </a:rPr>
              <a:t>5 được lấy 3 lần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457200" y="63849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folHlink"/>
                </a:solidFill>
                <a:latin typeface="Arial" charset="0"/>
              </a:rPr>
              <a:t>3 được lấy 4 lần</a:t>
            </a: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2895600" y="1600200"/>
            <a:ext cx="1524000" cy="8382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>
                <a:solidFill>
                  <a:schemeClr val="folHlink"/>
                </a:solidFill>
                <a:latin typeface="Arial" charset="0"/>
              </a:rPr>
              <a:t>4 + 4 = 8</a:t>
            </a: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</a:t>
            </a:r>
            <a:endParaRPr lang="en-US" sz="2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2819400" y="3352800"/>
            <a:ext cx="1905000" cy="5334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>
                <a:solidFill>
                  <a:schemeClr val="folHlink"/>
                </a:solidFill>
                <a:latin typeface="Arial" charset="0"/>
              </a:rPr>
              <a:t>5 + 5 + 5 = 15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       </a:t>
            </a:r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2819400" y="5376863"/>
            <a:ext cx="1828800" cy="609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>
                <a:solidFill>
                  <a:schemeClr val="folHlink"/>
                </a:solidFill>
                <a:latin typeface="Arial" charset="0"/>
              </a:rPr>
              <a:t>3 + 3 + 3 + 3 = 12</a:t>
            </a: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</a:t>
            </a:r>
          </a:p>
        </p:txBody>
      </p:sp>
      <p:sp>
        <p:nvSpPr>
          <p:cNvPr id="35872" name="Text Box 32"/>
          <p:cNvSpPr txBox="1">
            <a:spLocks noChangeArrowheads="1"/>
          </p:cNvSpPr>
          <p:nvPr/>
        </p:nvSpPr>
        <p:spPr bwMode="auto">
          <a:xfrm>
            <a:off x="76200" y="175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a,</a:t>
            </a: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0" y="3200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b,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76200" y="4876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c,</a:t>
            </a:r>
          </a:p>
        </p:txBody>
      </p:sp>
      <p:grpSp>
        <p:nvGrpSpPr>
          <p:cNvPr id="35875" name="Group 35"/>
          <p:cNvGrpSpPr>
            <a:grpSpLocks/>
          </p:cNvGrpSpPr>
          <p:nvPr/>
        </p:nvGrpSpPr>
        <p:grpSpPr bwMode="auto">
          <a:xfrm>
            <a:off x="457200" y="2743200"/>
            <a:ext cx="2286000" cy="508000"/>
            <a:chOff x="480" y="1344"/>
            <a:chExt cx="1968" cy="480"/>
          </a:xfrm>
        </p:grpSpPr>
        <p:sp>
          <p:nvSpPr>
            <p:cNvPr id="35876" name="Rectangle 36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5877" name="AutoShape 37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8" name="AutoShape 38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9" name="AutoShape 39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0" name="AutoShape 40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1" name="AutoShape 41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82" name="Group 42"/>
          <p:cNvGrpSpPr>
            <a:grpSpLocks/>
          </p:cNvGrpSpPr>
          <p:nvPr/>
        </p:nvGrpSpPr>
        <p:grpSpPr bwMode="auto">
          <a:xfrm>
            <a:off x="457200" y="3365500"/>
            <a:ext cx="2286000" cy="508000"/>
            <a:chOff x="480" y="1344"/>
            <a:chExt cx="1968" cy="480"/>
          </a:xfrm>
        </p:grpSpPr>
        <p:sp>
          <p:nvSpPr>
            <p:cNvPr id="35883" name="Rectangle 43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5884" name="AutoShape 44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5" name="AutoShape 45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6" name="AutoShape 46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7" name="AutoShape 47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88" name="AutoShape 48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89" name="Group 49"/>
          <p:cNvGrpSpPr>
            <a:grpSpLocks/>
          </p:cNvGrpSpPr>
          <p:nvPr/>
        </p:nvGrpSpPr>
        <p:grpSpPr bwMode="auto">
          <a:xfrm>
            <a:off x="457200" y="3987800"/>
            <a:ext cx="2286000" cy="508000"/>
            <a:chOff x="480" y="1344"/>
            <a:chExt cx="1968" cy="480"/>
          </a:xfrm>
        </p:grpSpPr>
        <p:sp>
          <p:nvSpPr>
            <p:cNvPr id="35890" name="Rectangle 50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5891" name="AutoShape 51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2" name="AutoShape 52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3" name="AutoShape 53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4" name="AutoShape 54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5" name="AutoShape 55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96" name="Rectangle 56"/>
          <p:cNvSpPr>
            <a:spLocks noChangeArrowheads="1"/>
          </p:cNvSpPr>
          <p:nvPr/>
        </p:nvSpPr>
        <p:spPr bwMode="auto">
          <a:xfrm>
            <a:off x="4219575" y="155575"/>
            <a:ext cx="920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  <p:sp>
        <p:nvSpPr>
          <p:cNvPr id="35898" name="Text Box 58"/>
          <p:cNvSpPr txBox="1">
            <a:spLocks noChangeArrowheads="1"/>
          </p:cNvSpPr>
          <p:nvPr/>
        </p:nvSpPr>
        <p:spPr bwMode="auto">
          <a:xfrm>
            <a:off x="5257800" y="1355725"/>
            <a:ext cx="586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a) 4 + 4 + 4 + 4 + 4 = 20</a:t>
            </a:r>
          </a:p>
        </p:txBody>
      </p:sp>
      <p:sp>
        <p:nvSpPr>
          <p:cNvPr id="35899" name="Text Box 59"/>
          <p:cNvSpPr txBox="1">
            <a:spLocks noChangeArrowheads="1"/>
          </p:cNvSpPr>
          <p:nvPr/>
        </p:nvSpPr>
        <p:spPr bwMode="auto">
          <a:xfrm>
            <a:off x="5305425" y="1724025"/>
            <a:ext cx="350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b) 9 + 9 + 9 = 27</a:t>
            </a:r>
          </a:p>
        </p:txBody>
      </p:sp>
      <p:sp>
        <p:nvSpPr>
          <p:cNvPr id="35900" name="Text Box 60"/>
          <p:cNvSpPr txBox="1">
            <a:spLocks noChangeArrowheads="1"/>
          </p:cNvSpPr>
          <p:nvPr/>
        </p:nvSpPr>
        <p:spPr bwMode="auto">
          <a:xfrm>
            <a:off x="5305425" y="2071688"/>
            <a:ext cx="472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c) 10 + 10 + 10 + 10 + 10 = 50</a:t>
            </a:r>
          </a:p>
        </p:txBody>
      </p: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4953000" y="914400"/>
            <a:ext cx="617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charset="0"/>
              </a:rPr>
              <a:t>Bài 2</a:t>
            </a:r>
            <a:r>
              <a:rPr lang="en-US">
                <a:solidFill>
                  <a:schemeClr val="folHlink"/>
                </a:solidFill>
                <a:latin typeface="Arial" charset="0"/>
              </a:rPr>
              <a:t>: Viết phép nhân  (theo mẫu)</a:t>
            </a:r>
          </a:p>
        </p:txBody>
      </p:sp>
      <p:sp>
        <p:nvSpPr>
          <p:cNvPr id="35902" name="Text Box 62"/>
          <p:cNvSpPr txBox="1">
            <a:spLocks noChangeArrowheads="1"/>
          </p:cNvSpPr>
          <p:nvPr/>
        </p:nvSpPr>
        <p:spPr bwMode="auto">
          <a:xfrm>
            <a:off x="5029200" y="2438400"/>
            <a:ext cx="579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>
                <a:latin typeface="Arial" charset="0"/>
              </a:rPr>
              <a:t>Bài 3</a:t>
            </a:r>
            <a:r>
              <a:rPr lang="en-US" b="0">
                <a:latin typeface="Arial" charset="0"/>
              </a:rPr>
              <a:t>: </a:t>
            </a:r>
            <a:r>
              <a:rPr lang="en-US">
                <a:solidFill>
                  <a:srgbClr val="FF5050"/>
                </a:solidFill>
                <a:latin typeface="Arial" charset="0"/>
              </a:rPr>
              <a:t>(Dành cho học sinh khá giỏi)</a:t>
            </a:r>
          </a:p>
        </p:txBody>
      </p:sp>
      <p:sp>
        <p:nvSpPr>
          <p:cNvPr id="35903" name="Text Box 63"/>
          <p:cNvSpPr txBox="1">
            <a:spLocks noChangeArrowheads="1"/>
          </p:cNvSpPr>
          <p:nvPr/>
        </p:nvSpPr>
        <p:spPr bwMode="auto">
          <a:xfrm>
            <a:off x="5181600" y="2743200"/>
            <a:ext cx="7010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Em hãy chuyển tích sau thành tổng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  <a:latin typeface="Arial" charset="0"/>
              </a:rPr>
              <a:t>các số hạng bằng nhau:</a:t>
            </a:r>
          </a:p>
        </p:txBody>
      </p:sp>
      <p:sp>
        <p:nvSpPr>
          <p:cNvPr id="35904" name="Text Box 64"/>
          <p:cNvSpPr txBox="1">
            <a:spLocks noChangeArrowheads="1"/>
          </p:cNvSpPr>
          <p:nvPr/>
        </p:nvSpPr>
        <p:spPr bwMode="auto">
          <a:xfrm>
            <a:off x="5791200" y="3505200"/>
            <a:ext cx="2743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chemeClr val="folHlink"/>
                </a:solidFill>
                <a:latin typeface="Arial" charset="0"/>
              </a:rPr>
              <a:t>a, 5 x 7 = 35</a:t>
            </a:r>
          </a:p>
          <a:p>
            <a:pPr>
              <a:spcBef>
                <a:spcPct val="50000"/>
              </a:spcBef>
            </a:pPr>
            <a:endParaRPr lang="en-US" sz="2000" b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35905" name="Text Box 65"/>
          <p:cNvSpPr txBox="1">
            <a:spLocks noChangeArrowheads="1"/>
          </p:cNvSpPr>
          <p:nvPr/>
        </p:nvSpPr>
        <p:spPr bwMode="auto">
          <a:xfrm>
            <a:off x="5867400" y="4205288"/>
            <a:ext cx="3733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  <a:latin typeface="Arial" charset="0"/>
              </a:rPr>
              <a:t>b, 8 x 6 = 48</a:t>
            </a:r>
          </a:p>
        </p:txBody>
      </p:sp>
      <p:sp>
        <p:nvSpPr>
          <p:cNvPr id="35906" name="Text Box 66"/>
          <p:cNvSpPr txBox="1">
            <a:spLocks noChangeArrowheads="1"/>
          </p:cNvSpPr>
          <p:nvPr/>
        </p:nvSpPr>
        <p:spPr bwMode="auto">
          <a:xfrm>
            <a:off x="5638800" y="3886200"/>
            <a:ext cx="426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5050"/>
                </a:solidFill>
                <a:latin typeface="Arial" charset="0"/>
              </a:rPr>
              <a:t>5 + 5 + 5 + 5 + 5 + 5 + 5 = 35</a:t>
            </a:r>
          </a:p>
        </p:txBody>
      </p:sp>
      <p:sp>
        <p:nvSpPr>
          <p:cNvPr id="35907" name="Text Box 67"/>
          <p:cNvSpPr txBox="1">
            <a:spLocks noChangeArrowheads="1"/>
          </p:cNvSpPr>
          <p:nvPr/>
        </p:nvSpPr>
        <p:spPr bwMode="auto">
          <a:xfrm>
            <a:off x="5638800" y="4572000"/>
            <a:ext cx="38100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5050"/>
                </a:solidFill>
                <a:latin typeface="Arial" charset="0"/>
              </a:rPr>
              <a:t>8 + 8 + 8 + 8 + 8 + 8 = 48</a:t>
            </a:r>
          </a:p>
          <a:p>
            <a:pPr>
              <a:spcBef>
                <a:spcPct val="50000"/>
              </a:spcBef>
            </a:pPr>
            <a:endParaRPr lang="en-US" b="0">
              <a:solidFill>
                <a:srgbClr val="FF5050"/>
              </a:solidFill>
              <a:latin typeface="Arial" charset="0"/>
            </a:endParaRPr>
          </a:p>
        </p:txBody>
      </p:sp>
      <p:sp>
        <p:nvSpPr>
          <p:cNvPr id="35909" name="Line 69"/>
          <p:cNvSpPr>
            <a:spLocks noChangeShapeType="1"/>
          </p:cNvSpPr>
          <p:nvPr/>
        </p:nvSpPr>
        <p:spPr bwMode="auto">
          <a:xfrm>
            <a:off x="4876800" y="914400"/>
            <a:ext cx="0" cy="56388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910" name="Group 70"/>
          <p:cNvGrpSpPr>
            <a:grpSpLocks/>
          </p:cNvGrpSpPr>
          <p:nvPr/>
        </p:nvGrpSpPr>
        <p:grpSpPr bwMode="auto">
          <a:xfrm>
            <a:off x="304800" y="1524000"/>
            <a:ext cx="2362200" cy="927100"/>
            <a:chOff x="1008" y="904"/>
            <a:chExt cx="1488" cy="584"/>
          </a:xfrm>
        </p:grpSpPr>
        <p:grpSp>
          <p:nvGrpSpPr>
            <p:cNvPr id="35911" name="Group 71"/>
            <p:cNvGrpSpPr>
              <a:grpSpLocks/>
            </p:cNvGrpSpPr>
            <p:nvPr/>
          </p:nvGrpSpPr>
          <p:grpSpPr bwMode="auto">
            <a:xfrm>
              <a:off x="1008" y="912"/>
              <a:ext cx="720" cy="576"/>
              <a:chOff x="2592" y="1536"/>
              <a:chExt cx="720" cy="576"/>
            </a:xfrm>
          </p:grpSpPr>
          <p:sp>
            <p:nvSpPr>
              <p:cNvPr id="35912" name="Oval 72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3" name="AutoShape 73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35914" name="AutoShape 74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35915" name="AutoShape 75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35916" name="AutoShape 76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917" name="Group 77"/>
            <p:cNvGrpSpPr>
              <a:grpSpLocks/>
            </p:cNvGrpSpPr>
            <p:nvPr/>
          </p:nvGrpSpPr>
          <p:grpSpPr bwMode="auto">
            <a:xfrm>
              <a:off x="1776" y="904"/>
              <a:ext cx="720" cy="576"/>
              <a:chOff x="2592" y="1536"/>
              <a:chExt cx="720" cy="576"/>
            </a:xfrm>
          </p:grpSpPr>
          <p:sp>
            <p:nvSpPr>
              <p:cNvPr id="35918" name="Oval 78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919" name="AutoShape 79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35920" name="AutoShape 80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35921" name="AutoShape 81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35922" name="AutoShape 82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 descr="h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800" cy="6400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3800" name="Picture 8" descr="Entertainment-02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2514600"/>
            <a:ext cx="2514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1" name="WordArt 9"/>
          <p:cNvSpPr>
            <a:spLocks noChangeArrowheads="1" noChangeShapeType="1" noTextEdit="1"/>
          </p:cNvSpPr>
          <p:nvPr/>
        </p:nvSpPr>
        <p:spPr bwMode="auto">
          <a:xfrm>
            <a:off x="-17678400" y="2286000"/>
            <a:ext cx="11420475" cy="12620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200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/>
                <a:cs typeface="Times New Roman"/>
              </a:rPr>
              <a:t> Chúng em chân thành cảm ơn quý thầy cô giáo và kính chào tạm biệt!</a:t>
            </a:r>
            <a:endParaRPr lang="en-US" sz="3200" kern="1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1.50289E-6 L -0.6375 0.0776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75" y="388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20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2438400" y="838200"/>
            <a:ext cx="4419600" cy="1143000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en-US" sz="24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505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981200" y="2286000"/>
            <a:ext cx="47244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chemeClr val="folHlink"/>
                </a:solidFill>
                <a:latin typeface="Arial" charset="0"/>
              </a:rPr>
              <a:t>Bài tập</a:t>
            </a:r>
            <a:r>
              <a:rPr lang="en-US" b="0"/>
              <a:t>: </a:t>
            </a:r>
            <a:r>
              <a:rPr lang="en-US" sz="2400">
                <a:solidFill>
                  <a:schemeClr val="folHlink"/>
                </a:solidFill>
                <a:latin typeface="Arial" charset="0"/>
              </a:rPr>
              <a:t>Đặt tính rồi tính</a:t>
            </a:r>
            <a:r>
              <a:rPr lang="en-US" sz="2400" b="0">
                <a:solidFill>
                  <a:schemeClr val="folHlink"/>
                </a:solidFill>
                <a:latin typeface="Arial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400" b="0">
                <a:solidFill>
                  <a:schemeClr val="folHlink"/>
                </a:solidFill>
                <a:latin typeface="Arial" charset="0"/>
              </a:rPr>
              <a:t> 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828800" y="28194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a, 15 + 32 + 6 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191000" y="28194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b, 13 + 13 + 13 + 13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67000" y="3276600"/>
            <a:ext cx="838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   15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   32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     6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F5050"/>
              </a:solidFill>
              <a:latin typeface="Arial" charset="0"/>
            </a:endParaRPr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>
            <a:off x="3048000" y="4800600"/>
            <a:ext cx="3810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334000" y="3276600"/>
            <a:ext cx="609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13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13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13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13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F5050"/>
              </a:solidFill>
              <a:latin typeface="Arial" charset="0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5029200" y="4191000"/>
            <a:ext cx="30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</a:rPr>
              <a:t>+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514600" y="38100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+</a:t>
            </a: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>
            <a:off x="5410200" y="5334000"/>
            <a:ext cx="4572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2908300" y="50292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53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5359400" y="5486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52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/>
      <p:bldP spid="3084" grpId="0"/>
      <p:bldP spid="3085" grpId="0"/>
      <p:bldP spid="3086" grpId="0"/>
      <p:bldP spid="3087" grpId="0" animBg="1"/>
      <p:bldP spid="3095" grpId="0"/>
      <p:bldP spid="3096" grpId="0"/>
      <p:bldP spid="3098" grpId="0"/>
      <p:bldP spid="3099" grpId="0" animBg="1"/>
      <p:bldP spid="3100" grpId="0"/>
      <p:bldP spid="3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52600" y="5334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38200" y="1981200"/>
            <a:ext cx="7467600" cy="4343400"/>
          </a:xfrm>
          <a:prstGeom prst="rect">
            <a:avLst/>
          </a:prstGeom>
          <a:solidFill>
            <a:srgbClr val="99CCFF">
              <a:alpha val="25999"/>
            </a:srgbClr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b="0">
              <a:solidFill>
                <a:schemeClr val="folHlink"/>
              </a:solidFill>
            </a:endParaRPr>
          </a:p>
        </p:txBody>
      </p:sp>
      <p:grpSp>
        <p:nvGrpSpPr>
          <p:cNvPr id="4125" name="Group 29"/>
          <p:cNvGrpSpPr>
            <a:grpSpLocks/>
          </p:cNvGrpSpPr>
          <p:nvPr/>
        </p:nvGrpSpPr>
        <p:grpSpPr bwMode="auto">
          <a:xfrm>
            <a:off x="1828800" y="2590800"/>
            <a:ext cx="1066800" cy="457200"/>
            <a:chOff x="1152" y="1632"/>
            <a:chExt cx="672" cy="288"/>
          </a:xfrm>
        </p:grpSpPr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1152" y="1632"/>
              <a:ext cx="672" cy="288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1248" y="1680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Oval 8"/>
            <p:cNvSpPr>
              <a:spLocks noChangeArrowheads="1"/>
            </p:cNvSpPr>
            <p:nvPr/>
          </p:nvSpPr>
          <p:spPr bwMode="auto">
            <a:xfrm>
              <a:off x="1536" y="1680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26" name="Group 30"/>
          <p:cNvGrpSpPr>
            <a:grpSpLocks/>
          </p:cNvGrpSpPr>
          <p:nvPr/>
        </p:nvGrpSpPr>
        <p:grpSpPr bwMode="auto">
          <a:xfrm>
            <a:off x="1828800" y="3276600"/>
            <a:ext cx="1066800" cy="457200"/>
            <a:chOff x="1152" y="2064"/>
            <a:chExt cx="672" cy="288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52" y="2064"/>
              <a:ext cx="672" cy="288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1248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1536" y="2112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27" name="Group 31"/>
          <p:cNvGrpSpPr>
            <a:grpSpLocks/>
          </p:cNvGrpSpPr>
          <p:nvPr/>
        </p:nvGrpSpPr>
        <p:grpSpPr bwMode="auto">
          <a:xfrm>
            <a:off x="1828800" y="3962400"/>
            <a:ext cx="1066800" cy="457200"/>
            <a:chOff x="1152" y="2496"/>
            <a:chExt cx="672" cy="288"/>
          </a:xfrm>
        </p:grpSpPr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1152" y="2496"/>
              <a:ext cx="672" cy="288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1248" y="2544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1536" y="2544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28" name="Group 32"/>
          <p:cNvGrpSpPr>
            <a:grpSpLocks/>
          </p:cNvGrpSpPr>
          <p:nvPr/>
        </p:nvGrpSpPr>
        <p:grpSpPr bwMode="auto">
          <a:xfrm>
            <a:off x="1828800" y="4648200"/>
            <a:ext cx="1066800" cy="457200"/>
            <a:chOff x="1152" y="2928"/>
            <a:chExt cx="672" cy="288"/>
          </a:xfrm>
        </p:grpSpPr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1152" y="2928"/>
              <a:ext cx="672" cy="288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1248" y="2976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1536" y="2976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1828800" y="5334000"/>
            <a:ext cx="1066800" cy="457200"/>
            <a:chOff x="1152" y="3360"/>
            <a:chExt cx="672" cy="288"/>
          </a:xfrm>
        </p:grpSpPr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1152" y="3360"/>
              <a:ext cx="672" cy="288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1536" y="3408"/>
              <a:ext cx="192" cy="192"/>
            </a:xfrm>
            <a:prstGeom prst="ellipse">
              <a:avLst/>
            </a:prstGeom>
            <a:solidFill>
              <a:srgbClr val="FF3300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048000" y="25146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2 + 2 + 2 + 2 + 2 =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715000" y="2514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10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276600" y="29257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2 x 5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5359400" y="29337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= 10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3124200" y="3733800"/>
            <a:ext cx="518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Đọc là </a:t>
            </a:r>
            <a:r>
              <a:rPr lang="en-US" sz="2400" i="1">
                <a:solidFill>
                  <a:schemeClr val="tx2"/>
                </a:solidFill>
                <a:latin typeface="Arial" charset="0"/>
              </a:rPr>
              <a:t>Hai nhân năm bằng mười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3200400" y="4487863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  <a:latin typeface="Arial" charset="0"/>
              </a:rPr>
              <a:t>Dấu x gọi là dấu nhân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1295400" y="57912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tx2"/>
                </a:solidFill>
                <a:latin typeface="Arial" charset="0"/>
              </a:rPr>
              <a:t>2 được lấy 5 lần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17" grpId="0"/>
      <p:bldP spid="4118" grpId="0"/>
      <p:bldP spid="4119" grpId="0"/>
      <p:bldP spid="4120" grpId="0"/>
      <p:bldP spid="4121" grpId="0"/>
      <p:bldP spid="4122" grpId="0"/>
      <p:bldP spid="4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752600" y="4572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04800" y="1066800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Bài 1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: Chuyển tổng các số hạng bằng nhau thành phép nhân (theo mẫu)</a:t>
            </a:r>
          </a:p>
        </p:txBody>
      </p:sp>
      <p:grpSp>
        <p:nvGrpSpPr>
          <p:cNvPr id="24637" name="Group 61"/>
          <p:cNvGrpSpPr>
            <a:grpSpLocks/>
          </p:cNvGrpSpPr>
          <p:nvPr/>
        </p:nvGrpSpPr>
        <p:grpSpPr bwMode="auto">
          <a:xfrm>
            <a:off x="1066800" y="4838700"/>
            <a:ext cx="1066800" cy="762000"/>
            <a:chOff x="480" y="1728"/>
            <a:chExt cx="1632" cy="1200"/>
          </a:xfrm>
        </p:grpSpPr>
        <p:sp>
          <p:nvSpPr>
            <p:cNvPr id="24638" name="Oval 62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639" name="Picture 63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40" name="Picture 64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41" name="Picture 65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642" name="Group 66"/>
          <p:cNvGrpSpPr>
            <a:grpSpLocks/>
          </p:cNvGrpSpPr>
          <p:nvPr/>
        </p:nvGrpSpPr>
        <p:grpSpPr bwMode="auto">
          <a:xfrm>
            <a:off x="2209800" y="4838700"/>
            <a:ext cx="1066800" cy="762000"/>
            <a:chOff x="480" y="1728"/>
            <a:chExt cx="1632" cy="1200"/>
          </a:xfrm>
        </p:grpSpPr>
        <p:sp>
          <p:nvSpPr>
            <p:cNvPr id="24643" name="Oval 67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644" name="Picture 68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45" name="Picture 69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46" name="Picture 70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647" name="Group 71"/>
          <p:cNvGrpSpPr>
            <a:grpSpLocks/>
          </p:cNvGrpSpPr>
          <p:nvPr/>
        </p:nvGrpSpPr>
        <p:grpSpPr bwMode="auto">
          <a:xfrm>
            <a:off x="2286000" y="5657850"/>
            <a:ext cx="1066800" cy="762000"/>
            <a:chOff x="480" y="1728"/>
            <a:chExt cx="1632" cy="1200"/>
          </a:xfrm>
        </p:grpSpPr>
        <p:sp>
          <p:nvSpPr>
            <p:cNvPr id="24648" name="Oval 72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649" name="Picture 73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50" name="Picture 74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51" name="Picture 75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652" name="Group 76"/>
          <p:cNvGrpSpPr>
            <a:grpSpLocks/>
          </p:cNvGrpSpPr>
          <p:nvPr/>
        </p:nvGrpSpPr>
        <p:grpSpPr bwMode="auto">
          <a:xfrm>
            <a:off x="3429000" y="5676900"/>
            <a:ext cx="1066800" cy="762000"/>
            <a:chOff x="480" y="1728"/>
            <a:chExt cx="1632" cy="1200"/>
          </a:xfrm>
        </p:grpSpPr>
        <p:sp>
          <p:nvSpPr>
            <p:cNvPr id="24653" name="Oval 77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654" name="Picture 78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55" name="Picture 79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56" name="Picture 80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659" name="Text Box 83"/>
          <p:cNvSpPr txBox="1">
            <a:spLocks noChangeArrowheads="1"/>
          </p:cNvSpPr>
          <p:nvPr/>
        </p:nvSpPr>
        <p:spPr bwMode="auto">
          <a:xfrm>
            <a:off x="1676400" y="2286000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4 được lấy 2 lần</a:t>
            </a:r>
          </a:p>
        </p:txBody>
      </p:sp>
      <p:sp>
        <p:nvSpPr>
          <p:cNvPr id="24660" name="Text Box 84"/>
          <p:cNvSpPr txBox="1">
            <a:spLocks noChangeArrowheads="1"/>
          </p:cNvSpPr>
          <p:nvPr/>
        </p:nvSpPr>
        <p:spPr bwMode="auto">
          <a:xfrm>
            <a:off x="1524000" y="4479925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5 được lấy 3 lần</a:t>
            </a:r>
          </a:p>
        </p:txBody>
      </p:sp>
      <p:sp>
        <p:nvSpPr>
          <p:cNvPr id="24661" name="Text Box 85"/>
          <p:cNvSpPr txBox="1">
            <a:spLocks noChangeArrowheads="1"/>
          </p:cNvSpPr>
          <p:nvPr/>
        </p:nvSpPr>
        <p:spPr bwMode="auto">
          <a:xfrm>
            <a:off x="1600200" y="6384925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3 được lấy 4 lần</a:t>
            </a:r>
          </a:p>
        </p:txBody>
      </p:sp>
      <p:sp>
        <p:nvSpPr>
          <p:cNvPr id="24662" name="Rectangle 86"/>
          <p:cNvSpPr>
            <a:spLocks noChangeArrowheads="1"/>
          </p:cNvSpPr>
          <p:nvPr/>
        </p:nvSpPr>
        <p:spPr bwMode="auto">
          <a:xfrm>
            <a:off x="5486400" y="1600200"/>
            <a:ext cx="3124200" cy="8382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4 + 4 = 8</a:t>
            </a: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</a:t>
            </a:r>
            <a:endParaRPr lang="en-US" sz="2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4663" name="Rectangle 87"/>
          <p:cNvSpPr>
            <a:spLocks noChangeArrowheads="1"/>
          </p:cNvSpPr>
          <p:nvPr/>
        </p:nvSpPr>
        <p:spPr bwMode="auto">
          <a:xfrm>
            <a:off x="5562600" y="3352800"/>
            <a:ext cx="3114675" cy="5334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5 + 5 + 5 = 15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       </a:t>
            </a:r>
          </a:p>
        </p:txBody>
      </p:sp>
      <p:sp>
        <p:nvSpPr>
          <p:cNvPr id="24664" name="Rectangle 88"/>
          <p:cNvSpPr>
            <a:spLocks noChangeArrowheads="1"/>
          </p:cNvSpPr>
          <p:nvPr/>
        </p:nvSpPr>
        <p:spPr bwMode="auto">
          <a:xfrm>
            <a:off x="5562600" y="5376863"/>
            <a:ext cx="3124200" cy="6096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3 + 3 + 3 + 3 = 12</a:t>
            </a: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</a:t>
            </a:r>
          </a:p>
        </p:txBody>
      </p:sp>
      <p:sp>
        <p:nvSpPr>
          <p:cNvPr id="24665" name="Text Box 89"/>
          <p:cNvSpPr txBox="1">
            <a:spLocks noChangeArrowheads="1"/>
          </p:cNvSpPr>
          <p:nvPr/>
        </p:nvSpPr>
        <p:spPr bwMode="auto">
          <a:xfrm>
            <a:off x="381000" y="1973263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a,</a:t>
            </a:r>
          </a:p>
        </p:txBody>
      </p:sp>
      <p:sp>
        <p:nvSpPr>
          <p:cNvPr id="24666" name="Text Box 90"/>
          <p:cNvSpPr txBox="1">
            <a:spLocks noChangeArrowheads="1"/>
          </p:cNvSpPr>
          <p:nvPr/>
        </p:nvSpPr>
        <p:spPr bwMode="auto">
          <a:xfrm>
            <a:off x="381000" y="3200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b,</a:t>
            </a:r>
          </a:p>
        </p:txBody>
      </p:sp>
      <p:sp>
        <p:nvSpPr>
          <p:cNvPr id="24667" name="Text Box 91"/>
          <p:cNvSpPr txBox="1">
            <a:spLocks noChangeArrowheads="1"/>
          </p:cNvSpPr>
          <p:nvPr/>
        </p:nvSpPr>
        <p:spPr bwMode="auto">
          <a:xfrm>
            <a:off x="304800" y="4876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c,</a:t>
            </a:r>
          </a:p>
        </p:txBody>
      </p:sp>
      <p:grpSp>
        <p:nvGrpSpPr>
          <p:cNvPr id="24668" name="Group 92"/>
          <p:cNvGrpSpPr>
            <a:grpSpLocks/>
          </p:cNvGrpSpPr>
          <p:nvPr/>
        </p:nvGrpSpPr>
        <p:grpSpPr bwMode="auto">
          <a:xfrm>
            <a:off x="1524000" y="2641600"/>
            <a:ext cx="2286000" cy="609600"/>
            <a:chOff x="480" y="1344"/>
            <a:chExt cx="1968" cy="480"/>
          </a:xfrm>
        </p:grpSpPr>
        <p:sp>
          <p:nvSpPr>
            <p:cNvPr id="24669" name="Rectangle 93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4670" name="AutoShape 94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1" name="AutoShape 95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2" name="AutoShape 96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3" name="AutoShape 97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4" name="AutoShape 98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89" name="Group 113"/>
          <p:cNvGrpSpPr>
            <a:grpSpLocks/>
          </p:cNvGrpSpPr>
          <p:nvPr/>
        </p:nvGrpSpPr>
        <p:grpSpPr bwMode="auto">
          <a:xfrm>
            <a:off x="1524000" y="3263900"/>
            <a:ext cx="2286000" cy="609600"/>
            <a:chOff x="480" y="1344"/>
            <a:chExt cx="1968" cy="480"/>
          </a:xfrm>
        </p:grpSpPr>
        <p:sp>
          <p:nvSpPr>
            <p:cNvPr id="24690" name="Rectangle 114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4691" name="AutoShape 115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2" name="AutoShape 116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3" name="AutoShape 117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4" name="AutoShape 118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5" name="AutoShape 119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96" name="Group 120"/>
          <p:cNvGrpSpPr>
            <a:grpSpLocks/>
          </p:cNvGrpSpPr>
          <p:nvPr/>
        </p:nvGrpSpPr>
        <p:grpSpPr bwMode="auto">
          <a:xfrm>
            <a:off x="1524000" y="3886200"/>
            <a:ext cx="2286000" cy="609600"/>
            <a:chOff x="480" y="1344"/>
            <a:chExt cx="1968" cy="480"/>
          </a:xfrm>
        </p:grpSpPr>
        <p:sp>
          <p:nvSpPr>
            <p:cNvPr id="24697" name="Rectangle 121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4698" name="AutoShape 122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99" name="AutoShape 123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0" name="AutoShape 124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1" name="AutoShape 125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02" name="AutoShape 126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704" name="Rectangle 128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  <p:grpSp>
        <p:nvGrpSpPr>
          <p:cNvPr id="24718" name="Group 142"/>
          <p:cNvGrpSpPr>
            <a:grpSpLocks/>
          </p:cNvGrpSpPr>
          <p:nvPr/>
        </p:nvGrpSpPr>
        <p:grpSpPr bwMode="auto">
          <a:xfrm>
            <a:off x="1600200" y="1435100"/>
            <a:ext cx="2362200" cy="927100"/>
            <a:chOff x="1008" y="904"/>
            <a:chExt cx="1488" cy="584"/>
          </a:xfrm>
        </p:grpSpPr>
        <p:grpSp>
          <p:nvGrpSpPr>
            <p:cNvPr id="24711" name="Group 135"/>
            <p:cNvGrpSpPr>
              <a:grpSpLocks/>
            </p:cNvGrpSpPr>
            <p:nvPr/>
          </p:nvGrpSpPr>
          <p:grpSpPr bwMode="auto">
            <a:xfrm>
              <a:off x="1008" y="912"/>
              <a:ext cx="720" cy="576"/>
              <a:chOff x="2592" y="1536"/>
              <a:chExt cx="720" cy="576"/>
            </a:xfrm>
          </p:grpSpPr>
          <p:sp>
            <p:nvSpPr>
              <p:cNvPr id="24706" name="Oval 130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07" name="AutoShape 131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4708" name="AutoShape 132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4709" name="AutoShape 133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4710" name="AutoShape 134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712" name="Group 136"/>
            <p:cNvGrpSpPr>
              <a:grpSpLocks/>
            </p:cNvGrpSpPr>
            <p:nvPr/>
          </p:nvGrpSpPr>
          <p:grpSpPr bwMode="auto">
            <a:xfrm>
              <a:off x="1776" y="904"/>
              <a:ext cx="720" cy="576"/>
              <a:chOff x="2592" y="1536"/>
              <a:chExt cx="720" cy="576"/>
            </a:xfrm>
          </p:grpSpPr>
          <p:sp>
            <p:nvSpPr>
              <p:cNvPr id="24713" name="Oval 137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14" name="AutoShape 138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4715" name="AutoShape 139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4716" name="AutoShape 140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4717" name="AutoShape 141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2667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a)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791200" y="3657600"/>
            <a:ext cx="3124200" cy="11430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Mẫu: 4 + 4 = 8</a:t>
            </a:r>
          </a:p>
          <a:p>
            <a:pPr algn="ctr" eaLnBrk="0" hangingPunct="0"/>
            <a:r>
              <a:rPr lang="en-US" sz="2800" b="0">
                <a:solidFill>
                  <a:schemeClr val="folHlink"/>
                </a:solidFill>
                <a:latin typeface=".VnTime" pitchFamily="34" charset="0"/>
              </a:rPr>
              <a:t>         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7086600" y="4205288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4 x 2 = 8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752600" y="5334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04800" y="13716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Bài 1</a:t>
            </a:r>
            <a:r>
              <a:rPr lang="en-US" sz="2400">
                <a:solidFill>
                  <a:schemeClr val="folHlink"/>
                </a:solidFill>
                <a:latin typeface="Arial" charset="0"/>
              </a:rPr>
              <a:t>: Chuyển tổng các số hạng bằng nhau thành phép nhân (theo mẫu)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1600200" y="5029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folHlink"/>
                </a:solidFill>
                <a:latin typeface="Arial" charset="0"/>
              </a:rPr>
              <a:t>4 được lấy 2 lần</a:t>
            </a:r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1219200" y="2743200"/>
            <a:ext cx="3200400" cy="1600200"/>
            <a:chOff x="1008" y="904"/>
            <a:chExt cx="1488" cy="584"/>
          </a:xfrm>
        </p:grpSpPr>
        <p:grpSp>
          <p:nvGrpSpPr>
            <p:cNvPr id="6164" name="Group 20"/>
            <p:cNvGrpSpPr>
              <a:grpSpLocks/>
            </p:cNvGrpSpPr>
            <p:nvPr/>
          </p:nvGrpSpPr>
          <p:grpSpPr bwMode="auto">
            <a:xfrm>
              <a:off x="1008" y="912"/>
              <a:ext cx="720" cy="576"/>
              <a:chOff x="2592" y="1536"/>
              <a:chExt cx="720" cy="576"/>
            </a:xfrm>
          </p:grpSpPr>
          <p:sp>
            <p:nvSpPr>
              <p:cNvPr id="6165" name="Oval 21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AutoShape 22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6167" name="AutoShape 23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6168" name="AutoShape 24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6169" name="AutoShape 25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170" name="Group 26"/>
            <p:cNvGrpSpPr>
              <a:grpSpLocks/>
            </p:cNvGrpSpPr>
            <p:nvPr/>
          </p:nvGrpSpPr>
          <p:grpSpPr bwMode="auto">
            <a:xfrm>
              <a:off x="1776" y="904"/>
              <a:ext cx="720" cy="576"/>
              <a:chOff x="2592" y="1536"/>
              <a:chExt cx="720" cy="576"/>
            </a:xfrm>
          </p:grpSpPr>
          <p:sp>
            <p:nvSpPr>
              <p:cNvPr id="6171" name="Oval 27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2" name="AutoShape 28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6173" name="AutoShape 29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6174" name="AutoShape 30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6175" name="AutoShape 31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752600" y="4572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76200" y="1127125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Bài 1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: Chuyển tổng các số hạng bằng nhau thành phép nhân (theo mẫu)</a:t>
            </a:r>
          </a:p>
        </p:txBody>
      </p:sp>
      <p:grpSp>
        <p:nvGrpSpPr>
          <p:cNvPr id="31833" name="Group 89"/>
          <p:cNvGrpSpPr>
            <a:grpSpLocks/>
          </p:cNvGrpSpPr>
          <p:nvPr/>
        </p:nvGrpSpPr>
        <p:grpSpPr bwMode="auto">
          <a:xfrm>
            <a:off x="1676400" y="4572000"/>
            <a:ext cx="3429000" cy="1600200"/>
            <a:chOff x="672" y="3024"/>
            <a:chExt cx="2160" cy="1008"/>
          </a:xfrm>
        </p:grpSpPr>
        <p:grpSp>
          <p:nvGrpSpPr>
            <p:cNvPr id="31801" name="Group 57"/>
            <p:cNvGrpSpPr>
              <a:grpSpLocks/>
            </p:cNvGrpSpPr>
            <p:nvPr/>
          </p:nvGrpSpPr>
          <p:grpSpPr bwMode="auto">
            <a:xfrm>
              <a:off x="672" y="3024"/>
              <a:ext cx="672" cy="480"/>
              <a:chOff x="480" y="1728"/>
              <a:chExt cx="1632" cy="1200"/>
            </a:xfrm>
          </p:grpSpPr>
          <p:sp>
            <p:nvSpPr>
              <p:cNvPr id="31802" name="Oval 58"/>
              <p:cNvSpPr>
                <a:spLocks noChangeArrowheads="1"/>
              </p:cNvSpPr>
              <p:nvPr/>
            </p:nvSpPr>
            <p:spPr bwMode="auto">
              <a:xfrm>
                <a:off x="480" y="1728"/>
                <a:ext cx="1632" cy="1200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1803" name="Picture 59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1842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04" name="Picture 60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183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05" name="Picture 61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31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806" name="Group 62"/>
            <p:cNvGrpSpPr>
              <a:grpSpLocks/>
            </p:cNvGrpSpPr>
            <p:nvPr/>
          </p:nvGrpSpPr>
          <p:grpSpPr bwMode="auto">
            <a:xfrm>
              <a:off x="1392" y="3024"/>
              <a:ext cx="672" cy="480"/>
              <a:chOff x="480" y="1728"/>
              <a:chExt cx="1632" cy="1200"/>
            </a:xfrm>
          </p:grpSpPr>
          <p:sp>
            <p:nvSpPr>
              <p:cNvPr id="31807" name="Oval 63"/>
              <p:cNvSpPr>
                <a:spLocks noChangeArrowheads="1"/>
              </p:cNvSpPr>
              <p:nvPr/>
            </p:nvSpPr>
            <p:spPr bwMode="auto">
              <a:xfrm>
                <a:off x="480" y="1728"/>
                <a:ext cx="1632" cy="120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1808" name="Picture 64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1842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09" name="Picture 65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183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10" name="Picture 66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31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811" name="Group 67"/>
            <p:cNvGrpSpPr>
              <a:grpSpLocks/>
            </p:cNvGrpSpPr>
            <p:nvPr/>
          </p:nvGrpSpPr>
          <p:grpSpPr bwMode="auto">
            <a:xfrm>
              <a:off x="1440" y="3540"/>
              <a:ext cx="672" cy="480"/>
              <a:chOff x="480" y="1728"/>
              <a:chExt cx="1632" cy="1200"/>
            </a:xfrm>
          </p:grpSpPr>
          <p:sp>
            <p:nvSpPr>
              <p:cNvPr id="31812" name="Oval 68"/>
              <p:cNvSpPr>
                <a:spLocks noChangeArrowheads="1"/>
              </p:cNvSpPr>
              <p:nvPr/>
            </p:nvSpPr>
            <p:spPr bwMode="auto">
              <a:xfrm>
                <a:off x="480" y="1728"/>
                <a:ext cx="1632" cy="1200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1813" name="Picture 69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1842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14" name="Picture 70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183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15" name="Picture 71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31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816" name="Group 72"/>
            <p:cNvGrpSpPr>
              <a:grpSpLocks/>
            </p:cNvGrpSpPr>
            <p:nvPr/>
          </p:nvGrpSpPr>
          <p:grpSpPr bwMode="auto">
            <a:xfrm>
              <a:off x="2160" y="3552"/>
              <a:ext cx="672" cy="480"/>
              <a:chOff x="480" y="1728"/>
              <a:chExt cx="1632" cy="1200"/>
            </a:xfrm>
          </p:grpSpPr>
          <p:sp>
            <p:nvSpPr>
              <p:cNvPr id="31817" name="Oval 73"/>
              <p:cNvSpPr>
                <a:spLocks noChangeArrowheads="1"/>
              </p:cNvSpPr>
              <p:nvPr/>
            </p:nvSpPr>
            <p:spPr bwMode="auto">
              <a:xfrm>
                <a:off x="480" y="1728"/>
                <a:ext cx="1632" cy="120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31818" name="Picture 74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" y="1842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19" name="Picture 75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183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820" name="Picture 76" descr="NGOI NHA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316"/>
                <a:ext cx="816" cy="6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1824" name="Text Box 80"/>
          <p:cNvSpPr txBox="1">
            <a:spLocks noChangeArrowheads="1"/>
          </p:cNvSpPr>
          <p:nvPr/>
        </p:nvSpPr>
        <p:spPr bwMode="auto">
          <a:xfrm>
            <a:off x="2133600" y="4114800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5 được lấy 3 lần</a:t>
            </a:r>
          </a:p>
        </p:txBody>
      </p:sp>
      <p:sp>
        <p:nvSpPr>
          <p:cNvPr id="31825" name="Text Box 81"/>
          <p:cNvSpPr txBox="1">
            <a:spLocks noChangeArrowheads="1"/>
          </p:cNvSpPr>
          <p:nvPr/>
        </p:nvSpPr>
        <p:spPr bwMode="auto">
          <a:xfrm>
            <a:off x="2286000" y="62484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3 được lấy 4 lần</a:t>
            </a:r>
          </a:p>
        </p:txBody>
      </p:sp>
      <p:sp>
        <p:nvSpPr>
          <p:cNvPr id="31827" name="Rectangle 83"/>
          <p:cNvSpPr>
            <a:spLocks noChangeArrowheads="1"/>
          </p:cNvSpPr>
          <p:nvPr/>
        </p:nvSpPr>
        <p:spPr bwMode="auto">
          <a:xfrm>
            <a:off x="5562600" y="2514600"/>
            <a:ext cx="3114675" cy="5334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5 + 5 + 5 = 15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       </a:t>
            </a:r>
          </a:p>
        </p:txBody>
      </p:sp>
      <p:sp>
        <p:nvSpPr>
          <p:cNvPr id="31828" name="Rectangle 84"/>
          <p:cNvSpPr>
            <a:spLocks noChangeArrowheads="1"/>
          </p:cNvSpPr>
          <p:nvPr/>
        </p:nvSpPr>
        <p:spPr bwMode="auto">
          <a:xfrm>
            <a:off x="5562600" y="4953000"/>
            <a:ext cx="3124200" cy="609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chemeClr val="folHlink"/>
              </a:solidFill>
              <a:latin typeface="Arial" charset="0"/>
            </a:endParaRP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3 + 3 + 3 + 3 = 12</a:t>
            </a: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</a:t>
            </a:r>
          </a:p>
        </p:txBody>
      </p:sp>
      <p:sp>
        <p:nvSpPr>
          <p:cNvPr id="31830" name="Text Box 86"/>
          <p:cNvSpPr txBox="1">
            <a:spLocks noChangeArrowheads="1"/>
          </p:cNvSpPr>
          <p:nvPr/>
        </p:nvSpPr>
        <p:spPr bwMode="auto">
          <a:xfrm>
            <a:off x="685800" y="19050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b,</a:t>
            </a:r>
          </a:p>
        </p:txBody>
      </p:sp>
      <p:sp>
        <p:nvSpPr>
          <p:cNvPr id="31831" name="Text Box 87"/>
          <p:cNvSpPr txBox="1">
            <a:spLocks noChangeArrowheads="1"/>
          </p:cNvSpPr>
          <p:nvPr/>
        </p:nvSpPr>
        <p:spPr bwMode="auto">
          <a:xfrm>
            <a:off x="304800" y="4876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c,</a:t>
            </a:r>
          </a:p>
        </p:txBody>
      </p:sp>
      <p:grpSp>
        <p:nvGrpSpPr>
          <p:cNvPr id="31845" name="Group 101"/>
          <p:cNvGrpSpPr>
            <a:grpSpLocks/>
          </p:cNvGrpSpPr>
          <p:nvPr/>
        </p:nvGrpSpPr>
        <p:grpSpPr bwMode="auto">
          <a:xfrm>
            <a:off x="1519238" y="1752600"/>
            <a:ext cx="3124200" cy="762000"/>
            <a:chOff x="480" y="1344"/>
            <a:chExt cx="1968" cy="480"/>
          </a:xfrm>
        </p:grpSpPr>
        <p:sp>
          <p:nvSpPr>
            <p:cNvPr id="31838" name="Rectangle 94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1839" name="AutoShape 95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1" name="AutoShape 97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2" name="AutoShape 98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3" name="AutoShape 99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4" name="AutoShape 100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846" name="Group 102"/>
          <p:cNvGrpSpPr>
            <a:grpSpLocks/>
          </p:cNvGrpSpPr>
          <p:nvPr/>
        </p:nvGrpSpPr>
        <p:grpSpPr bwMode="auto">
          <a:xfrm>
            <a:off x="1519238" y="2552700"/>
            <a:ext cx="3124200" cy="762000"/>
            <a:chOff x="480" y="1344"/>
            <a:chExt cx="1968" cy="480"/>
          </a:xfrm>
        </p:grpSpPr>
        <p:sp>
          <p:nvSpPr>
            <p:cNvPr id="31847" name="Rectangle 103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1848" name="AutoShape 104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9" name="AutoShape 105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0" name="AutoShape 106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1" name="AutoShape 107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2" name="AutoShape 108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860" name="Group 116"/>
          <p:cNvGrpSpPr>
            <a:grpSpLocks/>
          </p:cNvGrpSpPr>
          <p:nvPr/>
        </p:nvGrpSpPr>
        <p:grpSpPr bwMode="auto">
          <a:xfrm>
            <a:off x="1519238" y="3390900"/>
            <a:ext cx="3124200" cy="762000"/>
            <a:chOff x="480" y="1344"/>
            <a:chExt cx="1968" cy="480"/>
          </a:xfrm>
        </p:grpSpPr>
        <p:sp>
          <p:nvSpPr>
            <p:cNvPr id="31861" name="Rectangle 117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1862" name="AutoShape 118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3" name="AutoShape 119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4" name="AutoShape 120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5" name="AutoShape 121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6" name="AutoShape 122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867" name="Rectangle 123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5943600" y="3276600"/>
            <a:ext cx="2971800" cy="7620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5 + 5 + 5 = 15</a:t>
            </a:r>
          </a:p>
        </p:txBody>
      </p:sp>
      <p:sp>
        <p:nvSpPr>
          <p:cNvPr id="7225" name="Text Box 57"/>
          <p:cNvSpPr txBox="1">
            <a:spLocks noChangeArrowheads="1"/>
          </p:cNvSpPr>
          <p:nvPr/>
        </p:nvSpPr>
        <p:spPr bwMode="auto">
          <a:xfrm>
            <a:off x="304800" y="2286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chemeClr val="folHlink"/>
                </a:solidFill>
                <a:latin typeface="Arial" charset="0"/>
              </a:rPr>
              <a:t>b)</a:t>
            </a:r>
          </a:p>
        </p:txBody>
      </p:sp>
      <p:sp>
        <p:nvSpPr>
          <p:cNvPr id="7226" name="Rectangle 58"/>
          <p:cNvSpPr>
            <a:spLocks noChangeArrowheads="1"/>
          </p:cNvSpPr>
          <p:nvPr/>
        </p:nvSpPr>
        <p:spPr bwMode="auto">
          <a:xfrm>
            <a:off x="5943600" y="4114800"/>
            <a:ext cx="2971800" cy="7620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5 x 3 = 15</a:t>
            </a: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1752600" y="547688"/>
            <a:ext cx="5791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1981200" y="54102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folHlink"/>
                </a:solidFill>
                <a:latin typeface="Arial" charset="0"/>
              </a:rPr>
              <a:t>5 được lấy 3 lần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304800" y="13716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Bài 1</a:t>
            </a:r>
            <a:r>
              <a:rPr lang="en-US" sz="2400">
                <a:solidFill>
                  <a:schemeClr val="folHlink"/>
                </a:solidFill>
                <a:latin typeface="Arial" charset="0"/>
              </a:rPr>
              <a:t>: Chuyển tổng các số hạng bằng nhau thành phép nhân (theo mẫu)</a:t>
            </a:r>
          </a:p>
        </p:txBody>
      </p:sp>
      <p:grpSp>
        <p:nvGrpSpPr>
          <p:cNvPr id="7234" name="Group 66"/>
          <p:cNvGrpSpPr>
            <a:grpSpLocks/>
          </p:cNvGrpSpPr>
          <p:nvPr/>
        </p:nvGrpSpPr>
        <p:grpSpPr bwMode="auto">
          <a:xfrm>
            <a:off x="1600200" y="2743200"/>
            <a:ext cx="3124200" cy="762000"/>
            <a:chOff x="480" y="1344"/>
            <a:chExt cx="1968" cy="480"/>
          </a:xfrm>
        </p:grpSpPr>
        <p:sp>
          <p:nvSpPr>
            <p:cNvPr id="7235" name="Rectangle 67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7236" name="AutoShape 68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AutoShape 69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AutoShape 70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9" name="AutoShape 71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0" name="AutoShape 72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41" name="Group 73"/>
          <p:cNvGrpSpPr>
            <a:grpSpLocks/>
          </p:cNvGrpSpPr>
          <p:nvPr/>
        </p:nvGrpSpPr>
        <p:grpSpPr bwMode="auto">
          <a:xfrm>
            <a:off x="1600200" y="3543300"/>
            <a:ext cx="3124200" cy="762000"/>
            <a:chOff x="480" y="1344"/>
            <a:chExt cx="1968" cy="480"/>
          </a:xfrm>
        </p:grpSpPr>
        <p:sp>
          <p:nvSpPr>
            <p:cNvPr id="7242" name="Rectangle 74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7243" name="AutoShape 75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4" name="AutoShape 76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5" name="AutoShape 77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6" name="AutoShape 78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7" name="AutoShape 79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48" name="Group 80"/>
          <p:cNvGrpSpPr>
            <a:grpSpLocks/>
          </p:cNvGrpSpPr>
          <p:nvPr/>
        </p:nvGrpSpPr>
        <p:grpSpPr bwMode="auto">
          <a:xfrm>
            <a:off x="1600200" y="4381500"/>
            <a:ext cx="3124200" cy="762000"/>
            <a:chOff x="480" y="1344"/>
            <a:chExt cx="1968" cy="480"/>
          </a:xfrm>
        </p:grpSpPr>
        <p:sp>
          <p:nvSpPr>
            <p:cNvPr id="7249" name="Rectangle 81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7250" name="AutoShape 82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1" name="AutoShape 83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2" name="AutoShape 84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3" name="AutoShape 85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4" name="AutoShape 86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55" name="Rectangle 87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381000" y="2667000"/>
            <a:ext cx="2590800" cy="1600200"/>
            <a:chOff x="480" y="1728"/>
            <a:chExt cx="1632" cy="1200"/>
          </a:xfrm>
        </p:grpSpPr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197" name="Picture 5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8" name="Picture 6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99" name="Picture 7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00" name="Group 8"/>
          <p:cNvGrpSpPr>
            <a:grpSpLocks/>
          </p:cNvGrpSpPr>
          <p:nvPr/>
        </p:nvGrpSpPr>
        <p:grpSpPr bwMode="auto">
          <a:xfrm>
            <a:off x="2971800" y="2667000"/>
            <a:ext cx="2590800" cy="1600200"/>
            <a:chOff x="480" y="1728"/>
            <a:chExt cx="1632" cy="1200"/>
          </a:xfrm>
        </p:grpSpPr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02" name="Picture 10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3" name="Picture 11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4" name="Picture 12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381000" y="4267200"/>
            <a:ext cx="2590800" cy="1600200"/>
            <a:chOff x="480" y="1728"/>
            <a:chExt cx="1632" cy="1200"/>
          </a:xfrm>
        </p:grpSpPr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07" name="Picture 15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8" name="Picture 16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9" name="Picture 17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2971800" y="4267200"/>
            <a:ext cx="2590800" cy="1600200"/>
            <a:chOff x="480" y="1728"/>
            <a:chExt cx="1632" cy="1200"/>
          </a:xfrm>
        </p:grpSpPr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212" name="Picture 20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13" name="Picture 21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14" name="Picture 22" descr="NGOI NHA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5867400" y="3352800"/>
            <a:ext cx="3124200" cy="838200"/>
          </a:xfrm>
          <a:prstGeom prst="rect">
            <a:avLst/>
          </a:prstGeom>
          <a:solidFill>
            <a:srgbClr val="CCECFF"/>
          </a:solidFill>
          <a:ln w="19050">
            <a:solidFill>
              <a:srgbClr val="FF5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3 + 3 + 3 + 3 = 12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5867400" y="4267200"/>
            <a:ext cx="3124200" cy="762000"/>
          </a:xfrm>
          <a:prstGeom prst="rect">
            <a:avLst/>
          </a:prstGeom>
          <a:solidFill>
            <a:srgbClr val="CCECFF"/>
          </a:solidFill>
          <a:ln w="19050">
            <a:solidFill>
              <a:srgbClr val="FF5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3 x 4 = 12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1752600" y="5334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85800" y="1295400"/>
            <a:ext cx="624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304800" y="13716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Bài 1</a:t>
            </a:r>
            <a:r>
              <a:rPr lang="en-US" sz="2400">
                <a:solidFill>
                  <a:schemeClr val="folHlink"/>
                </a:solidFill>
                <a:latin typeface="Arial" charset="0"/>
              </a:rPr>
              <a:t>: Chuyển tổng các số hạng bằng nhau thành phép nhân (theo mẫu)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295400" y="616426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chemeClr val="folHlink"/>
                </a:solidFill>
                <a:latin typeface="Arial" charset="0"/>
              </a:rPr>
              <a:t>3 được lấy 4 lần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52600" y="457200"/>
            <a:ext cx="579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800" b="0">
                <a:solidFill>
                  <a:schemeClr val="tx2"/>
                </a:solidFill>
                <a:latin typeface=".VnAristote" pitchFamily="34" charset="0"/>
              </a:rPr>
              <a:t>PhÐp nh©n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4800" y="1050925"/>
            <a:ext cx="777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latin typeface="Arial" charset="0"/>
              </a:rPr>
              <a:t>Bài 1</a:t>
            </a:r>
            <a:r>
              <a:rPr lang="en-US" sz="2000">
                <a:solidFill>
                  <a:schemeClr val="folHlink"/>
                </a:solidFill>
                <a:latin typeface="Arial" charset="0"/>
              </a:rPr>
              <a:t>: Chuyển tổng các số hạng bằng nhau thành phép nhân (theo mẫu)</a:t>
            </a:r>
          </a:p>
        </p:txBody>
      </p:sp>
      <p:grpSp>
        <p:nvGrpSpPr>
          <p:cNvPr id="28729" name="Group 57"/>
          <p:cNvGrpSpPr>
            <a:grpSpLocks/>
          </p:cNvGrpSpPr>
          <p:nvPr/>
        </p:nvGrpSpPr>
        <p:grpSpPr bwMode="auto">
          <a:xfrm>
            <a:off x="1066800" y="4800600"/>
            <a:ext cx="1066800" cy="762000"/>
            <a:chOff x="480" y="1728"/>
            <a:chExt cx="1632" cy="1200"/>
          </a:xfrm>
        </p:grpSpPr>
        <p:sp>
          <p:nvSpPr>
            <p:cNvPr id="28730" name="Oval 58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731" name="Picture 59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32" name="Picture 60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33" name="Picture 61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734" name="Group 62"/>
          <p:cNvGrpSpPr>
            <a:grpSpLocks/>
          </p:cNvGrpSpPr>
          <p:nvPr/>
        </p:nvGrpSpPr>
        <p:grpSpPr bwMode="auto">
          <a:xfrm>
            <a:off x="2209800" y="4800600"/>
            <a:ext cx="1066800" cy="762000"/>
            <a:chOff x="480" y="1728"/>
            <a:chExt cx="1632" cy="1200"/>
          </a:xfrm>
        </p:grpSpPr>
        <p:sp>
          <p:nvSpPr>
            <p:cNvPr id="28735" name="Oval 63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736" name="Picture 64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37" name="Picture 65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38" name="Picture 66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739" name="Group 67"/>
          <p:cNvGrpSpPr>
            <a:grpSpLocks/>
          </p:cNvGrpSpPr>
          <p:nvPr/>
        </p:nvGrpSpPr>
        <p:grpSpPr bwMode="auto">
          <a:xfrm>
            <a:off x="2286000" y="5619750"/>
            <a:ext cx="1066800" cy="762000"/>
            <a:chOff x="480" y="1728"/>
            <a:chExt cx="1632" cy="1200"/>
          </a:xfrm>
        </p:grpSpPr>
        <p:sp>
          <p:nvSpPr>
            <p:cNvPr id="28740" name="Oval 68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741" name="Picture 69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42" name="Picture 70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43" name="Picture 71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8744" name="Group 72"/>
          <p:cNvGrpSpPr>
            <a:grpSpLocks/>
          </p:cNvGrpSpPr>
          <p:nvPr/>
        </p:nvGrpSpPr>
        <p:grpSpPr bwMode="auto">
          <a:xfrm>
            <a:off x="3429000" y="5638800"/>
            <a:ext cx="1066800" cy="762000"/>
            <a:chOff x="480" y="1728"/>
            <a:chExt cx="1632" cy="1200"/>
          </a:xfrm>
        </p:grpSpPr>
        <p:sp>
          <p:nvSpPr>
            <p:cNvPr id="28745" name="Oval 73"/>
            <p:cNvSpPr>
              <a:spLocks noChangeArrowheads="1"/>
            </p:cNvSpPr>
            <p:nvPr/>
          </p:nvSpPr>
          <p:spPr bwMode="auto">
            <a:xfrm>
              <a:off x="480" y="1728"/>
              <a:ext cx="1632" cy="12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746" name="Picture 74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1842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47" name="Picture 75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83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48" name="Picture 76" descr="NGOI NHA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2316"/>
              <a:ext cx="816" cy="6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751" name="Text Box 79"/>
          <p:cNvSpPr txBox="1">
            <a:spLocks noChangeArrowheads="1"/>
          </p:cNvSpPr>
          <p:nvPr/>
        </p:nvSpPr>
        <p:spPr bwMode="auto">
          <a:xfrm>
            <a:off x="1600200" y="2286000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4 được lấy 2 lần</a:t>
            </a:r>
          </a:p>
        </p:txBody>
      </p:sp>
      <p:sp>
        <p:nvSpPr>
          <p:cNvPr id="28752" name="Text Box 80"/>
          <p:cNvSpPr txBox="1">
            <a:spLocks noChangeArrowheads="1"/>
          </p:cNvSpPr>
          <p:nvPr/>
        </p:nvSpPr>
        <p:spPr bwMode="auto">
          <a:xfrm>
            <a:off x="1524000" y="4479925"/>
            <a:ext cx="388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5 được lấy 3 lần</a:t>
            </a:r>
          </a:p>
        </p:txBody>
      </p:sp>
      <p:sp>
        <p:nvSpPr>
          <p:cNvPr id="28753" name="Text Box 81"/>
          <p:cNvSpPr txBox="1">
            <a:spLocks noChangeArrowheads="1"/>
          </p:cNvSpPr>
          <p:nvPr/>
        </p:nvSpPr>
        <p:spPr bwMode="auto">
          <a:xfrm>
            <a:off x="1600200" y="6384925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  <a:latin typeface="Arial" charset="0"/>
              </a:rPr>
              <a:t>3 được lấy 4 lần</a:t>
            </a:r>
          </a:p>
        </p:txBody>
      </p:sp>
      <p:sp>
        <p:nvSpPr>
          <p:cNvPr id="28754" name="Rectangle 82"/>
          <p:cNvSpPr>
            <a:spLocks noChangeArrowheads="1"/>
          </p:cNvSpPr>
          <p:nvPr/>
        </p:nvSpPr>
        <p:spPr bwMode="auto">
          <a:xfrm>
            <a:off x="5486400" y="1524000"/>
            <a:ext cx="3124200" cy="12192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Mẫu: 4 + 4 = 8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                   4 x 2 = 8         </a:t>
            </a:r>
          </a:p>
        </p:txBody>
      </p:sp>
      <p:sp>
        <p:nvSpPr>
          <p:cNvPr id="28755" name="Rectangle 83"/>
          <p:cNvSpPr>
            <a:spLocks noChangeArrowheads="1"/>
          </p:cNvSpPr>
          <p:nvPr/>
        </p:nvSpPr>
        <p:spPr bwMode="auto">
          <a:xfrm>
            <a:off x="5572125" y="3124200"/>
            <a:ext cx="3114675" cy="12954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5 + 5 + 5 = 15</a:t>
            </a:r>
          </a:p>
          <a:p>
            <a:pPr algn="ctr" eaLnBrk="0" hangingPunct="0"/>
            <a:r>
              <a:rPr lang="en-US" sz="2400">
                <a:solidFill>
                  <a:schemeClr val="tx2"/>
                </a:solidFill>
                <a:latin typeface="Arial" charset="0"/>
              </a:rPr>
              <a:t>       5 x 3 = 15</a:t>
            </a:r>
          </a:p>
        </p:txBody>
      </p:sp>
      <p:sp>
        <p:nvSpPr>
          <p:cNvPr id="28756" name="Rectangle 84"/>
          <p:cNvSpPr>
            <a:spLocks noChangeArrowheads="1"/>
          </p:cNvSpPr>
          <p:nvPr/>
        </p:nvSpPr>
        <p:spPr bwMode="auto">
          <a:xfrm>
            <a:off x="5562600" y="4953000"/>
            <a:ext cx="3124200" cy="121920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3 + 3 + 3 + 3 = 12</a:t>
            </a:r>
          </a:p>
          <a:p>
            <a:pPr algn="ctr" eaLnBrk="0" hangingPunct="0"/>
            <a:r>
              <a:rPr lang="en-US" sz="2400">
                <a:solidFill>
                  <a:schemeClr val="folHlink"/>
                </a:solidFill>
                <a:latin typeface="Arial" charset="0"/>
              </a:rPr>
              <a:t>            </a:t>
            </a:r>
            <a:r>
              <a:rPr lang="en-US" sz="2400">
                <a:solidFill>
                  <a:schemeClr val="tx2"/>
                </a:solidFill>
                <a:latin typeface="Arial" charset="0"/>
              </a:rPr>
              <a:t>3 x 4 = 12</a:t>
            </a:r>
          </a:p>
        </p:txBody>
      </p:sp>
      <p:sp>
        <p:nvSpPr>
          <p:cNvPr id="28757" name="Text Box 85"/>
          <p:cNvSpPr txBox="1">
            <a:spLocks noChangeArrowheads="1"/>
          </p:cNvSpPr>
          <p:nvPr/>
        </p:nvSpPr>
        <p:spPr bwMode="auto">
          <a:xfrm>
            <a:off x="381000" y="1973263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a,</a:t>
            </a:r>
          </a:p>
        </p:txBody>
      </p:sp>
      <p:sp>
        <p:nvSpPr>
          <p:cNvPr id="28758" name="Text Box 86"/>
          <p:cNvSpPr txBox="1">
            <a:spLocks noChangeArrowheads="1"/>
          </p:cNvSpPr>
          <p:nvPr/>
        </p:nvSpPr>
        <p:spPr bwMode="auto">
          <a:xfrm>
            <a:off x="381000" y="32004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b,</a:t>
            </a:r>
          </a:p>
        </p:txBody>
      </p:sp>
      <p:sp>
        <p:nvSpPr>
          <p:cNvPr id="28759" name="Text Box 87"/>
          <p:cNvSpPr txBox="1">
            <a:spLocks noChangeArrowheads="1"/>
          </p:cNvSpPr>
          <p:nvPr/>
        </p:nvSpPr>
        <p:spPr bwMode="auto">
          <a:xfrm>
            <a:off x="304800" y="4876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latin typeface="Arial" charset="0"/>
              </a:rPr>
              <a:t>c,</a:t>
            </a:r>
          </a:p>
        </p:txBody>
      </p:sp>
      <p:sp>
        <p:nvSpPr>
          <p:cNvPr id="28760" name="Rectangle 88"/>
          <p:cNvSpPr>
            <a:spLocks noChangeArrowheads="1"/>
          </p:cNvSpPr>
          <p:nvPr/>
        </p:nvSpPr>
        <p:spPr bwMode="auto">
          <a:xfrm>
            <a:off x="4219575" y="258763"/>
            <a:ext cx="1023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0" u="sng">
                <a:solidFill>
                  <a:schemeClr val="folHlink"/>
                </a:solidFill>
                <a:latin typeface=".VnAristote" pitchFamily="34" charset="0"/>
              </a:rPr>
              <a:t>To¸n</a:t>
            </a:r>
          </a:p>
        </p:txBody>
      </p:sp>
      <p:grpSp>
        <p:nvGrpSpPr>
          <p:cNvPr id="28761" name="Group 89"/>
          <p:cNvGrpSpPr>
            <a:grpSpLocks/>
          </p:cNvGrpSpPr>
          <p:nvPr/>
        </p:nvGrpSpPr>
        <p:grpSpPr bwMode="auto">
          <a:xfrm>
            <a:off x="1524000" y="2641600"/>
            <a:ext cx="2286000" cy="609600"/>
            <a:chOff x="480" y="1344"/>
            <a:chExt cx="1968" cy="480"/>
          </a:xfrm>
        </p:grpSpPr>
        <p:sp>
          <p:nvSpPr>
            <p:cNvPr id="28762" name="Rectangle 90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8763" name="AutoShape 91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4" name="AutoShape 92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5" name="AutoShape 93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6" name="AutoShape 94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67" name="AutoShape 95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68" name="Group 96"/>
          <p:cNvGrpSpPr>
            <a:grpSpLocks/>
          </p:cNvGrpSpPr>
          <p:nvPr/>
        </p:nvGrpSpPr>
        <p:grpSpPr bwMode="auto">
          <a:xfrm>
            <a:off x="1524000" y="3263900"/>
            <a:ext cx="2286000" cy="609600"/>
            <a:chOff x="480" y="1344"/>
            <a:chExt cx="1968" cy="480"/>
          </a:xfrm>
        </p:grpSpPr>
        <p:sp>
          <p:nvSpPr>
            <p:cNvPr id="28769" name="Rectangle 97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8770" name="AutoShape 98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1" name="AutoShape 99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2" name="AutoShape 100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3" name="AutoShape 101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4" name="AutoShape 102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75" name="Group 103"/>
          <p:cNvGrpSpPr>
            <a:grpSpLocks/>
          </p:cNvGrpSpPr>
          <p:nvPr/>
        </p:nvGrpSpPr>
        <p:grpSpPr bwMode="auto">
          <a:xfrm>
            <a:off x="1524000" y="3886200"/>
            <a:ext cx="2286000" cy="609600"/>
            <a:chOff x="480" y="1344"/>
            <a:chExt cx="1968" cy="480"/>
          </a:xfrm>
        </p:grpSpPr>
        <p:sp>
          <p:nvSpPr>
            <p:cNvPr id="28776" name="Rectangle 104"/>
            <p:cNvSpPr>
              <a:spLocks noChangeArrowheads="1"/>
            </p:cNvSpPr>
            <p:nvPr/>
          </p:nvSpPr>
          <p:spPr bwMode="auto">
            <a:xfrm>
              <a:off x="480" y="1344"/>
              <a:ext cx="1968" cy="480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28777" name="AutoShape 105"/>
            <p:cNvSpPr>
              <a:spLocks noChangeArrowheads="1"/>
            </p:cNvSpPr>
            <p:nvPr/>
          </p:nvSpPr>
          <p:spPr bwMode="auto">
            <a:xfrm>
              <a:off x="480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8" name="AutoShape 106"/>
            <p:cNvSpPr>
              <a:spLocks noChangeArrowheads="1"/>
            </p:cNvSpPr>
            <p:nvPr/>
          </p:nvSpPr>
          <p:spPr bwMode="auto">
            <a:xfrm>
              <a:off x="8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79" name="AutoShape 107"/>
            <p:cNvSpPr>
              <a:spLocks noChangeArrowheads="1"/>
            </p:cNvSpPr>
            <p:nvPr/>
          </p:nvSpPr>
          <p:spPr bwMode="auto">
            <a:xfrm>
              <a:off x="1281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0" name="AutoShape 108"/>
            <p:cNvSpPr>
              <a:spLocks noChangeArrowheads="1"/>
            </p:cNvSpPr>
            <p:nvPr/>
          </p:nvSpPr>
          <p:spPr bwMode="auto">
            <a:xfrm>
              <a:off x="2076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81" name="AutoShape 109"/>
            <p:cNvSpPr>
              <a:spLocks noChangeArrowheads="1"/>
            </p:cNvSpPr>
            <p:nvPr/>
          </p:nvSpPr>
          <p:spPr bwMode="auto">
            <a:xfrm>
              <a:off x="1683" y="1440"/>
              <a:ext cx="336" cy="288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83" name="Group 111"/>
          <p:cNvGrpSpPr>
            <a:grpSpLocks/>
          </p:cNvGrpSpPr>
          <p:nvPr/>
        </p:nvGrpSpPr>
        <p:grpSpPr bwMode="auto">
          <a:xfrm>
            <a:off x="1600200" y="1435100"/>
            <a:ext cx="2362200" cy="927100"/>
            <a:chOff x="1008" y="904"/>
            <a:chExt cx="1488" cy="584"/>
          </a:xfrm>
        </p:grpSpPr>
        <p:grpSp>
          <p:nvGrpSpPr>
            <p:cNvPr id="28784" name="Group 112"/>
            <p:cNvGrpSpPr>
              <a:grpSpLocks/>
            </p:cNvGrpSpPr>
            <p:nvPr/>
          </p:nvGrpSpPr>
          <p:grpSpPr bwMode="auto">
            <a:xfrm>
              <a:off x="1008" y="912"/>
              <a:ext cx="720" cy="576"/>
              <a:chOff x="2592" y="1536"/>
              <a:chExt cx="720" cy="576"/>
            </a:xfrm>
          </p:grpSpPr>
          <p:sp>
            <p:nvSpPr>
              <p:cNvPr id="28785" name="Oval 113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86" name="AutoShape 114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8787" name="AutoShape 115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8788" name="AutoShape 116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8789" name="AutoShape 117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790" name="Group 118"/>
            <p:cNvGrpSpPr>
              <a:grpSpLocks/>
            </p:cNvGrpSpPr>
            <p:nvPr/>
          </p:nvGrpSpPr>
          <p:grpSpPr bwMode="auto">
            <a:xfrm>
              <a:off x="1776" y="904"/>
              <a:ext cx="720" cy="576"/>
              <a:chOff x="2592" y="1536"/>
              <a:chExt cx="720" cy="576"/>
            </a:xfrm>
          </p:grpSpPr>
          <p:sp>
            <p:nvSpPr>
              <p:cNvPr id="28791" name="Oval 119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720" cy="576"/>
              </a:xfrm>
              <a:prstGeom prst="ellipse">
                <a:avLst/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2" name="AutoShape 120"/>
              <p:cNvSpPr>
                <a:spLocks noChangeArrowheads="1"/>
              </p:cNvSpPr>
              <p:nvPr/>
            </p:nvSpPr>
            <p:spPr bwMode="auto">
              <a:xfrm>
                <a:off x="2752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8793" name="AutoShape 121"/>
              <p:cNvSpPr>
                <a:spLocks noChangeArrowheads="1"/>
              </p:cNvSpPr>
              <p:nvPr/>
            </p:nvSpPr>
            <p:spPr bwMode="auto">
              <a:xfrm>
                <a:off x="2960" y="1680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8794" name="AutoShape 122"/>
              <p:cNvSpPr>
                <a:spLocks noChangeArrowheads="1"/>
              </p:cNvSpPr>
              <p:nvPr/>
            </p:nvSpPr>
            <p:spPr bwMode="auto">
              <a:xfrm>
                <a:off x="2752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  <p:sp>
            <p:nvSpPr>
              <p:cNvPr id="28795" name="AutoShape 123"/>
              <p:cNvSpPr>
                <a:spLocks noChangeArrowheads="1"/>
              </p:cNvSpPr>
              <p:nvPr/>
            </p:nvSpPr>
            <p:spPr bwMode="auto">
              <a:xfrm>
                <a:off x="2960" y="1872"/>
                <a:ext cx="192" cy="144"/>
              </a:xfrm>
              <a:prstGeom prst="wedgeEllipseCallout">
                <a:avLst>
                  <a:gd name="adj1" fmla="val -27083"/>
                  <a:gd name="adj2" fmla="val -82639"/>
                </a:avLst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0681"/>
  <p:tag name="VIOLETTITLE" val="Phép nhân"/>
  <p:tag name="VIOLETLESSON" val="60"/>
  <p:tag name="VIOLETCATID" val="8049769"/>
  <p:tag name="VIOLETSUBJECT" val="Toán học 2"/>
  <p:tag name="VIOLETAUTHORID" val="776837"/>
  <p:tag name="VIOLETAUTHORNAME" val="Phan Thúy Loan"/>
  <p:tag name="VIOLETAUTHORAVATAR" val="no_avatarf.jpg"/>
  <p:tag name="VIOLETAUTHORADDRESS" val="Trường Tiểu học số 1 Triệu Độ - Quảng Trị"/>
  <p:tag name="VIOLETDATE" val="2010-12-23 08:35:35"/>
  <p:tag name="VIOLETHIT" val="145"/>
  <p:tag name="VIOLETLIKE" val="0"/>
</p:tagLst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398</TotalTime>
  <Words>815</Words>
  <Application>Microsoft Office PowerPoint</Application>
  <PresentationFormat>On-screen Show (4:3)</PresentationFormat>
  <Paragraphs>154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Comic Sans MS</vt:lpstr>
      <vt:lpstr>Times New Roman</vt:lpstr>
      <vt:lpstr>.VnLincoln</vt:lpstr>
      <vt:lpstr>.VnAristote</vt:lpstr>
      <vt:lpstr>.VnTime</vt:lpstr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&lt;egyptian hak&gt;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Van Phong</dc:creator>
  <cp:lastModifiedBy>Microsoft</cp:lastModifiedBy>
  <cp:revision>247</cp:revision>
  <dcterms:created xsi:type="dcterms:W3CDTF">2010-12-13T01:08:49Z</dcterms:created>
  <dcterms:modified xsi:type="dcterms:W3CDTF">2018-01-24T03:21:44Z</dcterms:modified>
</cp:coreProperties>
</file>