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3" r:id="rId1"/>
  </p:sldMasterIdLst>
  <p:notesMasterIdLst>
    <p:notesMasterId r:id="rId12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82" r:id="rId11"/>
  </p:sldIdLst>
  <p:sldSz cx="9144000" cy="6858000" type="screen4x3"/>
  <p:notesSz cx="6858000" cy="9144000"/>
  <p:embeddedFontLst>
    <p:embeddedFont>
      <p:font typeface="Century Schoolbook" pitchFamily="18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HP001 4H" pitchFamily="34" charset="0"/>
      <p:regular r:id="rId22"/>
      <p:bold r:id="rId23"/>
    </p:embeddedFont>
    <p:embeddedFont>
      <p:font typeface="HP001 4 hàng" pitchFamily="34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66"/>
    <a:srgbClr val="990099"/>
    <a:srgbClr val="AF116B"/>
    <a:srgbClr val="FFFF99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1313" autoAdjust="0"/>
  </p:normalViewPr>
  <p:slideViewPr>
    <p:cSldViewPr>
      <p:cViewPr>
        <p:scale>
          <a:sx n="60" d="100"/>
          <a:sy n="60" d="100"/>
        </p:scale>
        <p:origin x="-15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375FD7-AC3A-491D-8AFB-822EE43041B5}" type="datetimeFigureOut">
              <a:rPr lang="en-US"/>
              <a:pPr/>
              <a:t>1/23/2018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6060C2-1934-4249-86BB-1061116E9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5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A95D1B9-F98A-4E6E-867E-73BF6F2DB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2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CEB0-C9CA-48B7-B166-39EB12EFAD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AC242-5BE6-444C-9819-E0CF2319A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fld id="{D7F0F029-5DAB-4C9E-8CCA-0DE0344DE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13E7F7-2A77-4DCF-A4A2-B99708F240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82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23F9828-73FE-4036-8E9F-69C22B003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D118-2E3B-4751-8D12-897221044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CCFE-42D2-4EED-9BC8-33A087CD2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A773E-BCC0-4A92-978C-62491842D2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72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8945-A5AA-4215-B092-96FAF0258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F6ADCD-1E57-421F-BC67-3365995B81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992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D8F87-AF25-4C10-9076-AD2616C0E8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3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12F724B-FEFA-461B-9818-2DA002818C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71" r:id="rId4"/>
    <p:sldLayoutId id="2147483872" r:id="rId5"/>
    <p:sldLayoutId id="2147483880" r:id="rId6"/>
    <p:sldLayoutId id="2147483873" r:id="rId7"/>
    <p:sldLayoutId id="2147483881" r:id="rId8"/>
    <p:sldLayoutId id="2147483882" r:id="rId9"/>
    <p:sldLayoutId id="2147483874" r:id="rId10"/>
    <p:sldLayoutId id="2147483875" r:id="rId11"/>
    <p:sldLayoutId id="214748387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5791200" y="1903413"/>
            <a:ext cx="1828800" cy="2620962"/>
            <a:chOff x="4876800" y="1903412"/>
            <a:chExt cx="1828800" cy="2620963"/>
          </a:xfrm>
        </p:grpSpPr>
        <p:pic>
          <p:nvPicPr>
            <p:cNvPr id="11274" name="Picture 2" descr="t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2762250"/>
              <a:ext cx="13430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3" descr="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4" y="2286000"/>
              <a:ext cx="1819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4" descr="t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24100"/>
              <a:ext cx="5810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5" descr="t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2409825"/>
              <a:ext cx="8572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6" descr="t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67175"/>
              <a:ext cx="885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7" descr="t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48075"/>
              <a:ext cx="7143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0" name="Group 41"/>
            <p:cNvGrpSpPr>
              <a:grpSpLocks/>
            </p:cNvGrpSpPr>
            <p:nvPr/>
          </p:nvGrpSpPr>
          <p:grpSpPr bwMode="auto">
            <a:xfrm>
              <a:off x="4876796" y="1902992"/>
              <a:ext cx="1828799" cy="2590130"/>
              <a:chOff x="4571206" y="2057400"/>
              <a:chExt cx="2974182" cy="32773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3795" y="2057931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3795" y="25902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73795" y="3200897"/>
                <a:ext cx="296902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3795" y="3733210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3795" y="4265522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573795" y="47998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5390" y="3695762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698299" y="3695045"/>
                <a:ext cx="327422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383756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145374" y="3693754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906993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Straight Connector 21"/>
          <p:cNvCxnSpPr/>
          <p:nvPr/>
        </p:nvCxnSpPr>
        <p:spPr>
          <a:xfrm>
            <a:off x="5791200" y="4495800"/>
            <a:ext cx="18288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52"/>
          <p:cNvSpPr txBox="1">
            <a:spLocks noChangeArrowheads="1"/>
          </p:cNvSpPr>
          <p:nvPr/>
        </p:nvSpPr>
        <p:spPr bwMode="auto">
          <a:xfrm>
            <a:off x="304800" y="4800600"/>
            <a:ext cx="8686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itchFamily="34" charset="0"/>
              </a:rPr>
              <a:t>T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5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6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ngang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228600" y="2914650"/>
            <a:ext cx="5334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Chữ </a:t>
            </a:r>
            <a:r>
              <a:rPr lang="en-US" sz="3600" b="1">
                <a:solidFill>
                  <a:srgbClr val="6600CC"/>
                </a:solidFill>
                <a:latin typeface="HP001 4H" pitchFamily="34" charset="0"/>
              </a:rPr>
              <a:t>T</a:t>
            </a: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 cỡ vừa cao mấy li, gồm mấy đường kẻ ngang ?</a:t>
            </a:r>
          </a:p>
        </p:txBody>
      </p:sp>
      <p:sp>
        <p:nvSpPr>
          <p:cNvPr id="11273" name="Text Box 69"/>
          <p:cNvSpPr txBox="1">
            <a:spLocks noChangeArrowheads="1"/>
          </p:cNvSpPr>
          <p:nvPr/>
        </p:nvSpPr>
        <p:spPr bwMode="auto">
          <a:xfrm>
            <a:off x="0" y="21336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1. Hướng dẫn viết chữ hoa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1273" grpId="0"/>
      <p:bldP spid="112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vi-VN" cap="none" smtClean="0">
              <a:latin typeface="Century Schoolbook" pitchFamily="18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mtClean="0">
              <a:latin typeface="Century Schoolbook" pitchFamily="18" charset="0"/>
            </a:endParaRPr>
          </a:p>
        </p:txBody>
      </p:sp>
      <p:pic>
        <p:nvPicPr>
          <p:cNvPr id="3686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305800" cy="563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HẸN GẶP LẠI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5791200" y="1903413"/>
            <a:ext cx="1828800" cy="2620962"/>
            <a:chOff x="4876800" y="1903412"/>
            <a:chExt cx="1828800" cy="2620963"/>
          </a:xfrm>
        </p:grpSpPr>
        <p:pic>
          <p:nvPicPr>
            <p:cNvPr id="12298" name="Picture 2" descr="t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2762250"/>
              <a:ext cx="13430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3" descr="t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4" y="2286000"/>
              <a:ext cx="1819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4" descr="t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24100"/>
              <a:ext cx="5810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5" descr="t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2409825"/>
              <a:ext cx="8572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6" descr="t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67175"/>
              <a:ext cx="885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7" descr="t6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48075"/>
              <a:ext cx="7143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4" name="Group 41"/>
            <p:cNvGrpSpPr>
              <a:grpSpLocks/>
            </p:cNvGrpSpPr>
            <p:nvPr/>
          </p:nvGrpSpPr>
          <p:grpSpPr bwMode="auto">
            <a:xfrm>
              <a:off x="4876796" y="1902992"/>
              <a:ext cx="1828799" cy="2590130"/>
              <a:chOff x="4571206" y="2057400"/>
              <a:chExt cx="2974182" cy="32773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3795" y="2057931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3795" y="25902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73795" y="3200897"/>
                <a:ext cx="296902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3795" y="3733210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3795" y="4265522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573795" y="47998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5390" y="3695762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698299" y="3695045"/>
                <a:ext cx="327422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383756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145374" y="3693754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906993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" name="Straight Connector 21"/>
          <p:cNvCxnSpPr/>
          <p:nvPr/>
        </p:nvCxnSpPr>
        <p:spPr>
          <a:xfrm>
            <a:off x="5791200" y="4495800"/>
            <a:ext cx="18288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28600" y="2743200"/>
            <a:ext cx="5410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Chữ </a:t>
            </a:r>
            <a:r>
              <a:rPr lang="en-US" sz="3600" b="1">
                <a:solidFill>
                  <a:srgbClr val="6600CC"/>
                </a:solidFill>
                <a:latin typeface="HP001 4H" pitchFamily="34" charset="0"/>
              </a:rPr>
              <a:t>T</a:t>
            </a: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 cỡ vừa được viết bởi mấy nét ?</a:t>
            </a:r>
          </a:p>
        </p:txBody>
      </p: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533400" y="4495800"/>
            <a:ext cx="8001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- Chữ </a:t>
            </a:r>
            <a:r>
              <a:rPr lang="en-US" sz="3600" b="1">
                <a:solidFill>
                  <a:srgbClr val="6600CC"/>
                </a:solidFill>
                <a:latin typeface="HP001 4H" pitchFamily="34" charset="0"/>
              </a:rPr>
              <a:t>T</a:t>
            </a:r>
            <a:r>
              <a:rPr lang="en-US" sz="3200" b="1">
                <a:solidFill>
                  <a:srgbClr val="6600CC"/>
                </a:solidFill>
                <a:latin typeface="Times New Roman" pitchFamily="18" charset="0"/>
              </a:rPr>
              <a:t> cỡ vừa gồm 1 nét viết liền, là kết hợp của 3 nét cơ bản – 2 nét cong trái và 1 nét lượn ngang.</a:t>
            </a:r>
          </a:p>
        </p:txBody>
      </p:sp>
      <p:sp>
        <p:nvSpPr>
          <p:cNvPr id="12297" name="Text Box 69"/>
          <p:cNvSpPr txBox="1">
            <a:spLocks noChangeArrowheads="1"/>
          </p:cNvSpPr>
          <p:nvPr/>
        </p:nvSpPr>
        <p:spPr bwMode="auto">
          <a:xfrm>
            <a:off x="76200" y="1701800"/>
            <a:ext cx="548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1. Hướng dẫn viết chữ hoa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0"/>
          <p:cNvGrpSpPr>
            <a:grpSpLocks/>
          </p:cNvGrpSpPr>
          <p:nvPr/>
        </p:nvGrpSpPr>
        <p:grpSpPr bwMode="auto">
          <a:xfrm>
            <a:off x="5791200" y="2971800"/>
            <a:ext cx="1828800" cy="2620963"/>
            <a:chOff x="5791200" y="1903412"/>
            <a:chExt cx="1828800" cy="2620963"/>
          </a:xfrm>
        </p:grpSpPr>
        <p:grpSp>
          <p:nvGrpSpPr>
            <p:cNvPr id="13332" name="Group 1"/>
            <p:cNvGrpSpPr>
              <a:grpSpLocks/>
            </p:cNvGrpSpPr>
            <p:nvPr/>
          </p:nvGrpSpPr>
          <p:grpSpPr bwMode="auto">
            <a:xfrm>
              <a:off x="5791200" y="1903412"/>
              <a:ext cx="1828800" cy="2620963"/>
              <a:chOff x="4876800" y="1903412"/>
              <a:chExt cx="1828800" cy="2620963"/>
            </a:xfrm>
          </p:grpSpPr>
          <p:pic>
            <p:nvPicPr>
              <p:cNvPr id="13334" name="Picture 2" descr="t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5" y="2762250"/>
                <a:ext cx="13430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5" name="Picture 3" descr="t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4" y="2286000"/>
                <a:ext cx="1819275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6" name="Picture 4" descr="t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4575" y="2324100"/>
                <a:ext cx="581025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7" name="Picture 5" descr="t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575" y="2409825"/>
                <a:ext cx="857250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8" name="Picture 6" descr="t5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067175"/>
                <a:ext cx="8858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9" name="Picture 7" descr="t6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2650" y="3648075"/>
                <a:ext cx="71437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40" name="Group 41"/>
              <p:cNvGrpSpPr>
                <a:grpSpLocks/>
              </p:cNvGrpSpPr>
              <p:nvPr/>
            </p:nvGrpSpPr>
            <p:grpSpPr bwMode="auto">
              <a:xfrm>
                <a:off x="4876796" y="1902992"/>
                <a:ext cx="1828799" cy="2590130"/>
                <a:chOff x="4571206" y="2057400"/>
                <a:chExt cx="2974182" cy="327739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73795" y="2057931"/>
                  <a:ext cx="2969020" cy="200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573795" y="2590245"/>
                  <a:ext cx="2969020" cy="200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573795" y="3200897"/>
                  <a:ext cx="2969020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573795" y="3733209"/>
                  <a:ext cx="2969020" cy="200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573795" y="4265523"/>
                  <a:ext cx="2969020" cy="200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573795" y="4799844"/>
                  <a:ext cx="2969020" cy="200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935391" y="3695762"/>
                  <a:ext cx="3274224" cy="258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698299" y="3695044"/>
                  <a:ext cx="3274224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4383757" y="3693753"/>
                  <a:ext cx="3274224" cy="258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145374" y="3693753"/>
                  <a:ext cx="3274224" cy="258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906993" y="3693753"/>
                  <a:ext cx="3274224" cy="258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5791200" y="4495800"/>
              <a:ext cx="1828800" cy="158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8" name="Text Box 69"/>
          <p:cNvSpPr txBox="1">
            <a:spLocks noChangeArrowheads="1"/>
          </p:cNvSpPr>
          <p:nvPr/>
        </p:nvSpPr>
        <p:spPr bwMode="auto">
          <a:xfrm>
            <a:off x="304800" y="2438400"/>
            <a:ext cx="2744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6600CC"/>
                </a:solidFill>
                <a:latin typeface="HP001 4H" pitchFamily="34" charset="0"/>
              </a:rPr>
              <a:t>Cách viết</a:t>
            </a:r>
          </a:p>
        </p:txBody>
      </p:sp>
      <p:grpSp>
        <p:nvGrpSpPr>
          <p:cNvPr id="13319" name="Group 133"/>
          <p:cNvGrpSpPr>
            <a:grpSpLocks/>
          </p:cNvGrpSpPr>
          <p:nvPr/>
        </p:nvGrpSpPr>
        <p:grpSpPr bwMode="auto">
          <a:xfrm>
            <a:off x="2819400" y="2895600"/>
            <a:ext cx="2133600" cy="396875"/>
            <a:chOff x="1344" y="2544"/>
            <a:chExt cx="1344" cy="250"/>
          </a:xfrm>
        </p:grpSpPr>
        <p:sp>
          <p:nvSpPr>
            <p:cNvPr id="13330" name="Text Box 13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Đường kẻ ngang 6</a:t>
              </a:r>
            </a:p>
          </p:txBody>
        </p:sp>
        <p:sp>
          <p:nvSpPr>
            <p:cNvPr id="13331" name="Line 13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320" name="Group 133"/>
          <p:cNvGrpSpPr>
            <a:grpSpLocks/>
          </p:cNvGrpSpPr>
          <p:nvPr/>
        </p:nvGrpSpPr>
        <p:grpSpPr bwMode="auto">
          <a:xfrm>
            <a:off x="2819400" y="3352800"/>
            <a:ext cx="2133600" cy="396875"/>
            <a:chOff x="1344" y="2544"/>
            <a:chExt cx="1344" cy="250"/>
          </a:xfrm>
        </p:grpSpPr>
        <p:sp>
          <p:nvSpPr>
            <p:cNvPr id="13328" name="Text Box 13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Đường kẻ ngang 5</a:t>
              </a:r>
            </a:p>
          </p:txBody>
        </p:sp>
        <p:sp>
          <p:nvSpPr>
            <p:cNvPr id="13329" name="Line 13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321" name="Group 133"/>
          <p:cNvGrpSpPr>
            <a:grpSpLocks/>
          </p:cNvGrpSpPr>
          <p:nvPr/>
        </p:nvGrpSpPr>
        <p:grpSpPr bwMode="auto">
          <a:xfrm>
            <a:off x="2819400" y="3810000"/>
            <a:ext cx="2133600" cy="396875"/>
            <a:chOff x="1344" y="2544"/>
            <a:chExt cx="1344" cy="250"/>
          </a:xfrm>
        </p:grpSpPr>
        <p:sp>
          <p:nvSpPr>
            <p:cNvPr id="13326" name="Text Box 13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Đường kẻ ngang 4</a:t>
              </a:r>
            </a:p>
          </p:txBody>
        </p:sp>
        <p:sp>
          <p:nvSpPr>
            <p:cNvPr id="13327" name="Line 13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322" name="Group 133"/>
          <p:cNvGrpSpPr>
            <a:grpSpLocks/>
          </p:cNvGrpSpPr>
          <p:nvPr/>
        </p:nvGrpSpPr>
        <p:grpSpPr bwMode="auto">
          <a:xfrm>
            <a:off x="2819400" y="4648200"/>
            <a:ext cx="2133600" cy="396875"/>
            <a:chOff x="1344" y="2544"/>
            <a:chExt cx="1344" cy="250"/>
          </a:xfrm>
        </p:grpSpPr>
        <p:sp>
          <p:nvSpPr>
            <p:cNvPr id="13324" name="Text Box 13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Đường kẻ ngang 2</a:t>
              </a:r>
            </a:p>
          </p:txBody>
        </p:sp>
        <p:sp>
          <p:nvSpPr>
            <p:cNvPr id="13325" name="Line 13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23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1. Hướng dẫn viết chữ hoa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2. Hướng dẫn viết cụm từ ứng dụng</a:t>
            </a:r>
          </a:p>
        </p:txBody>
      </p:sp>
      <p:graphicFrame>
        <p:nvGraphicFramePr>
          <p:cNvPr id="30" name="Group 87"/>
          <p:cNvGraphicFramePr>
            <a:graphicFrameLocks noGrp="1"/>
          </p:cNvGraphicFramePr>
          <p:nvPr/>
        </p:nvGraphicFramePr>
        <p:xfrm>
          <a:off x="26416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8337"/>
                <a:gridCol w="661988"/>
                <a:gridCol w="663575"/>
                <a:gridCol w="666750"/>
                <a:gridCol w="663575"/>
                <a:gridCol w="6619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104"/>
          <p:cNvSpPr>
            <a:spLocks noChangeArrowheads="1"/>
          </p:cNvSpPr>
          <p:nvPr/>
        </p:nvSpPr>
        <p:spPr bwMode="auto">
          <a:xfrm>
            <a:off x="2574925" y="30321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H" pitchFamily="34" charset="0"/>
              </a:rPr>
              <a:t>Thẳng như ruột ngựa</a:t>
            </a:r>
            <a:endParaRPr lang="en-US" sz="3200">
              <a:solidFill>
                <a:schemeClr val="bg1"/>
              </a:solidFill>
              <a:latin typeface="HP001 4H" pitchFamily="34" charset="0"/>
            </a:endParaRPr>
          </a:p>
        </p:txBody>
      </p:sp>
      <p:sp>
        <p:nvSpPr>
          <p:cNvPr id="32" name="AutoShape 96"/>
          <p:cNvSpPr>
            <a:spLocks noChangeArrowheads="1"/>
          </p:cNvSpPr>
          <p:nvPr/>
        </p:nvSpPr>
        <p:spPr bwMode="auto">
          <a:xfrm>
            <a:off x="838200" y="4953000"/>
            <a:ext cx="6553200" cy="12954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Em hiểu cụm từ ứng dụng có nghĩa thế nào ?</a:t>
            </a:r>
          </a:p>
          <a:p>
            <a:pPr algn="ctr"/>
            <a:endParaRPr lang="en-US" sz="28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1447800" y="51816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Cụm từ ứng dụng có mấy chữ ?</a:t>
            </a:r>
          </a:p>
        </p:txBody>
      </p:sp>
      <p:sp>
        <p:nvSpPr>
          <p:cNvPr id="34" name="Text Box 98"/>
          <p:cNvSpPr txBox="1">
            <a:spLocks noChangeArrowheads="1"/>
          </p:cNvSpPr>
          <p:nvPr/>
        </p:nvSpPr>
        <p:spPr bwMode="auto">
          <a:xfrm>
            <a:off x="762000" y="4379913"/>
            <a:ext cx="7391400" cy="9540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Khoảng cách giữa các chữ ghi tiếng bằng chừng nào?</a:t>
            </a:r>
          </a:p>
        </p:txBody>
      </p:sp>
      <p:sp>
        <p:nvSpPr>
          <p:cNvPr id="14422" name="Text Box 86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4423" name="Text Box 87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33" grpId="0"/>
      <p:bldP spid="33" grpId="1"/>
      <p:bldP spid="34" grpId="0" animBg="1" autoUpdateAnimBg="0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2. Hướng dẫn viết cụm từ ứng dụng</a:t>
            </a:r>
          </a:p>
        </p:txBody>
      </p:sp>
      <p:graphicFrame>
        <p:nvGraphicFramePr>
          <p:cNvPr id="30" name="Group 87"/>
          <p:cNvGraphicFramePr>
            <a:graphicFrameLocks noGrp="1"/>
          </p:cNvGraphicFramePr>
          <p:nvPr/>
        </p:nvGraphicFramePr>
        <p:xfrm>
          <a:off x="26416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8337"/>
                <a:gridCol w="661988"/>
                <a:gridCol w="663575"/>
                <a:gridCol w="666750"/>
                <a:gridCol w="663575"/>
                <a:gridCol w="6619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5440" name="Rectangle 104"/>
          <p:cNvSpPr>
            <a:spLocks noChangeArrowheads="1"/>
          </p:cNvSpPr>
          <p:nvPr/>
        </p:nvSpPr>
        <p:spPr bwMode="auto">
          <a:xfrm>
            <a:off x="2574925" y="30321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H" pitchFamily="34" charset="0"/>
              </a:rPr>
              <a:t>Thẳng như ruột ngựa</a:t>
            </a:r>
            <a:endParaRPr lang="en-US" sz="3200">
              <a:solidFill>
                <a:schemeClr val="bg1"/>
              </a:solidFill>
              <a:latin typeface="HP001 4H" pitchFamily="34" charset="0"/>
            </a:endParaRPr>
          </a:p>
        </p:txBody>
      </p:sp>
      <p:sp>
        <p:nvSpPr>
          <p:cNvPr id="11" name="Text Box 1737"/>
          <p:cNvSpPr txBox="1">
            <a:spLocks noChangeArrowheads="1"/>
          </p:cNvSpPr>
          <p:nvPr/>
        </p:nvSpPr>
        <p:spPr bwMode="auto">
          <a:xfrm>
            <a:off x="381000" y="4267200"/>
            <a:ext cx="7924800" cy="10779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ă,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ư.</a:t>
            </a:r>
          </a:p>
        </p:txBody>
      </p:sp>
      <p:sp>
        <p:nvSpPr>
          <p:cNvPr id="12" name="Text Box 1736"/>
          <p:cNvSpPr txBox="1">
            <a:spLocks noChangeArrowheads="1"/>
          </p:cNvSpPr>
          <p:nvPr/>
        </p:nvSpPr>
        <p:spPr bwMode="auto">
          <a:xfrm>
            <a:off x="914400" y="44958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P001 4 hàng" pitchFamily="34" charset="0"/>
              </a:rPr>
              <a:t>Cụm từ có mấy dấu thanh, được đặt ở những vị trí nào?</a:t>
            </a:r>
          </a:p>
        </p:txBody>
      </p:sp>
      <p:sp>
        <p:nvSpPr>
          <p:cNvPr id="15445" name="Text Box 85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2. Hướng dẫn viết cụm từ ứng dụng</a:t>
            </a:r>
          </a:p>
        </p:txBody>
      </p:sp>
      <p:graphicFrame>
        <p:nvGraphicFramePr>
          <p:cNvPr id="30" name="Group 87"/>
          <p:cNvGraphicFramePr>
            <a:graphicFrameLocks noGrp="1"/>
          </p:cNvGraphicFramePr>
          <p:nvPr/>
        </p:nvGraphicFramePr>
        <p:xfrm>
          <a:off x="26416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8337"/>
                <a:gridCol w="661988"/>
                <a:gridCol w="663575"/>
                <a:gridCol w="666750"/>
                <a:gridCol w="663575"/>
                <a:gridCol w="6619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6464" name="Rectangle 104"/>
          <p:cNvSpPr>
            <a:spLocks noChangeArrowheads="1"/>
          </p:cNvSpPr>
          <p:nvPr/>
        </p:nvSpPr>
        <p:spPr bwMode="auto">
          <a:xfrm>
            <a:off x="2574925" y="30321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H" pitchFamily="34" charset="0"/>
              </a:rPr>
              <a:t>Thẳng như ruột ngựa</a:t>
            </a:r>
            <a:endParaRPr lang="en-US" sz="3200">
              <a:solidFill>
                <a:schemeClr val="bg1"/>
              </a:solidFill>
              <a:latin typeface="HP001 4H" pitchFamily="34" charset="0"/>
            </a:endParaRPr>
          </a:p>
        </p:txBody>
      </p:sp>
      <p:sp>
        <p:nvSpPr>
          <p:cNvPr id="10" name="Text Box 1727"/>
          <p:cNvSpPr txBox="1">
            <a:spLocks noChangeArrowheads="1"/>
          </p:cNvSpPr>
          <p:nvPr/>
        </p:nvSpPr>
        <p:spPr bwMode="auto">
          <a:xfrm>
            <a:off x="1219200" y="4343400"/>
            <a:ext cx="7086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3200" b="1">
                <a:latin typeface="HP001 4 hàng" pitchFamily="34" charset="0"/>
              </a:rPr>
              <a:t>Các con chữ </a:t>
            </a:r>
            <a:r>
              <a:rPr lang="en-US" sz="3600" b="1">
                <a:latin typeface="HP001 4 hàng" pitchFamily="34" charset="0"/>
              </a:rPr>
              <a:t>T, h, g </a:t>
            </a:r>
            <a:r>
              <a:rPr lang="en-US" sz="3200" b="1">
                <a:latin typeface="HP001 4 hàng" pitchFamily="34" charset="0"/>
              </a:rPr>
              <a:t>cao 2 li rưỡi, chữ t cao 1 li rưỡi. Các con chữ còn lại cao 1 li.</a:t>
            </a:r>
          </a:p>
        </p:txBody>
      </p:sp>
      <p:sp>
        <p:nvSpPr>
          <p:cNvPr id="13" name="Text Box 1725"/>
          <p:cNvSpPr txBox="1">
            <a:spLocks noChangeArrowheads="1"/>
          </p:cNvSpPr>
          <p:nvPr/>
        </p:nvSpPr>
        <p:spPr bwMode="auto">
          <a:xfrm>
            <a:off x="533400" y="4267200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P001 4 hàng" pitchFamily="34" charset="0"/>
              </a:rPr>
              <a:t>Em hãy quan sát và nêu độ cao của các chữ cái có trong cụm từ ?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2. Hướng dẫn viết cụm từ ứng dụng</a:t>
            </a:r>
          </a:p>
        </p:txBody>
      </p:sp>
      <p:graphicFrame>
        <p:nvGraphicFramePr>
          <p:cNvPr id="30" name="Group 87"/>
          <p:cNvGraphicFramePr>
            <a:graphicFrameLocks noGrp="1"/>
          </p:cNvGraphicFramePr>
          <p:nvPr/>
        </p:nvGraphicFramePr>
        <p:xfrm>
          <a:off x="26416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8337"/>
                <a:gridCol w="661988"/>
                <a:gridCol w="663575"/>
                <a:gridCol w="666750"/>
                <a:gridCol w="663575"/>
                <a:gridCol w="6619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7488" name="Rectangle 104"/>
          <p:cNvSpPr>
            <a:spLocks noChangeArrowheads="1"/>
          </p:cNvSpPr>
          <p:nvPr/>
        </p:nvSpPr>
        <p:spPr bwMode="auto">
          <a:xfrm>
            <a:off x="2574925" y="30321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H" pitchFamily="34" charset="0"/>
              </a:rPr>
              <a:t>Thẳng như ruột ngựa</a:t>
            </a:r>
            <a:endParaRPr lang="en-US" sz="3200">
              <a:solidFill>
                <a:schemeClr val="bg1"/>
              </a:solidFill>
              <a:latin typeface="HP001 4H" pitchFamily="34" charset="0"/>
            </a:endParaRPr>
          </a:p>
        </p:txBody>
      </p:sp>
      <p:sp>
        <p:nvSpPr>
          <p:cNvPr id="11" name="AutoShape 501"/>
          <p:cNvSpPr>
            <a:spLocks noChangeArrowheads="1"/>
          </p:cNvSpPr>
          <p:nvPr/>
        </p:nvSpPr>
        <p:spPr bwMode="auto">
          <a:xfrm>
            <a:off x="533400" y="4419600"/>
            <a:ext cx="8001000" cy="18288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Trong cụm từ </a:t>
            </a:r>
            <a:r>
              <a:rPr lang="en-US" sz="2800" b="1">
                <a:solidFill>
                  <a:srgbClr val="FF0066"/>
                </a:solidFill>
                <a:latin typeface="HP001 4H" pitchFamily="34" charset="0"/>
              </a:rPr>
              <a:t>Thẳng như ruột ngựa</a:t>
            </a:r>
            <a:r>
              <a:rPr lang="en-US" sz="2800">
                <a:solidFill>
                  <a:srgbClr val="FF0066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chữ nào chứa chữ hoa </a:t>
            </a: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T </a:t>
            </a:r>
            <a:r>
              <a:rPr lang="en-US" sz="2800">
                <a:solidFill>
                  <a:srgbClr val="FF0066"/>
                </a:solidFill>
              </a:rPr>
              <a:t>ta vừa luyện viết?</a:t>
            </a:r>
            <a:endParaRPr lang="en-US" sz="2800"/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9"/>
          <p:cNvSpPr txBox="1">
            <a:spLocks noChangeArrowheads="1"/>
          </p:cNvSpPr>
          <p:nvPr/>
        </p:nvSpPr>
        <p:spPr bwMode="auto">
          <a:xfrm>
            <a:off x="-228600" y="17526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3. Hướng dẫn viết vào vở tập viết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981200" y="990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hoa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025"/>
          <p:cNvGraphicFramePr>
            <a:graphicFrameLocks noGrp="1"/>
          </p:cNvGraphicFramePr>
          <p:nvPr/>
        </p:nvGraphicFramePr>
        <p:xfrm>
          <a:off x="2362200" y="2590800"/>
          <a:ext cx="5791200" cy="4023360"/>
        </p:xfrm>
        <a:graphic>
          <a:graphicData uri="http://schemas.openxmlformats.org/drawingml/2006/table">
            <a:tbl>
              <a:tblPr/>
              <a:tblGrid>
                <a:gridCol w="825500"/>
                <a:gridCol w="831850"/>
                <a:gridCol w="825500"/>
                <a:gridCol w="825500"/>
                <a:gridCol w="830263"/>
                <a:gridCol w="827087"/>
                <a:gridCol w="8255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111"/>
          <p:cNvSpPr>
            <a:spLocks noChangeArrowheads="1"/>
          </p:cNvSpPr>
          <p:nvPr/>
        </p:nvSpPr>
        <p:spPr bwMode="auto">
          <a:xfrm>
            <a:off x="2362200" y="5129213"/>
            <a:ext cx="1657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HP001 4H" pitchFamily="34" charset="0"/>
              </a:rPr>
              <a:t>Thẳng</a:t>
            </a:r>
            <a:r>
              <a:rPr lang="en-US" sz="3500" b="1">
                <a:latin typeface="HP001 4H" pitchFamily="34" charset="0"/>
              </a:rPr>
              <a:t> </a:t>
            </a:r>
          </a:p>
        </p:txBody>
      </p:sp>
      <p:graphicFrame>
        <p:nvGraphicFramePr>
          <p:cNvPr id="12" name="Group 1006"/>
          <p:cNvGraphicFramePr>
            <a:graphicFrameLocks noGrp="1"/>
          </p:cNvGraphicFramePr>
          <p:nvPr/>
        </p:nvGraphicFramePr>
        <p:xfrm>
          <a:off x="2362200" y="974725"/>
          <a:ext cx="5867400" cy="1463040"/>
        </p:xfrm>
        <a:graphic>
          <a:graphicData uri="http://schemas.openxmlformats.org/drawingml/2006/table">
            <a:tbl>
              <a:tblPr/>
              <a:tblGrid>
                <a:gridCol w="838200"/>
                <a:gridCol w="839788"/>
                <a:gridCol w="838200"/>
                <a:gridCol w="835025"/>
                <a:gridCol w="842962"/>
                <a:gridCol w="835025"/>
                <a:gridCol w="838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331"/>
          <p:cNvSpPr>
            <a:spLocks noChangeArrowheads="1"/>
          </p:cNvSpPr>
          <p:nvPr/>
        </p:nvSpPr>
        <p:spPr bwMode="auto">
          <a:xfrm>
            <a:off x="2328863" y="1328738"/>
            <a:ext cx="10033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7100" b="1">
                <a:latin typeface="HP001 4H" pitchFamily="34" charset="0"/>
              </a:rPr>
              <a:t>T</a:t>
            </a:r>
          </a:p>
        </p:txBody>
      </p:sp>
      <p:sp>
        <p:nvSpPr>
          <p:cNvPr id="14" name="Rectangle 739"/>
          <p:cNvSpPr>
            <a:spLocks noChangeArrowheads="1"/>
          </p:cNvSpPr>
          <p:nvPr/>
        </p:nvSpPr>
        <p:spPr bwMode="auto">
          <a:xfrm>
            <a:off x="2514600" y="2749550"/>
            <a:ext cx="5889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3500" b="1">
                <a:latin typeface="HP001 4H" pitchFamily="34" charset="0"/>
              </a:rPr>
              <a:t>T</a:t>
            </a:r>
          </a:p>
        </p:txBody>
      </p:sp>
      <p:sp>
        <p:nvSpPr>
          <p:cNvPr id="15" name="Rectangle 740"/>
          <p:cNvSpPr>
            <a:spLocks noChangeArrowheads="1"/>
          </p:cNvSpPr>
          <p:nvPr/>
        </p:nvSpPr>
        <p:spPr bwMode="auto">
          <a:xfrm>
            <a:off x="2286000" y="4049713"/>
            <a:ext cx="345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200" b="1">
                <a:latin typeface="HP001 4H" pitchFamily="34" charset="0"/>
              </a:rPr>
              <a:t>Thẳng</a:t>
            </a:r>
            <a:r>
              <a:rPr lang="en-US" sz="7000">
                <a:latin typeface="HP001 4H" pitchFamily="34" charset="0"/>
              </a:rPr>
              <a:t> </a:t>
            </a:r>
          </a:p>
        </p:txBody>
      </p:sp>
      <p:sp>
        <p:nvSpPr>
          <p:cNvPr id="16" name="Text Box 779"/>
          <p:cNvSpPr txBox="1">
            <a:spLocks noChangeArrowheads="1"/>
          </p:cNvSpPr>
          <p:nvPr/>
        </p:nvSpPr>
        <p:spPr bwMode="auto">
          <a:xfrm>
            <a:off x="2295525" y="5657850"/>
            <a:ext cx="5172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3600" b="1">
                <a:latin typeface="HP001 4H" pitchFamily="34" charset="0"/>
              </a:rPr>
              <a:t>Thẳng như ruột ngựa</a:t>
            </a:r>
          </a:p>
        </p:txBody>
      </p:sp>
      <p:grpSp>
        <p:nvGrpSpPr>
          <p:cNvPr id="2" name="Group 790"/>
          <p:cNvGrpSpPr>
            <a:grpSpLocks/>
          </p:cNvGrpSpPr>
          <p:nvPr/>
        </p:nvGrpSpPr>
        <p:grpSpPr bwMode="auto">
          <a:xfrm>
            <a:off x="406400" y="2057400"/>
            <a:ext cx="1528763" cy="376238"/>
            <a:chOff x="1056" y="1296"/>
            <a:chExt cx="963" cy="237"/>
          </a:xfrm>
        </p:grpSpPr>
        <p:sp>
          <p:nvSpPr>
            <p:cNvPr id="19737" name="Text Box 781"/>
            <p:cNvSpPr txBox="1">
              <a:spLocks noChangeArrowheads="1"/>
            </p:cNvSpPr>
            <p:nvPr/>
          </p:nvSpPr>
          <p:spPr bwMode="auto">
            <a:xfrm>
              <a:off x="1056" y="1296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 dòng</a:t>
              </a:r>
            </a:p>
          </p:txBody>
        </p:sp>
        <p:sp>
          <p:nvSpPr>
            <p:cNvPr id="19738" name="Line 785"/>
            <p:cNvSpPr>
              <a:spLocks noChangeShapeType="1"/>
            </p:cNvSpPr>
            <p:nvPr/>
          </p:nvSpPr>
          <p:spPr bwMode="auto">
            <a:xfrm>
              <a:off x="1779" y="14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795"/>
          <p:cNvGrpSpPr>
            <a:grpSpLocks/>
          </p:cNvGrpSpPr>
          <p:nvPr/>
        </p:nvGrpSpPr>
        <p:grpSpPr bwMode="auto">
          <a:xfrm>
            <a:off x="411163" y="5110163"/>
            <a:ext cx="1522412" cy="376237"/>
            <a:chOff x="1008" y="3264"/>
            <a:chExt cx="959" cy="237"/>
          </a:xfrm>
        </p:grpSpPr>
        <p:sp>
          <p:nvSpPr>
            <p:cNvPr id="19735" name="Text Box 783"/>
            <p:cNvSpPr txBox="1">
              <a:spLocks noChangeArrowheads="1"/>
            </p:cNvSpPr>
            <p:nvPr/>
          </p:nvSpPr>
          <p:spPr bwMode="auto">
            <a:xfrm>
              <a:off x="1008" y="326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 dòng</a:t>
              </a:r>
            </a:p>
          </p:txBody>
        </p:sp>
        <p:sp>
          <p:nvSpPr>
            <p:cNvPr id="19736" name="Line 787"/>
            <p:cNvSpPr>
              <a:spLocks noChangeShapeType="1"/>
            </p:cNvSpPr>
            <p:nvPr/>
          </p:nvSpPr>
          <p:spPr bwMode="auto">
            <a:xfrm>
              <a:off x="1727" y="338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796"/>
          <p:cNvGrpSpPr>
            <a:grpSpLocks/>
          </p:cNvGrpSpPr>
          <p:nvPr/>
        </p:nvGrpSpPr>
        <p:grpSpPr bwMode="auto">
          <a:xfrm>
            <a:off x="392113" y="5834063"/>
            <a:ext cx="1524000" cy="376237"/>
            <a:chOff x="953" y="3744"/>
            <a:chExt cx="960" cy="237"/>
          </a:xfrm>
        </p:grpSpPr>
        <p:sp>
          <p:nvSpPr>
            <p:cNvPr id="19733" name="Text Box 784"/>
            <p:cNvSpPr txBox="1">
              <a:spLocks noChangeArrowheads="1"/>
            </p:cNvSpPr>
            <p:nvPr/>
          </p:nvSpPr>
          <p:spPr bwMode="auto">
            <a:xfrm>
              <a:off x="953" y="374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2 dòng</a:t>
              </a:r>
            </a:p>
          </p:txBody>
        </p:sp>
        <p:sp>
          <p:nvSpPr>
            <p:cNvPr id="19734" name="Line 788"/>
            <p:cNvSpPr>
              <a:spLocks noChangeShapeType="1"/>
            </p:cNvSpPr>
            <p:nvPr/>
          </p:nvSpPr>
          <p:spPr bwMode="auto">
            <a:xfrm>
              <a:off x="1673" y="3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792"/>
          <p:cNvGrpSpPr>
            <a:grpSpLocks/>
          </p:cNvGrpSpPr>
          <p:nvPr/>
        </p:nvGrpSpPr>
        <p:grpSpPr bwMode="auto">
          <a:xfrm>
            <a:off x="381000" y="2932113"/>
            <a:ext cx="1524000" cy="376237"/>
            <a:chOff x="1056" y="1899"/>
            <a:chExt cx="960" cy="237"/>
          </a:xfrm>
        </p:grpSpPr>
        <p:sp>
          <p:nvSpPr>
            <p:cNvPr id="19731" name="Text Box 780"/>
            <p:cNvSpPr txBox="1">
              <a:spLocks noChangeArrowheads="1"/>
            </p:cNvSpPr>
            <p:nvPr/>
          </p:nvSpPr>
          <p:spPr bwMode="auto">
            <a:xfrm>
              <a:off x="1056" y="1899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 dòng</a:t>
              </a:r>
            </a:p>
          </p:txBody>
        </p:sp>
        <p:sp>
          <p:nvSpPr>
            <p:cNvPr id="19732" name="Line 791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" name="Group 794"/>
          <p:cNvGrpSpPr>
            <a:grpSpLocks/>
          </p:cNvGrpSpPr>
          <p:nvPr/>
        </p:nvGrpSpPr>
        <p:grpSpPr bwMode="auto">
          <a:xfrm>
            <a:off x="404813" y="4370388"/>
            <a:ext cx="1524000" cy="376237"/>
            <a:chOff x="1056" y="2805"/>
            <a:chExt cx="960" cy="237"/>
          </a:xfrm>
        </p:grpSpPr>
        <p:sp>
          <p:nvSpPr>
            <p:cNvPr id="19729" name="Text Box 782"/>
            <p:cNvSpPr txBox="1">
              <a:spLocks noChangeArrowheads="1"/>
            </p:cNvSpPr>
            <p:nvPr/>
          </p:nvSpPr>
          <p:spPr bwMode="auto">
            <a:xfrm>
              <a:off x="1056" y="2805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 dòng</a:t>
              </a:r>
            </a:p>
          </p:txBody>
        </p:sp>
        <p:sp>
          <p:nvSpPr>
            <p:cNvPr id="19730" name="Line 793"/>
            <p:cNvSpPr>
              <a:spLocks noChangeShapeType="1"/>
            </p:cNvSpPr>
            <p:nvPr/>
          </p:nvSpPr>
          <p:spPr bwMode="auto">
            <a:xfrm>
              <a:off x="1776" y="292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728" name="Text Box 69"/>
          <p:cNvSpPr txBox="1">
            <a:spLocks noChangeArrowheads="1"/>
          </p:cNvSpPr>
          <p:nvPr/>
        </p:nvSpPr>
        <p:spPr bwMode="auto">
          <a:xfrm>
            <a:off x="-228600" y="1778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HP001 4H" pitchFamily="34" charset="0"/>
              </a:rPr>
              <a:t>3. Hướng dẫn viết vào vở tập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518321"/>
  <p:tag name="VIOLETTITLE" val="Tuần 23. Chữ hoa: T"/>
  <p:tag name="VIOLETLESSON" val="23"/>
  <p:tag name="VIOLETCATID" val="7840636"/>
  <p:tag name="VIOLETSUBJECT" val="Tập viết 2"/>
  <p:tag name="VIOLETAUTHORID" val="6145317"/>
  <p:tag name="VIOLETAUTHORNAME" val="Vũ Thị Thúy Vinh"/>
  <p:tag name="VIOLETAUTHORAVATAR" val="no_avatar.jpg"/>
  <p:tag name="VIOLETAUTHORADDRESS" val="Truong TH Song Lo - Phu tho"/>
  <p:tag name="VIOLETDATE" val="2016-02-16 20:50:39"/>
  <p:tag name="VIOLETHIT" val="372"/>
  <p:tag name="VIOLETLIKE" val="0"/>
  <p:tag name="ISPRING_RESOURCE_PATHS_HASH_PRESENTER" val="4eeceec4436177ddf872418d74acd5ffd5bf38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4471</TotalTime>
  <Words>373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Calibri</vt:lpstr>
      <vt:lpstr>HP001 4H</vt:lpstr>
      <vt:lpstr>Times New Roman</vt:lpstr>
      <vt:lpstr>HP001 4 hàng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TU-PC</cp:lastModifiedBy>
  <cp:revision>233</cp:revision>
  <dcterms:created xsi:type="dcterms:W3CDTF">2008-10-27T13:46:20Z</dcterms:created>
  <dcterms:modified xsi:type="dcterms:W3CDTF">2018-01-23T05:11:55Z</dcterms:modified>
</cp:coreProperties>
</file>