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663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.Vn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.Vn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.Vn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.Vn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66"/>
    <a:srgbClr val="FFFFFF"/>
    <a:srgbClr val="009999"/>
    <a:srgbClr val="FF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837" autoAdjust="0"/>
    <p:restoredTop sz="94660"/>
  </p:normalViewPr>
  <p:slideViewPr>
    <p:cSldViewPr>
      <p:cViewPr varScale="1">
        <p:scale>
          <a:sx n="38" d="100"/>
          <a:sy n="38" d="100"/>
        </p:scale>
        <p:origin x="-13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70A92-76A3-4250-80B4-E8F6DB73E9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DA773-1850-42D3-9D68-91887E9DF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7709E-DC5B-46FC-B958-6B8AD2A8B8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23618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1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B8C07-7720-42B5-BDD7-9A2A55987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1A3C3-07BA-4FE4-988D-8AFC61D9F7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AD3A7-3F34-4D4D-A0AF-64FF06B8AC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B3801-C586-431D-B621-FD7878EB2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C80DE-B106-4CD0-B0B3-57812BC3C7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34305-786E-4230-9728-09CC628C1D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CABE21-2093-4C57-86E6-4BDD3BC581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C9FA2F-18F0-4597-885B-1835029062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F5E4A-9647-408D-8958-17A5D59B3C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9BA1E-4D54-4A1F-8F4E-E5FDBE75C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4A81A-2434-4855-9037-45A295BCC2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10875-CE99-4DE0-8EB8-F0CF543842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8E93C-9A08-471D-918B-C41D759D3F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78590-7F02-4AA3-8A70-02529BA7B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48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1AE53-8F7D-431D-A88B-52F7A8ED3B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A229E-2DDB-43A8-805B-68C46199BF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8F5AE-22C0-4170-AB32-7CF1283109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10C91-C699-483E-91F1-F816F4960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E0400-F01E-4B3E-8B6B-72E73C9C1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4D04E-6188-4D5C-977E-2C1C0214CA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2995E-AAB1-4232-B221-A779FD2CD1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8FD37-2CE0-4986-B5FA-2C7AADAE3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4158C868-AD62-42F5-A89B-90B8CB2EAD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2057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58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22534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35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36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37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38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39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40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41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42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43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44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059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22546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47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48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49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50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51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52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53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54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55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56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57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03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04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60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61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62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08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060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565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66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67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68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69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70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71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81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73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74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75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76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77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78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79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80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581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2061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2062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63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64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65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66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67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68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2069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2070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71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72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2073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22595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596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597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98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99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0053EF03-B778-48FD-9BDA-2EA8CB160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6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google.com.vn/imgres?imgurl=http://members.tripod.com/uyen_vn/images/Truong_Nam_Tieu_hoc.JPG&amp;imgrefurl=http://members.tripod.com/uyen_vn/va_hoa_xa_hoi.htm&amp;h=480&amp;w=640&amp;sz=92&amp;hl=vi&amp;start=5&amp;tbnid=MYtbu3HZzRDV2M:&amp;tbnh=101&amp;tbnw=135&amp;prev=/images%3Fq%3Dtruong%2Btieu%2Bhoc%26svnum%3D10%26hl%3Dvi%26lr%3D%26sa%3DG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hyperlink" Target="http://images.google.com.vn/imgres?imgurl=http://www.stp.gov.vn/thanhnua/Thu%2520Vien%2520Anh%2520Thanh%2520Nua/Anh%25202.7/Truong%2520tieu%2520hoc%25202.JPG&amp;imgrefurl=http://www.stp.gov.vn/thanhnua/xathanhnua/Gioi%2520thieu%2520xa%2520Thanh%2520Nua.htm&amp;h=1272&amp;w=2048&amp;sz=590&amp;hl=vi&amp;start=1&amp;tbnid=_euR2UClJpQJAM:&amp;tbnh=93&amp;tbnw=150&amp;prev=/images%3Fq%3Dtruong%2Btieu%2Bhoc%26svnum%3D10%26hl%3Dvi%26lr%3D%26sa%3DG" TargetMode="External"/><Relationship Id="rId1" Type="http://schemas.openxmlformats.org/officeDocument/2006/relationships/slideLayout" Target="../slideLayouts/slideLayout23.xml"/><Relationship Id="rId6" Type="http://schemas.openxmlformats.org/officeDocument/2006/relationships/hyperlink" Target="http://images.google.com.vn/imgres?imgurl=http://www.mpi.gov.vn/tddg/uploaded/thumb_Canh-hoc-sinh-gio-tay1.gif&amp;imgrefurl=http://www.mpi.gov.vn/tddg/ME-Activities-in-VN/danhgia/2004/10/49708.vip&amp;h=140&amp;w=100&amp;sz=9&amp;hl=vi&amp;start=8&amp;tbnid=3_25wwsLYc0P-M:&amp;tbnh=93&amp;tbnw=66&amp;prev=/images%3Fq%3DHOC%2BSINH%2BTIEU%2BHOC%26svnum%3D10%26hl%3Dvi%26lr%3D%26sa%3DG" TargetMode="External"/><Relationship Id="rId11" Type="http://schemas.openxmlformats.org/officeDocument/2006/relationships/image" Target="../media/image5.jpeg"/><Relationship Id="rId5" Type="http://schemas.openxmlformats.org/officeDocument/2006/relationships/image" Target="../media/image2.jpeg"/><Relationship Id="rId10" Type="http://schemas.openxmlformats.org/officeDocument/2006/relationships/hyperlink" Target="http://images.google.com.vn/imgres?imgurl=http://www.chungta.com/Thumbnail.aspx/0/0/0/3BD3BF3374C248DEBB787F53F0363804/Phu_huynh_va_hoc_sinh-Nen_bo_thi_tieu_hoc.jpg&amp;imgrefurl=http://www.vnlinux.org/sitemoi/index.php%3Fq%3Dnode/1913&amp;h=305&amp;w=405&amp;sz=25&amp;hl=vi&amp;start=3&amp;tbnid=WgiEsbUR8bKZGM:&amp;tbnh=93&amp;tbnw=124&amp;prev=/images%3Fq%3DHOC%2BSINH%2BTIEU%2BHOC%26svnum%3D10%26hl%3Dvi%26lr%3D%26sa%3DG" TargetMode="External"/><Relationship Id="rId4" Type="http://schemas.openxmlformats.org/officeDocument/2006/relationships/hyperlink" Target="http://images.google.com.vn/imgres?imgurl=http://www.thanhniennews.com/images/newsimages/hoc-sinh-tieu-hoc.jpg&amp;imgrefurl=http://www.thanhniennews.com/healthy/%3Fcatid%3D8%26newsid%3D2901&amp;h=152&amp;w=203&amp;sz=41&amp;hl=vi&amp;start=6&amp;tbnid=RtOP1VoYFO-E0M:&amp;tbnh=74&amp;tbnw=99&amp;prev=/images%3Fq%3DHOC%2BSINH%2BTIEU%2BHOC%26svnum%3D10%26hl%3Dvi%26lr%3D%26sa%3DG" TargetMode="External"/><Relationship Id="rId9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vn/imgres?imgurl=http://67.19.79.205/Uploaded/mala/Cogiao-HS.jpg&amp;imgrefurl=http://web.tintucvietnam.com/Du-Hoc/2004/11/79910.ttvn&amp;h=150&amp;w=200&amp;sz=7&amp;hl=vi&amp;start=9&amp;tbnid=qCd1Kvu3NjETqM:&amp;tbnh=74&amp;tbnw=99&amp;prev=/images%3Fq%3Dcogiao%26svnum%3D10%26hl%3Dvi%26lr%3D%26sa%3DG" TargetMode="Externa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066800"/>
            <a:ext cx="77724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6000" smtClean="0"/>
              <a:t>KÍNH CHÀO QUÝ THẦY CÔ GIÁO!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b="1" smtClean="0"/>
              <a:t>GIÁO ÁN ĐIỆN TỬ</a:t>
            </a:r>
          </a:p>
          <a:p>
            <a:pPr eaLnBrk="1" hangingPunct="1">
              <a:defRPr/>
            </a:pPr>
            <a:r>
              <a:rPr lang="en-US" sz="4800" b="1" smtClean="0"/>
              <a:t>LỚP NĂM </a:t>
            </a:r>
          </a:p>
        </p:txBody>
      </p:sp>
    </p:spTree>
  </p:cSld>
  <p:clrMapOvr>
    <a:masterClrMapping/>
  </p:clrMapOvr>
  <p:transition spd="med">
    <p:checker dir="vert"/>
    <p:sndAc>
      <p:stSnd>
        <p:snd r:embed="rId2" name="explod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WordArt 4"/>
          <p:cNvSpPr>
            <a:spLocks noChangeArrowheads="1" noChangeShapeType="1" noTextEdit="1"/>
          </p:cNvSpPr>
          <p:nvPr/>
        </p:nvSpPr>
        <p:spPr bwMode="auto">
          <a:xfrm>
            <a:off x="1905000" y="1066800"/>
            <a:ext cx="53340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MÔN: ĐẠO ĐỨC</a:t>
            </a:r>
          </a:p>
        </p:txBody>
      </p:sp>
      <p:sp>
        <p:nvSpPr>
          <p:cNvPr id="24581" name="WordArt 5"/>
          <p:cNvSpPr>
            <a:spLocks noChangeArrowheads="1" noChangeShapeType="1" noTextEdit="1"/>
          </p:cNvSpPr>
          <p:nvPr/>
        </p:nvSpPr>
        <p:spPr bwMode="auto">
          <a:xfrm>
            <a:off x="457200" y="3138488"/>
            <a:ext cx="8229600" cy="18145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4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</a:sp3d>
          </a:bodyPr>
          <a:lstStyle/>
          <a:p>
            <a:pPr algn="ctr"/>
            <a:r>
              <a:rPr lang="en-US" sz="3600" b="1" i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DCEBF5"/>
                    </a:gs>
                    <a:gs pos="8000">
                      <a:srgbClr val="83A7C3"/>
                    </a:gs>
                    <a:gs pos="13000">
                      <a:srgbClr val="768FB9"/>
                    </a:gs>
                    <a:gs pos="21001">
                      <a:srgbClr val="83A7C3"/>
                    </a:gs>
                    <a:gs pos="52000">
                      <a:srgbClr val="FFFFFF"/>
                    </a:gs>
                    <a:gs pos="56000">
                      <a:srgbClr val="9C6563"/>
                    </a:gs>
                    <a:gs pos="58000">
                      <a:srgbClr val="80302D"/>
                    </a:gs>
                    <a:gs pos="71001">
                      <a:srgbClr val="C0524E"/>
                    </a:gs>
                    <a:gs pos="94000">
                      <a:srgbClr val="EBDAD4"/>
                    </a:gs>
                    <a:gs pos="100000">
                      <a:srgbClr val="55261C"/>
                    </a:gs>
                  </a:gsLst>
                  <a:lin ang="5400000" scaled="1"/>
                </a:gradFill>
                <a:latin typeface="Arial"/>
                <a:cs typeface="Arial"/>
              </a:rPr>
              <a:t>BÀI DẠY:EM LÀ HỌC SINH LỚP 5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838200" y="5410200"/>
            <a:ext cx="5791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                       </a:t>
            </a:r>
            <a:r>
              <a:rPr lang="en-US" sz="4000" b="1">
                <a:latin typeface="Arial" charset="0"/>
              </a:rPr>
              <a:t>TIẾT 1</a:t>
            </a:r>
          </a:p>
        </p:txBody>
      </p:sp>
    </p:spTree>
  </p:cSld>
  <p:clrMapOvr>
    <a:masterClrMapping/>
  </p:clrMapOvr>
  <p:transition spd="med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  <p:bldP spid="24581" grpId="0" animBg="1"/>
      <p:bldP spid="245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sz="quarter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4000" b="1" u="sng" smtClean="0">
                <a:solidFill>
                  <a:schemeClr val="hlink"/>
                </a:solidFill>
              </a:rPr>
              <a:t>HOẠT ĐỘNG 1</a:t>
            </a:r>
            <a:r>
              <a:rPr lang="en-US" sz="4000" u="sng" smtClean="0">
                <a:solidFill>
                  <a:schemeClr val="hlink"/>
                </a:solidFill>
              </a:rPr>
              <a:t>: </a:t>
            </a:r>
            <a:r>
              <a:rPr lang="en-US" sz="4000" smtClean="0">
                <a:solidFill>
                  <a:schemeClr val="hlink"/>
                </a:solidFill>
              </a:rPr>
              <a:t>VỊ  THẾ CỦA HỌC SINH LỚP 5 </a:t>
            </a:r>
            <a:endParaRPr lang="en-US" sz="4000" u="sng" smtClean="0">
              <a:solidFill>
                <a:schemeClr val="hlink"/>
              </a:solidFill>
            </a:endParaRPr>
          </a:p>
        </p:txBody>
      </p:sp>
      <p:pic>
        <p:nvPicPr>
          <p:cNvPr id="25607" name="Picture 7" descr="Truong%2520tieu%2520hoc%25202">
            <a:hlinkClick r:id="rId2"/>
          </p:cNvPr>
          <p:cNvPicPr>
            <a:picLocks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3276600" y="1828800"/>
            <a:ext cx="2133600" cy="2057400"/>
          </a:xfrm>
        </p:spPr>
      </p:pic>
      <p:pic>
        <p:nvPicPr>
          <p:cNvPr id="25613" name="Picture 13" descr="hoc-sinh-tieu-hoc">
            <a:hlinkClick r:id="rId4"/>
          </p:cNvPr>
          <p:cNvPicPr>
            <a:picLocks noChangeAspect="1" noChangeArrowheads="1"/>
          </p:cNvPicPr>
          <p:nvPr>
            <p:ph sz="quarter" idx="3"/>
          </p:nvPr>
        </p:nvPicPr>
        <p:blipFill>
          <a:blip r:embed="rId5"/>
          <a:srcRect/>
          <a:stretch>
            <a:fillRect/>
          </a:stretch>
        </p:blipFill>
        <p:spPr>
          <a:xfrm>
            <a:off x="457200" y="4679950"/>
            <a:ext cx="3429000" cy="1644650"/>
          </a:xfrm>
        </p:spPr>
      </p:pic>
      <p:pic>
        <p:nvPicPr>
          <p:cNvPr id="25616" name="Picture 16" descr="thumb_Canh-hoc-sinh-gio-tay1">
            <a:hlinkClick r:id="rId6"/>
          </p:cNvPr>
          <p:cNvPicPr>
            <a:picLocks noChangeAspect="1" noChangeArrowheads="1"/>
          </p:cNvPicPr>
          <p:nvPr>
            <p:ph sz="quarter" idx="4"/>
          </p:nvPr>
        </p:nvPicPr>
        <p:blipFill>
          <a:blip r:embed="rId7"/>
          <a:srcRect/>
          <a:stretch>
            <a:fillRect/>
          </a:stretch>
        </p:blipFill>
        <p:spPr>
          <a:xfrm>
            <a:off x="6172200" y="4589463"/>
            <a:ext cx="2438400" cy="1735137"/>
          </a:xfrm>
        </p:spPr>
      </p:pic>
      <p:pic>
        <p:nvPicPr>
          <p:cNvPr id="25605" name="Picture 5" descr="Truong_Nam_Tieu_hoc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33400" y="1905000"/>
            <a:ext cx="19812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20" name="Picture 20" descr="Phu_huynh_va_hoc_sinh-Nen_bo_thi_tieu_hoc">
            <a:hlinkClick r:id="rId10"/>
          </p:cNvPr>
          <p:cNvPicPr>
            <a:picLocks noChangeAspect="1" noChangeArrowheads="1"/>
          </p:cNvPicPr>
          <p:nvPr>
            <p:ph sz="quarter" idx="2"/>
          </p:nvPr>
        </p:nvPicPr>
        <p:blipFill>
          <a:blip r:embed="rId11"/>
          <a:srcRect/>
          <a:stretch>
            <a:fillRect/>
          </a:stretch>
        </p:blipFill>
        <p:spPr>
          <a:xfrm>
            <a:off x="6076950" y="1981200"/>
            <a:ext cx="2686050" cy="1828800"/>
          </a:xfrm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20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CÂU HỎI GỢI Ý TÌM HIỂU NỘI DUNG  TRANH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828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1/ </a:t>
            </a:r>
            <a:r>
              <a:rPr lang="en-US" sz="2800" smtClean="0"/>
              <a:t>Bức tranh vẽ cảnh gì ?</a:t>
            </a:r>
          </a:p>
          <a:p>
            <a:pPr eaLnBrk="1" hangingPunct="1">
              <a:defRPr/>
            </a:pPr>
            <a:r>
              <a:rPr lang="en-US" sz="2800" smtClean="0"/>
              <a:t>2/Em thấy  các bạn nh</a:t>
            </a:r>
            <a:r>
              <a:rPr lang="vi-VN" sz="2800" smtClean="0"/>
              <a:t>ư</a:t>
            </a:r>
            <a:r>
              <a:rPr lang="en-US" sz="2800" smtClean="0"/>
              <a:t> thế nào?</a:t>
            </a:r>
            <a:endParaRPr lang="en-US" smtClean="0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0" y="3810000"/>
            <a:ext cx="9144000" cy="290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THẢO LUÂN NỘI DUNG THEO NHÓM: (4 EM) PHIẾU BÀI TẬP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CÂU 1</a:t>
            </a:r>
            <a:r>
              <a:rPr lang="en-US" sz="2400">
                <a:latin typeface="Arial" charset="0"/>
              </a:rPr>
              <a:t>: Học sinh lớp 5có gì khác so với học sinh các lớp d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ới trong tr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ờng?</a:t>
            </a:r>
          </a:p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CÂU2</a:t>
            </a:r>
            <a:r>
              <a:rPr lang="en-US" sz="2400">
                <a:latin typeface="Arial" charset="0"/>
              </a:rPr>
              <a:t>: Chúng ta cần làm gì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ể xứng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áng là học sinh lớp 5?</a:t>
            </a:r>
          </a:p>
          <a:p>
            <a:pPr>
              <a:spcBef>
                <a:spcPct val="50000"/>
              </a:spcBef>
            </a:pPr>
            <a:endParaRPr lang="en-US" sz="240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: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70" decel="1000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770" decel="1000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2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/>
      <p:bldP spid="307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8229600" cy="1139825"/>
          </a:xfrm>
          <a:solidFill>
            <a:schemeClr val="accent2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4000" b="1" u="sng" smtClean="0">
                <a:solidFill>
                  <a:schemeClr val="hlink"/>
                </a:solidFill>
              </a:rPr>
              <a:t>HOẠT ĐỘNG 2</a:t>
            </a:r>
            <a:r>
              <a:rPr lang="en-US" sz="4000" smtClean="0">
                <a:solidFill>
                  <a:schemeClr val="hlink"/>
                </a:solidFill>
              </a:rPr>
              <a:t>: EM TỰ HÀO LÀ HỌC SINH LỚP 5</a:t>
            </a:r>
            <a:r>
              <a:rPr lang="en-US" sz="4000" smtClean="0"/>
              <a:t> </a:t>
            </a: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990600" y="1676400"/>
            <a:ext cx="6705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u="sng">
                <a:latin typeface="Arial" charset="0"/>
              </a:rPr>
              <a:t>Câu hỏi:</a:t>
            </a:r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228600" y="2362200"/>
            <a:ext cx="8915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1/Hãy nêu những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iểm mà em thấy hài lòng về mình?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2/Hãy nêu những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iểm em thấy mình còn phải cố gắng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ể xứng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áng là học sinh lớp 5?</a:t>
            </a:r>
          </a:p>
        </p:txBody>
      </p:sp>
      <p:sp>
        <p:nvSpPr>
          <p:cNvPr id="32777" name="Text Box 9"/>
          <p:cNvSpPr txBox="1">
            <a:spLocks noChangeArrowheads="1"/>
          </p:cNvSpPr>
          <p:nvPr/>
        </p:nvSpPr>
        <p:spPr bwMode="auto">
          <a:xfrm>
            <a:off x="381000" y="4495800"/>
            <a:ext cx="85344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>
                <a:latin typeface="Arial" charset="0"/>
              </a:rPr>
              <a:t>Trả lời:</a:t>
            </a:r>
            <a:r>
              <a:rPr lang="en-US" sz="2800">
                <a:latin typeface="Arial" charset="0"/>
              </a:rPr>
              <a:t> 1/Học tốt , nghe lời cha mẹ, lễ phép, chú ý nghe thầy cô giáo giảng bài,…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              2/Ch</a:t>
            </a:r>
            <a:r>
              <a:rPr lang="vi-VN" sz="2800">
                <a:latin typeface="Arial" charset="0"/>
              </a:rPr>
              <a:t>ă</a:t>
            </a:r>
            <a:r>
              <a:rPr lang="en-US" sz="2800">
                <a:latin typeface="Arial" charset="0"/>
              </a:rPr>
              <a:t>m học h</a:t>
            </a:r>
            <a:r>
              <a:rPr lang="vi-VN" sz="2800">
                <a:latin typeface="Arial" charset="0"/>
              </a:rPr>
              <a:t>ơ</a:t>
            </a:r>
            <a:r>
              <a:rPr lang="en-US" sz="2800">
                <a:latin typeface="Arial" charset="0"/>
              </a:rPr>
              <a:t>n ,tự tin h</a:t>
            </a:r>
            <a:r>
              <a:rPr lang="vi-VN" sz="2800">
                <a:latin typeface="Arial" charset="0"/>
              </a:rPr>
              <a:t>ơ</a:t>
            </a:r>
            <a:r>
              <a:rPr lang="en-US" sz="2800">
                <a:latin typeface="Arial" charset="0"/>
              </a:rPr>
              <a:t>n, giúp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ỡ các bạn kém trong lớp,…</a:t>
            </a:r>
          </a:p>
        </p:txBody>
      </p:sp>
    </p:spTree>
  </p:cSld>
  <p:clrMapOvr>
    <a:masterClrMapping/>
  </p:clrMapOvr>
  <p:transition spd="med">
    <p:blinds dir="vert"/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nimBg="1"/>
      <p:bldP spid="32775" grpId="0"/>
      <p:bldP spid="32776" grpId="0"/>
      <p:bldP spid="3277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4000" u="sng" smtClean="0">
                <a:solidFill>
                  <a:schemeClr val="hlink"/>
                </a:solidFill>
              </a:rPr>
              <a:t>HOẠT ĐỘNG</a:t>
            </a:r>
            <a:r>
              <a:rPr lang="en-US" sz="4000" smtClean="0">
                <a:solidFill>
                  <a:schemeClr val="hlink"/>
                </a:solidFill>
              </a:rPr>
              <a:t> 3:TRÒ CH</a:t>
            </a:r>
            <a:r>
              <a:rPr lang="vi-VN" sz="4000" smtClean="0">
                <a:solidFill>
                  <a:schemeClr val="hlink"/>
                </a:solidFill>
              </a:rPr>
              <a:t>Ơ</a:t>
            </a:r>
            <a:r>
              <a:rPr lang="en-US" sz="4000" smtClean="0">
                <a:solidFill>
                  <a:schemeClr val="hlink"/>
                </a:solidFill>
              </a:rPr>
              <a:t>I “PHÓNG VIÊN VÀ HỌC SINH LỚP 5”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657600"/>
          </a:xfrm>
        </p:spPr>
        <p:txBody>
          <a:bodyPr/>
          <a:lstStyle/>
          <a:p>
            <a:pPr eaLnBrk="1" hangingPunct="1">
              <a:defRPr/>
            </a:pPr>
            <a:r>
              <a:rPr lang="en-US" u="sng" smtClean="0"/>
              <a:t>CÂU HỎI GỢI Ý:</a:t>
            </a:r>
          </a:p>
          <a:p>
            <a:pPr eaLnBrk="1" hangingPunct="1">
              <a:defRPr/>
            </a:pPr>
            <a:r>
              <a:rPr lang="en-US" smtClean="0"/>
              <a:t>1/ Bạn nghĩ gì về lễ khai giảng n</a:t>
            </a:r>
            <a:r>
              <a:rPr lang="vi-VN" smtClean="0"/>
              <a:t>ă</a:t>
            </a:r>
            <a:r>
              <a:rPr lang="en-US" smtClean="0"/>
              <a:t>m nay?</a:t>
            </a:r>
          </a:p>
          <a:p>
            <a:pPr eaLnBrk="1" hangingPunct="1">
              <a:defRPr/>
            </a:pPr>
            <a:r>
              <a:rPr lang="en-US" smtClean="0"/>
              <a:t>2/Bạn hãy nêu cảm nghĩ của mình khi là học sinh lớp 5?</a:t>
            </a:r>
          </a:p>
          <a:p>
            <a:pPr eaLnBrk="1" hangingPunct="1">
              <a:defRPr/>
            </a:pPr>
            <a:r>
              <a:rPr lang="en-US" smtClean="0"/>
              <a:t>3/Bạn dự </a:t>
            </a:r>
            <a:r>
              <a:rPr lang="vi-VN" smtClean="0"/>
              <a:t>đ</a:t>
            </a:r>
            <a:r>
              <a:rPr lang="en-US" smtClean="0"/>
              <a:t>ịnh khắc phục những </a:t>
            </a:r>
            <a:r>
              <a:rPr lang="vi-VN" smtClean="0"/>
              <a:t>đ</a:t>
            </a:r>
            <a:r>
              <a:rPr lang="en-US" smtClean="0"/>
              <a:t>iểm yếu của mình?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mtClean="0">
              <a:latin typeface=".VnTimeH" pitchFamily="34" charset="0"/>
            </a:endParaRP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457200" y="5638800"/>
            <a:ext cx="73914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FFFF66"/>
                </a:solidFill>
                <a:latin typeface="Arial" charset="0"/>
              </a:rPr>
              <a:t>HỌC SINH ĐỌC GHI NHỚ:</a:t>
            </a:r>
          </a:p>
          <a:p>
            <a:pPr>
              <a:spcBef>
                <a:spcPct val="50000"/>
              </a:spcBef>
            </a:pPr>
            <a:endParaRPr lang="en-US" sz="2800" b="1" i="1">
              <a:solidFill>
                <a:srgbClr val="FFFF66"/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nimBg="1"/>
      <p:bldP spid="33795" grpId="0" build="p"/>
      <p:bldP spid="3379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solidFill>
            <a:schemeClr val="accent2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b="1" i="1" u="sng" smtClean="0">
                <a:solidFill>
                  <a:schemeClr val="hlink"/>
                </a:solidFill>
              </a:rPr>
              <a:t>HOẠT ĐỘNG</a:t>
            </a:r>
            <a:r>
              <a:rPr lang="en-US" sz="3600" b="1" i="1" smtClean="0">
                <a:solidFill>
                  <a:schemeClr val="hlink"/>
                </a:solidFill>
              </a:rPr>
              <a:t> 4: H</a:t>
            </a:r>
            <a:r>
              <a:rPr lang="vi-VN" sz="3600" b="1" i="1" smtClean="0">
                <a:solidFill>
                  <a:schemeClr val="hlink"/>
                </a:solidFill>
              </a:rPr>
              <a:t>Ư</a:t>
            </a:r>
            <a:r>
              <a:rPr lang="en-US" sz="3600" b="1" i="1" smtClean="0">
                <a:solidFill>
                  <a:schemeClr val="hlink"/>
                </a:solidFill>
              </a:rPr>
              <a:t>ỚNG DẪN THỰC </a:t>
            </a:r>
            <a:br>
              <a:rPr lang="en-US" sz="3600" b="1" i="1" smtClean="0">
                <a:solidFill>
                  <a:schemeClr val="hlink"/>
                </a:solidFill>
              </a:rPr>
            </a:br>
            <a:r>
              <a:rPr lang="en-US" sz="3600" b="1" i="1" smtClean="0">
                <a:solidFill>
                  <a:schemeClr val="hlink"/>
                </a:solidFill>
              </a:rPr>
              <a:t>HÀNH</a:t>
            </a:r>
            <a:br>
              <a:rPr lang="en-US" sz="3600" b="1" i="1" smtClean="0">
                <a:solidFill>
                  <a:schemeClr val="hlink"/>
                </a:solidFill>
              </a:rPr>
            </a:br>
            <a:endParaRPr lang="en-US" sz="3600" b="1" i="1" smtClean="0">
              <a:solidFill>
                <a:schemeClr val="hlink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1/ Lập kế haọch phấn </a:t>
            </a:r>
            <a:r>
              <a:rPr lang="vi-VN" smtClean="0"/>
              <a:t>đ</a:t>
            </a:r>
            <a:r>
              <a:rPr lang="en-US" smtClean="0"/>
              <a:t>ấu của bản thân trong n</a:t>
            </a:r>
            <a:r>
              <a:rPr lang="vi-VN" smtClean="0"/>
              <a:t>ă</a:t>
            </a:r>
            <a:r>
              <a:rPr lang="en-US" smtClean="0"/>
              <a:t> học này .</a:t>
            </a:r>
          </a:p>
          <a:p>
            <a:pPr eaLnBrk="1" hangingPunct="1">
              <a:defRPr/>
            </a:pPr>
            <a:r>
              <a:rPr lang="en-US" smtClean="0"/>
              <a:t>2/S</a:t>
            </a:r>
            <a:r>
              <a:rPr lang="vi-VN" smtClean="0"/>
              <a:t>ư</a:t>
            </a:r>
            <a:r>
              <a:rPr lang="en-US" smtClean="0"/>
              <a:t>u tầm tranh, vẽ tranh theo chủ </a:t>
            </a:r>
            <a:r>
              <a:rPr lang="vi-VN" smtClean="0"/>
              <a:t>đ</a:t>
            </a:r>
            <a:r>
              <a:rPr lang="en-US" smtClean="0"/>
              <a:t>ề “Nhà tr</a:t>
            </a:r>
            <a:r>
              <a:rPr lang="vi-VN" smtClean="0"/>
              <a:t>ư</a:t>
            </a:r>
            <a:r>
              <a:rPr lang="en-US" smtClean="0"/>
              <a:t>ờng” , mẫu chuyện về tấm g</a:t>
            </a:r>
            <a:r>
              <a:rPr lang="vi-VN" smtClean="0"/>
              <a:t>ươ</a:t>
            </a:r>
            <a:r>
              <a:rPr lang="en-US" smtClean="0"/>
              <a:t>ng học sinh tốt.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nimBg="1"/>
      <p:bldP spid="3481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21" name="Picture 9" descr="Cogiao-HS">
            <a:hlinkClick r:id="rId3"/>
          </p:cNvPr>
          <p:cNvPicPr>
            <a:picLocks noChangeAspect="1" noChangeArrowheads="1"/>
          </p:cNvPicPr>
          <p:nvPr>
            <p:ph/>
          </p:nvPr>
        </p:nvPicPr>
        <p:blipFill>
          <a:blip r:embed="rId4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 spd="med">
    <p:dissolve/>
    <p:sndAc>
      <p:stSnd>
        <p:snd r:embed="rId2" name="suction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5" name="WordArt 5"/>
          <p:cNvSpPr>
            <a:spLocks noChangeArrowheads="1" noChangeShapeType="1" noTextEdit="1"/>
          </p:cNvSpPr>
          <p:nvPr/>
        </p:nvSpPr>
        <p:spPr bwMode="auto">
          <a:xfrm>
            <a:off x="1014413" y="609600"/>
            <a:ext cx="7215187" cy="17526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vi-VN" sz="4400" kern="10" spc="-44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66"/>
                    </a:gs>
                    <a:gs pos="100000">
                      <a:schemeClr val="hlink"/>
                    </a:gs>
                  </a:gsLst>
                  <a:lin ang="2700000" scaled="1"/>
                </a:gradFill>
                <a:effectLst>
                  <a:outerShdw dist="125724" dir="18900000" algn="ctr" rotWithShape="0">
                    <a:srgbClr val="000099"/>
                  </a:outerShdw>
                </a:effectLst>
                <a:latin typeface="Arial"/>
                <a:cs typeface="Arial"/>
              </a:rPr>
              <a:t>XIN CHÂN THÀNH CÁM ƠN!</a:t>
            </a:r>
            <a:endParaRPr lang="en-US" sz="4400" kern="10" spc="-440">
              <a:ln w="12700">
                <a:solidFill>
                  <a:srgbClr val="000099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66"/>
                  </a:gs>
                  <a:gs pos="100000">
                    <a:schemeClr val="hlink"/>
                  </a:gs>
                </a:gsLst>
                <a:lin ang="2700000" scaled="1"/>
              </a:gradFill>
              <a:effectLst>
                <a:outerShdw dist="125724" dir="18900000" algn="ctr" rotWithShape="0">
                  <a:srgbClr val="000099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 spd="med">
    <p:diamond/>
    <p:sndAc>
      <p:stSnd>
        <p:snd r:embed="rId2" name="arrow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5" grpId="0" animBg="1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rial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rial" pitchFamily="34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268</TotalTime>
  <Words>347</Words>
  <Application>Microsoft PowerPoint</Application>
  <PresentationFormat>On-screen Show (4:3)</PresentationFormat>
  <Paragraphs>31</Paragraphs>
  <Slides>9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.VnArial</vt:lpstr>
      <vt:lpstr>Arial</vt:lpstr>
      <vt:lpstr>Calibri</vt:lpstr>
      <vt:lpstr>Wingdings</vt:lpstr>
      <vt:lpstr>.VnTimeH</vt:lpstr>
      <vt:lpstr>Custom Design</vt:lpstr>
      <vt:lpstr>Ripple</vt:lpstr>
      <vt:lpstr>KÍNH CHÀO QUÝ THẦY CÔ GIÁO!</vt:lpstr>
      <vt:lpstr>Slide 2</vt:lpstr>
      <vt:lpstr>HOẠT ĐỘNG 1: VỊ  THẾ CỦA HỌC SINH LỚP 5 </vt:lpstr>
      <vt:lpstr>CÂU HỎI GỢI Ý TÌM HIỂU NỘI DUNG  TRANH</vt:lpstr>
      <vt:lpstr>HOẠT ĐỘNG 2: EM TỰ HÀO LÀ HỌC SINH LỚP 5 </vt:lpstr>
      <vt:lpstr>HOẠT ĐỘNG 3:TRÒ CHƠI “PHÓNG VIÊN VÀ HỌC SINH LỚP 5”</vt:lpstr>
      <vt:lpstr>HOẠT ĐỘNG 4: HƯỚNG DẪN THỰC  HÀNH </vt:lpstr>
      <vt:lpstr>Slide 8</vt:lpstr>
      <vt:lpstr>Slide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Trung Tam Tin Hoc</dc:creator>
  <cp:lastModifiedBy>CSTeam</cp:lastModifiedBy>
  <cp:revision>15</cp:revision>
  <dcterms:created xsi:type="dcterms:W3CDTF">2006-08-22T07:10:07Z</dcterms:created>
  <dcterms:modified xsi:type="dcterms:W3CDTF">2016-06-30T02:30:52Z</dcterms:modified>
</cp:coreProperties>
</file>