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75" r:id="rId2"/>
    <p:sldId id="289" r:id="rId3"/>
    <p:sldId id="294" r:id="rId4"/>
    <p:sldId id="290" r:id="rId5"/>
    <p:sldId id="291" r:id="rId6"/>
    <p:sldId id="261" r:id="rId7"/>
    <p:sldId id="263" r:id="rId8"/>
    <p:sldId id="302" r:id="rId9"/>
    <p:sldId id="269" r:id="rId10"/>
    <p:sldId id="292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282" r:id="rId19"/>
    <p:sldId id="283" r:id="rId20"/>
    <p:sldId id="26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660066"/>
    <a:srgbClr val="0000FF"/>
    <a:srgbClr val="FF3300"/>
    <a:srgbClr val="00FFFF"/>
    <a:srgbClr val="663300"/>
    <a:srgbClr val="FFCCFF"/>
    <a:srgbClr val="FF0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451" autoAdjust="0"/>
    <p:restoredTop sz="92248" autoAdjust="0"/>
  </p:normalViewPr>
  <p:slideViewPr>
    <p:cSldViewPr>
      <p:cViewPr>
        <p:scale>
          <a:sx n="50" d="100"/>
          <a:sy n="50" d="100"/>
        </p:scale>
        <p:origin x="-8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4606E7B-9F4F-487E-932C-53402C295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577A76-394F-43FF-8D82-3D3FBC0CDB0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22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AFF15-1FC5-43B8-A2F2-C2EBFA466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676BF-9E36-4533-94BB-21792F60F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2118D-6783-4385-A05E-15D60B372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454E1-97F3-493A-9310-4C2438432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BEB85-EA45-45FB-A42C-6BE34A7D1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749AC-C03D-4D43-8679-7945A3EA8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57D77-5BDC-4097-9790-998416DB4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123B1-C120-47D6-9D97-84A905497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0D057-42F2-47CB-B2C2-824D98E49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48DD1-AC45-4121-9ACB-E74E8FFEB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09D28-3F5C-4771-980D-9E1E4EEAC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8B02D-03F6-42EE-811E-072DACB99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D41FE346-3CFC-4E5C-BE1C-5D89DB914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snowcon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9" descr="snowcon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0" descr="snowcon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3276600" y="3276600"/>
            <a:ext cx="685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1" descr="snowcon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638800" y="3352800"/>
            <a:ext cx="701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2" descr="21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81000" y="203200"/>
            <a:ext cx="8305800" cy="6350000"/>
          </a:xfrm>
          <a:noFill/>
        </p:spPr>
      </p:pic>
      <p:sp>
        <p:nvSpPr>
          <p:cNvPr id="25615" name="WordArt 15"/>
          <p:cNvSpPr>
            <a:spLocks noChangeArrowheads="1" noChangeShapeType="1" noTextEdit="1"/>
          </p:cNvSpPr>
          <p:nvPr/>
        </p:nvSpPr>
        <p:spPr bwMode="auto">
          <a:xfrm>
            <a:off x="1676400" y="2667000"/>
            <a:ext cx="6553200" cy="14589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ĐẠO ĐỨC LỚP 5</a:t>
            </a:r>
            <a:endParaRPr lang="en-US" sz="36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HỢP TÁC VỚI NHỮNG NGƯỜI XUNG QUANH ( TIẾT 1)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838200" y="1447800"/>
            <a:ext cx="769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Theo em trong công việc chung, </a:t>
            </a:r>
            <a:r>
              <a:rPr lang="vi-VN" sz="3200" b="1">
                <a:solidFill>
                  <a:srgbClr val="0000FF"/>
                </a:solidFill>
              </a:rPr>
              <a:t>đ</a:t>
            </a:r>
            <a:r>
              <a:rPr lang="en-US" sz="3200" b="1">
                <a:solidFill>
                  <a:srgbClr val="0000FF"/>
                </a:solidFill>
              </a:rPr>
              <a:t>ể công việc </a:t>
            </a:r>
            <a:r>
              <a:rPr lang="vi-VN" sz="3200" b="1">
                <a:solidFill>
                  <a:srgbClr val="0000FF"/>
                </a:solidFill>
              </a:rPr>
              <a:t>đ</a:t>
            </a:r>
            <a:r>
              <a:rPr lang="en-US" sz="3200" b="1">
                <a:solidFill>
                  <a:srgbClr val="0000FF"/>
                </a:solidFill>
              </a:rPr>
              <a:t>ạt kết quả tốt, chúng ta phải làm việc nh</a:t>
            </a:r>
            <a:r>
              <a:rPr lang="vi-VN" sz="3200" b="1">
                <a:solidFill>
                  <a:srgbClr val="0000FF"/>
                </a:solidFill>
              </a:rPr>
              <a:t>ư</a:t>
            </a:r>
            <a:r>
              <a:rPr lang="en-US" sz="3200" b="1">
                <a:solidFill>
                  <a:srgbClr val="0000FF"/>
                </a:solidFill>
              </a:rPr>
              <a:t> thế nào?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762000" y="2057400"/>
            <a:ext cx="7467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Chúng ta phải làm việc cùng nhau, cùng hợp tác với mọi ng</a:t>
            </a:r>
            <a:r>
              <a:rPr lang="vi-VN" sz="3200" b="1">
                <a:solidFill>
                  <a:srgbClr val="0000FF"/>
                </a:solidFill>
              </a:rPr>
              <a:t>ư</a:t>
            </a:r>
            <a:r>
              <a:rPr lang="en-US" sz="3200" b="1">
                <a:solidFill>
                  <a:srgbClr val="0000FF"/>
                </a:solidFill>
              </a:rPr>
              <a:t>ời xung quanh.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838200" y="2209800"/>
            <a:ext cx="6934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Biết  hợp tác với những ng</a:t>
            </a:r>
            <a:r>
              <a:rPr lang="vi-VN" sz="3200" b="1">
                <a:solidFill>
                  <a:srgbClr val="FF0000"/>
                </a:solidFill>
              </a:rPr>
              <a:t>ư</a:t>
            </a:r>
            <a:r>
              <a:rPr lang="en-US" sz="3200" b="1">
                <a:solidFill>
                  <a:srgbClr val="FF0000"/>
                </a:solidFill>
              </a:rPr>
              <a:t>ời xung quanh công việc sẽ nh</a:t>
            </a:r>
            <a:r>
              <a:rPr lang="vi-VN" sz="3200" b="1">
                <a:solidFill>
                  <a:srgbClr val="FF0000"/>
                </a:solidFill>
              </a:rPr>
              <a:t>ư</a:t>
            </a:r>
            <a:r>
              <a:rPr lang="en-US" sz="3200" b="1">
                <a:solidFill>
                  <a:srgbClr val="FF0000"/>
                </a:solidFill>
              </a:rPr>
              <a:t>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  <p:bldP spid="56326" grpId="1"/>
      <p:bldP spid="56327" grpId="0"/>
      <p:bldP spid="56327" grpId="1"/>
      <p:bldP spid="56328" grpId="0"/>
      <p:bldP spid="5632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838200" y="1676400"/>
            <a:ext cx="8001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Biết hợp tác với những ng</a:t>
            </a:r>
            <a:r>
              <a:rPr lang="vi-VN" sz="3200" b="1">
                <a:solidFill>
                  <a:srgbClr val="0000FF"/>
                </a:solidFill>
              </a:rPr>
              <a:t>ư</a:t>
            </a:r>
            <a:r>
              <a:rPr lang="en-US" sz="3200" b="1">
                <a:solidFill>
                  <a:srgbClr val="0000FF"/>
                </a:solidFill>
              </a:rPr>
              <a:t>ời xung quanh, công việc sẽ thuận lợi và </a:t>
            </a:r>
            <a:r>
              <a:rPr lang="vi-VN" sz="3200" b="1">
                <a:solidFill>
                  <a:srgbClr val="0000FF"/>
                </a:solidFill>
              </a:rPr>
              <a:t>đ</a:t>
            </a:r>
            <a:r>
              <a:rPr lang="en-US" sz="3200" b="1">
                <a:solidFill>
                  <a:srgbClr val="0000FF"/>
                </a:solidFill>
              </a:rPr>
              <a:t>ạt kết quả tốt h</a:t>
            </a:r>
            <a:r>
              <a:rPr lang="vi-VN" sz="3200" b="1">
                <a:solidFill>
                  <a:srgbClr val="0000FF"/>
                </a:solidFill>
              </a:rPr>
              <a:t>ơ</a:t>
            </a:r>
            <a:r>
              <a:rPr lang="en-US" sz="3200" b="1">
                <a:solidFill>
                  <a:srgbClr val="0000FF"/>
                </a:solidFill>
              </a:rPr>
              <a:t>n.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HỢP TÁC VỚI NHỮNG NGƯỜI XUNG QUANH ( TIẾT 1)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914400" y="3111500"/>
            <a:ext cx="716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Tìm câu ca dao, tục ngữ, thành ngữ nói về việc hợp tác với những ng</a:t>
            </a:r>
            <a:r>
              <a:rPr lang="vi-VN" sz="2800" b="1">
                <a:solidFill>
                  <a:srgbClr val="FF0000"/>
                </a:solidFill>
              </a:rPr>
              <a:t>ư</a:t>
            </a:r>
            <a:r>
              <a:rPr lang="en-US" sz="2800" b="1">
                <a:solidFill>
                  <a:srgbClr val="FF0000"/>
                </a:solidFill>
              </a:rPr>
              <a:t>ời xung quanh?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838200" y="4343400"/>
            <a:ext cx="7239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       Một cây làm chẳng nên non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Ba cây chụm lại nên hòn núi cao.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                                     Tục ngữ</a:t>
            </a:r>
          </a:p>
        </p:txBody>
      </p:sp>
      <p:sp>
        <p:nvSpPr>
          <p:cNvPr id="59400" name="WordArt 8"/>
          <p:cNvSpPr>
            <a:spLocks noChangeArrowheads="1" noChangeShapeType="1" noTextEdit="1"/>
          </p:cNvSpPr>
          <p:nvPr/>
        </p:nvSpPr>
        <p:spPr bwMode="auto">
          <a:xfrm>
            <a:off x="2743200" y="685800"/>
            <a:ext cx="3124200" cy="66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  <p:bldP spid="59398" grpId="1"/>
      <p:bldP spid="59399" grpId="0"/>
      <p:bldP spid="594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HỢP TÁC VỚI NHỮNG NGƯỜI XUNG QUANH ( TIẾT 1)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762000" y="1676400"/>
            <a:ext cx="7848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Câu tục ngữ: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 “ Một cây làm chẳng nên non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 Ba cây chụm lại nên hòn núi cao”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>
                <a:solidFill>
                  <a:srgbClr val="0000FF"/>
                </a:solidFill>
              </a:rPr>
              <a:t>ý nói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6042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HỢP TÁC VỚI NHỮNG NGƯỜI XUNG QUANH ( TIẾT 1)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609600" y="1143000"/>
            <a:ext cx="7924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Em hãy tìm thêm các câu tục ngữ, thành ngữ, ca dao có cùng ý nghĩa như câu tục ngữ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HỢP TÁC VỚI NHỮNG NGƯỜI XUNG QUANH ( TIẾT 1)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57200" y="1219200"/>
            <a:ext cx="83058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- Bẻ đũa chẳng bẻ được cả nắm.</a:t>
            </a:r>
          </a:p>
          <a:p>
            <a:r>
              <a:rPr lang="en-US" sz="2800" b="1">
                <a:solidFill>
                  <a:srgbClr val="0000FF"/>
                </a:solidFill>
              </a:rPr>
              <a:t>- Cả bè hơn cây nứa.</a:t>
            </a:r>
          </a:p>
          <a:p>
            <a:r>
              <a:rPr lang="en-US" sz="2800" b="1">
                <a:solidFill>
                  <a:srgbClr val="0000FF"/>
                </a:solidFill>
              </a:rPr>
              <a:t>- Chung lưng đấu cật – Chung lưng đấu sức.</a:t>
            </a:r>
          </a:p>
          <a:p>
            <a:r>
              <a:rPr lang="en-US" sz="2800" b="1">
                <a:solidFill>
                  <a:srgbClr val="0000FF"/>
                </a:solidFill>
              </a:rPr>
              <a:t>- Khi đói cùng chung một dạ, khi chết cùng chung một lòng.</a:t>
            </a:r>
          </a:p>
          <a:p>
            <a:pPr algn="ctr"/>
            <a:r>
              <a:rPr lang="en-US" sz="2800" b="1">
                <a:solidFill>
                  <a:srgbClr val="0000FF"/>
                </a:solidFill>
              </a:rPr>
              <a:t>- Dân ta nhớ một chữ đồng.</a:t>
            </a:r>
          </a:p>
          <a:p>
            <a:pPr algn="ctr"/>
            <a:r>
              <a:rPr lang="en-US" sz="2800" b="1">
                <a:solidFill>
                  <a:srgbClr val="0000FF"/>
                </a:solidFill>
              </a:rPr>
              <a:t>Đồng tình, đồng sức, đồng lòng, đồng minh.</a:t>
            </a:r>
          </a:p>
          <a:p>
            <a:pPr algn="ctr"/>
            <a:r>
              <a:rPr lang="en-US" sz="2800" b="1">
                <a:solidFill>
                  <a:srgbClr val="0000FF"/>
                </a:solidFill>
              </a:rPr>
              <a:t>- Đoàn kết, đoàn kết, đại đoàn kết; </a:t>
            </a:r>
          </a:p>
          <a:p>
            <a:pPr algn="ctr"/>
            <a:r>
              <a:rPr lang="en-US" sz="2800" b="1">
                <a:solidFill>
                  <a:srgbClr val="0000FF"/>
                </a:solidFill>
              </a:rPr>
              <a:t>Thành công, thành công, đại thành công.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295400" y="6858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Một số câu ca dao, tục ngữ, thành ngữ: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381000" y="5389563"/>
            <a:ext cx="9220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-Đoàn kết gắn bó, sống chết có nhau. </a:t>
            </a:r>
          </a:p>
          <a:p>
            <a:pPr eaLnBrk="1" hangingPunct="1"/>
            <a:r>
              <a:rPr lang="en-US" sz="2800" b="1">
                <a:solidFill>
                  <a:srgbClr val="0000FF"/>
                </a:solidFill>
              </a:rPr>
              <a:t>- Dựng nhà cần nhiều người, đánh giặc cần nhiều sức.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457200" y="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HỢP TÁC VỚI NHỮNG NGƯỜI XUNG QUANH ( TIẾT 1)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971800" y="4572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chemeClr val="folHlink"/>
                </a:solidFill>
              </a:rPr>
              <a:t>BÀI TẬP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04800" y="922338"/>
            <a:ext cx="8153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</a:rPr>
              <a:t>Bài 1:</a:t>
            </a:r>
            <a:r>
              <a:rPr lang="en-US" sz="2400" b="1">
                <a:solidFill>
                  <a:srgbClr val="FF0000"/>
                </a:solidFill>
              </a:rPr>
              <a:t> Những việc làm nào dưới đây thể hiện sự hợp tác với những người xung quanh? 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81000" y="1900238"/>
            <a:ext cx="830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</a:rPr>
              <a:t>a.  Biết phân công nhiệm vụ cho nhau.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304800" y="3360738"/>
            <a:ext cx="7924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</a:rPr>
              <a:t>d.</a:t>
            </a:r>
            <a:r>
              <a:rPr lang="en-US" sz="2400">
                <a:solidFill>
                  <a:srgbClr val="0033CC"/>
                </a:solidFill>
              </a:rPr>
              <a:t> </a:t>
            </a:r>
            <a:r>
              <a:rPr lang="en-US" sz="2400" b="1">
                <a:solidFill>
                  <a:srgbClr val="0033CC"/>
                </a:solidFill>
              </a:rPr>
              <a:t>Khi thực hiện công việc chung, luôn bàn  	bạc với mọi người.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228600" y="41910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CC"/>
                </a:solidFill>
              </a:rPr>
              <a:t>đ.  Hỗ trợ, phối hợp với nhau trong công 	 	việc chung.</a:t>
            </a: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304800" y="2446338"/>
            <a:ext cx="8458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b.   Việc của ai, người nấy biết.</a:t>
            </a:r>
          </a:p>
          <a:p>
            <a:r>
              <a:rPr lang="en-US" sz="2400" b="1">
                <a:solidFill>
                  <a:srgbClr val="0000FF"/>
                </a:solidFill>
              </a:rPr>
              <a:t>c.    Làm thay công việc cho người khác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304800" y="5181600"/>
            <a:ext cx="6394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rgbClr val="0000FF"/>
                </a:solidFill>
              </a:rPr>
              <a:t>e.   Để người khác làm,  còn mình thì chơi.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3" grpId="1"/>
      <p:bldP spid="63495" grpId="0"/>
      <p:bldP spid="63496" grpId="0"/>
      <p:bldP spid="63497" grpId="0"/>
      <p:bldP spid="63498" grpId="0"/>
      <p:bldP spid="63499" grpId="0"/>
      <p:bldP spid="635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457200" y="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HỢP TÁC VỚI NHỮNG NGƯỜI XUNG QUANH ( TIẾT 1)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04800" y="457200"/>
            <a:ext cx="81534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</a:rPr>
              <a:t>Bài 1:</a:t>
            </a:r>
            <a:r>
              <a:rPr lang="en-US" sz="2400" b="1">
                <a:solidFill>
                  <a:srgbClr val="FF0000"/>
                </a:solidFill>
              </a:rPr>
              <a:t>  </a:t>
            </a:r>
            <a:r>
              <a:rPr lang="en-US" sz="3200" b="1">
                <a:solidFill>
                  <a:srgbClr val="FF0000"/>
                </a:solidFill>
              </a:rPr>
              <a:t>Nh</a:t>
            </a:r>
            <a:r>
              <a:rPr lang="en-US" sz="2800" b="1">
                <a:solidFill>
                  <a:srgbClr val="FF0000"/>
                </a:solidFill>
              </a:rPr>
              <a:t>ững việc làm thể hiện sự hợp tác với những người xung quanh:</a:t>
            </a:r>
            <a:r>
              <a:rPr lang="en-US" sz="36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381000" y="15240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600" b="1">
                <a:solidFill>
                  <a:srgbClr val="0033CC"/>
                </a:solidFill>
              </a:rPr>
              <a:t>a.  Biết phân công nhiệm vụ cho nhau.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304800" y="25146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</a:rPr>
              <a:t>d</a:t>
            </a:r>
            <a:r>
              <a:rPr lang="en-US" sz="3200" b="1">
                <a:solidFill>
                  <a:srgbClr val="0033CC"/>
                </a:solidFill>
              </a:rPr>
              <a:t>.</a:t>
            </a:r>
            <a:r>
              <a:rPr lang="en-US" sz="3200">
                <a:solidFill>
                  <a:srgbClr val="0033CC"/>
                </a:solidFill>
              </a:rPr>
              <a:t> </a:t>
            </a:r>
            <a:r>
              <a:rPr lang="en-US" sz="3200" b="1">
                <a:solidFill>
                  <a:srgbClr val="0033CC"/>
                </a:solidFill>
              </a:rPr>
              <a:t>Khi thực hiện công việc chung, luôn bàn  	bạc với mọi người.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457200" y="38100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</a:rPr>
              <a:t>đ.  Hỗ trợ, phối hợp với nhau trong công 	 	việc chung.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457200" y="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HỢP TÁC VỚI NHỮNG NGƯỜI XUNG QUANH ( TIẾT 1)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609600" y="381000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</a:rPr>
              <a:t>Bài 2:</a:t>
            </a:r>
            <a:r>
              <a:rPr lang="en-US" b="1"/>
              <a:t> </a:t>
            </a:r>
            <a:r>
              <a:rPr lang="en-US" sz="2800" b="1">
                <a:solidFill>
                  <a:srgbClr val="FF0000"/>
                </a:solidFill>
              </a:rPr>
              <a:t>Em có tán thành với những ý kiến dưới đây không? Vì sao?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09600" y="14478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a. Nếu không biết hợp tác thì công việc chung sẽ luôn gặp khó khăn.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09600" y="26670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b. Chỉ hợp tác với người khác khi mình cần họ giúp đỡ.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685800" y="38862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c. Chỉ những người kém cỏi mới cần phải hợp tác.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685800" y="5029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d. Hợp tác trong công việc giúp em học hỏi được nhiều điều hay từ người khác.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66" grpId="0" build="allAtOnce"/>
      <p:bldP spid="66566" grpId="1" build="allAtOnce"/>
      <p:bldP spid="66567" grpId="0"/>
      <p:bldP spid="66567" grpId="1"/>
      <p:bldP spid="66568" grpId="0"/>
      <p:bldP spid="66568" grpId="1"/>
      <p:bldP spid="66569" grpId="0"/>
      <p:bldP spid="6656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676400" y="1447800"/>
            <a:ext cx="685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a. Nếu không biết hợp tác thì công việc chung sẽ luôn gặp khó khăn.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676400" y="26670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b. Chỉ hợp tác với người khác khi mình cần họ giúp đỡ.</a:t>
            </a: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609600" y="381000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</a:rPr>
              <a:t>Bài 2:</a:t>
            </a:r>
            <a:r>
              <a:rPr lang="en-US" b="1"/>
              <a:t> </a:t>
            </a:r>
            <a:r>
              <a:rPr lang="en-US" sz="2800" b="1">
                <a:solidFill>
                  <a:srgbClr val="FF0000"/>
                </a:solidFill>
              </a:rPr>
              <a:t>Em có tán thành với những ý kiến dưới đây không? Vì sao?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457200" y="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HỢP TÁC VỚI NHỮNG NGƯỜI XUNG QUANH ( TIẾT 1)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600200" y="3886200"/>
            <a:ext cx="655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c. Chỉ những người kém cỏi mới cần phải hợp tác.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828800" y="5029200"/>
            <a:ext cx="6858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d. Hợp tác trong công việc giúp em học hỏi được nhiều điều hay từ người khác.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228600" y="1600200"/>
            <a:ext cx="1447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228600" y="2819400"/>
            <a:ext cx="1447800" cy="3810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228600" y="3962400"/>
            <a:ext cx="1447800" cy="3810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304800" y="5105400"/>
            <a:ext cx="1447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  <p:bldP spid="39946" grpId="0"/>
      <p:bldP spid="39947" grpId="0"/>
      <p:bldP spid="39948" grpId="0" animBg="1"/>
      <p:bldP spid="39949" grpId="0" animBg="1"/>
      <p:bldP spid="39950" grpId="0" animBg="1"/>
      <p:bldP spid="399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762000" y="990600"/>
            <a:ext cx="7620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</a:rPr>
              <a:t>Bài 2:</a:t>
            </a: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en-US" sz="3200" b="1">
                <a:solidFill>
                  <a:srgbClr val="FF0000"/>
                </a:solidFill>
              </a:rPr>
              <a:t> Tán thành với những ý kiến sau:</a:t>
            </a:r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457200" y="3048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HỢP TÁC VỚI NHỮNG NGƯỜI XUNG QUANH ( TIẾT 1)</a:t>
            </a:r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1828800" y="2209800"/>
            <a:ext cx="6705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a. Nếu không biết hợp tác thì công việc chung sẽ luôn gặp khó khăn.</a:t>
            </a:r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228600" y="2362200"/>
            <a:ext cx="1447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2057400" y="3733800"/>
            <a:ext cx="6400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d. Hợp tác trong công việc giúp em học hỏi được nhiều điều hay từ người khác.</a:t>
            </a:r>
          </a:p>
        </p:txBody>
      </p:sp>
      <p:sp>
        <p:nvSpPr>
          <p:cNvPr id="21511" name="Rectangle 12"/>
          <p:cNvSpPr>
            <a:spLocks noChangeArrowheads="1"/>
          </p:cNvSpPr>
          <p:nvPr/>
        </p:nvSpPr>
        <p:spPr bwMode="auto">
          <a:xfrm>
            <a:off x="304800" y="3962400"/>
            <a:ext cx="1447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203200"/>
            <a:ext cx="8229600" cy="779463"/>
          </a:xfrm>
        </p:spPr>
        <p:txBody>
          <a:bodyPr/>
          <a:lstStyle/>
          <a:p>
            <a:pPr eaLnBrk="1" hangingPunct="1"/>
            <a:endParaRPr lang="en-US" sz="3400" b="1" u="sng" smtClean="0">
              <a:solidFill>
                <a:schemeClr val="tx1"/>
              </a:solidFill>
            </a:endParaRPr>
          </a:p>
        </p:txBody>
      </p:sp>
      <p:pic>
        <p:nvPicPr>
          <p:cNvPr id="4099" name="Picture 3" descr="TNT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HỢP TÁC VỚI NHỮNG NGƯỜI</a:t>
            </a:r>
          </a:p>
          <a:p>
            <a:pPr algn="ctr"/>
            <a:r>
              <a:rPr lang="vi-VN" sz="36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XUNG QUANH</a:t>
            </a:r>
            <a:endParaRPr lang="en-US" sz="3600" kern="1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0" y="2057400"/>
            <a:ext cx="89154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6400" indent="-406400" algn="just" eaLnBrk="1" hangingPunct="1">
              <a:spcBef>
                <a:spcPct val="50000"/>
              </a:spcBef>
            </a:pPr>
            <a:r>
              <a:rPr lang="en-US" sz="4000"/>
              <a:t>         </a:t>
            </a:r>
            <a:r>
              <a:rPr lang="en-US" sz="4000" b="1">
                <a:solidFill>
                  <a:srgbClr val="0000FF"/>
                </a:solidFill>
              </a:rPr>
              <a:t>Biết hợp tác với những người xung quanh, công việc sẽ thuận lợi và đạt kết quả tốt hơn</a:t>
            </a:r>
          </a:p>
          <a:p>
            <a:pPr marL="406400" indent="-406400"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         Một cây làm chẳng nên non,             Ba cây chụm lại nên hòn núi cao.</a:t>
            </a:r>
          </a:p>
          <a:p>
            <a:pPr marL="406400" indent="-406400" eaLnBrk="1" hangingPunct="1"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</a:rPr>
              <a:t>                                       </a:t>
            </a:r>
            <a:r>
              <a:rPr lang="en-US" sz="4000" b="1">
                <a:solidFill>
                  <a:srgbClr val="660066"/>
                </a:solidFill>
              </a:rPr>
              <a:t>Tục ngữ</a:t>
            </a:r>
          </a:p>
        </p:txBody>
      </p:sp>
      <p:sp>
        <p:nvSpPr>
          <p:cNvPr id="22531" name="Text Box 23"/>
          <p:cNvSpPr txBox="1">
            <a:spLocks noChangeArrowheads="1"/>
          </p:cNvSpPr>
          <p:nvPr/>
        </p:nvSpPr>
        <p:spPr bwMode="auto">
          <a:xfrm>
            <a:off x="304800" y="48006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3336" name="WordArt 24"/>
          <p:cNvSpPr>
            <a:spLocks noChangeArrowheads="1" noChangeShapeType="1" noTextEdit="1"/>
          </p:cNvSpPr>
          <p:nvPr/>
        </p:nvSpPr>
        <p:spPr bwMode="auto">
          <a:xfrm>
            <a:off x="2514600" y="381000"/>
            <a:ext cx="3886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GHI NHỚ</a:t>
            </a:r>
          </a:p>
        </p:txBody>
      </p:sp>
      <p:sp>
        <p:nvSpPr>
          <p:cNvPr id="22533" name="Text Box 25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/>
      <p:bldP spid="133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57200" y="2286000"/>
            <a:ext cx="8305800" cy="34782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</a:rPr>
              <a:t>Lớp 5A được giao nhiệm vụ trồng cây ở vườn trường. Cô giáo yêu cầu các bạn cây trồng xong phải ngay ngắn, thẳng hàng.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533400" y="304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HỢP TÁC VỚI NHỮNG NGƯỜI XUNG QUANH ( TIẾT 1)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2438400" y="1066800"/>
            <a:ext cx="3657600" cy="584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1.  TÌNH HUỐNG</a:t>
            </a: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609600" y="4953000"/>
            <a:ext cx="533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8" name="WordArt 10"/>
          <p:cNvSpPr>
            <a:spLocks noChangeArrowheads="1" noChangeShapeType="1" noTextEdit="1"/>
          </p:cNvSpPr>
          <p:nvPr/>
        </p:nvSpPr>
        <p:spPr bwMode="auto">
          <a:xfrm>
            <a:off x="2286000" y="5791200"/>
            <a:ext cx="48768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SGK TRANG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77" grpId="0" animBg="1"/>
      <p:bldP spid="583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HỢP TÁC VỚI NHỮNG NGƯỜI XUNG QUANH ( TIẾT 1)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286000" y="14478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438400" y="1066800"/>
            <a:ext cx="3657600" cy="584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1.  TÌNH HUỐNG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1676400" y="5029200"/>
            <a:ext cx="5562600" cy="1503363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QUAN SÁT TRANH SGK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THẢO LUẬN NHÓM ĐÔI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762000" y="1828800"/>
            <a:ext cx="7772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1.</a:t>
            </a: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en-US" sz="3600" b="1">
                <a:solidFill>
                  <a:srgbClr val="0000FF"/>
                </a:solidFill>
              </a:rPr>
              <a:t>Em có nhận xét gì về cách tổ chức trồng cây của mỗi tổ 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  2.Với cách làm như vậy, kết quả trồng cây của mỗi tổ sẽ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54281" grpId="0" animBg="1"/>
      <p:bldP spid="542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57200" y="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HỢP TÁC VỚI NHỮNG NGƯỜI XUNG QUANH ( TIẾT 1)</a:t>
            </a:r>
          </a:p>
        </p:txBody>
      </p:sp>
      <p:pic>
        <p:nvPicPr>
          <p:cNvPr id="7172" name="Picture 6" descr="scan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57200"/>
            <a:ext cx="5486400" cy="4981575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6324600" y="4800600"/>
            <a:ext cx="1066800" cy="5238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TỔ 1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447800" y="54864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Cây trồng không thẳng hàng, </a:t>
            </a:r>
            <a:r>
              <a:rPr lang="vi-VN" sz="3200" b="1">
                <a:solidFill>
                  <a:srgbClr val="0000FF"/>
                </a:solidFill>
              </a:rPr>
              <a:t>đ</a:t>
            </a:r>
            <a:r>
              <a:rPr lang="en-US" sz="3200" b="1">
                <a:solidFill>
                  <a:srgbClr val="0000FF"/>
                </a:solidFill>
              </a:rPr>
              <a:t>ổ xiên xẹo, mỗi bạn trồng một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8"/>
          <p:cNvSpPr txBox="1">
            <a:spLocks noChangeArrowheads="1"/>
          </p:cNvSpPr>
          <p:nvPr/>
        </p:nvSpPr>
        <p:spPr bwMode="auto">
          <a:xfrm>
            <a:off x="457200" y="228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HỢP TÁC VỚI NHỮNG NGƯỜI XUNG QUANH ( TIẾT 1)</a:t>
            </a:r>
          </a:p>
        </p:txBody>
      </p:sp>
      <p:pic>
        <p:nvPicPr>
          <p:cNvPr id="8195" name="Picture 9" descr="scan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762000"/>
            <a:ext cx="5715000" cy="4956175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6324600" y="5029200"/>
            <a:ext cx="1219200" cy="5238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TỔ 2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85800" y="5791200"/>
            <a:ext cx="8229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Cây trồng </a:t>
            </a:r>
            <a:r>
              <a:rPr lang="vi-VN" sz="3200" b="1">
                <a:solidFill>
                  <a:srgbClr val="0000FF"/>
                </a:solidFill>
              </a:rPr>
              <a:t>đ</a:t>
            </a:r>
            <a:r>
              <a:rPr lang="en-US" sz="3200" b="1">
                <a:solidFill>
                  <a:srgbClr val="0000FF"/>
                </a:solidFill>
              </a:rPr>
              <a:t>ứng ngay ngắn, thẳng hàng. Các bạn cùng giúp nhau trồng cây.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Hop tac voi nhung nguoi xung qua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85800"/>
            <a:ext cx="3101975" cy="3733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9219" name="Picture 6" descr="Hop tac voi nhung nguoi xung qu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85800"/>
            <a:ext cx="3155950" cy="3733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457200" y="228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HỢP TÁC VỚI NHỮNG NGƯỜI XUNG QUANH ( TIẾT 1)</a:t>
            </a: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2971800" y="39624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TỔ 1</a:t>
            </a:r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5410200" y="3962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TỔ 2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143000" y="4572000"/>
            <a:ext cx="6629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Tại sao tổ 2 cây trồng </a:t>
            </a:r>
            <a:r>
              <a:rPr lang="vi-VN" sz="3200" b="1">
                <a:solidFill>
                  <a:srgbClr val="FF0000"/>
                </a:solidFill>
              </a:rPr>
              <a:t>đ</a:t>
            </a:r>
            <a:r>
              <a:rPr lang="en-US" sz="3200" b="1">
                <a:solidFill>
                  <a:srgbClr val="FF0000"/>
                </a:solidFill>
              </a:rPr>
              <a:t>ẹp h</a:t>
            </a:r>
            <a:r>
              <a:rPr lang="vi-VN" sz="3200" b="1">
                <a:solidFill>
                  <a:srgbClr val="FF0000"/>
                </a:solidFill>
              </a:rPr>
              <a:t>ơ</a:t>
            </a:r>
            <a:r>
              <a:rPr lang="en-US" sz="3200" b="1">
                <a:solidFill>
                  <a:srgbClr val="FF0000"/>
                </a:solidFill>
              </a:rPr>
              <a:t>n cây trồng tổ 1?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914400" y="4724400"/>
            <a:ext cx="7315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Tổ 2 trồng cây </a:t>
            </a:r>
            <a:r>
              <a:rPr lang="vi-VN" sz="2800" b="1">
                <a:solidFill>
                  <a:srgbClr val="0000FF"/>
                </a:solidFill>
              </a:rPr>
              <a:t>đ</a:t>
            </a:r>
            <a:r>
              <a:rPr lang="en-US" sz="2800" b="1">
                <a:solidFill>
                  <a:srgbClr val="0000FF"/>
                </a:solidFill>
              </a:rPr>
              <a:t>ẹp h</a:t>
            </a:r>
            <a:r>
              <a:rPr lang="vi-VN" sz="2800" b="1">
                <a:solidFill>
                  <a:srgbClr val="0000FF"/>
                </a:solidFill>
              </a:rPr>
              <a:t>ơ</a:t>
            </a:r>
            <a:r>
              <a:rPr lang="en-US" sz="2800" b="1">
                <a:solidFill>
                  <a:srgbClr val="0000FF"/>
                </a:solidFill>
              </a:rPr>
              <a:t>n vì các bạn hợp tác làm việc với nhau. Ng</a:t>
            </a:r>
            <a:r>
              <a:rPr lang="vi-VN" sz="2800" b="1">
                <a:solidFill>
                  <a:srgbClr val="0000FF"/>
                </a:solidFill>
              </a:rPr>
              <a:t>ư</a:t>
            </a:r>
            <a:r>
              <a:rPr lang="en-US" sz="2800" b="1">
                <a:solidFill>
                  <a:srgbClr val="0000FF"/>
                </a:solidFill>
              </a:rPr>
              <a:t>ợc lại tổ 1, việc ai nấy làm cho nên kết quả công việc không </a:t>
            </a:r>
            <a:r>
              <a:rPr lang="vi-VN" sz="2800" b="1">
                <a:solidFill>
                  <a:srgbClr val="0000FF"/>
                </a:solidFill>
              </a:rPr>
              <a:t>đư</a:t>
            </a:r>
            <a:r>
              <a:rPr lang="en-US" sz="2800" b="1">
                <a:solidFill>
                  <a:srgbClr val="0000FF"/>
                </a:solidFill>
              </a:rPr>
              <a:t>ợc tốt.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28" grpId="1"/>
      <p:bldP spid="92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HỢP TÁC VỚI NHỮNG NGƯỜI XUNG QUANH ( TIẾT 1)</a:t>
            </a:r>
          </a:p>
        </p:txBody>
      </p:sp>
      <p:sp>
        <p:nvSpPr>
          <p:cNvPr id="10244" name="WordArt 6"/>
          <p:cNvSpPr>
            <a:spLocks noChangeArrowheads="1" noChangeShapeType="1" noTextEdit="1"/>
          </p:cNvSpPr>
          <p:nvPr/>
        </p:nvSpPr>
        <p:spPr bwMode="auto">
          <a:xfrm>
            <a:off x="1524000" y="1066800"/>
            <a:ext cx="5257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LIÊN HỆ THỰC TẾ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838200" y="2743200"/>
            <a:ext cx="754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Em đã khi nào hợp tác với bạn làm công việc chung gì chưa? 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914400" y="2743200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Ở lớp em có công việc gì chung?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  <p:bldP spid="67592" grpId="0"/>
      <p:bldP spid="6759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A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11"/>
          <p:cNvSpPr txBox="1">
            <a:spLocks noChangeArrowheads="1"/>
          </p:cNvSpPr>
          <p:nvPr/>
        </p:nvSpPr>
        <p:spPr bwMode="auto">
          <a:xfrm>
            <a:off x="1295400" y="26670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1268" name="Picture 13" descr="hoc nh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888</TotalTime>
  <Words>1009</Words>
  <Application>Microsoft Office PowerPoint</Application>
  <PresentationFormat>On-screen Show (4:3)</PresentationFormat>
  <Paragraphs>93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Wingdings</vt:lpstr>
      <vt:lpstr>Times New Roman</vt:lpstr>
      <vt:lpstr>Watermark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JACK_PARROW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MSN</dc:creator>
  <cp:lastModifiedBy>CSTeam</cp:lastModifiedBy>
  <cp:revision>92</cp:revision>
  <dcterms:created xsi:type="dcterms:W3CDTF">2008-11-29T14:55:02Z</dcterms:created>
  <dcterms:modified xsi:type="dcterms:W3CDTF">2016-06-30T02:30:55Z</dcterms:modified>
</cp:coreProperties>
</file>