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1"/>
  </p:sldMasterIdLst>
  <p:notesMasterIdLst>
    <p:notesMasterId r:id="rId18"/>
  </p:notesMasterIdLst>
  <p:sldIdLst>
    <p:sldId id="280" r:id="rId2"/>
    <p:sldId id="272" r:id="rId3"/>
    <p:sldId id="298" r:id="rId4"/>
    <p:sldId id="310" r:id="rId5"/>
    <p:sldId id="304" r:id="rId6"/>
    <p:sldId id="260" r:id="rId7"/>
    <p:sldId id="282" r:id="rId8"/>
    <p:sldId id="284" r:id="rId9"/>
    <p:sldId id="279" r:id="rId10"/>
    <p:sldId id="275" r:id="rId11"/>
    <p:sldId id="286" r:id="rId12"/>
    <p:sldId id="302" r:id="rId13"/>
    <p:sldId id="295" r:id="rId14"/>
    <p:sldId id="303" r:id="rId15"/>
    <p:sldId id="308" r:id="rId16"/>
    <p:sldId id="278" r:id="rId1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webPr allowPng="1" imgSz="1024x768" encoding="windows-1252"/>
  <p:clrMru>
    <a:srgbClr val="006600"/>
    <a:srgbClr val="FF0000"/>
    <a:srgbClr val="FF3300"/>
    <a:srgbClr val="CCCCFF"/>
    <a:srgbClr val="0000FF"/>
    <a:srgbClr val="CCFFFF"/>
    <a:srgbClr val="A50021"/>
    <a:srgbClr val="FF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40" autoAdjust="0"/>
    <p:restoredTop sz="94660" autoAdjust="0"/>
  </p:normalViewPr>
  <p:slideViewPr>
    <p:cSldViewPr>
      <p:cViewPr varScale="1">
        <p:scale>
          <a:sx n="41" d="100"/>
          <a:sy n="41" d="100"/>
        </p:scale>
        <p:origin x="-1308"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6.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77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4177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8436"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77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77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4177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72DFE97F-18EE-40FD-89BB-FBBA1256748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8F297917-F221-4AA7-9575-0DE0A788D118}" type="slidenum">
              <a:rPr lang="en-US" smtClean="0"/>
              <a:pPr/>
              <a:t>2</a:t>
            </a:fld>
            <a:endParaRPr lang="en-US" smtClean="0"/>
          </a:p>
        </p:txBody>
      </p:sp>
      <p:sp>
        <p:nvSpPr>
          <p:cNvPr id="19459" name="Rectangle 2"/>
          <p:cNvSpPr>
            <a:spLocks noRo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94838BB3-35EF-48E5-9F4F-98ACDDFC9D45}" type="slidenum">
              <a:rPr lang="en-US" smtClean="0"/>
              <a:pPr/>
              <a:t>6</a:t>
            </a:fld>
            <a:endParaRPr lang="en-US" smtClean="0"/>
          </a:p>
        </p:txBody>
      </p:sp>
      <p:sp>
        <p:nvSpPr>
          <p:cNvPr id="20483" name="Rectangle 2"/>
          <p:cNvSpPr>
            <a:spLocks noRo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4F97CBBD-883F-4BB8-BBB5-90622ACC2453}" type="slidenum">
              <a:rPr lang="en-US" smtClean="0"/>
              <a:pPr/>
              <a:t>9</a:t>
            </a:fld>
            <a:endParaRPr lang="en-US" smtClean="0"/>
          </a:p>
        </p:txBody>
      </p:sp>
      <p:sp>
        <p:nvSpPr>
          <p:cNvPr id="21507" name="Rectangle 2"/>
          <p:cNvSpPr>
            <a:spLocks noRo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D556C6B1-7C39-4E0A-8427-15056E7B60A0}" type="slidenum">
              <a:rPr lang="en-US" smtClean="0"/>
              <a:pPr/>
              <a:t>10</a:t>
            </a:fld>
            <a:endParaRPr lang="en-US" smtClean="0"/>
          </a:p>
        </p:txBody>
      </p:sp>
      <p:sp>
        <p:nvSpPr>
          <p:cNvPr id="22531" name="Rectangle 2"/>
          <p:cNvSpPr>
            <a:spLocks noRo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1B375B-DF2C-4E1D-B272-E438E58A3925}"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06A8C7-B58F-4B43-AB08-40B37C098BB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9A67A5-667F-467B-AF53-7E5BD04D619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AF6CAA-D768-498B-A7E4-2FA9E4E641B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1842DA-809E-4C05-8DA9-B814D01AD7D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C7E93C-EC81-45E7-8EF8-44D668AE4C2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25FE60-303A-43F7-86BF-470EC9100A2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6E16310-14D0-4C98-AE3A-2CA04D4D5B8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10DDD01-1D4A-446A-B61C-F80E11FBEDF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DF76DF-3206-44DC-A1E7-351247986BF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2A9D8D-7E44-41F4-9536-3F61CFA4E00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6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516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516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A91812C-4226-416B-BB5E-8DD2B0043DA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gif"/><Relationship Id="rId5" Type="http://schemas.openxmlformats.org/officeDocument/2006/relationships/oleObject" Target="../embeddings/oleObject1.bin"/><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gif"/><Relationship Id="rId5" Type="http://schemas.openxmlformats.org/officeDocument/2006/relationships/image" Target="../media/image18.jpe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oleObject" Target="../embeddings/oleObject8.bin"/><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14.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audio" Target="../media/audio2.wav"/><Relationship Id="rId7"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oleObject" Target="../embeddings/oleObject4.bin"/><Relationship Id="rId4" Type="http://schemas.openxmlformats.org/officeDocument/2006/relationships/image" Target="../media/image3.gi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9.gif"/><Relationship Id="rId4" Type="http://schemas.openxmlformats.org/officeDocument/2006/relationships/oleObject" Target="../embeddings/oleObject7.bin"/></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gif"/></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WordArt 2"/>
          <p:cNvSpPr>
            <a:spLocks noChangeArrowheads="1" noChangeShapeType="1" noTextEdit="1"/>
          </p:cNvSpPr>
          <p:nvPr/>
        </p:nvSpPr>
        <p:spPr bwMode="auto">
          <a:xfrm>
            <a:off x="2133600" y="1295400"/>
            <a:ext cx="5791200" cy="16764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Arial"/>
                <a:cs typeface="Arial"/>
              </a:rPr>
              <a:t>Khoa học lớp 5</a:t>
            </a:r>
          </a:p>
        </p:txBody>
      </p:sp>
      <p:sp>
        <p:nvSpPr>
          <p:cNvPr id="447491" name="Text Box 3"/>
          <p:cNvSpPr txBox="1">
            <a:spLocks noChangeArrowheads="1"/>
          </p:cNvSpPr>
          <p:nvPr/>
        </p:nvSpPr>
        <p:spPr bwMode="auto">
          <a:xfrm>
            <a:off x="1905000" y="228600"/>
            <a:ext cx="6324600" cy="457200"/>
          </a:xfrm>
          <a:prstGeom prst="rect">
            <a:avLst/>
          </a:prstGeom>
          <a:noFill/>
          <a:ln w="9525" algn="ctr">
            <a:noFill/>
            <a:miter lim="800000"/>
            <a:headEnd/>
            <a:tailEnd/>
          </a:ln>
        </p:spPr>
        <p:txBody>
          <a:bodyPr>
            <a:spAutoFit/>
          </a:bodyPr>
          <a:lstStyle/>
          <a:p>
            <a:pPr algn="ctr">
              <a:spcBef>
                <a:spcPct val="50000"/>
              </a:spcBef>
            </a:pPr>
            <a:endParaRPr lang="en-US" sz="2400" b="1">
              <a:solidFill>
                <a:schemeClr val="bg1"/>
              </a:solidFill>
            </a:endParaRPr>
          </a:p>
        </p:txBody>
      </p:sp>
      <p:sp>
        <p:nvSpPr>
          <p:cNvPr id="1029" name="Rectangle 5"/>
          <p:cNvSpPr>
            <a:spLocks noChangeArrowheads="1"/>
          </p:cNvSpPr>
          <p:nvPr/>
        </p:nvSpPr>
        <p:spPr bwMode="auto">
          <a:xfrm>
            <a:off x="0" y="0"/>
            <a:ext cx="9144000" cy="1219200"/>
          </a:xfrm>
          <a:prstGeom prst="rect">
            <a:avLst/>
          </a:prstGeom>
          <a:gradFill rotWithShape="1">
            <a:gsLst>
              <a:gs pos="0">
                <a:srgbClr val="002F00"/>
              </a:gs>
              <a:gs pos="50000">
                <a:srgbClr val="006600"/>
              </a:gs>
              <a:gs pos="100000">
                <a:srgbClr val="002F00"/>
              </a:gs>
            </a:gsLst>
            <a:lin ang="5400000" scaled="1"/>
          </a:gradFill>
          <a:ln w="9525">
            <a:noFill/>
            <a:miter lim="800000"/>
            <a:headEnd/>
            <a:tailEnd/>
          </a:ln>
        </p:spPr>
        <p:txBody>
          <a:bodyPr wrap="none" anchor="ctr"/>
          <a:lstStyle/>
          <a:p>
            <a:endParaRPr lang="en-US"/>
          </a:p>
        </p:txBody>
      </p:sp>
      <p:pic>
        <p:nvPicPr>
          <p:cNvPr id="1030" name="Picture 7" descr="hoa20_11"/>
          <p:cNvPicPr>
            <a:picLocks noChangeAspect="1" noChangeArrowheads="1"/>
          </p:cNvPicPr>
          <p:nvPr/>
        </p:nvPicPr>
        <p:blipFill>
          <a:blip r:embed="rId3"/>
          <a:srcRect/>
          <a:stretch>
            <a:fillRect/>
          </a:stretch>
        </p:blipFill>
        <p:spPr bwMode="auto">
          <a:xfrm>
            <a:off x="6324600" y="3886200"/>
            <a:ext cx="3048000" cy="3048000"/>
          </a:xfrm>
          <a:prstGeom prst="rect">
            <a:avLst/>
          </a:prstGeom>
          <a:noFill/>
          <a:ln w="9525">
            <a:noFill/>
            <a:miter lim="800000"/>
            <a:headEnd/>
            <a:tailEnd/>
          </a:ln>
        </p:spPr>
      </p:pic>
      <p:pic>
        <p:nvPicPr>
          <p:cNvPr id="1031" name="Picture 9" descr="DSTARS-P"/>
          <p:cNvPicPr>
            <a:picLocks noChangeAspect="1" noChangeArrowheads="1" noCrop="1"/>
          </p:cNvPicPr>
          <p:nvPr/>
        </p:nvPicPr>
        <p:blipFill>
          <a:blip r:embed="rId4"/>
          <a:srcRect/>
          <a:stretch>
            <a:fillRect/>
          </a:stretch>
        </p:blipFill>
        <p:spPr bwMode="auto">
          <a:xfrm flipH="1">
            <a:off x="1981200" y="533400"/>
            <a:ext cx="522288" cy="366713"/>
          </a:xfrm>
          <a:prstGeom prst="rect">
            <a:avLst/>
          </a:prstGeom>
          <a:noFill/>
          <a:ln w="9525">
            <a:noFill/>
            <a:miter lim="800000"/>
            <a:headEnd/>
            <a:tailEnd/>
          </a:ln>
        </p:spPr>
      </p:pic>
      <p:pic>
        <p:nvPicPr>
          <p:cNvPr id="1032" name="Picture 10" descr="DSTARS-P"/>
          <p:cNvPicPr>
            <a:picLocks noChangeAspect="1" noChangeArrowheads="1" noCrop="1"/>
          </p:cNvPicPr>
          <p:nvPr/>
        </p:nvPicPr>
        <p:blipFill>
          <a:blip r:embed="rId4"/>
          <a:srcRect/>
          <a:stretch>
            <a:fillRect/>
          </a:stretch>
        </p:blipFill>
        <p:spPr bwMode="auto">
          <a:xfrm flipH="1">
            <a:off x="5486400" y="533400"/>
            <a:ext cx="522288" cy="366713"/>
          </a:xfrm>
          <a:prstGeom prst="rect">
            <a:avLst/>
          </a:prstGeom>
          <a:noFill/>
          <a:ln w="9525">
            <a:noFill/>
            <a:miter lim="800000"/>
            <a:headEnd/>
            <a:tailEnd/>
          </a:ln>
        </p:spPr>
      </p:pic>
      <p:pic>
        <p:nvPicPr>
          <p:cNvPr id="1033" name="Picture 11" descr="DSTARS-P"/>
          <p:cNvPicPr>
            <a:picLocks noChangeAspect="1" noChangeArrowheads="1" noCrop="1"/>
          </p:cNvPicPr>
          <p:nvPr/>
        </p:nvPicPr>
        <p:blipFill>
          <a:blip r:embed="rId4"/>
          <a:srcRect/>
          <a:stretch>
            <a:fillRect/>
          </a:stretch>
        </p:blipFill>
        <p:spPr bwMode="auto">
          <a:xfrm flipH="1">
            <a:off x="8153400" y="0"/>
            <a:ext cx="361950" cy="366713"/>
          </a:xfrm>
          <a:prstGeom prst="rect">
            <a:avLst/>
          </a:prstGeom>
          <a:noFill/>
          <a:ln w="9525">
            <a:noFill/>
            <a:miter lim="800000"/>
            <a:headEnd/>
            <a:tailEnd/>
          </a:ln>
        </p:spPr>
      </p:pic>
      <p:pic>
        <p:nvPicPr>
          <p:cNvPr id="1034" name="Picture 12" descr="DSTARS-P"/>
          <p:cNvPicPr>
            <a:picLocks noChangeAspect="1" noChangeArrowheads="1" noCrop="1"/>
          </p:cNvPicPr>
          <p:nvPr/>
        </p:nvPicPr>
        <p:blipFill>
          <a:blip r:embed="rId4"/>
          <a:srcRect/>
          <a:stretch>
            <a:fillRect/>
          </a:stretch>
        </p:blipFill>
        <p:spPr bwMode="auto">
          <a:xfrm flipH="1">
            <a:off x="304800" y="381000"/>
            <a:ext cx="522288" cy="366713"/>
          </a:xfrm>
          <a:prstGeom prst="rect">
            <a:avLst/>
          </a:prstGeom>
          <a:noFill/>
          <a:ln w="9525">
            <a:noFill/>
            <a:miter lim="800000"/>
            <a:headEnd/>
            <a:tailEnd/>
          </a:ln>
        </p:spPr>
      </p:pic>
      <p:graphicFrame>
        <p:nvGraphicFramePr>
          <p:cNvPr id="1026" name="Object 13"/>
          <p:cNvGraphicFramePr>
            <a:graphicFrameLocks noChangeAspect="1"/>
          </p:cNvGraphicFramePr>
          <p:nvPr/>
        </p:nvGraphicFramePr>
        <p:xfrm>
          <a:off x="3124200" y="2743200"/>
          <a:ext cx="3124200" cy="1828800"/>
        </p:xfrm>
        <a:graphic>
          <a:graphicData uri="http://schemas.openxmlformats.org/presentationml/2006/ole">
            <p:oleObj spid="_x0000_s1026" r:id="rId5" imgW="2755800" imgH="1819080" progId="CorelDRAW.Graphic.12">
              <p:embed/>
            </p:oleObj>
          </a:graphicData>
        </a:graphic>
      </p:graphicFrame>
      <p:pic>
        <p:nvPicPr>
          <p:cNvPr id="1035" name="Picture 19" descr="672027"/>
          <p:cNvPicPr>
            <a:picLocks noChangeAspect="1" noChangeArrowheads="1" noCrop="1"/>
          </p:cNvPicPr>
          <p:nvPr/>
        </p:nvPicPr>
        <p:blipFill>
          <a:blip r:embed="rId6"/>
          <a:srcRect/>
          <a:stretch>
            <a:fillRect/>
          </a:stretch>
        </p:blipFill>
        <p:spPr bwMode="auto">
          <a:xfrm>
            <a:off x="0" y="1219200"/>
            <a:ext cx="1981200" cy="1905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47490"/>
                                        </p:tgtEl>
                                        <p:attrNameLst>
                                          <p:attrName>style.visibility</p:attrName>
                                        </p:attrNameLst>
                                      </p:cBhvr>
                                      <p:to>
                                        <p:strVal val="visible"/>
                                      </p:to>
                                    </p:set>
                                    <p:animEffect transition="in" filter="diamond(in)">
                                      <p:cBhvr>
                                        <p:cTn id="7" dur="2000"/>
                                        <p:tgtEl>
                                          <p:spTgt spid="447490"/>
                                        </p:tgtEl>
                                      </p:cBhvr>
                                    </p:animEffect>
                                  </p:childTnLst>
                                </p:cTn>
                              </p:par>
                              <p:par>
                                <p:cTn id="8" presetID="27" presetClass="entr" presetSubtype="0" fill="hold" grpId="0" nodeType="withEffect" nodePh="1">
                                  <p:stCondLst>
                                    <p:cond delay="0"/>
                                  </p:stCondLst>
                                  <p:endCondLst>
                                    <p:cond evt="begin" delay="0">
                                      <p:tn val="8"/>
                                    </p:cond>
                                  </p:endCondLst>
                                  <p:iterate type="lt">
                                    <p:tmPct val="50000"/>
                                  </p:iterate>
                                  <p:childTnLst>
                                    <p:set>
                                      <p:cBhvr>
                                        <p:cTn id="9" dur="1" fill="hold">
                                          <p:stCondLst>
                                            <p:cond delay="0"/>
                                          </p:stCondLst>
                                        </p:cTn>
                                        <p:tgtEl>
                                          <p:spTgt spid="447491"/>
                                        </p:tgtEl>
                                        <p:attrNameLst>
                                          <p:attrName>style.visibility</p:attrName>
                                        </p:attrNameLst>
                                      </p:cBhvr>
                                      <p:to>
                                        <p:strVal val="visible"/>
                                      </p:to>
                                    </p:set>
                                    <p:anim calcmode="discrete" valueType="clr">
                                      <p:cBhvr override="childStyle">
                                        <p:cTn id="10" dur="80"/>
                                        <p:tgtEl>
                                          <p:spTgt spid="447491"/>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447491"/>
                                        </p:tgtEl>
                                        <p:attrNameLst>
                                          <p:attrName>fillcolor</p:attrName>
                                        </p:attrNameLst>
                                      </p:cBhvr>
                                      <p:tavLst>
                                        <p:tav tm="0">
                                          <p:val>
                                            <p:clrVal>
                                              <a:schemeClr val="accent2"/>
                                            </p:clrVal>
                                          </p:val>
                                        </p:tav>
                                        <p:tav tm="50000">
                                          <p:val>
                                            <p:clrVal>
                                              <a:schemeClr val="hlink"/>
                                            </p:clrVal>
                                          </p:val>
                                        </p:tav>
                                      </p:tavLst>
                                    </p:anim>
                                    <p:set>
                                      <p:cBhvr>
                                        <p:cTn id="12" dur="80"/>
                                        <p:tgtEl>
                                          <p:spTgt spid="44749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0" grpId="0" animBg="1"/>
      <p:bldP spid="44749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2290" name="WordArt 9"/>
          <p:cNvSpPr>
            <a:spLocks noChangeArrowheads="1" noChangeShapeType="1" noTextEdit="1"/>
          </p:cNvSpPr>
          <p:nvPr/>
        </p:nvSpPr>
        <p:spPr bwMode="auto">
          <a:xfrm>
            <a:off x="2667000" y="1281113"/>
            <a:ext cx="4800600" cy="685800"/>
          </a:xfrm>
          <a:prstGeom prst="rect">
            <a:avLst/>
          </a:prstGeom>
        </p:spPr>
        <p:txBody>
          <a:bodyPr wrap="none" fromWordArt="1">
            <a:prstTxWarp prst="textDeflate">
              <a:avLst>
                <a:gd name="adj" fmla="val 9954"/>
              </a:avLst>
            </a:prstTxWarp>
          </a:bodyPr>
          <a:lstStyle/>
          <a:p>
            <a:pPr algn="ctr"/>
            <a:r>
              <a:rPr lang="en-US" sz="3600" kern="10">
                <a:ln w="9525">
                  <a:solidFill>
                    <a:srgbClr val="0000FF"/>
                  </a:solidFill>
                  <a:round/>
                  <a:headEnd/>
                  <a:tailEnd/>
                </a:ln>
                <a:solidFill>
                  <a:srgbClr val="0000FF"/>
                </a:solidFill>
                <a:latin typeface="Arial"/>
                <a:cs typeface="Arial"/>
              </a:rPr>
              <a:t>Sự chuyển thể của chất</a:t>
            </a:r>
          </a:p>
        </p:txBody>
      </p:sp>
      <p:sp>
        <p:nvSpPr>
          <p:cNvPr id="12291" name="AutoShape 10"/>
          <p:cNvSpPr>
            <a:spLocks noChangeArrowheads="1"/>
          </p:cNvSpPr>
          <p:nvPr/>
        </p:nvSpPr>
        <p:spPr bwMode="auto">
          <a:xfrm>
            <a:off x="1219200" y="1052513"/>
            <a:ext cx="1676400" cy="533400"/>
          </a:xfrm>
          <a:prstGeom prst="star16">
            <a:avLst>
              <a:gd name="adj" fmla="val 27463"/>
            </a:avLst>
          </a:prstGeom>
          <a:solidFill>
            <a:srgbClr val="FFFF00"/>
          </a:solidFill>
          <a:ln w="19050">
            <a:solidFill>
              <a:srgbClr val="FF0000"/>
            </a:solidFill>
            <a:miter lim="800000"/>
            <a:headEnd/>
            <a:tailEnd/>
          </a:ln>
        </p:spPr>
        <p:txBody>
          <a:bodyPr wrap="none" anchor="ctr"/>
          <a:lstStyle/>
          <a:p>
            <a:pPr algn="ctr" eaLnBrk="0" hangingPunct="0"/>
            <a:r>
              <a:rPr lang="en-US" sz="2000" b="1"/>
              <a:t>Bài 35</a:t>
            </a:r>
          </a:p>
        </p:txBody>
      </p:sp>
      <p:sp>
        <p:nvSpPr>
          <p:cNvPr id="12292" name="WordArt 11"/>
          <p:cNvSpPr>
            <a:spLocks noChangeArrowheads="1" noChangeShapeType="1" noTextEdit="1"/>
          </p:cNvSpPr>
          <p:nvPr/>
        </p:nvSpPr>
        <p:spPr bwMode="auto">
          <a:xfrm>
            <a:off x="3124200" y="747713"/>
            <a:ext cx="2286000" cy="533400"/>
          </a:xfrm>
          <a:prstGeom prst="rect">
            <a:avLst/>
          </a:prstGeom>
        </p:spPr>
        <p:txBody>
          <a:bodyPr wrap="none" fromWordArt="1">
            <a:prstTxWarp prst="textPlain">
              <a:avLst>
                <a:gd name="adj" fmla="val 50000"/>
              </a:avLst>
            </a:prstTxWarp>
          </a:bodyPr>
          <a:lstStyle/>
          <a:p>
            <a:pPr algn="ctr"/>
            <a:r>
              <a:rPr lang="en-US" sz="3600" kern="10">
                <a:ln w="9525">
                  <a:solidFill>
                    <a:schemeClr val="tx1"/>
                  </a:solidFill>
                  <a:round/>
                  <a:headEnd/>
                  <a:tailEnd/>
                </a:ln>
                <a:solidFill>
                  <a:srgbClr val="FF0000"/>
                </a:solidFill>
                <a:effectLst>
                  <a:outerShdw dist="35921" dir="2700000" algn="ctr" rotWithShape="0">
                    <a:srgbClr val="C0C0C0">
                      <a:alpha val="79999"/>
                    </a:srgbClr>
                  </a:outerShdw>
                </a:effectLst>
                <a:latin typeface="Arial"/>
                <a:cs typeface="Arial"/>
              </a:rPr>
              <a:t>Khoa học</a:t>
            </a:r>
          </a:p>
        </p:txBody>
      </p:sp>
      <p:sp>
        <p:nvSpPr>
          <p:cNvPr id="426004" name="Text Box 20"/>
          <p:cNvSpPr txBox="1">
            <a:spLocks noChangeArrowheads="1"/>
          </p:cNvSpPr>
          <p:nvPr/>
        </p:nvSpPr>
        <p:spPr bwMode="auto">
          <a:xfrm>
            <a:off x="762000" y="1981200"/>
            <a:ext cx="8001000" cy="528638"/>
          </a:xfrm>
          <a:prstGeom prst="rect">
            <a:avLst/>
          </a:prstGeom>
          <a:solidFill>
            <a:srgbClr val="FFFF99"/>
          </a:solidFill>
          <a:ln w="9525" algn="ctr">
            <a:solidFill>
              <a:srgbClr val="FF0000"/>
            </a:solidFill>
            <a:miter lim="800000"/>
            <a:headEnd/>
            <a:tailEnd/>
          </a:ln>
        </p:spPr>
        <p:txBody>
          <a:bodyPr>
            <a:spAutoFit/>
          </a:bodyPr>
          <a:lstStyle/>
          <a:p>
            <a:pPr>
              <a:spcBef>
                <a:spcPct val="50000"/>
              </a:spcBef>
            </a:pPr>
            <a:r>
              <a:rPr lang="en-US" sz="2800" b="1" i="1">
                <a:solidFill>
                  <a:srgbClr val="FF3300"/>
                </a:solidFill>
              </a:rPr>
              <a:t>Hoạt động 3:Quan sát và thảo luận theo cặp </a:t>
            </a:r>
            <a:endParaRPr lang="en-US" sz="2800" b="1">
              <a:solidFill>
                <a:srgbClr val="FF0000"/>
              </a:solidFill>
            </a:endParaRPr>
          </a:p>
        </p:txBody>
      </p:sp>
      <p:sp>
        <p:nvSpPr>
          <p:cNvPr id="426032" name="Text Box 48"/>
          <p:cNvSpPr txBox="1">
            <a:spLocks noChangeArrowheads="1"/>
          </p:cNvSpPr>
          <p:nvPr/>
        </p:nvSpPr>
        <p:spPr bwMode="auto">
          <a:xfrm>
            <a:off x="241300" y="2559050"/>
            <a:ext cx="8610600" cy="793750"/>
          </a:xfrm>
          <a:prstGeom prst="rect">
            <a:avLst/>
          </a:prstGeom>
          <a:noFill/>
          <a:ln w="9525">
            <a:noFill/>
            <a:miter lim="800000"/>
            <a:headEnd/>
            <a:tailEnd/>
          </a:ln>
        </p:spPr>
        <p:txBody>
          <a:bodyPr>
            <a:spAutoFit/>
          </a:bodyPr>
          <a:lstStyle/>
          <a:p>
            <a:pPr>
              <a:spcBef>
                <a:spcPct val="50000"/>
              </a:spcBef>
            </a:pPr>
            <a:r>
              <a:rPr lang="en-US" sz="2300">
                <a:cs typeface="Arial" charset="0"/>
              </a:rPr>
              <a:t>Quan sát các hình trang 73 SGK và nói về sự chuyển thể của nước.</a:t>
            </a:r>
          </a:p>
        </p:txBody>
      </p:sp>
      <p:pic>
        <p:nvPicPr>
          <p:cNvPr id="426034" name="Picture 50" descr="1"/>
          <p:cNvPicPr>
            <a:picLocks noChangeAspect="1" noChangeArrowheads="1"/>
          </p:cNvPicPr>
          <p:nvPr/>
        </p:nvPicPr>
        <p:blipFill>
          <a:blip r:embed="rId5">
            <a:clrChange>
              <a:clrFrom>
                <a:srgbClr val="FFFFFD"/>
              </a:clrFrom>
              <a:clrTo>
                <a:srgbClr val="FFFFFD">
                  <a:alpha val="0"/>
                </a:srgbClr>
              </a:clrTo>
            </a:clrChange>
          </a:blip>
          <a:srcRect/>
          <a:stretch>
            <a:fillRect/>
          </a:stretch>
        </p:blipFill>
        <p:spPr bwMode="auto">
          <a:xfrm>
            <a:off x="1524000" y="3048000"/>
            <a:ext cx="5562600" cy="2938463"/>
          </a:xfrm>
          <a:prstGeom prst="rect">
            <a:avLst/>
          </a:prstGeom>
          <a:noFill/>
          <a:ln w="9525">
            <a:noFill/>
            <a:miter lim="800000"/>
            <a:headEnd/>
            <a:tailEnd/>
          </a:ln>
        </p:spPr>
      </p:pic>
      <p:pic>
        <p:nvPicPr>
          <p:cNvPr id="12296" name="Picture 14" descr="Eye-12-june"/>
          <p:cNvPicPr>
            <a:picLocks noChangeAspect="1" noChangeArrowheads="1" noCrop="1"/>
          </p:cNvPicPr>
          <p:nvPr/>
        </p:nvPicPr>
        <p:blipFill>
          <a:blip r:embed="rId6"/>
          <a:srcRect/>
          <a:stretch>
            <a:fillRect/>
          </a:stretch>
        </p:blipFill>
        <p:spPr bwMode="auto">
          <a:xfrm>
            <a:off x="8077200" y="5562600"/>
            <a:ext cx="1066800" cy="1025525"/>
          </a:xfrm>
          <a:prstGeom prst="rect">
            <a:avLst/>
          </a:prstGeom>
          <a:noFill/>
          <a:ln w="9525">
            <a:noFill/>
            <a:miter lim="800000"/>
            <a:headEnd/>
            <a:tailEnd/>
          </a:ln>
        </p:spPr>
      </p:pic>
    </p:spTree>
  </p:cSld>
  <p:clrMapOvr>
    <a:masterClrMapping/>
  </p:clrMapOvr>
  <p:transition spd="med">
    <p:comb dir="vert"/>
    <p:sndAc>
      <p:stSnd>
        <p:snd r:embed="rId3" name="chimes.wav" builtIn="1"/>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26004"/>
                                        </p:tgtEl>
                                        <p:attrNameLst>
                                          <p:attrName>style.visibility</p:attrName>
                                        </p:attrNameLst>
                                      </p:cBhvr>
                                      <p:to>
                                        <p:strVal val="visible"/>
                                      </p:to>
                                    </p:set>
                                    <p:anim calcmode="lin" valueType="num">
                                      <p:cBhvr>
                                        <p:cTn id="7" dur="500" fill="hold"/>
                                        <p:tgtEl>
                                          <p:spTgt spid="426004"/>
                                        </p:tgtEl>
                                        <p:attrNameLst>
                                          <p:attrName>ppt_w</p:attrName>
                                        </p:attrNameLst>
                                      </p:cBhvr>
                                      <p:tavLst>
                                        <p:tav tm="0">
                                          <p:val>
                                            <p:fltVal val="0"/>
                                          </p:val>
                                        </p:tav>
                                        <p:tav tm="100000">
                                          <p:val>
                                            <p:strVal val="#ppt_w"/>
                                          </p:val>
                                        </p:tav>
                                      </p:tavLst>
                                    </p:anim>
                                    <p:anim calcmode="lin" valueType="num">
                                      <p:cBhvr>
                                        <p:cTn id="8" dur="500" fill="hold"/>
                                        <p:tgtEl>
                                          <p:spTgt spid="42600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426032"/>
                                        </p:tgtEl>
                                        <p:attrNameLst>
                                          <p:attrName>style.visibility</p:attrName>
                                        </p:attrNameLst>
                                      </p:cBhvr>
                                      <p:to>
                                        <p:strVal val="visible"/>
                                      </p:to>
                                    </p:set>
                                    <p:animEffect transition="in" filter="fade">
                                      <p:cBhvr>
                                        <p:cTn id="13" dur="1000"/>
                                        <p:tgtEl>
                                          <p:spTgt spid="426032"/>
                                        </p:tgtEl>
                                      </p:cBhvr>
                                    </p:animEffect>
                                    <p:anim calcmode="lin" valueType="num">
                                      <p:cBhvr>
                                        <p:cTn id="14" dur="1000" fill="hold"/>
                                        <p:tgtEl>
                                          <p:spTgt spid="426032"/>
                                        </p:tgtEl>
                                        <p:attrNameLst>
                                          <p:attrName>ppt_x</p:attrName>
                                        </p:attrNameLst>
                                      </p:cBhvr>
                                      <p:tavLst>
                                        <p:tav tm="0">
                                          <p:val>
                                            <p:strVal val="#ppt_x"/>
                                          </p:val>
                                        </p:tav>
                                        <p:tav tm="100000">
                                          <p:val>
                                            <p:strVal val="#ppt_x"/>
                                          </p:val>
                                        </p:tav>
                                      </p:tavLst>
                                    </p:anim>
                                    <p:anim calcmode="lin" valueType="num">
                                      <p:cBhvr>
                                        <p:cTn id="15" dur="1000" fill="hold"/>
                                        <p:tgtEl>
                                          <p:spTgt spid="426032"/>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nodeType="clickEffect">
                                  <p:stCondLst>
                                    <p:cond delay="0"/>
                                  </p:stCondLst>
                                  <p:childTnLst>
                                    <p:set>
                                      <p:cBhvr>
                                        <p:cTn id="19" dur="1" fill="hold">
                                          <p:stCondLst>
                                            <p:cond delay="0"/>
                                          </p:stCondLst>
                                        </p:cTn>
                                        <p:tgtEl>
                                          <p:spTgt spid="426034"/>
                                        </p:tgtEl>
                                        <p:attrNameLst>
                                          <p:attrName>style.visibility</p:attrName>
                                        </p:attrNameLst>
                                      </p:cBhvr>
                                      <p:to>
                                        <p:strVal val="visible"/>
                                      </p:to>
                                    </p:set>
                                    <p:animEffect transition="in" filter="checkerboard(across)">
                                      <p:cBhvr>
                                        <p:cTn id="20" dur="500"/>
                                        <p:tgtEl>
                                          <p:spTgt spid="426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6004" grpId="0" animBg="1"/>
      <p:bldP spid="4260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40" name="Text Box 4"/>
          <p:cNvSpPr txBox="1">
            <a:spLocks noChangeArrowheads="1"/>
          </p:cNvSpPr>
          <p:nvPr/>
        </p:nvSpPr>
        <p:spPr bwMode="auto">
          <a:xfrm>
            <a:off x="0" y="4419600"/>
            <a:ext cx="9144000" cy="400050"/>
          </a:xfrm>
          <a:prstGeom prst="rect">
            <a:avLst/>
          </a:prstGeom>
          <a:noFill/>
          <a:ln w="9525">
            <a:noFill/>
            <a:miter lim="800000"/>
            <a:headEnd/>
            <a:tailEnd/>
          </a:ln>
        </p:spPr>
        <p:txBody>
          <a:bodyPr>
            <a:spAutoFit/>
          </a:bodyPr>
          <a:lstStyle/>
          <a:p>
            <a:pPr>
              <a:spcBef>
                <a:spcPct val="50000"/>
              </a:spcBef>
            </a:pPr>
            <a:r>
              <a:rPr lang="en-US" sz="2000"/>
              <a:t> - Hình 1: Nước ở thể lỏng.</a:t>
            </a:r>
          </a:p>
        </p:txBody>
      </p:sp>
      <p:sp>
        <p:nvSpPr>
          <p:cNvPr id="475141" name="Text Box 5"/>
          <p:cNvSpPr txBox="1">
            <a:spLocks noChangeArrowheads="1"/>
          </p:cNvSpPr>
          <p:nvPr/>
        </p:nvSpPr>
        <p:spPr bwMode="auto">
          <a:xfrm>
            <a:off x="88900" y="4876800"/>
            <a:ext cx="8759825" cy="708025"/>
          </a:xfrm>
          <a:prstGeom prst="rect">
            <a:avLst/>
          </a:prstGeom>
          <a:noFill/>
          <a:ln w="9525">
            <a:noFill/>
            <a:miter lim="800000"/>
            <a:headEnd/>
            <a:tailEnd/>
          </a:ln>
        </p:spPr>
        <p:txBody>
          <a:bodyPr>
            <a:spAutoFit/>
          </a:bodyPr>
          <a:lstStyle/>
          <a:p>
            <a:pPr algn="just">
              <a:spcBef>
                <a:spcPct val="50000"/>
              </a:spcBef>
            </a:pPr>
            <a:r>
              <a:rPr lang="en-US" sz="2000"/>
              <a:t> -Hình 2:Nước đá chuyển từ thể rắn sang thể lỏng trong điều kiện nhiệt độ bình thường.</a:t>
            </a:r>
          </a:p>
        </p:txBody>
      </p:sp>
      <p:pic>
        <p:nvPicPr>
          <p:cNvPr id="5125" name="Picture 6" descr="1"/>
          <p:cNvPicPr>
            <a:picLocks noChangeAspect="1" noChangeArrowheads="1"/>
          </p:cNvPicPr>
          <p:nvPr/>
        </p:nvPicPr>
        <p:blipFill>
          <a:blip r:embed="rId3">
            <a:clrChange>
              <a:clrFrom>
                <a:srgbClr val="FFFFFD"/>
              </a:clrFrom>
              <a:clrTo>
                <a:srgbClr val="FFFFFD">
                  <a:alpha val="0"/>
                </a:srgbClr>
              </a:clrTo>
            </a:clrChange>
          </a:blip>
          <a:srcRect/>
          <a:stretch>
            <a:fillRect/>
          </a:stretch>
        </p:blipFill>
        <p:spPr bwMode="auto">
          <a:xfrm>
            <a:off x="1524000" y="1295400"/>
            <a:ext cx="5562600" cy="2938463"/>
          </a:xfrm>
          <a:prstGeom prst="rect">
            <a:avLst/>
          </a:prstGeom>
          <a:noFill/>
          <a:ln w="9525">
            <a:noFill/>
            <a:miter lim="800000"/>
            <a:headEnd/>
            <a:tailEnd/>
          </a:ln>
        </p:spPr>
      </p:pic>
      <p:sp>
        <p:nvSpPr>
          <p:cNvPr id="475143" name="Line 7"/>
          <p:cNvSpPr>
            <a:spLocks noChangeShapeType="1"/>
          </p:cNvSpPr>
          <p:nvPr/>
        </p:nvSpPr>
        <p:spPr bwMode="auto">
          <a:xfrm flipV="1">
            <a:off x="2590800" y="1981200"/>
            <a:ext cx="914400" cy="228600"/>
          </a:xfrm>
          <a:prstGeom prst="line">
            <a:avLst/>
          </a:prstGeom>
          <a:noFill/>
          <a:ln w="9525">
            <a:solidFill>
              <a:srgbClr val="FF0000"/>
            </a:solidFill>
            <a:round/>
            <a:headEnd/>
            <a:tailEnd type="triangle" w="med" len="med"/>
          </a:ln>
        </p:spPr>
        <p:txBody>
          <a:bodyPr/>
          <a:lstStyle/>
          <a:p>
            <a:endParaRPr lang="en-US"/>
          </a:p>
        </p:txBody>
      </p:sp>
      <p:sp>
        <p:nvSpPr>
          <p:cNvPr id="475144" name="Line 8"/>
          <p:cNvSpPr>
            <a:spLocks noChangeShapeType="1"/>
          </p:cNvSpPr>
          <p:nvPr/>
        </p:nvSpPr>
        <p:spPr bwMode="auto">
          <a:xfrm>
            <a:off x="2667000" y="3886200"/>
            <a:ext cx="3733800" cy="0"/>
          </a:xfrm>
          <a:prstGeom prst="line">
            <a:avLst/>
          </a:prstGeom>
          <a:noFill/>
          <a:ln w="9525">
            <a:solidFill>
              <a:srgbClr val="FF0000"/>
            </a:solidFill>
            <a:round/>
            <a:headEnd/>
            <a:tailEnd type="triangle" w="med" len="med"/>
          </a:ln>
        </p:spPr>
        <p:txBody>
          <a:bodyPr/>
          <a:lstStyle/>
          <a:p>
            <a:endParaRPr lang="en-US"/>
          </a:p>
        </p:txBody>
      </p:sp>
      <p:sp>
        <p:nvSpPr>
          <p:cNvPr id="475145" name="Text Box 9"/>
          <p:cNvSpPr txBox="1">
            <a:spLocks noChangeArrowheads="1"/>
          </p:cNvSpPr>
          <p:nvPr/>
        </p:nvSpPr>
        <p:spPr bwMode="auto">
          <a:xfrm>
            <a:off x="228600" y="5562600"/>
            <a:ext cx="8915400" cy="400050"/>
          </a:xfrm>
          <a:prstGeom prst="rect">
            <a:avLst/>
          </a:prstGeom>
          <a:noFill/>
          <a:ln w="9525">
            <a:noFill/>
            <a:miter lim="800000"/>
            <a:headEnd/>
            <a:tailEnd/>
          </a:ln>
        </p:spPr>
        <p:txBody>
          <a:bodyPr>
            <a:spAutoFit/>
          </a:bodyPr>
          <a:lstStyle/>
          <a:p>
            <a:pPr>
              <a:spcBef>
                <a:spcPct val="50000"/>
              </a:spcBef>
            </a:pPr>
            <a:r>
              <a:rPr lang="en-US" sz="2000"/>
              <a:t>- Hình 3: Nước bốc hơi chuyển từ thể lỏng sang thể khí ở nhiệt độ cao.</a:t>
            </a:r>
          </a:p>
        </p:txBody>
      </p:sp>
      <p:sp>
        <p:nvSpPr>
          <p:cNvPr id="475146" name="Line 10"/>
          <p:cNvSpPr>
            <a:spLocks noChangeShapeType="1"/>
          </p:cNvSpPr>
          <p:nvPr/>
        </p:nvSpPr>
        <p:spPr bwMode="auto">
          <a:xfrm>
            <a:off x="4724400" y="1905000"/>
            <a:ext cx="381000" cy="1143000"/>
          </a:xfrm>
          <a:prstGeom prst="line">
            <a:avLst/>
          </a:prstGeom>
          <a:noFill/>
          <a:ln w="9525">
            <a:solidFill>
              <a:srgbClr val="FF0000"/>
            </a:solidFill>
            <a:round/>
            <a:headEnd/>
            <a:tailEnd type="triangle" w="med" len="med"/>
          </a:ln>
        </p:spPr>
        <p:txBody>
          <a:bodyPr/>
          <a:lstStyle/>
          <a:p>
            <a:endParaRPr lang="en-US"/>
          </a:p>
        </p:txBody>
      </p:sp>
      <p:sp>
        <p:nvSpPr>
          <p:cNvPr id="5130" name="AutoShape 15"/>
          <p:cNvSpPr>
            <a:spLocks noChangeArrowheads="1"/>
          </p:cNvSpPr>
          <p:nvPr/>
        </p:nvSpPr>
        <p:spPr bwMode="auto">
          <a:xfrm>
            <a:off x="2057400" y="609600"/>
            <a:ext cx="1066800" cy="609600"/>
          </a:xfrm>
          <a:prstGeom prst="star16">
            <a:avLst>
              <a:gd name="adj" fmla="val 37500"/>
            </a:avLst>
          </a:prstGeom>
          <a:solidFill>
            <a:srgbClr val="FFFF00"/>
          </a:solidFill>
          <a:ln w="9525">
            <a:solidFill>
              <a:srgbClr val="FF0000"/>
            </a:solidFill>
            <a:miter lim="800000"/>
            <a:headEnd/>
            <a:tailEnd/>
          </a:ln>
        </p:spPr>
        <p:txBody>
          <a:bodyPr wrap="none" anchor="ctr"/>
          <a:lstStyle/>
          <a:p>
            <a:pPr algn="ctr" eaLnBrk="0" hangingPunct="0"/>
            <a:r>
              <a:rPr lang="en-US" sz="1600" b="1">
                <a:solidFill>
                  <a:srgbClr val="0000FF"/>
                </a:solidFill>
              </a:rPr>
              <a:t>Bài 35</a:t>
            </a:r>
          </a:p>
        </p:txBody>
      </p:sp>
      <p:sp>
        <p:nvSpPr>
          <p:cNvPr id="5131" name="WordArt 16"/>
          <p:cNvSpPr>
            <a:spLocks noChangeArrowheads="1" noChangeShapeType="1" noTextEdit="1"/>
          </p:cNvSpPr>
          <p:nvPr/>
        </p:nvSpPr>
        <p:spPr bwMode="auto">
          <a:xfrm>
            <a:off x="3733800" y="519113"/>
            <a:ext cx="2286000" cy="533400"/>
          </a:xfrm>
          <a:prstGeom prst="rect">
            <a:avLst/>
          </a:prstGeom>
        </p:spPr>
        <p:txBody>
          <a:bodyPr wrap="none" fromWordArt="1">
            <a:prstTxWarp prst="textPlain">
              <a:avLst>
                <a:gd name="adj" fmla="val 50000"/>
              </a:avLst>
            </a:prstTxWarp>
          </a:bodyPr>
          <a:lstStyle/>
          <a:p>
            <a:pPr algn="ctr"/>
            <a:r>
              <a:rPr lang="en-US" sz="3200" kern="10">
                <a:ln w="9525">
                  <a:solidFill>
                    <a:schemeClr val="tx1"/>
                  </a:solidFill>
                  <a:round/>
                  <a:headEnd/>
                  <a:tailEnd/>
                </a:ln>
                <a:solidFill>
                  <a:srgbClr val="FF0000"/>
                </a:solidFill>
                <a:effectLst>
                  <a:outerShdw dist="35921" dir="2700000" algn="ctr" rotWithShape="0">
                    <a:srgbClr val="C0C0C0">
                      <a:alpha val="79999"/>
                    </a:srgbClr>
                  </a:outerShdw>
                </a:effectLst>
                <a:latin typeface="Arial"/>
                <a:cs typeface="Arial"/>
              </a:rPr>
              <a:t>Khoa học</a:t>
            </a:r>
          </a:p>
        </p:txBody>
      </p:sp>
      <p:sp>
        <p:nvSpPr>
          <p:cNvPr id="5132" name="WordArt 17"/>
          <p:cNvSpPr>
            <a:spLocks noChangeArrowheads="1" noChangeShapeType="1" noTextEdit="1"/>
          </p:cNvSpPr>
          <p:nvPr/>
        </p:nvSpPr>
        <p:spPr bwMode="auto">
          <a:xfrm>
            <a:off x="2895600" y="990600"/>
            <a:ext cx="4800600" cy="685800"/>
          </a:xfrm>
          <a:prstGeom prst="rect">
            <a:avLst/>
          </a:prstGeom>
        </p:spPr>
        <p:txBody>
          <a:bodyPr wrap="none" fromWordArt="1">
            <a:prstTxWarp prst="textDeflate">
              <a:avLst>
                <a:gd name="adj" fmla="val 9954"/>
              </a:avLst>
            </a:prstTxWarp>
          </a:bodyPr>
          <a:lstStyle/>
          <a:p>
            <a:pPr algn="ctr"/>
            <a:r>
              <a:rPr lang="en-US" sz="3200" kern="10">
                <a:ln w="9525">
                  <a:solidFill>
                    <a:srgbClr val="0000FF"/>
                  </a:solidFill>
                  <a:round/>
                  <a:headEnd/>
                  <a:tailEnd/>
                </a:ln>
                <a:solidFill>
                  <a:srgbClr val="0000FF"/>
                </a:solidFill>
                <a:latin typeface="Arial"/>
                <a:cs typeface="Arial"/>
              </a:rPr>
              <a:t>Sự chuyển thể của chất</a:t>
            </a:r>
          </a:p>
        </p:txBody>
      </p:sp>
      <p:pic>
        <p:nvPicPr>
          <p:cNvPr id="5133" name="Picture 18" descr="flowlin2.gif (13943 bytes)"/>
          <p:cNvPicPr>
            <a:picLocks noChangeAspect="1" noChangeArrowheads="1"/>
          </p:cNvPicPr>
          <p:nvPr/>
        </p:nvPicPr>
        <p:blipFill>
          <a:blip r:embed="rId4"/>
          <a:srcRect/>
          <a:stretch>
            <a:fillRect/>
          </a:stretch>
        </p:blipFill>
        <p:spPr bwMode="auto">
          <a:xfrm>
            <a:off x="533400" y="5867400"/>
            <a:ext cx="7696200" cy="990600"/>
          </a:xfrm>
          <a:prstGeom prst="rect">
            <a:avLst/>
          </a:prstGeom>
          <a:noFill/>
          <a:ln w="9525">
            <a:noFill/>
            <a:miter lim="800000"/>
            <a:headEnd/>
            <a:tailEnd/>
          </a:ln>
        </p:spPr>
      </p:pic>
      <p:graphicFrame>
        <p:nvGraphicFramePr>
          <p:cNvPr id="5122" name="Object 12"/>
          <p:cNvGraphicFramePr>
            <a:graphicFrameLocks noChangeAspect="1"/>
          </p:cNvGraphicFramePr>
          <p:nvPr/>
        </p:nvGraphicFramePr>
        <p:xfrm>
          <a:off x="0" y="0"/>
          <a:ext cx="1766888" cy="2222500"/>
        </p:xfrm>
        <a:graphic>
          <a:graphicData uri="http://schemas.openxmlformats.org/presentationml/2006/ole">
            <p:oleObj spid="_x0000_s5122" name="Clip" r:id="rId5" imgW="1060704" imgH="1335024" progId="MS_ClipArt_Gallery.2">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75140"/>
                                        </p:tgtEl>
                                        <p:attrNameLst>
                                          <p:attrName>style.visibility</p:attrName>
                                        </p:attrNameLst>
                                      </p:cBhvr>
                                      <p:to>
                                        <p:strVal val="visible"/>
                                      </p:to>
                                    </p:set>
                                    <p:animEffect transition="in" filter="checkerboard(across)">
                                      <p:cBhvr>
                                        <p:cTn id="7" dur="500"/>
                                        <p:tgtEl>
                                          <p:spTgt spid="4751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75141"/>
                                        </p:tgtEl>
                                        <p:attrNameLst>
                                          <p:attrName>style.visibility</p:attrName>
                                        </p:attrNameLst>
                                      </p:cBhvr>
                                      <p:to>
                                        <p:strVal val="visible"/>
                                      </p:to>
                                    </p:set>
                                    <p:animEffect transition="in" filter="checkerboard(across)">
                                      <p:cBhvr>
                                        <p:cTn id="12" dur="500"/>
                                        <p:tgtEl>
                                          <p:spTgt spid="47514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75146"/>
                                        </p:tgtEl>
                                        <p:attrNameLst>
                                          <p:attrName>style.visibility</p:attrName>
                                        </p:attrNameLst>
                                      </p:cBhvr>
                                      <p:to>
                                        <p:strVal val="visible"/>
                                      </p:to>
                                    </p:set>
                                    <p:animEffect transition="in" filter="checkerboard(across)">
                                      <p:cBhvr>
                                        <p:cTn id="17" dur="500"/>
                                        <p:tgtEl>
                                          <p:spTgt spid="47514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75145"/>
                                        </p:tgtEl>
                                        <p:attrNameLst>
                                          <p:attrName>style.visibility</p:attrName>
                                        </p:attrNameLst>
                                      </p:cBhvr>
                                      <p:to>
                                        <p:strVal val="visible"/>
                                      </p:to>
                                    </p:set>
                                    <p:animEffect transition="in" filter="checkerboard(across)">
                                      <p:cBhvr>
                                        <p:cTn id="22" dur="500"/>
                                        <p:tgtEl>
                                          <p:spTgt spid="4751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475144"/>
                                        </p:tgtEl>
                                        <p:attrNameLst>
                                          <p:attrName>style.visibility</p:attrName>
                                        </p:attrNameLst>
                                      </p:cBhvr>
                                      <p:to>
                                        <p:strVal val="visible"/>
                                      </p:to>
                                    </p:set>
                                    <p:animEffect transition="in" filter="checkerboard(across)">
                                      <p:cBhvr>
                                        <p:cTn id="27" dur="500"/>
                                        <p:tgtEl>
                                          <p:spTgt spid="47514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475143"/>
                                        </p:tgtEl>
                                        <p:attrNameLst>
                                          <p:attrName>style.visibility</p:attrName>
                                        </p:attrNameLst>
                                      </p:cBhvr>
                                      <p:to>
                                        <p:strVal val="visible"/>
                                      </p:to>
                                    </p:set>
                                    <p:animEffect transition="in" filter="box(in)">
                                      <p:cBhvr>
                                        <p:cTn id="32" dur="500"/>
                                        <p:tgtEl>
                                          <p:spTgt spid="475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140" grpId="0"/>
      <p:bldP spid="475141" grpId="0"/>
      <p:bldP spid="475143" grpId="0" animBg="1"/>
      <p:bldP spid="475144" grpId="0" animBg="1"/>
      <p:bldP spid="475145" grpId="0"/>
      <p:bldP spid="47514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EJ0201"/>
          <p:cNvPicPr>
            <a:picLocks noChangeAspect="1" noChangeArrowheads="1"/>
          </p:cNvPicPr>
          <p:nvPr/>
        </p:nvPicPr>
        <p:blipFill>
          <a:blip r:embed="rId2"/>
          <a:srcRect/>
          <a:stretch>
            <a:fillRect/>
          </a:stretch>
        </p:blipFill>
        <p:spPr bwMode="auto">
          <a:xfrm>
            <a:off x="28575" y="33338"/>
            <a:ext cx="9144000" cy="6858000"/>
          </a:xfrm>
          <a:prstGeom prst="rect">
            <a:avLst/>
          </a:prstGeom>
          <a:noFill/>
          <a:ln w="9525">
            <a:solidFill>
              <a:schemeClr val="accent1"/>
            </a:solidFill>
            <a:miter lim="800000"/>
            <a:headEnd/>
            <a:tailEnd/>
          </a:ln>
        </p:spPr>
      </p:pic>
      <p:sp>
        <p:nvSpPr>
          <p:cNvPr id="13315" name="AutoShape 8"/>
          <p:cNvSpPr>
            <a:spLocks noChangeArrowheads="1"/>
          </p:cNvSpPr>
          <p:nvPr/>
        </p:nvSpPr>
        <p:spPr bwMode="auto">
          <a:xfrm>
            <a:off x="1752600" y="1919288"/>
            <a:ext cx="1066800" cy="609600"/>
          </a:xfrm>
          <a:prstGeom prst="star16">
            <a:avLst>
              <a:gd name="adj" fmla="val 37500"/>
            </a:avLst>
          </a:prstGeom>
          <a:solidFill>
            <a:srgbClr val="FFFF00"/>
          </a:solidFill>
          <a:ln w="9525">
            <a:solidFill>
              <a:srgbClr val="FF0000"/>
            </a:solidFill>
            <a:miter lim="800000"/>
            <a:headEnd/>
            <a:tailEnd/>
          </a:ln>
        </p:spPr>
        <p:txBody>
          <a:bodyPr wrap="none" anchor="ctr"/>
          <a:lstStyle/>
          <a:p>
            <a:pPr algn="ctr" eaLnBrk="0" hangingPunct="0"/>
            <a:r>
              <a:rPr lang="en-US" b="1">
                <a:solidFill>
                  <a:srgbClr val="0000FF"/>
                </a:solidFill>
              </a:rPr>
              <a:t>Bài 35</a:t>
            </a:r>
          </a:p>
        </p:txBody>
      </p:sp>
      <p:sp>
        <p:nvSpPr>
          <p:cNvPr id="13316" name="WordArt 9"/>
          <p:cNvSpPr>
            <a:spLocks noChangeArrowheads="1" noChangeShapeType="1" noTextEdit="1"/>
          </p:cNvSpPr>
          <p:nvPr/>
        </p:nvSpPr>
        <p:spPr bwMode="auto">
          <a:xfrm>
            <a:off x="3581400" y="1690688"/>
            <a:ext cx="2286000" cy="533400"/>
          </a:xfrm>
          <a:prstGeom prst="rect">
            <a:avLst/>
          </a:prstGeom>
        </p:spPr>
        <p:txBody>
          <a:bodyPr wrap="none" fromWordArt="1">
            <a:prstTxWarp prst="textPlain">
              <a:avLst>
                <a:gd name="adj" fmla="val 50000"/>
              </a:avLst>
            </a:prstTxWarp>
          </a:bodyPr>
          <a:lstStyle/>
          <a:p>
            <a:pPr algn="ctr"/>
            <a:r>
              <a:rPr lang="en-US" sz="3600" kern="10">
                <a:ln w="9525">
                  <a:solidFill>
                    <a:schemeClr val="tx1"/>
                  </a:solidFill>
                  <a:round/>
                  <a:headEnd/>
                  <a:tailEnd/>
                </a:ln>
                <a:solidFill>
                  <a:srgbClr val="FF0000"/>
                </a:solidFill>
                <a:effectLst>
                  <a:outerShdw dist="35921" dir="2700000" algn="ctr" rotWithShape="0">
                    <a:srgbClr val="C0C0C0">
                      <a:alpha val="79999"/>
                    </a:srgbClr>
                  </a:outerShdw>
                </a:effectLst>
                <a:latin typeface="Arial"/>
                <a:cs typeface="Arial"/>
              </a:rPr>
              <a:t>Khoa học</a:t>
            </a:r>
          </a:p>
        </p:txBody>
      </p:sp>
      <p:sp>
        <p:nvSpPr>
          <p:cNvPr id="13317" name="WordArt 10"/>
          <p:cNvSpPr>
            <a:spLocks noChangeArrowheads="1" noChangeShapeType="1" noTextEdit="1"/>
          </p:cNvSpPr>
          <p:nvPr/>
        </p:nvSpPr>
        <p:spPr bwMode="auto">
          <a:xfrm>
            <a:off x="2895600" y="2224088"/>
            <a:ext cx="4800600" cy="685800"/>
          </a:xfrm>
          <a:prstGeom prst="rect">
            <a:avLst/>
          </a:prstGeom>
        </p:spPr>
        <p:txBody>
          <a:bodyPr wrap="none" fromWordArt="1">
            <a:prstTxWarp prst="textDeflate">
              <a:avLst>
                <a:gd name="adj" fmla="val 9954"/>
              </a:avLst>
            </a:prstTxWarp>
          </a:bodyPr>
          <a:lstStyle/>
          <a:p>
            <a:pPr algn="ctr"/>
            <a:r>
              <a:rPr lang="en-US" sz="3600" kern="10">
                <a:ln w="9525">
                  <a:solidFill>
                    <a:srgbClr val="0000FF"/>
                  </a:solidFill>
                  <a:round/>
                  <a:headEnd/>
                  <a:tailEnd/>
                </a:ln>
                <a:solidFill>
                  <a:srgbClr val="0000FF"/>
                </a:solidFill>
                <a:latin typeface="Arial"/>
                <a:cs typeface="Arial"/>
              </a:rPr>
              <a:t>Sự chuyển thể của chất</a:t>
            </a:r>
          </a:p>
        </p:txBody>
      </p:sp>
      <p:sp>
        <p:nvSpPr>
          <p:cNvPr id="509963" name="Text Box 11"/>
          <p:cNvSpPr txBox="1">
            <a:spLocks noChangeArrowheads="1"/>
          </p:cNvSpPr>
          <p:nvPr/>
        </p:nvSpPr>
        <p:spPr bwMode="auto">
          <a:xfrm>
            <a:off x="1143000" y="2833688"/>
            <a:ext cx="6858000" cy="1860550"/>
          </a:xfrm>
          <a:prstGeom prst="rect">
            <a:avLst/>
          </a:prstGeom>
          <a:noFill/>
          <a:ln w="9525">
            <a:noFill/>
            <a:miter lim="800000"/>
            <a:headEnd/>
            <a:tailEnd/>
          </a:ln>
        </p:spPr>
        <p:txBody>
          <a:bodyPr>
            <a:spAutoFit/>
          </a:bodyPr>
          <a:lstStyle/>
          <a:p>
            <a:pPr algn="just">
              <a:spcBef>
                <a:spcPct val="50000"/>
              </a:spcBef>
            </a:pPr>
            <a:r>
              <a:rPr lang="en-US" sz="2800">
                <a:solidFill>
                  <a:srgbClr val="A50021"/>
                </a:solidFill>
                <a:cs typeface="Arial" charset="0"/>
              </a:rPr>
              <a:t>Trong cuộc sống hàng ngày còn rất nhiều chất có thể chuyển từ thể này sang thể khác. Em hãy nêu những ví dụ về sự chuyển thể của chất mà em biết.</a:t>
            </a:r>
            <a:r>
              <a:rPr lang="en-US" sz="3200">
                <a:solidFill>
                  <a:srgbClr val="0000FF"/>
                </a:solidFill>
                <a:cs typeface="Arial" charset="0"/>
              </a:rPr>
              <a:t> </a:t>
            </a:r>
          </a:p>
        </p:txBody>
      </p:sp>
      <p:sp>
        <p:nvSpPr>
          <p:cNvPr id="509964" name="Text Box 12"/>
          <p:cNvSpPr txBox="1">
            <a:spLocks noChangeArrowheads="1"/>
          </p:cNvSpPr>
          <p:nvPr/>
        </p:nvSpPr>
        <p:spPr bwMode="auto">
          <a:xfrm>
            <a:off x="1600200" y="4738688"/>
            <a:ext cx="5410200" cy="519112"/>
          </a:xfrm>
          <a:prstGeom prst="rect">
            <a:avLst/>
          </a:prstGeom>
          <a:noFill/>
          <a:ln w="9525">
            <a:noFill/>
            <a:miter lim="800000"/>
            <a:headEnd/>
            <a:tailEnd/>
          </a:ln>
        </p:spPr>
        <p:txBody>
          <a:bodyPr>
            <a:spAutoFit/>
          </a:bodyPr>
          <a:lstStyle/>
          <a:p>
            <a:pPr>
              <a:spcBef>
                <a:spcPct val="50000"/>
              </a:spcBef>
            </a:pPr>
            <a:r>
              <a:rPr lang="en-US" sz="2800" b="1" i="1">
                <a:solidFill>
                  <a:srgbClr val="FF0000"/>
                </a:solidFill>
                <a:cs typeface="Arial" charset="0"/>
              </a:rPr>
              <a:t>VD: Mỡ, bơ….</a:t>
            </a:r>
          </a:p>
        </p:txBody>
      </p:sp>
      <p:sp>
        <p:nvSpPr>
          <p:cNvPr id="509965" name="Text Box 13"/>
          <p:cNvSpPr txBox="1">
            <a:spLocks noChangeArrowheads="1"/>
          </p:cNvSpPr>
          <p:nvPr/>
        </p:nvSpPr>
        <p:spPr bwMode="auto">
          <a:xfrm>
            <a:off x="2133600" y="5272088"/>
            <a:ext cx="4953000" cy="519112"/>
          </a:xfrm>
          <a:prstGeom prst="rect">
            <a:avLst/>
          </a:prstGeom>
          <a:noFill/>
          <a:ln w="9525">
            <a:noFill/>
            <a:miter lim="800000"/>
            <a:headEnd/>
            <a:tailEnd/>
          </a:ln>
        </p:spPr>
        <p:txBody>
          <a:bodyPr>
            <a:spAutoFit/>
          </a:bodyPr>
          <a:lstStyle/>
          <a:p>
            <a:pPr>
              <a:spcBef>
                <a:spcPct val="50000"/>
              </a:spcBef>
            </a:pPr>
            <a:r>
              <a:rPr lang="en-US" sz="2800">
                <a:solidFill>
                  <a:srgbClr val="0000FF"/>
                </a:solidFill>
                <a:cs typeface="Arial" charset="0"/>
              </a:rPr>
              <a:t>Đọc ví dụ ở mục bạn cần biết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09963"/>
                                        </p:tgtEl>
                                        <p:attrNameLst>
                                          <p:attrName>style.visibility</p:attrName>
                                        </p:attrNameLst>
                                      </p:cBhvr>
                                      <p:to>
                                        <p:strVal val="visible"/>
                                      </p:to>
                                    </p:set>
                                    <p:animEffect transition="in" filter="fade">
                                      <p:cBhvr>
                                        <p:cTn id="7" dur="1000"/>
                                        <p:tgtEl>
                                          <p:spTgt spid="509963"/>
                                        </p:tgtEl>
                                      </p:cBhvr>
                                    </p:animEffect>
                                    <p:anim calcmode="lin" valueType="num">
                                      <p:cBhvr>
                                        <p:cTn id="8" dur="1000" fill="hold"/>
                                        <p:tgtEl>
                                          <p:spTgt spid="509963"/>
                                        </p:tgtEl>
                                        <p:attrNameLst>
                                          <p:attrName>ppt_x</p:attrName>
                                        </p:attrNameLst>
                                      </p:cBhvr>
                                      <p:tavLst>
                                        <p:tav tm="0">
                                          <p:val>
                                            <p:strVal val="#ppt_x"/>
                                          </p:val>
                                        </p:tav>
                                        <p:tav tm="100000">
                                          <p:val>
                                            <p:strVal val="#ppt_x"/>
                                          </p:val>
                                        </p:tav>
                                      </p:tavLst>
                                    </p:anim>
                                    <p:anim calcmode="lin" valueType="num">
                                      <p:cBhvr>
                                        <p:cTn id="9" dur="1000" fill="hold"/>
                                        <p:tgtEl>
                                          <p:spTgt spid="50996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09964"/>
                                        </p:tgtEl>
                                        <p:attrNameLst>
                                          <p:attrName>style.visibility</p:attrName>
                                        </p:attrNameLst>
                                      </p:cBhvr>
                                      <p:to>
                                        <p:strVal val="visible"/>
                                      </p:to>
                                    </p:set>
                                    <p:anim calcmode="lin" valueType="num">
                                      <p:cBhvr additive="base">
                                        <p:cTn id="14" dur="500" fill="hold"/>
                                        <p:tgtEl>
                                          <p:spTgt spid="509964"/>
                                        </p:tgtEl>
                                        <p:attrNameLst>
                                          <p:attrName>ppt_x</p:attrName>
                                        </p:attrNameLst>
                                      </p:cBhvr>
                                      <p:tavLst>
                                        <p:tav tm="0">
                                          <p:val>
                                            <p:strVal val="#ppt_x"/>
                                          </p:val>
                                        </p:tav>
                                        <p:tav tm="100000">
                                          <p:val>
                                            <p:strVal val="#ppt_x"/>
                                          </p:val>
                                        </p:tav>
                                      </p:tavLst>
                                    </p:anim>
                                    <p:anim calcmode="lin" valueType="num">
                                      <p:cBhvr additive="base">
                                        <p:cTn id="15" dur="500" fill="hold"/>
                                        <p:tgtEl>
                                          <p:spTgt spid="509964"/>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09965"/>
                                        </p:tgtEl>
                                        <p:attrNameLst>
                                          <p:attrName>style.visibility</p:attrName>
                                        </p:attrNameLst>
                                      </p:cBhvr>
                                      <p:to>
                                        <p:strVal val="visible"/>
                                      </p:to>
                                    </p:set>
                                    <p:anim calcmode="lin" valueType="num">
                                      <p:cBhvr additive="base">
                                        <p:cTn id="20" dur="500" fill="hold"/>
                                        <p:tgtEl>
                                          <p:spTgt spid="509965"/>
                                        </p:tgtEl>
                                        <p:attrNameLst>
                                          <p:attrName>ppt_x</p:attrName>
                                        </p:attrNameLst>
                                      </p:cBhvr>
                                      <p:tavLst>
                                        <p:tav tm="0">
                                          <p:val>
                                            <p:strVal val="#ppt_x"/>
                                          </p:val>
                                        </p:tav>
                                        <p:tav tm="100000">
                                          <p:val>
                                            <p:strVal val="#ppt_x"/>
                                          </p:val>
                                        </p:tav>
                                      </p:tavLst>
                                    </p:anim>
                                    <p:anim calcmode="lin" valueType="num">
                                      <p:cBhvr additive="base">
                                        <p:cTn id="21" dur="500" fill="hold"/>
                                        <p:tgtEl>
                                          <p:spTgt spid="5099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963" grpId="0"/>
      <p:bldP spid="509964" grpId="0"/>
      <p:bldP spid="50996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4" name="Text Box 4"/>
          <p:cNvSpPr txBox="1">
            <a:spLocks noChangeArrowheads="1"/>
          </p:cNvSpPr>
          <p:nvPr/>
        </p:nvSpPr>
        <p:spPr bwMode="auto">
          <a:xfrm>
            <a:off x="1066800" y="2406650"/>
            <a:ext cx="7467600" cy="769938"/>
          </a:xfrm>
          <a:prstGeom prst="rect">
            <a:avLst/>
          </a:prstGeom>
          <a:noFill/>
          <a:ln w="9525" algn="ctr">
            <a:noFill/>
            <a:miter lim="800000"/>
            <a:headEnd/>
            <a:tailEnd/>
          </a:ln>
        </p:spPr>
        <p:txBody>
          <a:bodyPr>
            <a:spAutoFit/>
          </a:bodyPr>
          <a:lstStyle/>
          <a:p>
            <a:pPr>
              <a:spcBef>
                <a:spcPct val="50000"/>
              </a:spcBef>
            </a:pPr>
            <a:r>
              <a:rPr lang="en-US" sz="2400">
                <a:solidFill>
                  <a:srgbClr val="0000FF"/>
                </a:solidFill>
              </a:rPr>
              <a:t>    </a:t>
            </a:r>
            <a:r>
              <a:rPr lang="en-US" sz="2000">
                <a:solidFill>
                  <a:srgbClr val="0000FF"/>
                </a:solidFill>
              </a:rPr>
              <a:t>* </a:t>
            </a:r>
            <a:r>
              <a:rPr lang="en-US" sz="2000" b="1" i="1">
                <a:solidFill>
                  <a:srgbClr val="0000FF"/>
                </a:solidFill>
              </a:rPr>
              <a:t>Điều kiện nào để các chất có thể chuyển từ thể này sang thể khác?</a:t>
            </a:r>
          </a:p>
        </p:txBody>
      </p:sp>
      <p:sp>
        <p:nvSpPr>
          <p:cNvPr id="486405" name="Text Box 5"/>
          <p:cNvSpPr txBox="1">
            <a:spLocks noChangeArrowheads="1"/>
          </p:cNvSpPr>
          <p:nvPr/>
        </p:nvSpPr>
        <p:spPr bwMode="auto">
          <a:xfrm>
            <a:off x="1295400" y="3200400"/>
            <a:ext cx="7086600" cy="1200150"/>
          </a:xfrm>
          <a:prstGeom prst="rect">
            <a:avLst/>
          </a:prstGeom>
          <a:noFill/>
          <a:ln w="9525" algn="ctr">
            <a:noFill/>
            <a:miter lim="800000"/>
            <a:headEnd/>
            <a:tailEnd/>
          </a:ln>
        </p:spPr>
        <p:txBody>
          <a:bodyPr>
            <a:spAutoFit/>
          </a:bodyPr>
          <a:lstStyle/>
          <a:p>
            <a:pPr algn="just">
              <a:spcBef>
                <a:spcPct val="50000"/>
              </a:spcBef>
            </a:pPr>
            <a:r>
              <a:rPr lang="en-US" sz="2400" b="1">
                <a:solidFill>
                  <a:srgbClr val="990033"/>
                </a:solidFill>
              </a:rPr>
              <a:t>   </a:t>
            </a:r>
            <a:r>
              <a:rPr lang="en-US" sz="2400" b="1">
                <a:solidFill>
                  <a:srgbClr val="A50021"/>
                </a:solidFill>
              </a:rPr>
              <a:t>* Các chất có thể tồn tại ở thể rắn , thể lỏng hoặc thể khí. Khi nhiệt độ thay đổi, một số chất có thể chuyển từ thể này sang thể khác</a:t>
            </a:r>
            <a:r>
              <a:rPr lang="en-US" sz="2400">
                <a:solidFill>
                  <a:srgbClr val="A50021"/>
                </a:solidFill>
              </a:rPr>
              <a:t> </a:t>
            </a:r>
          </a:p>
        </p:txBody>
      </p:sp>
      <p:sp>
        <p:nvSpPr>
          <p:cNvPr id="14340" name="AutoShape 6"/>
          <p:cNvSpPr>
            <a:spLocks noChangeArrowheads="1"/>
          </p:cNvSpPr>
          <p:nvPr/>
        </p:nvSpPr>
        <p:spPr bwMode="auto">
          <a:xfrm>
            <a:off x="914400" y="838200"/>
            <a:ext cx="1066800" cy="609600"/>
          </a:xfrm>
          <a:prstGeom prst="star16">
            <a:avLst>
              <a:gd name="adj" fmla="val 37500"/>
            </a:avLst>
          </a:prstGeom>
          <a:solidFill>
            <a:srgbClr val="FFFF00"/>
          </a:solidFill>
          <a:ln w="9525">
            <a:solidFill>
              <a:srgbClr val="FF0000"/>
            </a:solidFill>
            <a:miter lim="800000"/>
            <a:headEnd/>
            <a:tailEnd/>
          </a:ln>
        </p:spPr>
        <p:txBody>
          <a:bodyPr wrap="none" anchor="ctr"/>
          <a:lstStyle/>
          <a:p>
            <a:pPr algn="ctr" eaLnBrk="0" hangingPunct="0"/>
            <a:r>
              <a:rPr lang="en-US" sz="1600" b="1">
                <a:solidFill>
                  <a:srgbClr val="0000FF"/>
                </a:solidFill>
              </a:rPr>
              <a:t>Bài 35</a:t>
            </a:r>
          </a:p>
        </p:txBody>
      </p:sp>
      <p:sp>
        <p:nvSpPr>
          <p:cNvPr id="14341" name="WordArt 7"/>
          <p:cNvSpPr>
            <a:spLocks noChangeArrowheads="1" noChangeShapeType="1" noTextEdit="1"/>
          </p:cNvSpPr>
          <p:nvPr/>
        </p:nvSpPr>
        <p:spPr bwMode="auto">
          <a:xfrm>
            <a:off x="3048000" y="762000"/>
            <a:ext cx="2286000" cy="533400"/>
          </a:xfrm>
          <a:prstGeom prst="rect">
            <a:avLst/>
          </a:prstGeom>
        </p:spPr>
        <p:txBody>
          <a:bodyPr wrap="none" fromWordArt="1">
            <a:prstTxWarp prst="textPlain">
              <a:avLst>
                <a:gd name="adj" fmla="val 50000"/>
              </a:avLst>
            </a:prstTxWarp>
          </a:bodyPr>
          <a:lstStyle/>
          <a:p>
            <a:pPr algn="ctr"/>
            <a:r>
              <a:rPr lang="en-US" sz="3200" kern="10">
                <a:ln w="9525">
                  <a:solidFill>
                    <a:schemeClr val="tx1"/>
                  </a:solidFill>
                  <a:round/>
                  <a:headEnd/>
                  <a:tailEnd/>
                </a:ln>
                <a:solidFill>
                  <a:srgbClr val="FF0000"/>
                </a:solidFill>
                <a:effectLst>
                  <a:outerShdw dist="35921" dir="2700000" algn="ctr" rotWithShape="0">
                    <a:srgbClr val="C0C0C0">
                      <a:alpha val="79999"/>
                    </a:srgbClr>
                  </a:outerShdw>
                </a:effectLst>
                <a:latin typeface="Arial"/>
                <a:cs typeface="Arial"/>
              </a:rPr>
              <a:t>Khoa học</a:t>
            </a:r>
          </a:p>
        </p:txBody>
      </p:sp>
      <p:sp>
        <p:nvSpPr>
          <p:cNvPr id="14342" name="WordArt 8"/>
          <p:cNvSpPr>
            <a:spLocks noChangeArrowheads="1" noChangeShapeType="1" noTextEdit="1"/>
          </p:cNvSpPr>
          <p:nvPr/>
        </p:nvSpPr>
        <p:spPr bwMode="auto">
          <a:xfrm>
            <a:off x="1905000" y="1295400"/>
            <a:ext cx="4800600" cy="685800"/>
          </a:xfrm>
          <a:prstGeom prst="rect">
            <a:avLst/>
          </a:prstGeom>
        </p:spPr>
        <p:txBody>
          <a:bodyPr wrap="none" fromWordArt="1">
            <a:prstTxWarp prst="textDeflate">
              <a:avLst>
                <a:gd name="adj" fmla="val 9954"/>
              </a:avLst>
            </a:prstTxWarp>
          </a:bodyPr>
          <a:lstStyle/>
          <a:p>
            <a:pPr algn="ctr"/>
            <a:r>
              <a:rPr lang="en-US" sz="3200" kern="10">
                <a:ln w="9525">
                  <a:solidFill>
                    <a:srgbClr val="0000FF"/>
                  </a:solidFill>
                  <a:round/>
                  <a:headEnd/>
                  <a:tailEnd/>
                </a:ln>
                <a:solidFill>
                  <a:srgbClr val="0000FF"/>
                </a:solidFill>
                <a:latin typeface="Arial"/>
                <a:cs typeface="Arial"/>
              </a:rPr>
              <a:t>Sự chuyển thể của chất</a:t>
            </a:r>
          </a:p>
        </p:txBody>
      </p:sp>
      <p:grpSp>
        <p:nvGrpSpPr>
          <p:cNvPr id="14343" name="Group 10"/>
          <p:cNvGrpSpPr>
            <a:grpSpLocks/>
          </p:cNvGrpSpPr>
          <p:nvPr/>
        </p:nvGrpSpPr>
        <p:grpSpPr bwMode="auto">
          <a:xfrm>
            <a:off x="6400800" y="-609600"/>
            <a:ext cx="3048000" cy="3048000"/>
            <a:chOff x="3984" y="2592"/>
            <a:chExt cx="1920" cy="1920"/>
          </a:xfrm>
        </p:grpSpPr>
        <p:pic>
          <p:nvPicPr>
            <p:cNvPr id="14348" name="Picture 11" descr="hoa20_11"/>
            <p:cNvPicPr>
              <a:picLocks noChangeAspect="1" noChangeArrowheads="1"/>
            </p:cNvPicPr>
            <p:nvPr/>
          </p:nvPicPr>
          <p:blipFill>
            <a:blip r:embed="rId2"/>
            <a:srcRect/>
            <a:stretch>
              <a:fillRect/>
            </a:stretch>
          </p:blipFill>
          <p:spPr bwMode="auto">
            <a:xfrm>
              <a:off x="3984" y="2592"/>
              <a:ext cx="1920" cy="1920"/>
            </a:xfrm>
            <a:prstGeom prst="rect">
              <a:avLst/>
            </a:prstGeom>
            <a:noFill/>
            <a:ln w="9525">
              <a:noFill/>
              <a:miter lim="800000"/>
              <a:headEnd/>
              <a:tailEnd/>
            </a:ln>
          </p:spPr>
        </p:pic>
        <p:sp>
          <p:nvSpPr>
            <p:cNvPr id="14349" name="WordArt 12"/>
            <p:cNvSpPr>
              <a:spLocks noChangeArrowheads="1" noChangeShapeType="1" noTextEdit="1"/>
            </p:cNvSpPr>
            <p:nvPr/>
          </p:nvSpPr>
          <p:spPr bwMode="auto">
            <a:xfrm>
              <a:off x="4784" y="2984"/>
              <a:ext cx="384" cy="144"/>
            </a:xfrm>
            <a:prstGeom prst="rect">
              <a:avLst/>
            </a:prstGeom>
          </p:spPr>
          <p:txBody>
            <a:bodyPr wrap="none" fromWordArt="1">
              <a:prstTxWarp prst="textPlain">
                <a:avLst>
                  <a:gd name="adj" fmla="val 50000"/>
                </a:avLst>
              </a:prstTxWarp>
            </a:bodyPr>
            <a:lstStyle/>
            <a:p>
              <a:pPr algn="ctr"/>
              <a:r>
                <a:rPr lang="en-US" sz="32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chemeClr val="tx1">
                        <a:alpha val="79999"/>
                      </a:schemeClr>
                    </a:outerShdw>
                  </a:effectLst>
                  <a:latin typeface="Arial"/>
                  <a:cs typeface="Arial"/>
                </a:rPr>
                <a:t>07-12</a:t>
              </a:r>
            </a:p>
          </p:txBody>
        </p:sp>
      </p:grpSp>
      <p:pic>
        <p:nvPicPr>
          <p:cNvPr id="14344" name="Picture 13" descr="flowlin2.gif (13943 bytes)"/>
          <p:cNvPicPr>
            <a:picLocks noChangeAspect="1" noChangeArrowheads="1"/>
          </p:cNvPicPr>
          <p:nvPr/>
        </p:nvPicPr>
        <p:blipFill>
          <a:blip r:embed="rId3"/>
          <a:srcRect/>
          <a:stretch>
            <a:fillRect/>
          </a:stretch>
        </p:blipFill>
        <p:spPr bwMode="auto">
          <a:xfrm>
            <a:off x="1143000" y="5638800"/>
            <a:ext cx="7696200" cy="990600"/>
          </a:xfrm>
          <a:prstGeom prst="rect">
            <a:avLst/>
          </a:prstGeom>
          <a:noFill/>
          <a:ln w="9525">
            <a:noFill/>
            <a:miter lim="800000"/>
            <a:headEnd/>
            <a:tailEnd/>
          </a:ln>
        </p:spPr>
      </p:pic>
      <p:pic>
        <p:nvPicPr>
          <p:cNvPr id="14345" name="Picture 14" descr="j0304933"/>
          <p:cNvPicPr>
            <a:picLocks noChangeAspect="1" noChangeArrowheads="1"/>
          </p:cNvPicPr>
          <p:nvPr/>
        </p:nvPicPr>
        <p:blipFill>
          <a:blip r:embed="rId4"/>
          <a:srcRect/>
          <a:stretch>
            <a:fillRect/>
          </a:stretch>
        </p:blipFill>
        <p:spPr bwMode="auto">
          <a:xfrm>
            <a:off x="0" y="4724400"/>
            <a:ext cx="1981200" cy="1676400"/>
          </a:xfrm>
          <a:prstGeom prst="rect">
            <a:avLst/>
          </a:prstGeom>
          <a:noFill/>
          <a:ln w="9525">
            <a:noFill/>
            <a:miter lim="800000"/>
            <a:headEnd/>
            <a:tailEnd/>
          </a:ln>
        </p:spPr>
      </p:pic>
      <p:sp>
        <p:nvSpPr>
          <p:cNvPr id="486415" name="Text Box 15"/>
          <p:cNvSpPr txBox="1">
            <a:spLocks noChangeArrowheads="1"/>
          </p:cNvSpPr>
          <p:nvPr/>
        </p:nvSpPr>
        <p:spPr bwMode="auto">
          <a:xfrm>
            <a:off x="1295400" y="4527550"/>
            <a:ext cx="7086600" cy="1200150"/>
          </a:xfrm>
          <a:prstGeom prst="rect">
            <a:avLst/>
          </a:prstGeom>
          <a:noFill/>
          <a:ln w="9525">
            <a:noFill/>
            <a:miter lim="800000"/>
            <a:headEnd/>
            <a:tailEnd/>
          </a:ln>
        </p:spPr>
        <p:txBody>
          <a:bodyPr>
            <a:spAutoFit/>
          </a:bodyPr>
          <a:lstStyle/>
          <a:p>
            <a:pPr>
              <a:spcBef>
                <a:spcPct val="50000"/>
              </a:spcBef>
            </a:pPr>
            <a:r>
              <a:rPr lang="en-US" sz="2400">
                <a:solidFill>
                  <a:srgbClr val="FF0000"/>
                </a:solidFill>
                <a:cs typeface="Arial" charset="0"/>
              </a:rPr>
              <a:t>KL: Khi thay đổi nhiệt độ, các chất có thể chuyển từ thể này sang thể khác, sự chuyển thể này là một dạng biến đổi lí học.</a:t>
            </a:r>
          </a:p>
        </p:txBody>
      </p:sp>
      <p:sp>
        <p:nvSpPr>
          <p:cNvPr id="486416" name="Text Box 16"/>
          <p:cNvSpPr txBox="1">
            <a:spLocks noChangeArrowheads="1"/>
          </p:cNvSpPr>
          <p:nvPr/>
        </p:nvSpPr>
        <p:spPr bwMode="auto">
          <a:xfrm>
            <a:off x="1371600" y="1905000"/>
            <a:ext cx="6400800" cy="400050"/>
          </a:xfrm>
          <a:prstGeom prst="rect">
            <a:avLst/>
          </a:prstGeom>
          <a:noFill/>
          <a:ln w="9525">
            <a:noFill/>
            <a:miter lim="800000"/>
            <a:headEnd/>
            <a:tailEnd/>
          </a:ln>
        </p:spPr>
        <p:txBody>
          <a:bodyPr>
            <a:spAutoFit/>
          </a:bodyPr>
          <a:lstStyle/>
          <a:p>
            <a:pPr>
              <a:spcBef>
                <a:spcPct val="50000"/>
              </a:spcBef>
            </a:pPr>
            <a:r>
              <a:rPr lang="en-US" sz="2000">
                <a:solidFill>
                  <a:srgbClr val="0000FF"/>
                </a:solidFill>
                <a:cs typeface="Arial" charset="0"/>
              </a:rPr>
              <a:t> * </a:t>
            </a:r>
            <a:r>
              <a:rPr lang="en-US" sz="2000" i="1">
                <a:solidFill>
                  <a:srgbClr val="0000FF"/>
                </a:solidFill>
                <a:cs typeface="Arial" charset="0"/>
              </a:rPr>
              <a:t>Các chất có thể tồn tại ở những thể nào?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86416"/>
                                        </p:tgtEl>
                                        <p:attrNameLst>
                                          <p:attrName>style.visibility</p:attrName>
                                        </p:attrNameLst>
                                      </p:cBhvr>
                                      <p:to>
                                        <p:strVal val="visible"/>
                                      </p:to>
                                    </p:set>
                                    <p:animEffect transition="in" filter="dissolve">
                                      <p:cBhvr>
                                        <p:cTn id="7" dur="500"/>
                                        <p:tgtEl>
                                          <p:spTgt spid="4864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86404"/>
                                        </p:tgtEl>
                                        <p:attrNameLst>
                                          <p:attrName>style.visibility</p:attrName>
                                        </p:attrNameLst>
                                      </p:cBhvr>
                                      <p:to>
                                        <p:strVal val="visible"/>
                                      </p:to>
                                    </p:set>
                                    <p:anim calcmode="discrete" valueType="clr">
                                      <p:cBhvr override="childStyle">
                                        <p:cTn id="12" dur="80"/>
                                        <p:tgtEl>
                                          <p:spTgt spid="48640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86404"/>
                                        </p:tgtEl>
                                        <p:attrNameLst>
                                          <p:attrName>fillcolor</p:attrName>
                                        </p:attrNameLst>
                                      </p:cBhvr>
                                      <p:tavLst>
                                        <p:tav tm="0">
                                          <p:val>
                                            <p:clrVal>
                                              <a:schemeClr val="accent2"/>
                                            </p:clrVal>
                                          </p:val>
                                        </p:tav>
                                        <p:tav tm="50000">
                                          <p:val>
                                            <p:clrVal>
                                              <a:schemeClr val="hlink"/>
                                            </p:clrVal>
                                          </p:val>
                                        </p:tav>
                                      </p:tavLst>
                                    </p:anim>
                                    <p:set>
                                      <p:cBhvr>
                                        <p:cTn id="14" dur="80"/>
                                        <p:tgtEl>
                                          <p:spTgt spid="486404"/>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486405">
                                            <p:txEl>
                                              <p:pRg st="0" end="0"/>
                                            </p:txEl>
                                          </p:spTgt>
                                        </p:tgtEl>
                                        <p:attrNameLst>
                                          <p:attrName>style.visibility</p:attrName>
                                        </p:attrNameLst>
                                      </p:cBhvr>
                                      <p:to>
                                        <p:strVal val="visible"/>
                                      </p:to>
                                    </p:set>
                                    <p:anim calcmode="discrete" valueType="clr">
                                      <p:cBhvr override="childStyle">
                                        <p:cTn id="19" dur="80"/>
                                        <p:tgtEl>
                                          <p:spTgt spid="48640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486405">
                                            <p:txEl>
                                              <p:pRg st="0" end="0"/>
                                            </p:txEl>
                                          </p:spTgt>
                                        </p:tgtEl>
                                        <p:attrNameLst>
                                          <p:attrName>fillcolor</p:attrName>
                                        </p:attrNameLst>
                                      </p:cBhvr>
                                      <p:tavLst>
                                        <p:tav tm="0">
                                          <p:val>
                                            <p:clrVal>
                                              <a:schemeClr val="accent2"/>
                                            </p:clrVal>
                                          </p:val>
                                        </p:tav>
                                        <p:tav tm="50000">
                                          <p:val>
                                            <p:clrVal>
                                              <a:schemeClr val="hlink"/>
                                            </p:clrVal>
                                          </p:val>
                                        </p:tav>
                                      </p:tavLst>
                                    </p:anim>
                                    <p:set>
                                      <p:cBhvr>
                                        <p:cTn id="21" dur="80"/>
                                        <p:tgtEl>
                                          <p:spTgt spid="486405">
                                            <p:txEl>
                                              <p:pRg st="0" end="0"/>
                                            </p:txEl>
                                          </p:spTgt>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486415">
                                            <p:txEl>
                                              <p:pRg st="0" end="0"/>
                                            </p:txEl>
                                          </p:spTgt>
                                        </p:tgtEl>
                                        <p:attrNameLst>
                                          <p:attrName>style.visibility</p:attrName>
                                        </p:attrNameLst>
                                      </p:cBhvr>
                                      <p:to>
                                        <p:strVal val="visible"/>
                                      </p:to>
                                    </p:set>
                                    <p:anim calcmode="lin" valueType="num">
                                      <p:cBhvr additive="base">
                                        <p:cTn id="26" dur="500" fill="hold"/>
                                        <p:tgtEl>
                                          <p:spTgt spid="486415">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864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4" grpId="0"/>
      <p:bldP spid="4864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sz="3600" smtClean="0"/>
              <a:t/>
            </a:r>
            <a:br>
              <a:rPr lang="en-US" sz="3600" smtClean="0"/>
            </a:br>
            <a:endParaRPr lang="en-US" sz="3600" smtClean="0"/>
          </a:p>
        </p:txBody>
      </p:sp>
      <p:sp>
        <p:nvSpPr>
          <p:cNvPr id="515077" name="Text Box 5"/>
          <p:cNvSpPr txBox="1">
            <a:spLocks noChangeArrowheads="1"/>
          </p:cNvSpPr>
          <p:nvPr/>
        </p:nvSpPr>
        <p:spPr bwMode="auto">
          <a:xfrm>
            <a:off x="1295400" y="2286000"/>
            <a:ext cx="7086600" cy="1200150"/>
          </a:xfrm>
          <a:prstGeom prst="rect">
            <a:avLst/>
          </a:prstGeom>
          <a:noFill/>
          <a:ln w="9525" algn="ctr">
            <a:noFill/>
            <a:miter lim="800000"/>
            <a:headEnd/>
            <a:tailEnd/>
          </a:ln>
        </p:spPr>
        <p:txBody>
          <a:bodyPr>
            <a:spAutoFit/>
          </a:bodyPr>
          <a:lstStyle/>
          <a:p>
            <a:pPr algn="just">
              <a:spcBef>
                <a:spcPct val="50000"/>
              </a:spcBef>
            </a:pPr>
            <a:r>
              <a:rPr lang="en-US" sz="2400" b="1">
                <a:solidFill>
                  <a:srgbClr val="990033"/>
                </a:solidFill>
              </a:rPr>
              <a:t>  </a:t>
            </a:r>
            <a:r>
              <a:rPr lang="en-US" sz="2400" b="1">
                <a:solidFill>
                  <a:srgbClr val="A50021"/>
                </a:solidFill>
              </a:rPr>
              <a:t> </a:t>
            </a:r>
            <a:r>
              <a:rPr lang="en-US" sz="2400" b="1" i="1">
                <a:solidFill>
                  <a:srgbClr val="A50021"/>
                </a:solidFill>
              </a:rPr>
              <a:t>Các chất có thể tồn tại ở thể rắn , thể lỏng hoặc thể khí. Khi nhiệt độ thay đổi, một số chất có thể chuyển từ thể này sang thể khác. </a:t>
            </a:r>
          </a:p>
        </p:txBody>
      </p:sp>
      <p:sp>
        <p:nvSpPr>
          <p:cNvPr id="15364" name="AutoShape 6"/>
          <p:cNvSpPr>
            <a:spLocks noChangeArrowheads="1"/>
          </p:cNvSpPr>
          <p:nvPr/>
        </p:nvSpPr>
        <p:spPr bwMode="auto">
          <a:xfrm>
            <a:off x="1295400" y="838200"/>
            <a:ext cx="1066800" cy="609600"/>
          </a:xfrm>
          <a:prstGeom prst="star16">
            <a:avLst>
              <a:gd name="adj" fmla="val 37500"/>
            </a:avLst>
          </a:prstGeom>
          <a:solidFill>
            <a:srgbClr val="FFFF00"/>
          </a:solidFill>
          <a:ln w="9525">
            <a:solidFill>
              <a:srgbClr val="FF0000"/>
            </a:solidFill>
            <a:miter lim="800000"/>
            <a:headEnd/>
            <a:tailEnd/>
          </a:ln>
        </p:spPr>
        <p:txBody>
          <a:bodyPr wrap="none" anchor="ctr"/>
          <a:lstStyle/>
          <a:p>
            <a:pPr algn="ctr" eaLnBrk="0" hangingPunct="0"/>
            <a:r>
              <a:rPr lang="en-US" sz="1600" b="1">
                <a:solidFill>
                  <a:srgbClr val="0000FF"/>
                </a:solidFill>
              </a:rPr>
              <a:t>Bài 35</a:t>
            </a:r>
          </a:p>
        </p:txBody>
      </p:sp>
      <p:sp>
        <p:nvSpPr>
          <p:cNvPr id="15365" name="WordArt 7"/>
          <p:cNvSpPr>
            <a:spLocks noChangeArrowheads="1" noChangeShapeType="1" noTextEdit="1"/>
          </p:cNvSpPr>
          <p:nvPr/>
        </p:nvSpPr>
        <p:spPr bwMode="auto">
          <a:xfrm>
            <a:off x="3048000" y="762000"/>
            <a:ext cx="2286000" cy="533400"/>
          </a:xfrm>
          <a:prstGeom prst="rect">
            <a:avLst/>
          </a:prstGeom>
        </p:spPr>
        <p:txBody>
          <a:bodyPr wrap="none" fromWordArt="1">
            <a:prstTxWarp prst="textPlain">
              <a:avLst>
                <a:gd name="adj" fmla="val 50000"/>
              </a:avLst>
            </a:prstTxWarp>
          </a:bodyPr>
          <a:lstStyle/>
          <a:p>
            <a:pPr algn="ctr"/>
            <a:r>
              <a:rPr lang="en-US" sz="3200" kern="10">
                <a:ln w="9525">
                  <a:solidFill>
                    <a:schemeClr val="tx1"/>
                  </a:solidFill>
                  <a:round/>
                  <a:headEnd/>
                  <a:tailEnd/>
                </a:ln>
                <a:solidFill>
                  <a:srgbClr val="FF0000"/>
                </a:solidFill>
                <a:effectLst>
                  <a:outerShdw dist="35921" dir="2700000" algn="ctr" rotWithShape="0">
                    <a:srgbClr val="C0C0C0">
                      <a:alpha val="79999"/>
                    </a:srgbClr>
                  </a:outerShdw>
                </a:effectLst>
                <a:latin typeface="Arial"/>
                <a:cs typeface="Arial"/>
              </a:rPr>
              <a:t>Khoa học</a:t>
            </a:r>
          </a:p>
        </p:txBody>
      </p:sp>
      <p:sp>
        <p:nvSpPr>
          <p:cNvPr id="15366" name="WordArt 8"/>
          <p:cNvSpPr>
            <a:spLocks noChangeArrowheads="1" noChangeShapeType="1" noTextEdit="1"/>
          </p:cNvSpPr>
          <p:nvPr/>
        </p:nvSpPr>
        <p:spPr bwMode="auto">
          <a:xfrm>
            <a:off x="1905000" y="1295400"/>
            <a:ext cx="4800600" cy="685800"/>
          </a:xfrm>
          <a:prstGeom prst="rect">
            <a:avLst/>
          </a:prstGeom>
        </p:spPr>
        <p:txBody>
          <a:bodyPr wrap="none" fromWordArt="1">
            <a:prstTxWarp prst="textDeflate">
              <a:avLst>
                <a:gd name="adj" fmla="val 9954"/>
              </a:avLst>
            </a:prstTxWarp>
          </a:bodyPr>
          <a:lstStyle/>
          <a:p>
            <a:pPr algn="ctr"/>
            <a:r>
              <a:rPr lang="en-US" sz="3200" kern="10">
                <a:ln w="9525">
                  <a:solidFill>
                    <a:srgbClr val="0000FF"/>
                  </a:solidFill>
                  <a:round/>
                  <a:headEnd/>
                  <a:tailEnd/>
                </a:ln>
                <a:solidFill>
                  <a:srgbClr val="0000FF"/>
                </a:solidFill>
                <a:latin typeface="Arial"/>
                <a:cs typeface="Arial"/>
              </a:rPr>
              <a:t>Sự chuyển thể của chất</a:t>
            </a:r>
          </a:p>
        </p:txBody>
      </p:sp>
      <p:sp>
        <p:nvSpPr>
          <p:cNvPr id="515082" name="Text Box 10"/>
          <p:cNvSpPr txBox="1">
            <a:spLocks noChangeArrowheads="1"/>
          </p:cNvSpPr>
          <p:nvPr/>
        </p:nvSpPr>
        <p:spPr bwMode="auto">
          <a:xfrm>
            <a:off x="1295400" y="3581400"/>
            <a:ext cx="7086600" cy="1938338"/>
          </a:xfrm>
          <a:prstGeom prst="rect">
            <a:avLst/>
          </a:prstGeom>
          <a:noFill/>
          <a:ln w="9525">
            <a:noFill/>
            <a:miter lim="800000"/>
            <a:headEnd/>
            <a:tailEnd/>
          </a:ln>
        </p:spPr>
        <p:txBody>
          <a:bodyPr>
            <a:spAutoFit/>
          </a:bodyPr>
          <a:lstStyle/>
          <a:p>
            <a:pPr>
              <a:spcBef>
                <a:spcPct val="50000"/>
              </a:spcBef>
            </a:pPr>
            <a:r>
              <a:rPr lang="en-US" sz="2400" b="1" i="1">
                <a:solidFill>
                  <a:srgbClr val="A50021"/>
                </a:solidFill>
                <a:cs typeface="Arial" charset="0"/>
              </a:rPr>
              <a:t>Ví dụ: Sáp, thủy tinh, kim loại ở nhiệt độ cao thích hợp thì chuyển từ thể rắn sang thể lỏng. Khí ni-tơ được làm lạnh trở thành khí ni-tơ lỏng. Sự chuyển thể của chất là một dạng biến đổi lí học.</a:t>
            </a:r>
          </a:p>
        </p:txBody>
      </p:sp>
      <p:sp>
        <p:nvSpPr>
          <p:cNvPr id="15368" name="Text Box 11"/>
          <p:cNvSpPr txBox="1">
            <a:spLocks noChangeArrowheads="1"/>
          </p:cNvSpPr>
          <p:nvPr/>
        </p:nvSpPr>
        <p:spPr bwMode="auto">
          <a:xfrm>
            <a:off x="1295400" y="1828800"/>
            <a:ext cx="4724400" cy="523875"/>
          </a:xfrm>
          <a:prstGeom prst="rect">
            <a:avLst/>
          </a:prstGeom>
          <a:noFill/>
          <a:ln w="9525">
            <a:noFill/>
            <a:miter lim="800000"/>
            <a:headEnd/>
            <a:tailEnd/>
          </a:ln>
        </p:spPr>
        <p:txBody>
          <a:bodyPr>
            <a:spAutoFit/>
          </a:bodyPr>
          <a:lstStyle/>
          <a:p>
            <a:pPr>
              <a:spcBef>
                <a:spcPct val="50000"/>
              </a:spcBef>
            </a:pPr>
            <a:r>
              <a:rPr lang="en-US" sz="2400" b="1" i="1">
                <a:solidFill>
                  <a:srgbClr val="FF0000"/>
                </a:solidFill>
              </a:rPr>
              <a:t>* </a:t>
            </a:r>
            <a:r>
              <a:rPr lang="en-US" sz="2800" b="1" i="1">
                <a:solidFill>
                  <a:srgbClr val="FF0000"/>
                </a:solidFill>
              </a:rPr>
              <a:t>Mục bạn cần biết</a:t>
            </a:r>
          </a:p>
        </p:txBody>
      </p:sp>
      <p:pic>
        <p:nvPicPr>
          <p:cNvPr id="15369" name="Picture 97" descr="1382625238"/>
          <p:cNvPicPr>
            <a:picLocks noChangeAspect="1" noChangeArrowheads="1" noCrop="1"/>
          </p:cNvPicPr>
          <p:nvPr/>
        </p:nvPicPr>
        <p:blipFill>
          <a:blip r:embed="rId2"/>
          <a:srcRect/>
          <a:stretch>
            <a:fillRect/>
          </a:stretch>
        </p:blipFill>
        <p:spPr bwMode="auto">
          <a:xfrm>
            <a:off x="762000" y="5715000"/>
            <a:ext cx="7391400" cy="1143000"/>
          </a:xfrm>
          <a:prstGeom prst="rect">
            <a:avLst/>
          </a:prstGeom>
          <a:noFill/>
          <a:ln w="9525">
            <a:noFill/>
            <a:miter lim="800000"/>
            <a:headEnd/>
            <a:tailEnd/>
          </a:ln>
        </p:spPr>
      </p:pic>
      <p:pic>
        <p:nvPicPr>
          <p:cNvPr id="15370" name="Picture 8" descr="x1pc_jqddVOWRk-VaEPLmKuGpUDH4oRqaW4"/>
          <p:cNvPicPr>
            <a:picLocks noChangeAspect="1" noChangeArrowheads="1" noCrop="1"/>
          </p:cNvPicPr>
          <p:nvPr/>
        </p:nvPicPr>
        <p:blipFill>
          <a:blip r:embed="rId3"/>
          <a:srcRect/>
          <a:stretch>
            <a:fillRect/>
          </a:stretch>
        </p:blipFill>
        <p:spPr bwMode="auto">
          <a:xfrm>
            <a:off x="0" y="0"/>
            <a:ext cx="1260475" cy="5638800"/>
          </a:xfrm>
          <a:prstGeom prst="rect">
            <a:avLst/>
          </a:prstGeom>
          <a:noFill/>
          <a:ln w="9525">
            <a:noFill/>
            <a:miter lim="800000"/>
            <a:headEnd/>
            <a:tailEnd/>
          </a:ln>
        </p:spPr>
      </p:pic>
      <p:pic>
        <p:nvPicPr>
          <p:cNvPr id="15371" name="Picture 8" descr="x1pc_jqddVOWRk-VaEPLmKuGpUDH4oRqaW4"/>
          <p:cNvPicPr>
            <a:picLocks noChangeAspect="1" noChangeArrowheads="1" noCrop="1"/>
          </p:cNvPicPr>
          <p:nvPr/>
        </p:nvPicPr>
        <p:blipFill>
          <a:blip r:embed="rId3"/>
          <a:srcRect/>
          <a:stretch>
            <a:fillRect/>
          </a:stretch>
        </p:blipFill>
        <p:spPr bwMode="auto">
          <a:xfrm>
            <a:off x="7696200" y="152400"/>
            <a:ext cx="1447800" cy="5486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515077">
                                            <p:txEl>
                                              <p:pRg st="0" end="0"/>
                                            </p:txEl>
                                          </p:spTgt>
                                        </p:tgtEl>
                                        <p:attrNameLst>
                                          <p:attrName>style.visibility</p:attrName>
                                        </p:attrNameLst>
                                      </p:cBhvr>
                                      <p:to>
                                        <p:strVal val="visible"/>
                                      </p:to>
                                    </p:set>
                                    <p:anim calcmode="discrete" valueType="clr">
                                      <p:cBhvr override="childStyle">
                                        <p:cTn id="7" dur="80"/>
                                        <p:tgtEl>
                                          <p:spTgt spid="51507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15077">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515077">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515082">
                                            <p:txEl>
                                              <p:pRg st="0" end="0"/>
                                            </p:txEl>
                                          </p:spTgt>
                                        </p:tgtEl>
                                        <p:attrNameLst>
                                          <p:attrName>style.visibility</p:attrName>
                                        </p:attrNameLst>
                                      </p:cBhvr>
                                      <p:to>
                                        <p:strVal val="visible"/>
                                      </p:to>
                                    </p:set>
                                    <p:anim calcmode="lin" valueType="num">
                                      <p:cBhvr additive="base">
                                        <p:cTn id="14" dur="500" fill="hold"/>
                                        <p:tgtEl>
                                          <p:spTgt spid="515082">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1508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AutoShape 2"/>
          <p:cNvSpPr>
            <a:spLocks noChangeArrowheads="1"/>
          </p:cNvSpPr>
          <p:nvPr/>
        </p:nvSpPr>
        <p:spPr bwMode="auto">
          <a:xfrm>
            <a:off x="304800" y="1981200"/>
            <a:ext cx="8610600" cy="838200"/>
          </a:xfrm>
          <a:prstGeom prst="flowChartAlternateProcess">
            <a:avLst/>
          </a:prstGeom>
          <a:solidFill>
            <a:schemeClr val="accent1"/>
          </a:solidFill>
          <a:ln w="9525" algn="ctr">
            <a:solidFill>
              <a:schemeClr val="tx1"/>
            </a:solidFill>
            <a:miter lim="800000"/>
            <a:headEnd/>
            <a:tailEnd/>
          </a:ln>
        </p:spPr>
        <p:txBody>
          <a:bodyPr wrap="none" anchor="ctr"/>
          <a:lstStyle/>
          <a:p>
            <a:endParaRPr lang="en-US"/>
          </a:p>
        </p:txBody>
      </p:sp>
      <p:sp>
        <p:nvSpPr>
          <p:cNvPr id="524291" name="Text Box 3"/>
          <p:cNvSpPr txBox="1">
            <a:spLocks noChangeArrowheads="1"/>
          </p:cNvSpPr>
          <p:nvPr/>
        </p:nvSpPr>
        <p:spPr bwMode="auto">
          <a:xfrm>
            <a:off x="228600" y="2819400"/>
            <a:ext cx="8382000" cy="954088"/>
          </a:xfrm>
          <a:prstGeom prst="rect">
            <a:avLst/>
          </a:prstGeom>
          <a:noFill/>
          <a:ln w="9525">
            <a:noFill/>
            <a:miter lim="800000"/>
            <a:headEnd/>
            <a:tailEnd/>
          </a:ln>
        </p:spPr>
        <p:txBody>
          <a:bodyPr>
            <a:spAutoFit/>
          </a:bodyPr>
          <a:lstStyle/>
          <a:p>
            <a:pPr algn="just">
              <a:spcBef>
                <a:spcPct val="50000"/>
              </a:spcBef>
            </a:pPr>
            <a:r>
              <a:rPr lang="en-US" sz="2800" b="1">
                <a:solidFill>
                  <a:srgbClr val="FF0000"/>
                </a:solidFill>
              </a:rPr>
              <a:t> </a:t>
            </a:r>
            <a:r>
              <a:rPr lang="en-US" sz="2800" b="1">
                <a:solidFill>
                  <a:srgbClr val="A50021"/>
                </a:solidFill>
              </a:rPr>
              <a:t>+ Kể tên một số chất ở thể rắn, thể lỏng, thể khí ?</a:t>
            </a:r>
          </a:p>
        </p:txBody>
      </p:sp>
      <p:sp>
        <p:nvSpPr>
          <p:cNvPr id="524292" name="Text Box 4"/>
          <p:cNvSpPr txBox="1">
            <a:spLocks noChangeArrowheads="1"/>
          </p:cNvSpPr>
          <p:nvPr/>
        </p:nvSpPr>
        <p:spPr bwMode="auto">
          <a:xfrm>
            <a:off x="228600" y="3276600"/>
            <a:ext cx="8915400" cy="1006475"/>
          </a:xfrm>
          <a:prstGeom prst="rect">
            <a:avLst/>
          </a:prstGeom>
          <a:noFill/>
          <a:ln w="9525">
            <a:noFill/>
            <a:miter lim="800000"/>
            <a:headEnd/>
            <a:tailEnd/>
          </a:ln>
        </p:spPr>
        <p:txBody>
          <a:bodyPr>
            <a:spAutoFit/>
          </a:bodyPr>
          <a:lstStyle/>
          <a:p>
            <a:pPr algn="just">
              <a:spcBef>
                <a:spcPct val="50000"/>
              </a:spcBef>
            </a:pPr>
            <a:r>
              <a:rPr lang="en-US" sz="2800" b="1">
                <a:solidFill>
                  <a:srgbClr val="990099"/>
                </a:solidFill>
              </a:rPr>
              <a:t> + Kể tên một số chất có thể chuyển từ rắn sang thể lỏng, từ thể lỏng sang thể khí và ngược lại?</a:t>
            </a:r>
            <a:r>
              <a:rPr lang="en-US" sz="3200" b="1">
                <a:solidFill>
                  <a:srgbClr val="990099"/>
                </a:solidFill>
              </a:rPr>
              <a:t> </a:t>
            </a:r>
          </a:p>
        </p:txBody>
      </p:sp>
      <p:sp>
        <p:nvSpPr>
          <p:cNvPr id="524293" name="Text Box 5"/>
          <p:cNvSpPr txBox="1">
            <a:spLocks noChangeArrowheads="1"/>
          </p:cNvSpPr>
          <p:nvPr/>
        </p:nvSpPr>
        <p:spPr bwMode="auto">
          <a:xfrm>
            <a:off x="381000" y="2103438"/>
            <a:ext cx="8763000" cy="579437"/>
          </a:xfrm>
          <a:prstGeom prst="rect">
            <a:avLst/>
          </a:prstGeom>
          <a:noFill/>
          <a:ln w="9525">
            <a:noFill/>
            <a:miter lim="800000"/>
            <a:headEnd/>
            <a:tailEnd/>
          </a:ln>
        </p:spPr>
        <p:txBody>
          <a:bodyPr>
            <a:spAutoFit/>
          </a:bodyPr>
          <a:lstStyle/>
          <a:p>
            <a:pPr>
              <a:spcBef>
                <a:spcPct val="50000"/>
              </a:spcBef>
            </a:pPr>
            <a:r>
              <a:rPr lang="en-US" sz="3200" b="1">
                <a:solidFill>
                  <a:srgbClr val="0033CC"/>
                </a:solidFill>
              </a:rPr>
              <a:t> </a:t>
            </a:r>
            <a:r>
              <a:rPr lang="en-US" sz="2800" b="1">
                <a:solidFill>
                  <a:srgbClr val="FF0000"/>
                </a:solidFill>
              </a:rPr>
              <a:t>Hoạt động 4: </a:t>
            </a:r>
            <a:r>
              <a:rPr lang="en-US" sz="2800" b="1">
                <a:solidFill>
                  <a:srgbClr val="0033CC"/>
                </a:solidFill>
              </a:rPr>
              <a:t>Trò chơi “</a:t>
            </a:r>
            <a:r>
              <a:rPr lang="en-US" sz="2800" b="1" i="1">
                <a:solidFill>
                  <a:srgbClr val="0033CC"/>
                </a:solidFill>
              </a:rPr>
              <a:t>Ai nhanh, ai</a:t>
            </a:r>
            <a:r>
              <a:rPr lang="en-US" sz="2800" b="1">
                <a:solidFill>
                  <a:srgbClr val="0033CC"/>
                </a:solidFill>
              </a:rPr>
              <a:t> </a:t>
            </a:r>
            <a:r>
              <a:rPr lang="en-US" sz="2800" b="1" i="1">
                <a:solidFill>
                  <a:srgbClr val="0033CC"/>
                </a:solidFill>
              </a:rPr>
              <a:t>đúng</a:t>
            </a:r>
            <a:r>
              <a:rPr lang="en-US" sz="2800" b="1">
                <a:solidFill>
                  <a:srgbClr val="0033CC"/>
                </a:solidFill>
              </a:rPr>
              <a:t> ”</a:t>
            </a:r>
          </a:p>
        </p:txBody>
      </p:sp>
      <p:pic>
        <p:nvPicPr>
          <p:cNvPr id="524294" name="Picture 6" descr="club%20meeting"/>
          <p:cNvPicPr>
            <a:picLocks noChangeAspect="1" noChangeArrowheads="1"/>
          </p:cNvPicPr>
          <p:nvPr/>
        </p:nvPicPr>
        <p:blipFill>
          <a:blip r:embed="rId2">
            <a:lum bright="12000" contrast="-10000"/>
          </a:blip>
          <a:srcRect l="12167"/>
          <a:stretch>
            <a:fillRect/>
          </a:stretch>
        </p:blipFill>
        <p:spPr bwMode="auto">
          <a:xfrm>
            <a:off x="2286000" y="3825875"/>
            <a:ext cx="4826000" cy="2852738"/>
          </a:xfrm>
          <a:prstGeom prst="rect">
            <a:avLst/>
          </a:prstGeom>
          <a:noFill/>
          <a:ln w="9525">
            <a:noFill/>
            <a:miter lim="800000"/>
            <a:headEnd/>
            <a:tailEnd/>
          </a:ln>
        </p:spPr>
      </p:pic>
      <p:sp>
        <p:nvSpPr>
          <p:cNvPr id="16391" name="AutoShape 8"/>
          <p:cNvSpPr>
            <a:spLocks noChangeArrowheads="1"/>
          </p:cNvSpPr>
          <p:nvPr/>
        </p:nvSpPr>
        <p:spPr bwMode="auto">
          <a:xfrm>
            <a:off x="2286000" y="609600"/>
            <a:ext cx="1066800" cy="609600"/>
          </a:xfrm>
          <a:prstGeom prst="star16">
            <a:avLst>
              <a:gd name="adj" fmla="val 37500"/>
            </a:avLst>
          </a:prstGeom>
          <a:solidFill>
            <a:srgbClr val="FFFF00"/>
          </a:solidFill>
          <a:ln w="9525">
            <a:solidFill>
              <a:srgbClr val="FF0000"/>
            </a:solidFill>
            <a:miter lim="800000"/>
            <a:headEnd/>
            <a:tailEnd/>
          </a:ln>
        </p:spPr>
        <p:txBody>
          <a:bodyPr wrap="none" anchor="ctr"/>
          <a:lstStyle/>
          <a:p>
            <a:pPr algn="ctr" eaLnBrk="0" hangingPunct="0"/>
            <a:r>
              <a:rPr lang="en-US" b="1">
                <a:solidFill>
                  <a:srgbClr val="0000FF"/>
                </a:solidFill>
              </a:rPr>
              <a:t>Bài 35</a:t>
            </a:r>
          </a:p>
        </p:txBody>
      </p:sp>
      <p:sp>
        <p:nvSpPr>
          <p:cNvPr id="16392" name="WordArt 9"/>
          <p:cNvSpPr>
            <a:spLocks noChangeArrowheads="1" noChangeShapeType="1" noTextEdit="1"/>
          </p:cNvSpPr>
          <p:nvPr/>
        </p:nvSpPr>
        <p:spPr bwMode="auto">
          <a:xfrm>
            <a:off x="4343400" y="533400"/>
            <a:ext cx="2286000" cy="533400"/>
          </a:xfrm>
          <a:prstGeom prst="rect">
            <a:avLst/>
          </a:prstGeom>
        </p:spPr>
        <p:txBody>
          <a:bodyPr wrap="none" fromWordArt="1">
            <a:prstTxWarp prst="textPlain">
              <a:avLst>
                <a:gd name="adj" fmla="val 50000"/>
              </a:avLst>
            </a:prstTxWarp>
          </a:bodyPr>
          <a:lstStyle/>
          <a:p>
            <a:pPr algn="ctr"/>
            <a:r>
              <a:rPr lang="en-US" sz="3600" kern="10">
                <a:ln w="9525">
                  <a:solidFill>
                    <a:schemeClr val="tx1"/>
                  </a:solidFill>
                  <a:round/>
                  <a:headEnd/>
                  <a:tailEnd/>
                </a:ln>
                <a:solidFill>
                  <a:srgbClr val="FF0000"/>
                </a:solidFill>
                <a:effectLst>
                  <a:outerShdw dist="35921" dir="2700000" algn="ctr" rotWithShape="0">
                    <a:srgbClr val="C0C0C0">
                      <a:alpha val="79999"/>
                    </a:srgbClr>
                  </a:outerShdw>
                </a:effectLst>
                <a:latin typeface="Arial"/>
                <a:cs typeface="Arial"/>
              </a:rPr>
              <a:t>Khoa học</a:t>
            </a:r>
          </a:p>
        </p:txBody>
      </p:sp>
      <p:sp>
        <p:nvSpPr>
          <p:cNvPr id="16393" name="WordArt 10"/>
          <p:cNvSpPr>
            <a:spLocks noChangeArrowheads="1" noChangeShapeType="1" noTextEdit="1"/>
          </p:cNvSpPr>
          <p:nvPr/>
        </p:nvSpPr>
        <p:spPr bwMode="auto">
          <a:xfrm>
            <a:off x="3505200" y="990600"/>
            <a:ext cx="4800600" cy="685800"/>
          </a:xfrm>
          <a:prstGeom prst="rect">
            <a:avLst/>
          </a:prstGeom>
        </p:spPr>
        <p:txBody>
          <a:bodyPr wrap="none" fromWordArt="1">
            <a:prstTxWarp prst="textDeflate">
              <a:avLst>
                <a:gd name="adj" fmla="val 9954"/>
              </a:avLst>
            </a:prstTxWarp>
          </a:bodyPr>
          <a:lstStyle/>
          <a:p>
            <a:pPr algn="ctr"/>
            <a:r>
              <a:rPr lang="en-US" sz="3600" kern="10">
                <a:ln w="9525">
                  <a:solidFill>
                    <a:srgbClr val="0000FF"/>
                  </a:solidFill>
                  <a:round/>
                  <a:headEnd/>
                  <a:tailEnd/>
                </a:ln>
                <a:solidFill>
                  <a:srgbClr val="0000FF"/>
                </a:solidFill>
                <a:latin typeface="Arial"/>
                <a:cs typeface="Arial"/>
              </a:rPr>
              <a:t>Sự chuyển thể của chất</a:t>
            </a:r>
          </a:p>
        </p:txBody>
      </p:sp>
      <p:pic>
        <p:nvPicPr>
          <p:cNvPr id="16394" name="Picture 6" descr="Dong ho dep"/>
          <p:cNvPicPr>
            <a:picLocks noChangeAspect="1" noChangeArrowheads="1"/>
          </p:cNvPicPr>
          <p:nvPr/>
        </p:nvPicPr>
        <p:blipFill>
          <a:blip r:embed="rId3"/>
          <a:srcRect/>
          <a:stretch>
            <a:fillRect/>
          </a:stretch>
        </p:blipFill>
        <p:spPr bwMode="auto">
          <a:xfrm>
            <a:off x="0" y="0"/>
            <a:ext cx="2209800" cy="1905000"/>
          </a:xfrm>
          <a:prstGeom prst="rect">
            <a:avLst/>
          </a:prstGeom>
          <a:noFill/>
          <a:ln w="9525">
            <a:noFill/>
            <a:miter lim="800000"/>
            <a:headEnd/>
            <a:tailEnd/>
          </a:ln>
        </p:spPr>
      </p:pic>
      <p:pic>
        <p:nvPicPr>
          <p:cNvPr id="16395" name="Picture 19" descr="672027"/>
          <p:cNvPicPr>
            <a:picLocks noChangeAspect="1" noChangeArrowheads="1" noCrop="1"/>
          </p:cNvPicPr>
          <p:nvPr/>
        </p:nvPicPr>
        <p:blipFill>
          <a:blip r:embed="rId4"/>
          <a:srcRect/>
          <a:stretch>
            <a:fillRect/>
          </a:stretch>
        </p:blipFill>
        <p:spPr bwMode="auto">
          <a:xfrm>
            <a:off x="7162800" y="4953000"/>
            <a:ext cx="1981200" cy="1905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24293"/>
                                        </p:tgtEl>
                                        <p:attrNameLst>
                                          <p:attrName>style.visibility</p:attrName>
                                        </p:attrNameLst>
                                      </p:cBhvr>
                                      <p:to>
                                        <p:strVal val="visible"/>
                                      </p:to>
                                    </p:set>
                                    <p:animEffect transition="in" filter="checkerboard(across)">
                                      <p:cBhvr>
                                        <p:cTn id="7" dur="500"/>
                                        <p:tgtEl>
                                          <p:spTgt spid="52429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24290"/>
                                        </p:tgtEl>
                                        <p:attrNameLst>
                                          <p:attrName>style.visibility</p:attrName>
                                        </p:attrNameLst>
                                      </p:cBhvr>
                                      <p:to>
                                        <p:strVal val="visible"/>
                                      </p:to>
                                    </p:set>
                                    <p:animEffect transition="in" filter="checkerboard(across)">
                                      <p:cBhvr>
                                        <p:cTn id="10" dur="500"/>
                                        <p:tgtEl>
                                          <p:spTgt spid="52429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24291"/>
                                        </p:tgtEl>
                                        <p:attrNameLst>
                                          <p:attrName>style.visibility</p:attrName>
                                        </p:attrNameLst>
                                      </p:cBhvr>
                                      <p:to>
                                        <p:strVal val="visible"/>
                                      </p:to>
                                    </p:set>
                                    <p:animEffect transition="in" filter="blinds(horizontal)">
                                      <p:cBhvr>
                                        <p:cTn id="15" dur="500"/>
                                        <p:tgtEl>
                                          <p:spTgt spid="52429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524292"/>
                                        </p:tgtEl>
                                        <p:attrNameLst>
                                          <p:attrName>style.visibility</p:attrName>
                                        </p:attrNameLst>
                                      </p:cBhvr>
                                      <p:to>
                                        <p:strVal val="visible"/>
                                      </p:to>
                                    </p:set>
                                    <p:animEffect transition="in" filter="diamond(in)">
                                      <p:cBhvr>
                                        <p:cTn id="20" dur="2000"/>
                                        <p:tgtEl>
                                          <p:spTgt spid="52429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524294"/>
                                        </p:tgtEl>
                                        <p:attrNameLst>
                                          <p:attrName>style.visibility</p:attrName>
                                        </p:attrNameLst>
                                      </p:cBhvr>
                                      <p:to>
                                        <p:strVal val="visible"/>
                                      </p:to>
                                    </p:set>
                                    <p:anim calcmode="lin" valueType="num">
                                      <p:cBhvr additive="base">
                                        <p:cTn id="25" dur="500" fill="hold"/>
                                        <p:tgtEl>
                                          <p:spTgt spid="524294"/>
                                        </p:tgtEl>
                                        <p:attrNameLst>
                                          <p:attrName>ppt_x</p:attrName>
                                        </p:attrNameLst>
                                      </p:cBhvr>
                                      <p:tavLst>
                                        <p:tav tm="0">
                                          <p:val>
                                            <p:strVal val="#ppt_x"/>
                                          </p:val>
                                        </p:tav>
                                        <p:tav tm="100000">
                                          <p:val>
                                            <p:strVal val="#ppt_x"/>
                                          </p:val>
                                        </p:tav>
                                      </p:tavLst>
                                    </p:anim>
                                    <p:anim calcmode="lin" valueType="num">
                                      <p:cBhvr additive="base">
                                        <p:cTn id="26" dur="500" fill="hold"/>
                                        <p:tgtEl>
                                          <p:spTgt spid="5242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290" grpId="0" animBg="1"/>
      <p:bldP spid="524291" grpId="0"/>
      <p:bldP spid="524292" grpId="0"/>
      <p:bldP spid="52429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39308" name="Text Box 12"/>
          <p:cNvSpPr txBox="1">
            <a:spLocks noChangeArrowheads="1"/>
          </p:cNvSpPr>
          <p:nvPr/>
        </p:nvSpPr>
        <p:spPr bwMode="auto">
          <a:xfrm>
            <a:off x="1600200" y="2392363"/>
            <a:ext cx="4267200" cy="523875"/>
          </a:xfrm>
          <a:prstGeom prst="rect">
            <a:avLst/>
          </a:prstGeom>
          <a:noFill/>
          <a:ln w="9525" algn="ctr">
            <a:noFill/>
            <a:miter lim="800000"/>
            <a:headEnd/>
            <a:tailEnd/>
          </a:ln>
        </p:spPr>
        <p:txBody>
          <a:bodyPr>
            <a:spAutoFit/>
          </a:bodyPr>
          <a:lstStyle/>
          <a:p>
            <a:pPr>
              <a:spcBef>
                <a:spcPct val="50000"/>
              </a:spcBef>
            </a:pPr>
            <a:r>
              <a:rPr lang="en-US" sz="2800" b="1" u="sng">
                <a:solidFill>
                  <a:srgbClr val="FF0000"/>
                </a:solidFill>
              </a:rPr>
              <a:t>Củng cố  - Dặn dò: </a:t>
            </a:r>
          </a:p>
        </p:txBody>
      </p:sp>
      <p:sp>
        <p:nvSpPr>
          <p:cNvPr id="439309" name="Text Box 13"/>
          <p:cNvSpPr txBox="1">
            <a:spLocks noChangeArrowheads="1"/>
          </p:cNvSpPr>
          <p:nvPr/>
        </p:nvSpPr>
        <p:spPr bwMode="auto">
          <a:xfrm>
            <a:off x="1676400" y="2849563"/>
            <a:ext cx="6858000" cy="523875"/>
          </a:xfrm>
          <a:prstGeom prst="rect">
            <a:avLst/>
          </a:prstGeom>
          <a:noFill/>
          <a:ln w="9525" algn="ctr">
            <a:noFill/>
            <a:miter lim="800000"/>
            <a:headEnd/>
            <a:tailEnd/>
          </a:ln>
        </p:spPr>
        <p:txBody>
          <a:bodyPr>
            <a:spAutoFit/>
          </a:bodyPr>
          <a:lstStyle/>
          <a:p>
            <a:pPr>
              <a:spcBef>
                <a:spcPct val="50000"/>
              </a:spcBef>
            </a:pPr>
            <a:r>
              <a:rPr lang="en-US" sz="2800" b="1">
                <a:solidFill>
                  <a:srgbClr val="990099"/>
                </a:solidFill>
              </a:rPr>
              <a:t>*Chất rắn có đặc điểm gì?</a:t>
            </a:r>
            <a:r>
              <a:rPr lang="en-US" sz="2800"/>
              <a:t> </a:t>
            </a:r>
          </a:p>
        </p:txBody>
      </p:sp>
      <p:sp>
        <p:nvSpPr>
          <p:cNvPr id="439310" name="Text Box 14"/>
          <p:cNvSpPr txBox="1">
            <a:spLocks noChangeArrowheads="1"/>
          </p:cNvSpPr>
          <p:nvPr/>
        </p:nvSpPr>
        <p:spPr bwMode="auto">
          <a:xfrm>
            <a:off x="1752600" y="3352800"/>
            <a:ext cx="5486400" cy="523875"/>
          </a:xfrm>
          <a:prstGeom prst="rect">
            <a:avLst/>
          </a:prstGeom>
          <a:noFill/>
          <a:ln w="9525" algn="ctr">
            <a:noFill/>
            <a:miter lim="800000"/>
            <a:headEnd/>
            <a:tailEnd/>
          </a:ln>
        </p:spPr>
        <p:txBody>
          <a:bodyPr>
            <a:spAutoFit/>
          </a:bodyPr>
          <a:lstStyle/>
          <a:p>
            <a:pPr>
              <a:spcBef>
                <a:spcPct val="50000"/>
              </a:spcBef>
            </a:pPr>
            <a:r>
              <a:rPr lang="en-US" sz="2800" b="1">
                <a:solidFill>
                  <a:srgbClr val="990099"/>
                </a:solidFill>
              </a:rPr>
              <a:t>*Chất lỏng có đặc điểm gì ?</a:t>
            </a:r>
          </a:p>
        </p:txBody>
      </p:sp>
      <p:sp>
        <p:nvSpPr>
          <p:cNvPr id="439311" name="Text Box 15"/>
          <p:cNvSpPr txBox="1">
            <a:spLocks noChangeArrowheads="1"/>
          </p:cNvSpPr>
          <p:nvPr/>
        </p:nvSpPr>
        <p:spPr bwMode="auto">
          <a:xfrm>
            <a:off x="1524000" y="3886200"/>
            <a:ext cx="5791200" cy="523875"/>
          </a:xfrm>
          <a:prstGeom prst="rect">
            <a:avLst/>
          </a:prstGeom>
          <a:noFill/>
          <a:ln w="9525" algn="ctr">
            <a:noFill/>
            <a:miter lim="800000"/>
            <a:headEnd/>
            <a:tailEnd/>
          </a:ln>
        </p:spPr>
        <p:txBody>
          <a:bodyPr>
            <a:spAutoFit/>
          </a:bodyPr>
          <a:lstStyle/>
          <a:p>
            <a:pPr>
              <a:spcBef>
                <a:spcPct val="50000"/>
              </a:spcBef>
            </a:pPr>
            <a:r>
              <a:rPr lang="en-US" sz="2800"/>
              <a:t>  </a:t>
            </a:r>
            <a:r>
              <a:rPr lang="en-US" sz="2800">
                <a:solidFill>
                  <a:srgbClr val="990099"/>
                </a:solidFill>
              </a:rPr>
              <a:t>*</a:t>
            </a:r>
            <a:r>
              <a:rPr lang="en-US" sz="2800" b="1">
                <a:solidFill>
                  <a:srgbClr val="990099"/>
                </a:solidFill>
              </a:rPr>
              <a:t>Chất khí có đặc điểm gì ?</a:t>
            </a:r>
          </a:p>
        </p:txBody>
      </p:sp>
      <p:sp>
        <p:nvSpPr>
          <p:cNvPr id="439312" name="Text Box 16"/>
          <p:cNvSpPr txBox="1">
            <a:spLocks noChangeArrowheads="1"/>
          </p:cNvSpPr>
          <p:nvPr/>
        </p:nvSpPr>
        <p:spPr bwMode="auto">
          <a:xfrm>
            <a:off x="1752600" y="4343400"/>
            <a:ext cx="6096000" cy="954088"/>
          </a:xfrm>
          <a:prstGeom prst="rect">
            <a:avLst/>
          </a:prstGeom>
          <a:noFill/>
          <a:ln w="9525" algn="ctr">
            <a:noFill/>
            <a:miter lim="800000"/>
            <a:headEnd/>
            <a:tailEnd/>
          </a:ln>
        </p:spPr>
        <p:txBody>
          <a:bodyPr>
            <a:spAutoFit/>
          </a:bodyPr>
          <a:lstStyle/>
          <a:p>
            <a:pPr>
              <a:spcBef>
                <a:spcPct val="50000"/>
              </a:spcBef>
            </a:pPr>
            <a:r>
              <a:rPr lang="en-US" sz="2800" b="1">
                <a:solidFill>
                  <a:srgbClr val="990099"/>
                </a:solidFill>
              </a:rPr>
              <a:t>*Khi nào các chất có thể chuyển từ thể này sang thể khác?</a:t>
            </a:r>
          </a:p>
        </p:txBody>
      </p:sp>
      <p:sp>
        <p:nvSpPr>
          <p:cNvPr id="17415" name="AutoShape 19"/>
          <p:cNvSpPr>
            <a:spLocks noChangeArrowheads="1"/>
          </p:cNvSpPr>
          <p:nvPr/>
        </p:nvSpPr>
        <p:spPr bwMode="auto">
          <a:xfrm>
            <a:off x="1524000" y="1447800"/>
            <a:ext cx="1066800" cy="609600"/>
          </a:xfrm>
          <a:prstGeom prst="star16">
            <a:avLst>
              <a:gd name="adj" fmla="val 37500"/>
            </a:avLst>
          </a:prstGeom>
          <a:solidFill>
            <a:srgbClr val="FFFF00"/>
          </a:solidFill>
          <a:ln w="9525">
            <a:solidFill>
              <a:srgbClr val="FF0000"/>
            </a:solidFill>
            <a:miter lim="800000"/>
            <a:headEnd/>
            <a:tailEnd/>
          </a:ln>
        </p:spPr>
        <p:txBody>
          <a:bodyPr wrap="none" anchor="ctr"/>
          <a:lstStyle/>
          <a:p>
            <a:pPr algn="ctr" eaLnBrk="0" hangingPunct="0"/>
            <a:r>
              <a:rPr lang="en-US" sz="1600" b="1">
                <a:solidFill>
                  <a:srgbClr val="0000FF"/>
                </a:solidFill>
              </a:rPr>
              <a:t>Bài 35</a:t>
            </a:r>
          </a:p>
        </p:txBody>
      </p:sp>
      <p:sp>
        <p:nvSpPr>
          <p:cNvPr id="17416" name="WordArt 20"/>
          <p:cNvSpPr>
            <a:spLocks noChangeArrowheads="1" noChangeShapeType="1" noTextEdit="1"/>
          </p:cNvSpPr>
          <p:nvPr/>
        </p:nvSpPr>
        <p:spPr bwMode="auto">
          <a:xfrm>
            <a:off x="3657600" y="1371600"/>
            <a:ext cx="2286000" cy="533400"/>
          </a:xfrm>
          <a:prstGeom prst="rect">
            <a:avLst/>
          </a:prstGeom>
        </p:spPr>
        <p:txBody>
          <a:bodyPr wrap="none" fromWordArt="1">
            <a:prstTxWarp prst="textPlain">
              <a:avLst>
                <a:gd name="adj" fmla="val 50000"/>
              </a:avLst>
            </a:prstTxWarp>
          </a:bodyPr>
          <a:lstStyle/>
          <a:p>
            <a:pPr algn="ctr"/>
            <a:r>
              <a:rPr lang="en-US" sz="3200" kern="10">
                <a:ln w="9525">
                  <a:solidFill>
                    <a:schemeClr val="tx1"/>
                  </a:solidFill>
                  <a:round/>
                  <a:headEnd/>
                  <a:tailEnd/>
                </a:ln>
                <a:solidFill>
                  <a:srgbClr val="FF0000"/>
                </a:solidFill>
                <a:effectLst>
                  <a:outerShdw dist="35921" dir="2700000" algn="ctr" rotWithShape="0">
                    <a:srgbClr val="C0C0C0">
                      <a:alpha val="79999"/>
                    </a:srgbClr>
                  </a:outerShdw>
                </a:effectLst>
                <a:latin typeface="Arial"/>
                <a:cs typeface="Arial"/>
              </a:rPr>
              <a:t>Khoa học</a:t>
            </a:r>
          </a:p>
        </p:txBody>
      </p:sp>
      <p:sp>
        <p:nvSpPr>
          <p:cNvPr id="17417" name="WordArt 21"/>
          <p:cNvSpPr>
            <a:spLocks noChangeArrowheads="1" noChangeShapeType="1" noTextEdit="1"/>
          </p:cNvSpPr>
          <p:nvPr/>
        </p:nvSpPr>
        <p:spPr bwMode="auto">
          <a:xfrm>
            <a:off x="2743200" y="1828800"/>
            <a:ext cx="4800600" cy="685800"/>
          </a:xfrm>
          <a:prstGeom prst="rect">
            <a:avLst/>
          </a:prstGeom>
        </p:spPr>
        <p:txBody>
          <a:bodyPr wrap="none" fromWordArt="1">
            <a:prstTxWarp prst="textDeflate">
              <a:avLst>
                <a:gd name="adj" fmla="val 9954"/>
              </a:avLst>
            </a:prstTxWarp>
          </a:bodyPr>
          <a:lstStyle/>
          <a:p>
            <a:pPr algn="ctr"/>
            <a:r>
              <a:rPr lang="en-US" sz="3200" kern="10">
                <a:ln w="9525">
                  <a:solidFill>
                    <a:srgbClr val="0000FF"/>
                  </a:solidFill>
                  <a:round/>
                  <a:headEnd/>
                  <a:tailEnd/>
                </a:ln>
                <a:solidFill>
                  <a:srgbClr val="0000FF"/>
                </a:solidFill>
                <a:latin typeface="Arial"/>
                <a:cs typeface="Arial"/>
              </a:rPr>
              <a:t>Sự chuyển thể của chất</a:t>
            </a:r>
          </a:p>
        </p:txBody>
      </p:sp>
    </p:spTree>
  </p:cSld>
  <p:clrMapOvr>
    <a:masterClrMapping/>
  </p:clrMapOvr>
  <p:transition spd="med">
    <p:checker dir="vert"/>
    <p:sndAc>
      <p:stSnd>
        <p:snd r:embed="rId2" name="chimes.wav" builtIn="1"/>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39308"/>
                                        </p:tgtEl>
                                        <p:attrNameLst>
                                          <p:attrName>style.visibility</p:attrName>
                                        </p:attrNameLst>
                                      </p:cBhvr>
                                      <p:to>
                                        <p:strVal val="visible"/>
                                      </p:to>
                                    </p:set>
                                    <p:animEffect transition="in" filter="fade">
                                      <p:cBhvr>
                                        <p:cTn id="7" dur="2000"/>
                                        <p:tgtEl>
                                          <p:spTgt spid="439308"/>
                                        </p:tgtEl>
                                      </p:cBhvr>
                                    </p:animEffect>
                                    <p:anim calcmode="lin" valueType="num">
                                      <p:cBhvr>
                                        <p:cTn id="8" dur="2000" fill="hold"/>
                                        <p:tgtEl>
                                          <p:spTgt spid="439308"/>
                                        </p:tgtEl>
                                        <p:attrNameLst>
                                          <p:attrName>style.rotation</p:attrName>
                                        </p:attrNameLst>
                                      </p:cBhvr>
                                      <p:tavLst>
                                        <p:tav tm="0">
                                          <p:val>
                                            <p:fltVal val="720"/>
                                          </p:val>
                                        </p:tav>
                                        <p:tav tm="100000">
                                          <p:val>
                                            <p:fltVal val="0"/>
                                          </p:val>
                                        </p:tav>
                                      </p:tavLst>
                                    </p:anim>
                                    <p:anim calcmode="lin" valueType="num">
                                      <p:cBhvr>
                                        <p:cTn id="9" dur="2000" fill="hold"/>
                                        <p:tgtEl>
                                          <p:spTgt spid="439308"/>
                                        </p:tgtEl>
                                        <p:attrNameLst>
                                          <p:attrName>ppt_h</p:attrName>
                                        </p:attrNameLst>
                                      </p:cBhvr>
                                      <p:tavLst>
                                        <p:tav tm="0">
                                          <p:val>
                                            <p:fltVal val="0"/>
                                          </p:val>
                                        </p:tav>
                                        <p:tav tm="100000">
                                          <p:val>
                                            <p:strVal val="#ppt_h"/>
                                          </p:val>
                                        </p:tav>
                                      </p:tavLst>
                                    </p:anim>
                                    <p:anim calcmode="lin" valueType="num">
                                      <p:cBhvr>
                                        <p:cTn id="10" dur="2000" fill="hold"/>
                                        <p:tgtEl>
                                          <p:spTgt spid="439308"/>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439309"/>
                                        </p:tgtEl>
                                        <p:attrNameLst>
                                          <p:attrName>style.visibility</p:attrName>
                                        </p:attrNameLst>
                                      </p:cBhvr>
                                      <p:to>
                                        <p:strVal val="visible"/>
                                      </p:to>
                                    </p:set>
                                    <p:anim calcmode="discrete" valueType="clr">
                                      <p:cBhvr override="childStyle">
                                        <p:cTn id="15" dur="80"/>
                                        <p:tgtEl>
                                          <p:spTgt spid="439309"/>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439309"/>
                                        </p:tgtEl>
                                        <p:attrNameLst>
                                          <p:attrName>fillcolor</p:attrName>
                                        </p:attrNameLst>
                                      </p:cBhvr>
                                      <p:tavLst>
                                        <p:tav tm="0">
                                          <p:val>
                                            <p:clrVal>
                                              <a:schemeClr val="accent2"/>
                                            </p:clrVal>
                                          </p:val>
                                        </p:tav>
                                        <p:tav tm="50000">
                                          <p:val>
                                            <p:clrVal>
                                              <a:schemeClr val="hlink"/>
                                            </p:clrVal>
                                          </p:val>
                                        </p:tav>
                                      </p:tavLst>
                                    </p:anim>
                                    <p:set>
                                      <p:cBhvr>
                                        <p:cTn id="17" dur="80"/>
                                        <p:tgtEl>
                                          <p:spTgt spid="439309"/>
                                        </p:tgtEl>
                                        <p:attrNameLst>
                                          <p:attrName>fill.type</p:attrName>
                                        </p:attrNameLst>
                                      </p:cBhvr>
                                      <p:to>
                                        <p:strVal val="solid"/>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439310"/>
                                        </p:tgtEl>
                                        <p:attrNameLst>
                                          <p:attrName>style.visibility</p:attrName>
                                        </p:attrNameLst>
                                      </p:cBhvr>
                                      <p:to>
                                        <p:strVal val="visible"/>
                                      </p:to>
                                    </p:set>
                                    <p:anim calcmode="discrete" valueType="clr">
                                      <p:cBhvr override="childStyle">
                                        <p:cTn id="22" dur="80"/>
                                        <p:tgtEl>
                                          <p:spTgt spid="439310"/>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439310"/>
                                        </p:tgtEl>
                                        <p:attrNameLst>
                                          <p:attrName>fillcolor</p:attrName>
                                        </p:attrNameLst>
                                      </p:cBhvr>
                                      <p:tavLst>
                                        <p:tav tm="0">
                                          <p:val>
                                            <p:clrVal>
                                              <a:schemeClr val="accent2"/>
                                            </p:clrVal>
                                          </p:val>
                                        </p:tav>
                                        <p:tav tm="50000">
                                          <p:val>
                                            <p:clrVal>
                                              <a:schemeClr val="hlink"/>
                                            </p:clrVal>
                                          </p:val>
                                        </p:tav>
                                      </p:tavLst>
                                    </p:anim>
                                    <p:set>
                                      <p:cBhvr>
                                        <p:cTn id="24" dur="80"/>
                                        <p:tgtEl>
                                          <p:spTgt spid="439310"/>
                                        </p:tgtEl>
                                        <p:attrNameLst>
                                          <p:attrName>fill.type</p:attrName>
                                        </p:attrNameLst>
                                      </p:cBhvr>
                                      <p:to>
                                        <p:strVal val="solid"/>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7" presetClass="entr" presetSubtype="0" fill="hold" grpId="0" nodeType="clickEffect">
                                  <p:stCondLst>
                                    <p:cond delay="0"/>
                                  </p:stCondLst>
                                  <p:iterate type="lt">
                                    <p:tmPct val="50000"/>
                                  </p:iterate>
                                  <p:childTnLst>
                                    <p:set>
                                      <p:cBhvr>
                                        <p:cTn id="28" dur="1" fill="hold">
                                          <p:stCondLst>
                                            <p:cond delay="0"/>
                                          </p:stCondLst>
                                        </p:cTn>
                                        <p:tgtEl>
                                          <p:spTgt spid="439311"/>
                                        </p:tgtEl>
                                        <p:attrNameLst>
                                          <p:attrName>style.visibility</p:attrName>
                                        </p:attrNameLst>
                                      </p:cBhvr>
                                      <p:to>
                                        <p:strVal val="visible"/>
                                      </p:to>
                                    </p:set>
                                    <p:anim calcmode="discrete" valueType="clr">
                                      <p:cBhvr override="childStyle">
                                        <p:cTn id="29" dur="80"/>
                                        <p:tgtEl>
                                          <p:spTgt spid="439311"/>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439311"/>
                                        </p:tgtEl>
                                        <p:attrNameLst>
                                          <p:attrName>fillcolor</p:attrName>
                                        </p:attrNameLst>
                                      </p:cBhvr>
                                      <p:tavLst>
                                        <p:tav tm="0">
                                          <p:val>
                                            <p:clrVal>
                                              <a:schemeClr val="accent2"/>
                                            </p:clrVal>
                                          </p:val>
                                        </p:tav>
                                        <p:tav tm="50000">
                                          <p:val>
                                            <p:clrVal>
                                              <a:schemeClr val="hlink"/>
                                            </p:clrVal>
                                          </p:val>
                                        </p:tav>
                                      </p:tavLst>
                                    </p:anim>
                                    <p:set>
                                      <p:cBhvr>
                                        <p:cTn id="31" dur="80"/>
                                        <p:tgtEl>
                                          <p:spTgt spid="439311"/>
                                        </p:tgtEl>
                                        <p:attrNameLst>
                                          <p:attrName>fill.type</p:attrName>
                                        </p:attrNameLst>
                                      </p:cBhvr>
                                      <p:to>
                                        <p:strVal val="solid"/>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27" presetClass="entr" presetSubtype="0" fill="hold" grpId="0" nodeType="clickEffect">
                                  <p:stCondLst>
                                    <p:cond delay="0"/>
                                  </p:stCondLst>
                                  <p:iterate type="lt">
                                    <p:tmPct val="50000"/>
                                  </p:iterate>
                                  <p:childTnLst>
                                    <p:set>
                                      <p:cBhvr>
                                        <p:cTn id="35" dur="1" fill="hold">
                                          <p:stCondLst>
                                            <p:cond delay="0"/>
                                          </p:stCondLst>
                                        </p:cTn>
                                        <p:tgtEl>
                                          <p:spTgt spid="439312"/>
                                        </p:tgtEl>
                                        <p:attrNameLst>
                                          <p:attrName>style.visibility</p:attrName>
                                        </p:attrNameLst>
                                      </p:cBhvr>
                                      <p:to>
                                        <p:strVal val="visible"/>
                                      </p:to>
                                    </p:set>
                                    <p:anim calcmode="discrete" valueType="clr">
                                      <p:cBhvr override="childStyle">
                                        <p:cTn id="36" dur="80"/>
                                        <p:tgtEl>
                                          <p:spTgt spid="439312"/>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439312"/>
                                        </p:tgtEl>
                                        <p:attrNameLst>
                                          <p:attrName>fillcolor</p:attrName>
                                        </p:attrNameLst>
                                      </p:cBhvr>
                                      <p:tavLst>
                                        <p:tav tm="0">
                                          <p:val>
                                            <p:clrVal>
                                              <a:schemeClr val="accent2"/>
                                            </p:clrVal>
                                          </p:val>
                                        </p:tav>
                                        <p:tav tm="50000">
                                          <p:val>
                                            <p:clrVal>
                                              <a:schemeClr val="hlink"/>
                                            </p:clrVal>
                                          </p:val>
                                        </p:tav>
                                      </p:tavLst>
                                    </p:anim>
                                    <p:set>
                                      <p:cBhvr>
                                        <p:cTn id="38" dur="80"/>
                                        <p:tgtEl>
                                          <p:spTgt spid="4393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308" grpId="0"/>
      <p:bldP spid="439309" grpId="0"/>
      <p:bldP spid="439310" grpId="0"/>
      <p:bldP spid="439311" grpId="0"/>
      <p:bldP spid="4393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05516" name="WordArt 12"/>
          <p:cNvSpPr>
            <a:spLocks noChangeArrowheads="1" noChangeShapeType="1" noTextEdit="1"/>
          </p:cNvSpPr>
          <p:nvPr/>
        </p:nvSpPr>
        <p:spPr bwMode="auto">
          <a:xfrm>
            <a:off x="3276600" y="533400"/>
            <a:ext cx="2895600" cy="533400"/>
          </a:xfrm>
          <a:prstGeom prst="rect">
            <a:avLst/>
          </a:prstGeom>
        </p:spPr>
        <p:txBody>
          <a:bodyPr wrap="none" fromWordArt="1">
            <a:prstTxWarp prst="textPlain">
              <a:avLst>
                <a:gd name="adj" fmla="val 50000"/>
              </a:avLst>
            </a:prstTxWarp>
          </a:bodyPr>
          <a:lstStyle/>
          <a:p>
            <a:pPr algn="ctr"/>
            <a:r>
              <a:rPr lang="en-US" sz="3600" kern="10">
                <a:ln w="9525">
                  <a:solidFill>
                    <a:schemeClr val="tx1"/>
                  </a:solidFill>
                  <a:round/>
                  <a:headEnd/>
                  <a:tailEnd/>
                </a:ln>
                <a:solidFill>
                  <a:srgbClr val="FF0000"/>
                </a:solidFill>
                <a:effectLst>
                  <a:outerShdw dist="35921" dir="2700000" algn="ctr" rotWithShape="0">
                    <a:srgbClr val="C0C0C0">
                      <a:alpha val="79999"/>
                    </a:srgbClr>
                  </a:outerShdw>
                </a:effectLst>
                <a:latin typeface="Arial"/>
                <a:cs typeface="Arial"/>
              </a:rPr>
              <a:t>Khoa học </a:t>
            </a:r>
          </a:p>
        </p:txBody>
      </p:sp>
      <p:sp>
        <p:nvSpPr>
          <p:cNvPr id="405517" name="Text Box 13"/>
          <p:cNvSpPr txBox="1">
            <a:spLocks noChangeArrowheads="1"/>
          </p:cNvSpPr>
          <p:nvPr/>
        </p:nvSpPr>
        <p:spPr bwMode="auto">
          <a:xfrm>
            <a:off x="685800" y="990600"/>
            <a:ext cx="3352800" cy="519113"/>
          </a:xfrm>
          <a:prstGeom prst="rect">
            <a:avLst/>
          </a:prstGeom>
          <a:noFill/>
          <a:ln w="9525">
            <a:noFill/>
            <a:miter lim="800000"/>
            <a:headEnd/>
            <a:tailEnd/>
          </a:ln>
        </p:spPr>
        <p:txBody>
          <a:bodyPr>
            <a:spAutoFit/>
          </a:bodyPr>
          <a:lstStyle/>
          <a:p>
            <a:pPr>
              <a:spcBef>
                <a:spcPct val="50000"/>
              </a:spcBef>
            </a:pPr>
            <a:r>
              <a:rPr lang="en-US" sz="2800" b="1">
                <a:solidFill>
                  <a:srgbClr val="A50021"/>
                </a:solidFill>
              </a:rPr>
              <a:t>Kiểm tra bài cũ: </a:t>
            </a:r>
          </a:p>
        </p:txBody>
      </p:sp>
      <p:sp>
        <p:nvSpPr>
          <p:cNvPr id="405524" name="Text Box 20"/>
          <p:cNvSpPr txBox="1">
            <a:spLocks noChangeArrowheads="1"/>
          </p:cNvSpPr>
          <p:nvPr/>
        </p:nvSpPr>
        <p:spPr bwMode="auto">
          <a:xfrm>
            <a:off x="3962400" y="990600"/>
            <a:ext cx="3733800" cy="457200"/>
          </a:xfrm>
          <a:prstGeom prst="rect">
            <a:avLst/>
          </a:prstGeom>
          <a:noFill/>
          <a:ln w="9525">
            <a:noFill/>
            <a:miter lim="800000"/>
            <a:headEnd/>
            <a:tailEnd/>
          </a:ln>
        </p:spPr>
        <p:txBody>
          <a:bodyPr>
            <a:spAutoFit/>
          </a:bodyPr>
          <a:lstStyle/>
          <a:p>
            <a:pPr>
              <a:spcBef>
                <a:spcPct val="50000"/>
              </a:spcBef>
            </a:pPr>
            <a:r>
              <a:rPr lang="en-US" sz="2400">
                <a:cs typeface="Arial" charset="0"/>
              </a:rPr>
              <a:t>Chọn câu  trả lời đúng </a:t>
            </a:r>
          </a:p>
        </p:txBody>
      </p:sp>
      <p:sp>
        <p:nvSpPr>
          <p:cNvPr id="7173" name="Text Box 21"/>
          <p:cNvSpPr txBox="1">
            <a:spLocks noChangeArrowheads="1"/>
          </p:cNvSpPr>
          <p:nvPr/>
        </p:nvSpPr>
        <p:spPr bwMode="auto">
          <a:xfrm>
            <a:off x="914400" y="2438400"/>
            <a:ext cx="2971800" cy="366713"/>
          </a:xfrm>
          <a:prstGeom prst="rect">
            <a:avLst/>
          </a:prstGeom>
          <a:noFill/>
          <a:ln w="9525">
            <a:noFill/>
            <a:miter lim="800000"/>
            <a:headEnd/>
            <a:tailEnd/>
          </a:ln>
        </p:spPr>
        <p:txBody>
          <a:bodyPr>
            <a:spAutoFit/>
          </a:bodyPr>
          <a:lstStyle/>
          <a:p>
            <a:pPr>
              <a:spcBef>
                <a:spcPct val="50000"/>
              </a:spcBef>
            </a:pPr>
            <a:endParaRPr lang="en-US">
              <a:cs typeface="Arial" charset="0"/>
            </a:endParaRPr>
          </a:p>
        </p:txBody>
      </p:sp>
      <p:sp>
        <p:nvSpPr>
          <p:cNvPr id="405526" name="Text Box 22"/>
          <p:cNvSpPr txBox="1">
            <a:spLocks noChangeArrowheads="1"/>
          </p:cNvSpPr>
          <p:nvPr/>
        </p:nvSpPr>
        <p:spPr bwMode="auto">
          <a:xfrm>
            <a:off x="304800" y="1439863"/>
            <a:ext cx="8839200" cy="830262"/>
          </a:xfrm>
          <a:prstGeom prst="rect">
            <a:avLst/>
          </a:prstGeom>
          <a:noFill/>
          <a:ln w="9525">
            <a:noFill/>
            <a:miter lim="800000"/>
            <a:headEnd/>
            <a:tailEnd/>
          </a:ln>
        </p:spPr>
        <p:txBody>
          <a:bodyPr>
            <a:spAutoFit/>
          </a:bodyPr>
          <a:lstStyle/>
          <a:p>
            <a:pPr>
              <a:spcBef>
                <a:spcPct val="50000"/>
              </a:spcBef>
            </a:pPr>
            <a:r>
              <a:rPr lang="en-US" sz="2400">
                <a:solidFill>
                  <a:srgbClr val="0000FF"/>
                </a:solidFill>
                <a:cs typeface="Arial" charset="0"/>
              </a:rPr>
              <a:t>1. Để làm cầu bắc qua sông, làm đường ray tàu hỏa người ta sử dụng vật liệu nào?</a:t>
            </a:r>
          </a:p>
        </p:txBody>
      </p:sp>
      <p:sp>
        <p:nvSpPr>
          <p:cNvPr id="405527" name="Text Box 23"/>
          <p:cNvSpPr txBox="1">
            <a:spLocks noChangeArrowheads="1"/>
          </p:cNvSpPr>
          <p:nvPr/>
        </p:nvSpPr>
        <p:spPr bwMode="auto">
          <a:xfrm>
            <a:off x="533400" y="2209800"/>
            <a:ext cx="1524000" cy="457200"/>
          </a:xfrm>
          <a:prstGeom prst="rect">
            <a:avLst/>
          </a:prstGeom>
          <a:noFill/>
          <a:ln w="9525">
            <a:noFill/>
            <a:miter lim="800000"/>
            <a:headEnd/>
            <a:tailEnd/>
          </a:ln>
        </p:spPr>
        <p:txBody>
          <a:bodyPr>
            <a:spAutoFit/>
          </a:bodyPr>
          <a:lstStyle/>
          <a:p>
            <a:pPr>
              <a:spcBef>
                <a:spcPct val="50000"/>
              </a:spcBef>
            </a:pPr>
            <a:r>
              <a:rPr lang="en-US" sz="2400">
                <a:solidFill>
                  <a:srgbClr val="0000FF"/>
                </a:solidFill>
                <a:cs typeface="Arial" charset="0"/>
              </a:rPr>
              <a:t>A. Nhôm</a:t>
            </a:r>
          </a:p>
        </p:txBody>
      </p:sp>
      <p:sp>
        <p:nvSpPr>
          <p:cNvPr id="405528" name="Text Box 24"/>
          <p:cNvSpPr txBox="1">
            <a:spLocks noChangeArrowheads="1"/>
          </p:cNvSpPr>
          <p:nvPr/>
        </p:nvSpPr>
        <p:spPr bwMode="auto">
          <a:xfrm>
            <a:off x="2971800" y="2117725"/>
            <a:ext cx="1295400" cy="457200"/>
          </a:xfrm>
          <a:prstGeom prst="rect">
            <a:avLst/>
          </a:prstGeom>
          <a:noFill/>
          <a:ln w="9525">
            <a:noFill/>
            <a:miter lim="800000"/>
            <a:headEnd/>
            <a:tailEnd/>
          </a:ln>
        </p:spPr>
        <p:txBody>
          <a:bodyPr>
            <a:spAutoFit/>
          </a:bodyPr>
          <a:lstStyle/>
          <a:p>
            <a:pPr>
              <a:spcBef>
                <a:spcPct val="50000"/>
              </a:spcBef>
            </a:pPr>
            <a:r>
              <a:rPr lang="en-US" sz="2400">
                <a:solidFill>
                  <a:srgbClr val="0000FF"/>
                </a:solidFill>
                <a:cs typeface="Arial" charset="0"/>
              </a:rPr>
              <a:t>B. Đồng</a:t>
            </a:r>
          </a:p>
        </p:txBody>
      </p:sp>
      <p:sp>
        <p:nvSpPr>
          <p:cNvPr id="405529" name="Text Box 25"/>
          <p:cNvSpPr txBox="1">
            <a:spLocks noChangeArrowheads="1"/>
          </p:cNvSpPr>
          <p:nvPr/>
        </p:nvSpPr>
        <p:spPr bwMode="auto">
          <a:xfrm>
            <a:off x="5029200" y="2117725"/>
            <a:ext cx="1524000" cy="457200"/>
          </a:xfrm>
          <a:prstGeom prst="rect">
            <a:avLst/>
          </a:prstGeom>
          <a:noFill/>
          <a:ln w="9525">
            <a:noFill/>
            <a:miter lim="800000"/>
            <a:headEnd/>
            <a:tailEnd/>
          </a:ln>
        </p:spPr>
        <p:txBody>
          <a:bodyPr>
            <a:spAutoFit/>
          </a:bodyPr>
          <a:lstStyle/>
          <a:p>
            <a:pPr>
              <a:spcBef>
                <a:spcPct val="50000"/>
              </a:spcBef>
            </a:pPr>
            <a:r>
              <a:rPr lang="en-US" sz="2400">
                <a:solidFill>
                  <a:srgbClr val="0000FF"/>
                </a:solidFill>
                <a:cs typeface="Arial" charset="0"/>
              </a:rPr>
              <a:t>C. Thép</a:t>
            </a:r>
          </a:p>
        </p:txBody>
      </p:sp>
      <p:sp>
        <p:nvSpPr>
          <p:cNvPr id="405530" name="Text Box 26"/>
          <p:cNvSpPr txBox="1">
            <a:spLocks noChangeArrowheads="1"/>
          </p:cNvSpPr>
          <p:nvPr/>
        </p:nvSpPr>
        <p:spPr bwMode="auto">
          <a:xfrm>
            <a:off x="7010400" y="2125663"/>
            <a:ext cx="1387475" cy="457200"/>
          </a:xfrm>
          <a:prstGeom prst="rect">
            <a:avLst/>
          </a:prstGeom>
          <a:noFill/>
          <a:ln w="9525">
            <a:noFill/>
            <a:miter lim="800000"/>
            <a:headEnd/>
            <a:tailEnd/>
          </a:ln>
        </p:spPr>
        <p:txBody>
          <a:bodyPr>
            <a:spAutoFit/>
          </a:bodyPr>
          <a:lstStyle/>
          <a:p>
            <a:pPr>
              <a:spcBef>
                <a:spcPct val="50000"/>
              </a:spcBef>
            </a:pPr>
            <a:r>
              <a:rPr lang="en-US" sz="2400">
                <a:solidFill>
                  <a:srgbClr val="0000FF"/>
                </a:solidFill>
                <a:cs typeface="Arial" charset="0"/>
              </a:rPr>
              <a:t>D. Gang</a:t>
            </a:r>
          </a:p>
        </p:txBody>
      </p:sp>
      <p:sp>
        <p:nvSpPr>
          <p:cNvPr id="405531" name="Text Box 27"/>
          <p:cNvSpPr txBox="1">
            <a:spLocks noChangeArrowheads="1"/>
          </p:cNvSpPr>
          <p:nvPr/>
        </p:nvSpPr>
        <p:spPr bwMode="auto">
          <a:xfrm>
            <a:off x="304800" y="2659063"/>
            <a:ext cx="8610600" cy="830262"/>
          </a:xfrm>
          <a:prstGeom prst="rect">
            <a:avLst/>
          </a:prstGeom>
          <a:noFill/>
          <a:ln w="9525">
            <a:noFill/>
            <a:miter lim="800000"/>
            <a:headEnd/>
            <a:tailEnd/>
          </a:ln>
        </p:spPr>
        <p:txBody>
          <a:bodyPr>
            <a:spAutoFit/>
          </a:bodyPr>
          <a:lstStyle/>
          <a:p>
            <a:pPr>
              <a:spcBef>
                <a:spcPct val="50000"/>
              </a:spcBef>
            </a:pPr>
            <a:r>
              <a:rPr lang="en-US" sz="2400">
                <a:solidFill>
                  <a:srgbClr val="0000FF"/>
                </a:solidFill>
                <a:cs typeface="Arial" charset="0"/>
              </a:rPr>
              <a:t>2. Để xây tường, lát sân, lát sàn nhà người ta sử dụng vật liệu nào?</a:t>
            </a:r>
          </a:p>
        </p:txBody>
      </p:sp>
      <p:sp>
        <p:nvSpPr>
          <p:cNvPr id="405532" name="Text Box 28"/>
          <p:cNvSpPr txBox="1">
            <a:spLocks noChangeArrowheads="1"/>
          </p:cNvSpPr>
          <p:nvPr/>
        </p:nvSpPr>
        <p:spPr bwMode="auto">
          <a:xfrm>
            <a:off x="685800" y="3421063"/>
            <a:ext cx="1600200" cy="457200"/>
          </a:xfrm>
          <a:prstGeom prst="rect">
            <a:avLst/>
          </a:prstGeom>
          <a:noFill/>
          <a:ln w="9525">
            <a:noFill/>
            <a:miter lim="800000"/>
            <a:headEnd/>
            <a:tailEnd/>
          </a:ln>
        </p:spPr>
        <p:txBody>
          <a:bodyPr>
            <a:spAutoFit/>
          </a:bodyPr>
          <a:lstStyle/>
          <a:p>
            <a:pPr>
              <a:spcBef>
                <a:spcPct val="50000"/>
              </a:spcBef>
            </a:pPr>
            <a:r>
              <a:rPr lang="en-US" sz="2400">
                <a:solidFill>
                  <a:srgbClr val="0000FF"/>
                </a:solidFill>
                <a:cs typeface="Arial" charset="0"/>
              </a:rPr>
              <a:t>A. Gạch</a:t>
            </a:r>
          </a:p>
        </p:txBody>
      </p:sp>
      <p:sp>
        <p:nvSpPr>
          <p:cNvPr id="405533" name="Text Box 29"/>
          <p:cNvSpPr txBox="1">
            <a:spLocks noChangeArrowheads="1"/>
          </p:cNvSpPr>
          <p:nvPr/>
        </p:nvSpPr>
        <p:spPr bwMode="auto">
          <a:xfrm>
            <a:off x="2971800" y="3421063"/>
            <a:ext cx="1981200" cy="457200"/>
          </a:xfrm>
          <a:prstGeom prst="rect">
            <a:avLst/>
          </a:prstGeom>
          <a:noFill/>
          <a:ln w="9525">
            <a:noFill/>
            <a:miter lim="800000"/>
            <a:headEnd/>
            <a:tailEnd/>
          </a:ln>
        </p:spPr>
        <p:txBody>
          <a:bodyPr>
            <a:spAutoFit/>
          </a:bodyPr>
          <a:lstStyle/>
          <a:p>
            <a:pPr>
              <a:spcBef>
                <a:spcPct val="50000"/>
              </a:spcBef>
            </a:pPr>
            <a:r>
              <a:rPr lang="en-US" sz="2400">
                <a:solidFill>
                  <a:srgbClr val="0000FF"/>
                </a:solidFill>
                <a:cs typeface="Arial" charset="0"/>
              </a:rPr>
              <a:t>B. Thủy tinh</a:t>
            </a:r>
          </a:p>
        </p:txBody>
      </p:sp>
      <p:sp>
        <p:nvSpPr>
          <p:cNvPr id="405534" name="Text Box 30"/>
          <p:cNvSpPr txBox="1">
            <a:spLocks noChangeArrowheads="1"/>
          </p:cNvSpPr>
          <p:nvPr/>
        </p:nvSpPr>
        <p:spPr bwMode="auto">
          <a:xfrm>
            <a:off x="6248400" y="3421063"/>
            <a:ext cx="1295400" cy="457200"/>
          </a:xfrm>
          <a:prstGeom prst="rect">
            <a:avLst/>
          </a:prstGeom>
          <a:noFill/>
          <a:ln w="9525">
            <a:noFill/>
            <a:miter lim="800000"/>
            <a:headEnd/>
            <a:tailEnd/>
          </a:ln>
        </p:spPr>
        <p:txBody>
          <a:bodyPr>
            <a:spAutoFit/>
          </a:bodyPr>
          <a:lstStyle/>
          <a:p>
            <a:pPr>
              <a:spcBef>
                <a:spcPct val="50000"/>
              </a:spcBef>
            </a:pPr>
            <a:r>
              <a:rPr lang="en-US" sz="2400">
                <a:solidFill>
                  <a:srgbClr val="0000FF"/>
                </a:solidFill>
                <a:cs typeface="Arial" charset="0"/>
              </a:rPr>
              <a:t>C. Ngói</a:t>
            </a:r>
          </a:p>
        </p:txBody>
      </p:sp>
      <p:sp>
        <p:nvSpPr>
          <p:cNvPr id="405535" name="Text Box 31"/>
          <p:cNvSpPr txBox="1">
            <a:spLocks noChangeArrowheads="1"/>
          </p:cNvSpPr>
          <p:nvPr/>
        </p:nvSpPr>
        <p:spPr bwMode="auto">
          <a:xfrm>
            <a:off x="0" y="3802063"/>
            <a:ext cx="9144000" cy="457200"/>
          </a:xfrm>
          <a:prstGeom prst="rect">
            <a:avLst/>
          </a:prstGeom>
          <a:noFill/>
          <a:ln w="9525">
            <a:noFill/>
            <a:miter lim="800000"/>
            <a:headEnd/>
            <a:tailEnd/>
          </a:ln>
        </p:spPr>
        <p:txBody>
          <a:bodyPr>
            <a:spAutoFit/>
          </a:bodyPr>
          <a:lstStyle/>
          <a:p>
            <a:pPr>
              <a:spcBef>
                <a:spcPct val="50000"/>
              </a:spcBef>
            </a:pPr>
            <a:r>
              <a:rPr lang="en-US" sz="2400">
                <a:solidFill>
                  <a:srgbClr val="0000FF"/>
                </a:solidFill>
                <a:cs typeface="Arial" charset="0"/>
              </a:rPr>
              <a:t> 3. Để sản xuất xi măng, tạc tượng người ta sử dụng vật liệu nào?</a:t>
            </a:r>
          </a:p>
        </p:txBody>
      </p:sp>
      <p:sp>
        <p:nvSpPr>
          <p:cNvPr id="405536" name="Text Box 32"/>
          <p:cNvSpPr txBox="1">
            <a:spLocks noChangeArrowheads="1"/>
          </p:cNvSpPr>
          <p:nvPr/>
        </p:nvSpPr>
        <p:spPr bwMode="auto">
          <a:xfrm>
            <a:off x="685800" y="4267200"/>
            <a:ext cx="1295400" cy="457200"/>
          </a:xfrm>
          <a:prstGeom prst="rect">
            <a:avLst/>
          </a:prstGeom>
          <a:noFill/>
          <a:ln w="9525">
            <a:noFill/>
            <a:miter lim="800000"/>
            <a:headEnd/>
            <a:tailEnd/>
          </a:ln>
        </p:spPr>
        <p:txBody>
          <a:bodyPr>
            <a:spAutoFit/>
          </a:bodyPr>
          <a:lstStyle/>
          <a:p>
            <a:pPr>
              <a:spcBef>
                <a:spcPct val="50000"/>
              </a:spcBef>
            </a:pPr>
            <a:r>
              <a:rPr lang="en-US" sz="2400">
                <a:solidFill>
                  <a:srgbClr val="0000FF"/>
                </a:solidFill>
                <a:cs typeface="Arial" charset="0"/>
              </a:rPr>
              <a:t>A. Đồng</a:t>
            </a:r>
          </a:p>
        </p:txBody>
      </p:sp>
      <p:sp>
        <p:nvSpPr>
          <p:cNvPr id="405537" name="Text Box 33"/>
          <p:cNvSpPr txBox="1">
            <a:spLocks noChangeArrowheads="1"/>
          </p:cNvSpPr>
          <p:nvPr/>
        </p:nvSpPr>
        <p:spPr bwMode="auto">
          <a:xfrm>
            <a:off x="3048000" y="4191000"/>
            <a:ext cx="1447800" cy="457200"/>
          </a:xfrm>
          <a:prstGeom prst="rect">
            <a:avLst/>
          </a:prstGeom>
          <a:noFill/>
          <a:ln w="9525">
            <a:noFill/>
            <a:miter lim="800000"/>
            <a:headEnd/>
            <a:tailEnd/>
          </a:ln>
        </p:spPr>
        <p:txBody>
          <a:bodyPr>
            <a:spAutoFit/>
          </a:bodyPr>
          <a:lstStyle/>
          <a:p>
            <a:pPr>
              <a:spcBef>
                <a:spcPct val="50000"/>
              </a:spcBef>
            </a:pPr>
            <a:r>
              <a:rPr lang="en-US" sz="2400">
                <a:solidFill>
                  <a:srgbClr val="0000FF"/>
                </a:solidFill>
                <a:cs typeface="Arial" charset="0"/>
              </a:rPr>
              <a:t>B. Đá vôi</a:t>
            </a:r>
          </a:p>
        </p:txBody>
      </p:sp>
      <p:sp>
        <p:nvSpPr>
          <p:cNvPr id="405538" name="Text Box 34"/>
          <p:cNvSpPr txBox="1">
            <a:spLocks noChangeArrowheads="1"/>
          </p:cNvSpPr>
          <p:nvPr/>
        </p:nvSpPr>
        <p:spPr bwMode="auto">
          <a:xfrm>
            <a:off x="4953000" y="4259263"/>
            <a:ext cx="1524000" cy="457200"/>
          </a:xfrm>
          <a:prstGeom prst="rect">
            <a:avLst/>
          </a:prstGeom>
          <a:noFill/>
          <a:ln w="9525">
            <a:noFill/>
            <a:miter lim="800000"/>
            <a:headEnd/>
            <a:tailEnd/>
          </a:ln>
        </p:spPr>
        <p:txBody>
          <a:bodyPr>
            <a:spAutoFit/>
          </a:bodyPr>
          <a:lstStyle/>
          <a:p>
            <a:pPr>
              <a:spcBef>
                <a:spcPct val="50000"/>
              </a:spcBef>
            </a:pPr>
            <a:r>
              <a:rPr lang="en-US" sz="2400">
                <a:solidFill>
                  <a:srgbClr val="0000FF"/>
                </a:solidFill>
                <a:cs typeface="Arial" charset="0"/>
              </a:rPr>
              <a:t>C. Sắt</a:t>
            </a:r>
          </a:p>
        </p:txBody>
      </p:sp>
      <p:sp>
        <p:nvSpPr>
          <p:cNvPr id="405539" name="Text Box 35"/>
          <p:cNvSpPr txBox="1">
            <a:spLocks noChangeArrowheads="1"/>
          </p:cNvSpPr>
          <p:nvPr/>
        </p:nvSpPr>
        <p:spPr bwMode="auto">
          <a:xfrm>
            <a:off x="7010400" y="4183063"/>
            <a:ext cx="1600200" cy="457200"/>
          </a:xfrm>
          <a:prstGeom prst="rect">
            <a:avLst/>
          </a:prstGeom>
          <a:noFill/>
          <a:ln w="9525">
            <a:noFill/>
            <a:miter lim="800000"/>
            <a:headEnd/>
            <a:tailEnd/>
          </a:ln>
        </p:spPr>
        <p:txBody>
          <a:bodyPr>
            <a:spAutoFit/>
          </a:bodyPr>
          <a:lstStyle/>
          <a:p>
            <a:pPr>
              <a:spcBef>
                <a:spcPct val="50000"/>
              </a:spcBef>
            </a:pPr>
            <a:r>
              <a:rPr lang="en-US" sz="2400">
                <a:solidFill>
                  <a:srgbClr val="0000FF"/>
                </a:solidFill>
                <a:cs typeface="Arial" charset="0"/>
              </a:rPr>
              <a:t>D. Nhôm</a:t>
            </a:r>
          </a:p>
        </p:txBody>
      </p:sp>
      <p:sp>
        <p:nvSpPr>
          <p:cNvPr id="405540" name="Text Box 36"/>
          <p:cNvSpPr txBox="1">
            <a:spLocks noChangeArrowheads="1"/>
          </p:cNvSpPr>
          <p:nvPr/>
        </p:nvSpPr>
        <p:spPr bwMode="auto">
          <a:xfrm>
            <a:off x="228600" y="4716463"/>
            <a:ext cx="8458200" cy="830262"/>
          </a:xfrm>
          <a:prstGeom prst="rect">
            <a:avLst/>
          </a:prstGeom>
          <a:noFill/>
          <a:ln w="9525">
            <a:noFill/>
            <a:miter lim="800000"/>
            <a:headEnd/>
            <a:tailEnd/>
          </a:ln>
        </p:spPr>
        <p:txBody>
          <a:bodyPr>
            <a:spAutoFit/>
          </a:bodyPr>
          <a:lstStyle/>
          <a:p>
            <a:pPr>
              <a:spcBef>
                <a:spcPct val="50000"/>
              </a:spcBef>
            </a:pPr>
            <a:r>
              <a:rPr lang="en-US" sz="2400">
                <a:solidFill>
                  <a:srgbClr val="0000FF"/>
                </a:solidFill>
                <a:cs typeface="Arial" charset="0"/>
              </a:rPr>
              <a:t>4. Để dệt thành vải may quần, áo, chăn, màn người ta sử dụng vật liệu nào?</a:t>
            </a:r>
          </a:p>
        </p:txBody>
      </p:sp>
      <p:sp>
        <p:nvSpPr>
          <p:cNvPr id="405541" name="Text Box 37"/>
          <p:cNvSpPr txBox="1">
            <a:spLocks noChangeArrowheads="1"/>
          </p:cNvSpPr>
          <p:nvPr/>
        </p:nvSpPr>
        <p:spPr bwMode="auto">
          <a:xfrm>
            <a:off x="533400" y="5554663"/>
            <a:ext cx="1981200" cy="457200"/>
          </a:xfrm>
          <a:prstGeom prst="rect">
            <a:avLst/>
          </a:prstGeom>
          <a:noFill/>
          <a:ln w="9525">
            <a:noFill/>
            <a:miter lim="800000"/>
            <a:headEnd/>
            <a:tailEnd/>
          </a:ln>
        </p:spPr>
        <p:txBody>
          <a:bodyPr>
            <a:spAutoFit/>
          </a:bodyPr>
          <a:lstStyle/>
          <a:p>
            <a:pPr>
              <a:spcBef>
                <a:spcPct val="50000"/>
              </a:spcBef>
            </a:pPr>
            <a:r>
              <a:rPr lang="en-US" sz="2400">
                <a:solidFill>
                  <a:srgbClr val="0000FF"/>
                </a:solidFill>
                <a:cs typeface="Arial" charset="0"/>
              </a:rPr>
              <a:t>A. Chất dẻo</a:t>
            </a:r>
          </a:p>
        </p:txBody>
      </p:sp>
      <p:sp>
        <p:nvSpPr>
          <p:cNvPr id="405542" name="Text Box 38"/>
          <p:cNvSpPr txBox="1">
            <a:spLocks noChangeArrowheads="1"/>
          </p:cNvSpPr>
          <p:nvPr/>
        </p:nvSpPr>
        <p:spPr bwMode="auto">
          <a:xfrm>
            <a:off x="3124200" y="5562600"/>
            <a:ext cx="1676400" cy="457200"/>
          </a:xfrm>
          <a:prstGeom prst="rect">
            <a:avLst/>
          </a:prstGeom>
          <a:noFill/>
          <a:ln w="9525">
            <a:noFill/>
            <a:miter lim="800000"/>
            <a:headEnd/>
            <a:tailEnd/>
          </a:ln>
        </p:spPr>
        <p:txBody>
          <a:bodyPr>
            <a:spAutoFit/>
          </a:bodyPr>
          <a:lstStyle/>
          <a:p>
            <a:pPr>
              <a:spcBef>
                <a:spcPct val="50000"/>
              </a:spcBef>
            </a:pPr>
            <a:r>
              <a:rPr lang="en-US" sz="2400">
                <a:solidFill>
                  <a:srgbClr val="0000FF"/>
                </a:solidFill>
                <a:cs typeface="Arial" charset="0"/>
              </a:rPr>
              <a:t>B. Cao su</a:t>
            </a:r>
          </a:p>
        </p:txBody>
      </p:sp>
      <p:sp>
        <p:nvSpPr>
          <p:cNvPr id="405543" name="Text Box 39"/>
          <p:cNvSpPr txBox="1">
            <a:spLocks noChangeArrowheads="1"/>
          </p:cNvSpPr>
          <p:nvPr/>
        </p:nvSpPr>
        <p:spPr bwMode="auto">
          <a:xfrm>
            <a:off x="5867400" y="5486400"/>
            <a:ext cx="2057400" cy="457200"/>
          </a:xfrm>
          <a:prstGeom prst="rect">
            <a:avLst/>
          </a:prstGeom>
          <a:noFill/>
          <a:ln w="9525">
            <a:noFill/>
            <a:miter lim="800000"/>
            <a:headEnd/>
            <a:tailEnd/>
          </a:ln>
        </p:spPr>
        <p:txBody>
          <a:bodyPr>
            <a:spAutoFit/>
          </a:bodyPr>
          <a:lstStyle/>
          <a:p>
            <a:pPr>
              <a:spcBef>
                <a:spcPct val="50000"/>
              </a:spcBef>
            </a:pPr>
            <a:r>
              <a:rPr lang="en-US" sz="2400">
                <a:solidFill>
                  <a:srgbClr val="0000FF"/>
                </a:solidFill>
                <a:cs typeface="Arial" charset="0"/>
              </a:rPr>
              <a:t>C. Tơ sợi</a:t>
            </a:r>
          </a:p>
        </p:txBody>
      </p:sp>
      <p:sp>
        <p:nvSpPr>
          <p:cNvPr id="405558" name="Oval 54"/>
          <p:cNvSpPr>
            <a:spLocks noChangeArrowheads="1"/>
          </p:cNvSpPr>
          <p:nvPr/>
        </p:nvSpPr>
        <p:spPr bwMode="auto">
          <a:xfrm>
            <a:off x="4953000" y="2209800"/>
            <a:ext cx="533400" cy="381000"/>
          </a:xfrm>
          <a:prstGeom prst="ellipse">
            <a:avLst/>
          </a:prstGeom>
          <a:solidFill>
            <a:schemeClr val="accent1"/>
          </a:solidFill>
          <a:ln w="57150" algn="ctr">
            <a:solidFill>
              <a:srgbClr val="FF0000"/>
            </a:solidFill>
            <a:round/>
            <a:headEnd/>
            <a:tailEnd/>
          </a:ln>
        </p:spPr>
        <p:txBody>
          <a:bodyPr wrap="none" anchor="ctr"/>
          <a:lstStyle/>
          <a:p>
            <a:pPr algn="ctr"/>
            <a:r>
              <a:rPr lang="en-US" sz="2400" b="1">
                <a:solidFill>
                  <a:srgbClr val="3333CC"/>
                </a:solidFill>
              </a:rPr>
              <a:t>C.</a:t>
            </a:r>
          </a:p>
        </p:txBody>
      </p:sp>
      <p:sp>
        <p:nvSpPr>
          <p:cNvPr id="405559" name="Oval 55"/>
          <p:cNvSpPr>
            <a:spLocks noChangeArrowheads="1"/>
          </p:cNvSpPr>
          <p:nvPr/>
        </p:nvSpPr>
        <p:spPr bwMode="auto">
          <a:xfrm>
            <a:off x="609600" y="3505200"/>
            <a:ext cx="533400" cy="381000"/>
          </a:xfrm>
          <a:prstGeom prst="ellipse">
            <a:avLst/>
          </a:prstGeom>
          <a:solidFill>
            <a:schemeClr val="accent1"/>
          </a:solidFill>
          <a:ln w="57150" algn="ctr">
            <a:solidFill>
              <a:srgbClr val="FF0000"/>
            </a:solidFill>
            <a:round/>
            <a:headEnd/>
            <a:tailEnd/>
          </a:ln>
        </p:spPr>
        <p:txBody>
          <a:bodyPr wrap="none" anchor="ctr"/>
          <a:lstStyle/>
          <a:p>
            <a:pPr algn="ctr"/>
            <a:r>
              <a:rPr lang="en-US" sz="2400" b="1">
                <a:solidFill>
                  <a:srgbClr val="3333CC"/>
                </a:solidFill>
              </a:rPr>
              <a:t>A.</a:t>
            </a:r>
          </a:p>
        </p:txBody>
      </p:sp>
      <p:sp>
        <p:nvSpPr>
          <p:cNvPr id="405560" name="Oval 56"/>
          <p:cNvSpPr>
            <a:spLocks noChangeArrowheads="1"/>
          </p:cNvSpPr>
          <p:nvPr/>
        </p:nvSpPr>
        <p:spPr bwMode="auto">
          <a:xfrm>
            <a:off x="2895600" y="4259263"/>
            <a:ext cx="533400" cy="381000"/>
          </a:xfrm>
          <a:prstGeom prst="ellipse">
            <a:avLst/>
          </a:prstGeom>
          <a:solidFill>
            <a:schemeClr val="accent1"/>
          </a:solidFill>
          <a:ln w="57150" algn="ctr">
            <a:solidFill>
              <a:srgbClr val="FF0000"/>
            </a:solidFill>
            <a:round/>
            <a:headEnd/>
            <a:tailEnd/>
          </a:ln>
        </p:spPr>
        <p:txBody>
          <a:bodyPr wrap="none" anchor="ctr"/>
          <a:lstStyle/>
          <a:p>
            <a:pPr algn="ctr"/>
            <a:r>
              <a:rPr lang="en-US" sz="2400" b="1">
                <a:solidFill>
                  <a:srgbClr val="3333CC"/>
                </a:solidFill>
              </a:rPr>
              <a:t>B.</a:t>
            </a:r>
          </a:p>
        </p:txBody>
      </p:sp>
      <p:sp>
        <p:nvSpPr>
          <p:cNvPr id="405561" name="Oval 57"/>
          <p:cNvSpPr>
            <a:spLocks noChangeArrowheads="1"/>
          </p:cNvSpPr>
          <p:nvPr/>
        </p:nvSpPr>
        <p:spPr bwMode="auto">
          <a:xfrm>
            <a:off x="5715000" y="5562600"/>
            <a:ext cx="533400" cy="381000"/>
          </a:xfrm>
          <a:prstGeom prst="ellipse">
            <a:avLst/>
          </a:prstGeom>
          <a:solidFill>
            <a:schemeClr val="accent1"/>
          </a:solidFill>
          <a:ln w="57150" algn="ctr">
            <a:solidFill>
              <a:srgbClr val="FF0000"/>
            </a:solidFill>
            <a:round/>
            <a:headEnd/>
            <a:tailEnd/>
          </a:ln>
        </p:spPr>
        <p:txBody>
          <a:bodyPr wrap="none" anchor="ctr"/>
          <a:lstStyle/>
          <a:p>
            <a:pPr algn="ctr"/>
            <a:r>
              <a:rPr lang="en-US" sz="2400" b="1">
                <a:solidFill>
                  <a:srgbClr val="3333CC"/>
                </a:solidFill>
              </a:rPr>
              <a:t>C.</a:t>
            </a:r>
          </a:p>
        </p:txBody>
      </p:sp>
    </p:spTree>
  </p:cSld>
  <p:clrMapOvr>
    <a:masterClrMapping/>
  </p:clrMapOvr>
  <p:transition spd="med">
    <p:comb dir="vert"/>
    <p:sndAc>
      <p:stSnd>
        <p:snd r:embed="rId3" name="chimes.wav" builtIn="1"/>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405516"/>
                                        </p:tgtEl>
                                        <p:attrNameLst>
                                          <p:attrName>style.visibility</p:attrName>
                                        </p:attrNameLst>
                                      </p:cBhvr>
                                      <p:to>
                                        <p:strVal val="visible"/>
                                      </p:to>
                                    </p:set>
                                    <p:animEffect transition="in" filter="diamond(in)">
                                      <p:cBhvr>
                                        <p:cTn id="7" dur="2000"/>
                                        <p:tgtEl>
                                          <p:spTgt spid="4055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05517"/>
                                        </p:tgtEl>
                                        <p:attrNameLst>
                                          <p:attrName>style.visibility</p:attrName>
                                        </p:attrNameLst>
                                      </p:cBhvr>
                                      <p:to>
                                        <p:strVal val="visible"/>
                                      </p:to>
                                    </p:set>
                                    <p:animEffect transition="in" filter="box(in)">
                                      <p:cBhvr>
                                        <p:cTn id="12" dur="500"/>
                                        <p:tgtEl>
                                          <p:spTgt spid="4055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05524"/>
                                        </p:tgtEl>
                                        <p:attrNameLst>
                                          <p:attrName>style.visibility</p:attrName>
                                        </p:attrNameLst>
                                      </p:cBhvr>
                                      <p:to>
                                        <p:strVal val="visible"/>
                                      </p:to>
                                    </p:set>
                                    <p:animEffect transition="in" filter="box(in)">
                                      <p:cBhvr>
                                        <p:cTn id="17" dur="500"/>
                                        <p:tgtEl>
                                          <p:spTgt spid="40552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405526"/>
                                        </p:tgtEl>
                                        <p:attrNameLst>
                                          <p:attrName>style.visibility</p:attrName>
                                        </p:attrNameLst>
                                      </p:cBhvr>
                                      <p:to>
                                        <p:strVal val="visible"/>
                                      </p:to>
                                    </p:set>
                                    <p:animEffect transition="in" filter="fade">
                                      <p:cBhvr>
                                        <p:cTn id="22" dur="1000"/>
                                        <p:tgtEl>
                                          <p:spTgt spid="405526"/>
                                        </p:tgtEl>
                                      </p:cBhvr>
                                    </p:animEffect>
                                    <p:anim calcmode="lin" valueType="num">
                                      <p:cBhvr>
                                        <p:cTn id="23" dur="1000" fill="hold"/>
                                        <p:tgtEl>
                                          <p:spTgt spid="405526"/>
                                        </p:tgtEl>
                                        <p:attrNameLst>
                                          <p:attrName>ppt_x</p:attrName>
                                        </p:attrNameLst>
                                      </p:cBhvr>
                                      <p:tavLst>
                                        <p:tav tm="0">
                                          <p:val>
                                            <p:strVal val="#ppt_x"/>
                                          </p:val>
                                        </p:tav>
                                        <p:tav tm="100000">
                                          <p:val>
                                            <p:strVal val="#ppt_x"/>
                                          </p:val>
                                        </p:tav>
                                      </p:tavLst>
                                    </p:anim>
                                    <p:anim calcmode="lin" valueType="num">
                                      <p:cBhvr>
                                        <p:cTn id="24" dur="1000" fill="hold"/>
                                        <p:tgtEl>
                                          <p:spTgt spid="405526"/>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405527"/>
                                        </p:tgtEl>
                                        <p:attrNameLst>
                                          <p:attrName>style.visibility</p:attrName>
                                        </p:attrNameLst>
                                      </p:cBhvr>
                                      <p:to>
                                        <p:strVal val="visible"/>
                                      </p:to>
                                    </p:set>
                                    <p:animEffect transition="in" filter="fade">
                                      <p:cBhvr>
                                        <p:cTn id="29" dur="1000"/>
                                        <p:tgtEl>
                                          <p:spTgt spid="405527"/>
                                        </p:tgtEl>
                                      </p:cBhvr>
                                    </p:animEffect>
                                    <p:anim calcmode="lin" valueType="num">
                                      <p:cBhvr>
                                        <p:cTn id="30" dur="1000" fill="hold"/>
                                        <p:tgtEl>
                                          <p:spTgt spid="405527"/>
                                        </p:tgtEl>
                                        <p:attrNameLst>
                                          <p:attrName>ppt_x</p:attrName>
                                        </p:attrNameLst>
                                      </p:cBhvr>
                                      <p:tavLst>
                                        <p:tav tm="0">
                                          <p:val>
                                            <p:strVal val="#ppt_x"/>
                                          </p:val>
                                        </p:tav>
                                        <p:tav tm="100000">
                                          <p:val>
                                            <p:strVal val="#ppt_x"/>
                                          </p:val>
                                        </p:tav>
                                      </p:tavLst>
                                    </p:anim>
                                    <p:anim calcmode="lin" valueType="num">
                                      <p:cBhvr>
                                        <p:cTn id="31" dur="1000" fill="hold"/>
                                        <p:tgtEl>
                                          <p:spTgt spid="405527"/>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405528"/>
                                        </p:tgtEl>
                                        <p:attrNameLst>
                                          <p:attrName>style.visibility</p:attrName>
                                        </p:attrNameLst>
                                      </p:cBhvr>
                                      <p:to>
                                        <p:strVal val="visible"/>
                                      </p:to>
                                    </p:set>
                                    <p:animEffect transition="in" filter="fade">
                                      <p:cBhvr>
                                        <p:cTn id="34" dur="1000"/>
                                        <p:tgtEl>
                                          <p:spTgt spid="405528"/>
                                        </p:tgtEl>
                                      </p:cBhvr>
                                    </p:animEffect>
                                    <p:anim calcmode="lin" valueType="num">
                                      <p:cBhvr>
                                        <p:cTn id="35" dur="1000" fill="hold"/>
                                        <p:tgtEl>
                                          <p:spTgt spid="405528"/>
                                        </p:tgtEl>
                                        <p:attrNameLst>
                                          <p:attrName>ppt_x</p:attrName>
                                        </p:attrNameLst>
                                      </p:cBhvr>
                                      <p:tavLst>
                                        <p:tav tm="0">
                                          <p:val>
                                            <p:strVal val="#ppt_x"/>
                                          </p:val>
                                        </p:tav>
                                        <p:tav tm="100000">
                                          <p:val>
                                            <p:strVal val="#ppt_x"/>
                                          </p:val>
                                        </p:tav>
                                      </p:tavLst>
                                    </p:anim>
                                    <p:anim calcmode="lin" valueType="num">
                                      <p:cBhvr>
                                        <p:cTn id="36" dur="1000" fill="hold"/>
                                        <p:tgtEl>
                                          <p:spTgt spid="405528"/>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405529"/>
                                        </p:tgtEl>
                                        <p:attrNameLst>
                                          <p:attrName>style.visibility</p:attrName>
                                        </p:attrNameLst>
                                      </p:cBhvr>
                                      <p:to>
                                        <p:strVal val="visible"/>
                                      </p:to>
                                    </p:set>
                                    <p:animEffect transition="in" filter="fade">
                                      <p:cBhvr>
                                        <p:cTn id="39" dur="1000"/>
                                        <p:tgtEl>
                                          <p:spTgt spid="405529"/>
                                        </p:tgtEl>
                                      </p:cBhvr>
                                    </p:animEffect>
                                    <p:anim calcmode="lin" valueType="num">
                                      <p:cBhvr>
                                        <p:cTn id="40" dur="1000" fill="hold"/>
                                        <p:tgtEl>
                                          <p:spTgt spid="405529"/>
                                        </p:tgtEl>
                                        <p:attrNameLst>
                                          <p:attrName>ppt_x</p:attrName>
                                        </p:attrNameLst>
                                      </p:cBhvr>
                                      <p:tavLst>
                                        <p:tav tm="0">
                                          <p:val>
                                            <p:strVal val="#ppt_x"/>
                                          </p:val>
                                        </p:tav>
                                        <p:tav tm="100000">
                                          <p:val>
                                            <p:strVal val="#ppt_x"/>
                                          </p:val>
                                        </p:tav>
                                      </p:tavLst>
                                    </p:anim>
                                    <p:anim calcmode="lin" valueType="num">
                                      <p:cBhvr>
                                        <p:cTn id="41" dur="1000" fill="hold"/>
                                        <p:tgtEl>
                                          <p:spTgt spid="405529"/>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405530"/>
                                        </p:tgtEl>
                                        <p:attrNameLst>
                                          <p:attrName>style.visibility</p:attrName>
                                        </p:attrNameLst>
                                      </p:cBhvr>
                                      <p:to>
                                        <p:strVal val="visible"/>
                                      </p:to>
                                    </p:set>
                                    <p:animEffect transition="in" filter="fade">
                                      <p:cBhvr>
                                        <p:cTn id="44" dur="1000"/>
                                        <p:tgtEl>
                                          <p:spTgt spid="405530"/>
                                        </p:tgtEl>
                                      </p:cBhvr>
                                    </p:animEffect>
                                    <p:anim calcmode="lin" valueType="num">
                                      <p:cBhvr>
                                        <p:cTn id="45" dur="1000" fill="hold"/>
                                        <p:tgtEl>
                                          <p:spTgt spid="405530"/>
                                        </p:tgtEl>
                                        <p:attrNameLst>
                                          <p:attrName>ppt_x</p:attrName>
                                        </p:attrNameLst>
                                      </p:cBhvr>
                                      <p:tavLst>
                                        <p:tav tm="0">
                                          <p:val>
                                            <p:strVal val="#ppt_x"/>
                                          </p:val>
                                        </p:tav>
                                        <p:tav tm="100000">
                                          <p:val>
                                            <p:strVal val="#ppt_x"/>
                                          </p:val>
                                        </p:tav>
                                      </p:tavLst>
                                    </p:anim>
                                    <p:anim calcmode="lin" valueType="num">
                                      <p:cBhvr>
                                        <p:cTn id="46" dur="1000" fill="hold"/>
                                        <p:tgtEl>
                                          <p:spTgt spid="405530"/>
                                        </p:tgtEl>
                                        <p:attrNameLst>
                                          <p:attrName>ppt_y</p:attrName>
                                        </p:attrNameLst>
                                      </p:cBhvr>
                                      <p:tavLst>
                                        <p:tav tm="0">
                                          <p:val>
                                            <p:strVal val="#ppt_y-.1"/>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05558"/>
                                        </p:tgtEl>
                                        <p:attrNameLst>
                                          <p:attrName>style.visibility</p:attrName>
                                        </p:attrNameLst>
                                      </p:cBhvr>
                                      <p:to>
                                        <p:strVal val="visible"/>
                                      </p:to>
                                    </p:set>
                                    <p:animEffect transition="in" filter="fade">
                                      <p:cBhvr>
                                        <p:cTn id="51" dur="2000"/>
                                        <p:tgtEl>
                                          <p:spTgt spid="40555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8" presetClass="entr" presetSubtype="16" fill="hold" grpId="0" nodeType="clickEffect">
                                  <p:stCondLst>
                                    <p:cond delay="0"/>
                                  </p:stCondLst>
                                  <p:childTnLst>
                                    <p:set>
                                      <p:cBhvr>
                                        <p:cTn id="55" dur="1" fill="hold">
                                          <p:stCondLst>
                                            <p:cond delay="0"/>
                                          </p:stCondLst>
                                        </p:cTn>
                                        <p:tgtEl>
                                          <p:spTgt spid="405531"/>
                                        </p:tgtEl>
                                        <p:attrNameLst>
                                          <p:attrName>style.visibility</p:attrName>
                                        </p:attrNameLst>
                                      </p:cBhvr>
                                      <p:to>
                                        <p:strVal val="visible"/>
                                      </p:to>
                                    </p:set>
                                    <p:animEffect transition="in" filter="diamond(in)">
                                      <p:cBhvr>
                                        <p:cTn id="56" dur="2000"/>
                                        <p:tgtEl>
                                          <p:spTgt spid="405531"/>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05532"/>
                                        </p:tgtEl>
                                        <p:attrNameLst>
                                          <p:attrName>style.visibility</p:attrName>
                                        </p:attrNameLst>
                                      </p:cBhvr>
                                      <p:to>
                                        <p:strVal val="visible"/>
                                      </p:to>
                                    </p:set>
                                    <p:anim calcmode="lin" valueType="num">
                                      <p:cBhvr additive="base">
                                        <p:cTn id="61" dur="500" fill="hold"/>
                                        <p:tgtEl>
                                          <p:spTgt spid="405532"/>
                                        </p:tgtEl>
                                        <p:attrNameLst>
                                          <p:attrName>ppt_x</p:attrName>
                                        </p:attrNameLst>
                                      </p:cBhvr>
                                      <p:tavLst>
                                        <p:tav tm="0">
                                          <p:val>
                                            <p:strVal val="#ppt_x"/>
                                          </p:val>
                                        </p:tav>
                                        <p:tav tm="100000">
                                          <p:val>
                                            <p:strVal val="#ppt_x"/>
                                          </p:val>
                                        </p:tav>
                                      </p:tavLst>
                                    </p:anim>
                                    <p:anim calcmode="lin" valueType="num">
                                      <p:cBhvr additive="base">
                                        <p:cTn id="62" dur="500" fill="hold"/>
                                        <p:tgtEl>
                                          <p:spTgt spid="405532"/>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405533"/>
                                        </p:tgtEl>
                                        <p:attrNameLst>
                                          <p:attrName>style.visibility</p:attrName>
                                        </p:attrNameLst>
                                      </p:cBhvr>
                                      <p:to>
                                        <p:strVal val="visible"/>
                                      </p:to>
                                    </p:set>
                                    <p:anim calcmode="lin" valueType="num">
                                      <p:cBhvr additive="base">
                                        <p:cTn id="65" dur="500" fill="hold"/>
                                        <p:tgtEl>
                                          <p:spTgt spid="405533"/>
                                        </p:tgtEl>
                                        <p:attrNameLst>
                                          <p:attrName>ppt_x</p:attrName>
                                        </p:attrNameLst>
                                      </p:cBhvr>
                                      <p:tavLst>
                                        <p:tav tm="0">
                                          <p:val>
                                            <p:strVal val="#ppt_x"/>
                                          </p:val>
                                        </p:tav>
                                        <p:tav tm="100000">
                                          <p:val>
                                            <p:strVal val="#ppt_x"/>
                                          </p:val>
                                        </p:tav>
                                      </p:tavLst>
                                    </p:anim>
                                    <p:anim calcmode="lin" valueType="num">
                                      <p:cBhvr additive="base">
                                        <p:cTn id="66" dur="500" fill="hold"/>
                                        <p:tgtEl>
                                          <p:spTgt spid="405533"/>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405534"/>
                                        </p:tgtEl>
                                        <p:attrNameLst>
                                          <p:attrName>style.visibility</p:attrName>
                                        </p:attrNameLst>
                                      </p:cBhvr>
                                      <p:to>
                                        <p:strVal val="visible"/>
                                      </p:to>
                                    </p:set>
                                    <p:anim calcmode="lin" valueType="num">
                                      <p:cBhvr additive="base">
                                        <p:cTn id="69" dur="500" fill="hold"/>
                                        <p:tgtEl>
                                          <p:spTgt spid="405534"/>
                                        </p:tgtEl>
                                        <p:attrNameLst>
                                          <p:attrName>ppt_x</p:attrName>
                                        </p:attrNameLst>
                                      </p:cBhvr>
                                      <p:tavLst>
                                        <p:tav tm="0">
                                          <p:val>
                                            <p:strVal val="#ppt_x"/>
                                          </p:val>
                                        </p:tav>
                                        <p:tav tm="100000">
                                          <p:val>
                                            <p:strVal val="#ppt_x"/>
                                          </p:val>
                                        </p:tav>
                                      </p:tavLst>
                                    </p:anim>
                                    <p:anim calcmode="lin" valueType="num">
                                      <p:cBhvr additive="base">
                                        <p:cTn id="70" dur="500" fill="hold"/>
                                        <p:tgtEl>
                                          <p:spTgt spid="405534"/>
                                        </p:tgtEl>
                                        <p:attrNameLst>
                                          <p:attrName>ppt_y</p:attrName>
                                        </p:attrNameLst>
                                      </p:cBhvr>
                                      <p:tavLst>
                                        <p:tav tm="0">
                                          <p:val>
                                            <p:strVal val="1+#ppt_h/2"/>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405559"/>
                                        </p:tgtEl>
                                        <p:attrNameLst>
                                          <p:attrName>style.visibility</p:attrName>
                                        </p:attrNameLst>
                                      </p:cBhvr>
                                      <p:to>
                                        <p:strVal val="visible"/>
                                      </p:to>
                                    </p:set>
                                    <p:animEffect transition="in" filter="fade">
                                      <p:cBhvr>
                                        <p:cTn id="75" dur="2000"/>
                                        <p:tgtEl>
                                          <p:spTgt spid="405559"/>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47" presetClass="entr" presetSubtype="0" fill="hold" grpId="0" nodeType="clickEffect">
                                  <p:stCondLst>
                                    <p:cond delay="0"/>
                                  </p:stCondLst>
                                  <p:childTnLst>
                                    <p:set>
                                      <p:cBhvr>
                                        <p:cTn id="79" dur="1" fill="hold">
                                          <p:stCondLst>
                                            <p:cond delay="0"/>
                                          </p:stCondLst>
                                        </p:cTn>
                                        <p:tgtEl>
                                          <p:spTgt spid="405535"/>
                                        </p:tgtEl>
                                        <p:attrNameLst>
                                          <p:attrName>style.visibility</p:attrName>
                                        </p:attrNameLst>
                                      </p:cBhvr>
                                      <p:to>
                                        <p:strVal val="visible"/>
                                      </p:to>
                                    </p:set>
                                    <p:animEffect transition="in" filter="fade">
                                      <p:cBhvr>
                                        <p:cTn id="80" dur="1000"/>
                                        <p:tgtEl>
                                          <p:spTgt spid="405535"/>
                                        </p:tgtEl>
                                      </p:cBhvr>
                                    </p:animEffect>
                                    <p:anim calcmode="lin" valueType="num">
                                      <p:cBhvr>
                                        <p:cTn id="81" dur="1000" fill="hold"/>
                                        <p:tgtEl>
                                          <p:spTgt spid="405535"/>
                                        </p:tgtEl>
                                        <p:attrNameLst>
                                          <p:attrName>ppt_x</p:attrName>
                                        </p:attrNameLst>
                                      </p:cBhvr>
                                      <p:tavLst>
                                        <p:tav tm="0">
                                          <p:val>
                                            <p:strVal val="#ppt_x"/>
                                          </p:val>
                                        </p:tav>
                                        <p:tav tm="100000">
                                          <p:val>
                                            <p:strVal val="#ppt_x"/>
                                          </p:val>
                                        </p:tav>
                                      </p:tavLst>
                                    </p:anim>
                                    <p:anim calcmode="lin" valueType="num">
                                      <p:cBhvr>
                                        <p:cTn id="82" dur="1000" fill="hold"/>
                                        <p:tgtEl>
                                          <p:spTgt spid="405535"/>
                                        </p:tgtEl>
                                        <p:attrNameLst>
                                          <p:attrName>ppt_y</p:attrName>
                                        </p:attrNameLst>
                                      </p:cBhvr>
                                      <p:tavLst>
                                        <p:tav tm="0">
                                          <p:val>
                                            <p:strVal val="#ppt_y-.1"/>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405536"/>
                                        </p:tgtEl>
                                        <p:attrNameLst>
                                          <p:attrName>style.visibility</p:attrName>
                                        </p:attrNameLst>
                                      </p:cBhvr>
                                      <p:to>
                                        <p:strVal val="visible"/>
                                      </p:to>
                                    </p:set>
                                    <p:anim calcmode="lin" valueType="num">
                                      <p:cBhvr additive="base">
                                        <p:cTn id="87" dur="500" fill="hold"/>
                                        <p:tgtEl>
                                          <p:spTgt spid="405536"/>
                                        </p:tgtEl>
                                        <p:attrNameLst>
                                          <p:attrName>ppt_x</p:attrName>
                                        </p:attrNameLst>
                                      </p:cBhvr>
                                      <p:tavLst>
                                        <p:tav tm="0">
                                          <p:val>
                                            <p:strVal val="#ppt_x"/>
                                          </p:val>
                                        </p:tav>
                                        <p:tav tm="100000">
                                          <p:val>
                                            <p:strVal val="#ppt_x"/>
                                          </p:val>
                                        </p:tav>
                                      </p:tavLst>
                                    </p:anim>
                                    <p:anim calcmode="lin" valueType="num">
                                      <p:cBhvr additive="base">
                                        <p:cTn id="88" dur="500" fill="hold"/>
                                        <p:tgtEl>
                                          <p:spTgt spid="405536"/>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405537"/>
                                        </p:tgtEl>
                                        <p:attrNameLst>
                                          <p:attrName>style.visibility</p:attrName>
                                        </p:attrNameLst>
                                      </p:cBhvr>
                                      <p:to>
                                        <p:strVal val="visible"/>
                                      </p:to>
                                    </p:set>
                                    <p:anim calcmode="lin" valueType="num">
                                      <p:cBhvr additive="base">
                                        <p:cTn id="91" dur="500" fill="hold"/>
                                        <p:tgtEl>
                                          <p:spTgt spid="405537"/>
                                        </p:tgtEl>
                                        <p:attrNameLst>
                                          <p:attrName>ppt_x</p:attrName>
                                        </p:attrNameLst>
                                      </p:cBhvr>
                                      <p:tavLst>
                                        <p:tav tm="0">
                                          <p:val>
                                            <p:strVal val="#ppt_x"/>
                                          </p:val>
                                        </p:tav>
                                        <p:tav tm="100000">
                                          <p:val>
                                            <p:strVal val="#ppt_x"/>
                                          </p:val>
                                        </p:tav>
                                      </p:tavLst>
                                    </p:anim>
                                    <p:anim calcmode="lin" valueType="num">
                                      <p:cBhvr additive="base">
                                        <p:cTn id="92" dur="500" fill="hold"/>
                                        <p:tgtEl>
                                          <p:spTgt spid="405537"/>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405538"/>
                                        </p:tgtEl>
                                        <p:attrNameLst>
                                          <p:attrName>style.visibility</p:attrName>
                                        </p:attrNameLst>
                                      </p:cBhvr>
                                      <p:to>
                                        <p:strVal val="visible"/>
                                      </p:to>
                                    </p:set>
                                    <p:anim calcmode="lin" valueType="num">
                                      <p:cBhvr additive="base">
                                        <p:cTn id="95" dur="500" fill="hold"/>
                                        <p:tgtEl>
                                          <p:spTgt spid="405538"/>
                                        </p:tgtEl>
                                        <p:attrNameLst>
                                          <p:attrName>ppt_x</p:attrName>
                                        </p:attrNameLst>
                                      </p:cBhvr>
                                      <p:tavLst>
                                        <p:tav tm="0">
                                          <p:val>
                                            <p:strVal val="#ppt_x"/>
                                          </p:val>
                                        </p:tav>
                                        <p:tav tm="100000">
                                          <p:val>
                                            <p:strVal val="#ppt_x"/>
                                          </p:val>
                                        </p:tav>
                                      </p:tavLst>
                                    </p:anim>
                                    <p:anim calcmode="lin" valueType="num">
                                      <p:cBhvr additive="base">
                                        <p:cTn id="96" dur="500" fill="hold"/>
                                        <p:tgtEl>
                                          <p:spTgt spid="405538"/>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405539"/>
                                        </p:tgtEl>
                                        <p:attrNameLst>
                                          <p:attrName>style.visibility</p:attrName>
                                        </p:attrNameLst>
                                      </p:cBhvr>
                                      <p:to>
                                        <p:strVal val="visible"/>
                                      </p:to>
                                    </p:set>
                                    <p:anim calcmode="lin" valueType="num">
                                      <p:cBhvr additive="base">
                                        <p:cTn id="99" dur="500" fill="hold"/>
                                        <p:tgtEl>
                                          <p:spTgt spid="405539"/>
                                        </p:tgtEl>
                                        <p:attrNameLst>
                                          <p:attrName>ppt_x</p:attrName>
                                        </p:attrNameLst>
                                      </p:cBhvr>
                                      <p:tavLst>
                                        <p:tav tm="0">
                                          <p:val>
                                            <p:strVal val="#ppt_x"/>
                                          </p:val>
                                        </p:tav>
                                        <p:tav tm="100000">
                                          <p:val>
                                            <p:strVal val="#ppt_x"/>
                                          </p:val>
                                        </p:tav>
                                      </p:tavLst>
                                    </p:anim>
                                    <p:anim calcmode="lin" valueType="num">
                                      <p:cBhvr additive="base">
                                        <p:cTn id="100" dur="500" fill="hold"/>
                                        <p:tgtEl>
                                          <p:spTgt spid="405539"/>
                                        </p:tgtEl>
                                        <p:attrNameLst>
                                          <p:attrName>ppt_y</p:attrName>
                                        </p:attrNameLst>
                                      </p:cBhvr>
                                      <p:tavLst>
                                        <p:tav tm="0">
                                          <p:val>
                                            <p:strVal val="1+#ppt_h/2"/>
                                          </p:val>
                                        </p:tav>
                                        <p:tav tm="100000">
                                          <p:val>
                                            <p:strVal val="#ppt_y"/>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405560"/>
                                        </p:tgtEl>
                                        <p:attrNameLst>
                                          <p:attrName>style.visibility</p:attrName>
                                        </p:attrNameLst>
                                      </p:cBhvr>
                                      <p:to>
                                        <p:strVal val="visible"/>
                                      </p:to>
                                    </p:set>
                                    <p:animEffect transition="in" filter="fade">
                                      <p:cBhvr>
                                        <p:cTn id="105" dur="2000"/>
                                        <p:tgtEl>
                                          <p:spTgt spid="405560"/>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20" presetClass="entr" presetSubtype="0" fill="hold" grpId="0" nodeType="clickEffect">
                                  <p:stCondLst>
                                    <p:cond delay="0"/>
                                  </p:stCondLst>
                                  <p:childTnLst>
                                    <p:set>
                                      <p:cBhvr>
                                        <p:cTn id="109" dur="1" fill="hold">
                                          <p:stCondLst>
                                            <p:cond delay="0"/>
                                          </p:stCondLst>
                                        </p:cTn>
                                        <p:tgtEl>
                                          <p:spTgt spid="405540"/>
                                        </p:tgtEl>
                                        <p:attrNameLst>
                                          <p:attrName>style.visibility</p:attrName>
                                        </p:attrNameLst>
                                      </p:cBhvr>
                                      <p:to>
                                        <p:strVal val="visible"/>
                                      </p:to>
                                    </p:set>
                                    <p:animEffect transition="in" filter="wedge">
                                      <p:cBhvr>
                                        <p:cTn id="110" dur="2000"/>
                                        <p:tgtEl>
                                          <p:spTgt spid="405540"/>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405541"/>
                                        </p:tgtEl>
                                        <p:attrNameLst>
                                          <p:attrName>style.visibility</p:attrName>
                                        </p:attrNameLst>
                                      </p:cBhvr>
                                      <p:to>
                                        <p:strVal val="visible"/>
                                      </p:to>
                                    </p:set>
                                    <p:anim calcmode="lin" valueType="num">
                                      <p:cBhvr additive="base">
                                        <p:cTn id="115" dur="500" fill="hold"/>
                                        <p:tgtEl>
                                          <p:spTgt spid="405541"/>
                                        </p:tgtEl>
                                        <p:attrNameLst>
                                          <p:attrName>ppt_x</p:attrName>
                                        </p:attrNameLst>
                                      </p:cBhvr>
                                      <p:tavLst>
                                        <p:tav tm="0">
                                          <p:val>
                                            <p:strVal val="#ppt_x"/>
                                          </p:val>
                                        </p:tav>
                                        <p:tav tm="100000">
                                          <p:val>
                                            <p:strVal val="#ppt_x"/>
                                          </p:val>
                                        </p:tav>
                                      </p:tavLst>
                                    </p:anim>
                                    <p:anim calcmode="lin" valueType="num">
                                      <p:cBhvr additive="base">
                                        <p:cTn id="116" dur="500" fill="hold"/>
                                        <p:tgtEl>
                                          <p:spTgt spid="405541"/>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405542"/>
                                        </p:tgtEl>
                                        <p:attrNameLst>
                                          <p:attrName>style.visibility</p:attrName>
                                        </p:attrNameLst>
                                      </p:cBhvr>
                                      <p:to>
                                        <p:strVal val="visible"/>
                                      </p:to>
                                    </p:set>
                                    <p:anim calcmode="lin" valueType="num">
                                      <p:cBhvr additive="base">
                                        <p:cTn id="119" dur="500" fill="hold"/>
                                        <p:tgtEl>
                                          <p:spTgt spid="405542"/>
                                        </p:tgtEl>
                                        <p:attrNameLst>
                                          <p:attrName>ppt_x</p:attrName>
                                        </p:attrNameLst>
                                      </p:cBhvr>
                                      <p:tavLst>
                                        <p:tav tm="0">
                                          <p:val>
                                            <p:strVal val="#ppt_x"/>
                                          </p:val>
                                        </p:tav>
                                        <p:tav tm="100000">
                                          <p:val>
                                            <p:strVal val="#ppt_x"/>
                                          </p:val>
                                        </p:tav>
                                      </p:tavLst>
                                    </p:anim>
                                    <p:anim calcmode="lin" valueType="num">
                                      <p:cBhvr additive="base">
                                        <p:cTn id="120" dur="500" fill="hold"/>
                                        <p:tgtEl>
                                          <p:spTgt spid="405542"/>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405543"/>
                                        </p:tgtEl>
                                        <p:attrNameLst>
                                          <p:attrName>style.visibility</p:attrName>
                                        </p:attrNameLst>
                                      </p:cBhvr>
                                      <p:to>
                                        <p:strVal val="visible"/>
                                      </p:to>
                                    </p:set>
                                    <p:anim calcmode="lin" valueType="num">
                                      <p:cBhvr additive="base">
                                        <p:cTn id="123" dur="500" fill="hold"/>
                                        <p:tgtEl>
                                          <p:spTgt spid="405543"/>
                                        </p:tgtEl>
                                        <p:attrNameLst>
                                          <p:attrName>ppt_x</p:attrName>
                                        </p:attrNameLst>
                                      </p:cBhvr>
                                      <p:tavLst>
                                        <p:tav tm="0">
                                          <p:val>
                                            <p:strVal val="#ppt_x"/>
                                          </p:val>
                                        </p:tav>
                                        <p:tav tm="100000">
                                          <p:val>
                                            <p:strVal val="#ppt_x"/>
                                          </p:val>
                                        </p:tav>
                                      </p:tavLst>
                                    </p:anim>
                                    <p:anim calcmode="lin" valueType="num">
                                      <p:cBhvr additive="base">
                                        <p:cTn id="124" dur="500" fill="hold"/>
                                        <p:tgtEl>
                                          <p:spTgt spid="405543"/>
                                        </p:tgtEl>
                                        <p:attrNameLst>
                                          <p:attrName>ppt_y</p:attrName>
                                        </p:attrNameLst>
                                      </p:cBhvr>
                                      <p:tavLst>
                                        <p:tav tm="0">
                                          <p:val>
                                            <p:strVal val="1+#ppt_h/2"/>
                                          </p:val>
                                        </p:tav>
                                        <p:tav tm="100000">
                                          <p:val>
                                            <p:strVal val="#ppt_y"/>
                                          </p:val>
                                        </p:tav>
                                      </p:tavLst>
                                    </p:anim>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405561"/>
                                        </p:tgtEl>
                                        <p:attrNameLst>
                                          <p:attrName>style.visibility</p:attrName>
                                        </p:attrNameLst>
                                      </p:cBhvr>
                                      <p:to>
                                        <p:strVal val="visible"/>
                                      </p:to>
                                    </p:set>
                                    <p:animEffect transition="in" filter="fade">
                                      <p:cBhvr>
                                        <p:cTn id="129" dur="2000"/>
                                        <p:tgtEl>
                                          <p:spTgt spid="4055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516" grpId="0" animBg="1"/>
      <p:bldP spid="405517" grpId="0"/>
      <p:bldP spid="405524" grpId="0"/>
      <p:bldP spid="405526" grpId="0"/>
      <p:bldP spid="405527" grpId="0"/>
      <p:bldP spid="405528" grpId="0"/>
      <p:bldP spid="405529" grpId="0"/>
      <p:bldP spid="405530" grpId="0"/>
      <p:bldP spid="405531" grpId="0"/>
      <p:bldP spid="405532" grpId="0"/>
      <p:bldP spid="405533" grpId="0"/>
      <p:bldP spid="405534" grpId="0"/>
      <p:bldP spid="405535" grpId="0"/>
      <p:bldP spid="405536" grpId="0"/>
      <p:bldP spid="405537" grpId="0"/>
      <p:bldP spid="405538" grpId="0"/>
      <p:bldP spid="405539" grpId="0"/>
      <p:bldP spid="405540" grpId="0"/>
      <p:bldP spid="405541" grpId="0"/>
      <p:bldP spid="405542" grpId="0"/>
      <p:bldP spid="405543" grpId="0"/>
      <p:bldP spid="405558" grpId="0" animBg="1"/>
      <p:bldP spid="405559" grpId="0" animBg="1"/>
      <p:bldP spid="405560" grpId="0" animBg="1"/>
      <p:bldP spid="40556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DSTARS-P"/>
          <p:cNvPicPr>
            <a:picLocks noChangeAspect="1" noChangeArrowheads="1" noCrop="1"/>
          </p:cNvPicPr>
          <p:nvPr/>
        </p:nvPicPr>
        <p:blipFill>
          <a:blip r:embed="rId3"/>
          <a:srcRect/>
          <a:stretch>
            <a:fillRect/>
          </a:stretch>
        </p:blipFill>
        <p:spPr bwMode="auto">
          <a:xfrm flipH="1">
            <a:off x="2743200" y="2514600"/>
            <a:ext cx="522288" cy="366713"/>
          </a:xfrm>
          <a:prstGeom prst="rect">
            <a:avLst/>
          </a:prstGeom>
          <a:noFill/>
          <a:ln w="9525">
            <a:noFill/>
            <a:miter lim="800000"/>
            <a:headEnd/>
            <a:tailEnd/>
          </a:ln>
        </p:spPr>
      </p:pic>
      <p:pic>
        <p:nvPicPr>
          <p:cNvPr id="2053" name="Picture 5" descr="DSTARS-P"/>
          <p:cNvPicPr>
            <a:picLocks noChangeAspect="1" noChangeArrowheads="1" noCrop="1"/>
          </p:cNvPicPr>
          <p:nvPr/>
        </p:nvPicPr>
        <p:blipFill>
          <a:blip r:embed="rId3"/>
          <a:srcRect/>
          <a:stretch>
            <a:fillRect/>
          </a:stretch>
        </p:blipFill>
        <p:spPr bwMode="auto">
          <a:xfrm flipH="1">
            <a:off x="7696200" y="838200"/>
            <a:ext cx="522288" cy="366713"/>
          </a:xfrm>
          <a:prstGeom prst="rect">
            <a:avLst/>
          </a:prstGeom>
          <a:noFill/>
          <a:ln w="9525">
            <a:noFill/>
            <a:miter lim="800000"/>
            <a:headEnd/>
            <a:tailEnd/>
          </a:ln>
        </p:spPr>
      </p:pic>
      <p:pic>
        <p:nvPicPr>
          <p:cNvPr id="2054" name="Picture 6" descr="DSTARS-P"/>
          <p:cNvPicPr>
            <a:picLocks noChangeAspect="1" noChangeArrowheads="1" noCrop="1"/>
          </p:cNvPicPr>
          <p:nvPr/>
        </p:nvPicPr>
        <p:blipFill>
          <a:blip r:embed="rId3"/>
          <a:srcRect/>
          <a:stretch>
            <a:fillRect/>
          </a:stretch>
        </p:blipFill>
        <p:spPr bwMode="auto">
          <a:xfrm flipH="1">
            <a:off x="3505200" y="3657600"/>
            <a:ext cx="522288" cy="366713"/>
          </a:xfrm>
          <a:prstGeom prst="rect">
            <a:avLst/>
          </a:prstGeom>
          <a:noFill/>
          <a:ln w="9525">
            <a:noFill/>
            <a:miter lim="800000"/>
            <a:headEnd/>
            <a:tailEnd/>
          </a:ln>
        </p:spPr>
      </p:pic>
      <p:pic>
        <p:nvPicPr>
          <p:cNvPr id="2055" name="Picture 7" descr="DSTARS-P"/>
          <p:cNvPicPr>
            <a:picLocks noChangeAspect="1" noChangeArrowheads="1" noCrop="1"/>
          </p:cNvPicPr>
          <p:nvPr/>
        </p:nvPicPr>
        <p:blipFill>
          <a:blip r:embed="rId3"/>
          <a:srcRect/>
          <a:stretch>
            <a:fillRect/>
          </a:stretch>
        </p:blipFill>
        <p:spPr bwMode="auto">
          <a:xfrm flipH="1">
            <a:off x="838200" y="838200"/>
            <a:ext cx="522288" cy="366713"/>
          </a:xfrm>
          <a:prstGeom prst="rect">
            <a:avLst/>
          </a:prstGeom>
          <a:noFill/>
          <a:ln w="9525">
            <a:noFill/>
            <a:miter lim="800000"/>
            <a:headEnd/>
            <a:tailEnd/>
          </a:ln>
        </p:spPr>
      </p:pic>
      <p:pic>
        <p:nvPicPr>
          <p:cNvPr id="2056" name="Picture 8" descr="DSTARS-P"/>
          <p:cNvPicPr>
            <a:picLocks noChangeAspect="1" noChangeArrowheads="1" noCrop="1"/>
          </p:cNvPicPr>
          <p:nvPr/>
        </p:nvPicPr>
        <p:blipFill>
          <a:blip r:embed="rId3"/>
          <a:srcRect/>
          <a:stretch>
            <a:fillRect/>
          </a:stretch>
        </p:blipFill>
        <p:spPr bwMode="auto">
          <a:xfrm flipH="1">
            <a:off x="7162800" y="5638800"/>
            <a:ext cx="304800" cy="366713"/>
          </a:xfrm>
          <a:prstGeom prst="rect">
            <a:avLst/>
          </a:prstGeom>
          <a:noFill/>
          <a:ln w="9525">
            <a:noFill/>
            <a:miter lim="800000"/>
            <a:headEnd/>
            <a:tailEnd/>
          </a:ln>
        </p:spPr>
      </p:pic>
      <p:pic>
        <p:nvPicPr>
          <p:cNvPr id="2057" name="Picture 9" descr="DSTARS-P"/>
          <p:cNvPicPr>
            <a:picLocks noChangeAspect="1" noChangeArrowheads="1" noCrop="1"/>
          </p:cNvPicPr>
          <p:nvPr/>
        </p:nvPicPr>
        <p:blipFill>
          <a:blip r:embed="rId3"/>
          <a:srcRect/>
          <a:stretch>
            <a:fillRect/>
          </a:stretch>
        </p:blipFill>
        <p:spPr bwMode="auto">
          <a:xfrm flipH="1">
            <a:off x="990600" y="3581400"/>
            <a:ext cx="522288" cy="366713"/>
          </a:xfrm>
          <a:prstGeom prst="rect">
            <a:avLst/>
          </a:prstGeom>
          <a:noFill/>
          <a:ln w="9525">
            <a:noFill/>
            <a:miter lim="800000"/>
            <a:headEnd/>
            <a:tailEnd/>
          </a:ln>
        </p:spPr>
      </p:pic>
      <p:pic>
        <p:nvPicPr>
          <p:cNvPr id="2058" name="Picture 10" descr="DSTARS-P"/>
          <p:cNvPicPr>
            <a:picLocks noChangeAspect="1" noChangeArrowheads="1" noCrop="1"/>
          </p:cNvPicPr>
          <p:nvPr/>
        </p:nvPicPr>
        <p:blipFill>
          <a:blip r:embed="rId3"/>
          <a:srcRect/>
          <a:stretch>
            <a:fillRect/>
          </a:stretch>
        </p:blipFill>
        <p:spPr bwMode="auto">
          <a:xfrm flipH="1">
            <a:off x="4114800" y="914400"/>
            <a:ext cx="522288" cy="366713"/>
          </a:xfrm>
          <a:prstGeom prst="rect">
            <a:avLst/>
          </a:prstGeom>
          <a:noFill/>
          <a:ln w="9525">
            <a:noFill/>
            <a:miter lim="800000"/>
            <a:headEnd/>
            <a:tailEnd/>
          </a:ln>
        </p:spPr>
      </p:pic>
      <p:pic>
        <p:nvPicPr>
          <p:cNvPr id="2059" name="Picture 11" descr="DSTARS-P"/>
          <p:cNvPicPr>
            <a:picLocks noChangeAspect="1" noChangeArrowheads="1" noCrop="1"/>
          </p:cNvPicPr>
          <p:nvPr/>
        </p:nvPicPr>
        <p:blipFill>
          <a:blip r:embed="rId3"/>
          <a:srcRect/>
          <a:stretch>
            <a:fillRect/>
          </a:stretch>
        </p:blipFill>
        <p:spPr bwMode="auto">
          <a:xfrm flipH="1">
            <a:off x="914400" y="5638800"/>
            <a:ext cx="522288" cy="366713"/>
          </a:xfrm>
          <a:prstGeom prst="rect">
            <a:avLst/>
          </a:prstGeom>
          <a:noFill/>
          <a:ln w="9525">
            <a:noFill/>
            <a:miter lim="800000"/>
            <a:headEnd/>
            <a:tailEnd/>
          </a:ln>
        </p:spPr>
      </p:pic>
      <p:pic>
        <p:nvPicPr>
          <p:cNvPr id="2060" name="Picture 12" descr="DSTARS-P"/>
          <p:cNvPicPr>
            <a:picLocks noChangeAspect="1" noChangeArrowheads="1" noCrop="1"/>
          </p:cNvPicPr>
          <p:nvPr/>
        </p:nvPicPr>
        <p:blipFill>
          <a:blip r:embed="rId3"/>
          <a:srcRect/>
          <a:stretch>
            <a:fillRect/>
          </a:stretch>
        </p:blipFill>
        <p:spPr bwMode="auto">
          <a:xfrm flipH="1">
            <a:off x="5562600" y="4114800"/>
            <a:ext cx="522288" cy="366713"/>
          </a:xfrm>
          <a:prstGeom prst="rect">
            <a:avLst/>
          </a:prstGeom>
          <a:noFill/>
          <a:ln w="9525">
            <a:noFill/>
            <a:miter lim="800000"/>
            <a:headEnd/>
            <a:tailEnd/>
          </a:ln>
        </p:spPr>
      </p:pic>
      <p:pic>
        <p:nvPicPr>
          <p:cNvPr id="2061" name="Picture 13" descr="DSTARS-P"/>
          <p:cNvPicPr>
            <a:picLocks noChangeAspect="1" noChangeArrowheads="1" noCrop="1"/>
          </p:cNvPicPr>
          <p:nvPr/>
        </p:nvPicPr>
        <p:blipFill>
          <a:blip r:embed="rId3"/>
          <a:srcRect/>
          <a:stretch>
            <a:fillRect/>
          </a:stretch>
        </p:blipFill>
        <p:spPr bwMode="auto">
          <a:xfrm flipH="1">
            <a:off x="5181600" y="2133600"/>
            <a:ext cx="522288" cy="366713"/>
          </a:xfrm>
          <a:prstGeom prst="rect">
            <a:avLst/>
          </a:prstGeom>
          <a:noFill/>
          <a:ln w="9525">
            <a:noFill/>
            <a:miter lim="800000"/>
            <a:headEnd/>
            <a:tailEnd/>
          </a:ln>
        </p:spPr>
      </p:pic>
      <p:pic>
        <p:nvPicPr>
          <p:cNvPr id="2062" name="Picture 14" descr="DSTARS-P"/>
          <p:cNvPicPr>
            <a:picLocks noChangeAspect="1" noChangeArrowheads="1" noCrop="1"/>
          </p:cNvPicPr>
          <p:nvPr/>
        </p:nvPicPr>
        <p:blipFill>
          <a:blip r:embed="rId3"/>
          <a:srcRect/>
          <a:stretch>
            <a:fillRect/>
          </a:stretch>
        </p:blipFill>
        <p:spPr bwMode="auto">
          <a:xfrm flipH="1">
            <a:off x="2895600" y="4800600"/>
            <a:ext cx="522288" cy="366713"/>
          </a:xfrm>
          <a:prstGeom prst="rect">
            <a:avLst/>
          </a:prstGeom>
          <a:noFill/>
          <a:ln w="9525">
            <a:noFill/>
            <a:miter lim="800000"/>
            <a:headEnd/>
            <a:tailEnd/>
          </a:ln>
        </p:spPr>
      </p:pic>
      <p:graphicFrame>
        <p:nvGraphicFramePr>
          <p:cNvPr id="2050" name="Object 15"/>
          <p:cNvGraphicFramePr>
            <a:graphicFrameLocks noChangeAspect="1"/>
          </p:cNvGraphicFramePr>
          <p:nvPr/>
        </p:nvGraphicFramePr>
        <p:xfrm>
          <a:off x="0" y="0"/>
          <a:ext cx="1981200" cy="1973263"/>
        </p:xfrm>
        <a:graphic>
          <a:graphicData uri="http://schemas.openxmlformats.org/presentationml/2006/ole">
            <p:oleObj spid="_x0000_s2050" name="Clip" r:id="rId4" imgW="1278331" imgH="1273759" progId="MS_ClipArt_Gallery.2">
              <p:embed/>
            </p:oleObj>
          </a:graphicData>
        </a:graphic>
      </p:graphicFrame>
      <p:graphicFrame>
        <p:nvGraphicFramePr>
          <p:cNvPr id="2051" name="Object 16"/>
          <p:cNvGraphicFramePr>
            <a:graphicFrameLocks noChangeAspect="1"/>
          </p:cNvGraphicFramePr>
          <p:nvPr/>
        </p:nvGraphicFramePr>
        <p:xfrm>
          <a:off x="6858000" y="4764088"/>
          <a:ext cx="2286000" cy="2093912"/>
        </p:xfrm>
        <a:graphic>
          <a:graphicData uri="http://schemas.openxmlformats.org/presentationml/2006/ole">
            <p:oleObj spid="_x0000_s2051" name="Clip" r:id="rId5" imgW="1999793" imgH="1831543" progId="MS_ClipArt_Gallery.2">
              <p:embed/>
            </p:oleObj>
          </a:graphicData>
        </a:graphic>
      </p:graphicFrame>
      <p:sp>
        <p:nvSpPr>
          <p:cNvPr id="503826" name="AutoShape 18"/>
          <p:cNvSpPr>
            <a:spLocks noChangeArrowheads="1"/>
          </p:cNvSpPr>
          <p:nvPr/>
        </p:nvSpPr>
        <p:spPr bwMode="auto">
          <a:xfrm>
            <a:off x="1143000" y="533400"/>
            <a:ext cx="1676400" cy="533400"/>
          </a:xfrm>
          <a:prstGeom prst="star16">
            <a:avLst>
              <a:gd name="adj" fmla="val 27463"/>
            </a:avLst>
          </a:prstGeom>
          <a:solidFill>
            <a:srgbClr val="FFFF00"/>
          </a:solidFill>
          <a:ln w="19050">
            <a:solidFill>
              <a:srgbClr val="FF0000"/>
            </a:solidFill>
            <a:miter lim="800000"/>
            <a:headEnd/>
            <a:tailEnd/>
          </a:ln>
        </p:spPr>
        <p:txBody>
          <a:bodyPr wrap="none" anchor="ctr"/>
          <a:lstStyle/>
          <a:p>
            <a:pPr algn="ctr" eaLnBrk="0" hangingPunct="0"/>
            <a:r>
              <a:rPr lang="en-US" sz="2000" b="1"/>
              <a:t>Bài 35</a:t>
            </a:r>
          </a:p>
        </p:txBody>
      </p:sp>
      <p:sp>
        <p:nvSpPr>
          <p:cNvPr id="2064" name="WordArt 19"/>
          <p:cNvSpPr>
            <a:spLocks noChangeArrowheads="1" noChangeShapeType="1" noTextEdit="1"/>
          </p:cNvSpPr>
          <p:nvPr/>
        </p:nvSpPr>
        <p:spPr bwMode="auto">
          <a:xfrm>
            <a:off x="3505200" y="533400"/>
            <a:ext cx="2438400" cy="471488"/>
          </a:xfrm>
          <a:prstGeom prst="rect">
            <a:avLst/>
          </a:prstGeom>
        </p:spPr>
        <p:txBody>
          <a:bodyPr wrap="none" fromWordArt="1">
            <a:prstTxWarp prst="textPlain">
              <a:avLst>
                <a:gd name="adj" fmla="val 50000"/>
              </a:avLst>
            </a:prstTxWarp>
          </a:bodyPr>
          <a:lstStyle/>
          <a:p>
            <a:pPr algn="ctr"/>
            <a:r>
              <a:rPr lang="en-US" sz="3600" kern="10">
                <a:ln w="9525">
                  <a:solidFill>
                    <a:schemeClr val="tx1"/>
                  </a:solidFill>
                  <a:round/>
                  <a:headEnd/>
                  <a:tailEnd/>
                </a:ln>
                <a:solidFill>
                  <a:srgbClr val="FF0000"/>
                </a:solidFill>
                <a:effectLst>
                  <a:outerShdw dist="35921" dir="2700000" algn="ctr" rotWithShape="0">
                    <a:srgbClr val="C0C0C0">
                      <a:alpha val="79999"/>
                    </a:srgbClr>
                  </a:outerShdw>
                </a:effectLst>
                <a:latin typeface="Arial"/>
                <a:cs typeface="Arial"/>
              </a:rPr>
              <a:t>Khoa học</a:t>
            </a:r>
          </a:p>
        </p:txBody>
      </p:sp>
      <p:sp>
        <p:nvSpPr>
          <p:cNvPr id="503828" name="WordArt 20"/>
          <p:cNvSpPr>
            <a:spLocks noChangeArrowheads="1" noChangeShapeType="1" noTextEdit="1"/>
          </p:cNvSpPr>
          <p:nvPr/>
        </p:nvSpPr>
        <p:spPr bwMode="auto">
          <a:xfrm>
            <a:off x="2667000" y="914400"/>
            <a:ext cx="4800600" cy="685800"/>
          </a:xfrm>
          <a:prstGeom prst="rect">
            <a:avLst/>
          </a:prstGeom>
        </p:spPr>
        <p:txBody>
          <a:bodyPr wrap="none" fromWordArt="1">
            <a:prstTxWarp prst="textDeflate">
              <a:avLst>
                <a:gd name="adj" fmla="val 9954"/>
              </a:avLst>
            </a:prstTxWarp>
          </a:bodyPr>
          <a:lstStyle/>
          <a:p>
            <a:pPr algn="ctr"/>
            <a:r>
              <a:rPr lang="en-US" sz="3600" kern="10">
                <a:ln w="9525">
                  <a:solidFill>
                    <a:srgbClr val="0000FF"/>
                  </a:solidFill>
                  <a:round/>
                  <a:headEnd/>
                  <a:tailEnd/>
                </a:ln>
                <a:solidFill>
                  <a:srgbClr val="0000FF"/>
                </a:solidFill>
                <a:latin typeface="Arial"/>
                <a:cs typeface="Arial"/>
              </a:rPr>
              <a:t>Sự chuyển thể của chất</a:t>
            </a:r>
          </a:p>
        </p:txBody>
      </p:sp>
      <p:sp>
        <p:nvSpPr>
          <p:cNvPr id="503829" name="Text Box 21"/>
          <p:cNvSpPr txBox="1">
            <a:spLocks noChangeArrowheads="1"/>
          </p:cNvSpPr>
          <p:nvPr/>
        </p:nvSpPr>
        <p:spPr bwMode="auto">
          <a:xfrm>
            <a:off x="1066800" y="1524000"/>
            <a:ext cx="6781800" cy="1123950"/>
          </a:xfrm>
          <a:prstGeom prst="rect">
            <a:avLst/>
          </a:prstGeom>
          <a:solidFill>
            <a:srgbClr val="FFFF99"/>
          </a:solidFill>
          <a:ln w="9525" algn="ctr">
            <a:solidFill>
              <a:srgbClr val="FF0000"/>
            </a:solidFill>
            <a:miter lim="800000"/>
            <a:headEnd/>
            <a:tailEnd/>
          </a:ln>
        </p:spPr>
        <p:txBody>
          <a:bodyPr>
            <a:spAutoFit/>
          </a:bodyPr>
          <a:lstStyle/>
          <a:p>
            <a:pPr>
              <a:spcBef>
                <a:spcPct val="50000"/>
              </a:spcBef>
            </a:pPr>
            <a:r>
              <a:rPr lang="en-US" sz="2600" b="1" i="1">
                <a:solidFill>
                  <a:srgbClr val="FF3300"/>
                </a:solidFill>
              </a:rPr>
              <a:t>Hoạt động 1</a:t>
            </a:r>
            <a:r>
              <a:rPr lang="en-US" sz="2600" i="1">
                <a:solidFill>
                  <a:srgbClr val="FF3300"/>
                </a:solidFill>
                <a:sym typeface="Wingdings" pitchFamily="2" charset="2"/>
              </a:rPr>
              <a:t>:</a:t>
            </a:r>
            <a:r>
              <a:rPr lang="en-US" sz="2800" i="1">
                <a:solidFill>
                  <a:srgbClr val="FF3300"/>
                </a:solidFill>
                <a:sym typeface="Wingdings" pitchFamily="2" charset="2"/>
              </a:rPr>
              <a:t> </a:t>
            </a:r>
            <a:endParaRPr lang="en-US" sz="2800" i="1">
              <a:solidFill>
                <a:srgbClr val="3333CC"/>
              </a:solidFill>
            </a:endParaRPr>
          </a:p>
          <a:p>
            <a:pPr algn="ctr">
              <a:spcBef>
                <a:spcPct val="50000"/>
              </a:spcBef>
            </a:pPr>
            <a:r>
              <a:rPr lang="en-US" sz="2600" b="1">
                <a:solidFill>
                  <a:srgbClr val="FF0000"/>
                </a:solidFill>
              </a:rPr>
              <a:t>Phân biệt 3 thể của chất</a:t>
            </a:r>
          </a:p>
        </p:txBody>
      </p:sp>
      <p:sp>
        <p:nvSpPr>
          <p:cNvPr id="503844" name="Text Box 36"/>
          <p:cNvSpPr txBox="1">
            <a:spLocks noChangeArrowheads="1"/>
          </p:cNvSpPr>
          <p:nvPr/>
        </p:nvSpPr>
        <p:spPr bwMode="auto">
          <a:xfrm>
            <a:off x="990600" y="3429000"/>
            <a:ext cx="1524000" cy="457200"/>
          </a:xfrm>
          <a:prstGeom prst="rect">
            <a:avLst/>
          </a:prstGeom>
          <a:solidFill>
            <a:srgbClr val="FF3399"/>
          </a:solidFill>
          <a:ln w="9525" algn="ctr">
            <a:noFill/>
            <a:miter lim="800000"/>
            <a:headEnd/>
            <a:tailEnd/>
          </a:ln>
        </p:spPr>
        <p:txBody>
          <a:bodyPr>
            <a:spAutoFit/>
          </a:bodyPr>
          <a:lstStyle/>
          <a:p>
            <a:pPr>
              <a:spcBef>
                <a:spcPct val="50000"/>
              </a:spcBef>
            </a:pPr>
            <a:r>
              <a:rPr lang="en-US" sz="2400" b="1">
                <a:solidFill>
                  <a:schemeClr val="bg1"/>
                </a:solidFill>
              </a:rPr>
              <a:t>Cát trắng</a:t>
            </a:r>
          </a:p>
        </p:txBody>
      </p:sp>
      <p:sp>
        <p:nvSpPr>
          <p:cNvPr id="503845" name="Text Box 37"/>
          <p:cNvSpPr txBox="1">
            <a:spLocks noChangeArrowheads="1"/>
          </p:cNvSpPr>
          <p:nvPr/>
        </p:nvSpPr>
        <p:spPr bwMode="auto">
          <a:xfrm>
            <a:off x="3048000" y="3429000"/>
            <a:ext cx="1371600" cy="457200"/>
          </a:xfrm>
          <a:prstGeom prst="rect">
            <a:avLst/>
          </a:prstGeom>
          <a:solidFill>
            <a:srgbClr val="FF3399"/>
          </a:solidFill>
          <a:ln w="9525" algn="ctr">
            <a:noFill/>
            <a:miter lim="800000"/>
            <a:headEnd/>
            <a:tailEnd/>
          </a:ln>
        </p:spPr>
        <p:txBody>
          <a:bodyPr>
            <a:spAutoFit/>
          </a:bodyPr>
          <a:lstStyle/>
          <a:p>
            <a:pPr algn="ctr">
              <a:spcBef>
                <a:spcPct val="50000"/>
              </a:spcBef>
            </a:pPr>
            <a:r>
              <a:rPr lang="en-US" sz="2400" b="1">
                <a:solidFill>
                  <a:schemeClr val="bg1"/>
                </a:solidFill>
              </a:rPr>
              <a:t>Cồn</a:t>
            </a:r>
          </a:p>
        </p:txBody>
      </p:sp>
      <p:sp>
        <p:nvSpPr>
          <p:cNvPr id="503846" name="Rectangle 38"/>
          <p:cNvSpPr>
            <a:spLocks noChangeArrowheads="1"/>
          </p:cNvSpPr>
          <p:nvPr/>
        </p:nvSpPr>
        <p:spPr bwMode="auto">
          <a:xfrm>
            <a:off x="3048000" y="4038600"/>
            <a:ext cx="1371600" cy="457200"/>
          </a:xfrm>
          <a:prstGeom prst="rect">
            <a:avLst/>
          </a:prstGeom>
          <a:solidFill>
            <a:srgbClr val="FF3399"/>
          </a:solidFill>
          <a:ln w="9525" algn="ctr">
            <a:noFill/>
            <a:miter lim="800000"/>
            <a:headEnd/>
            <a:tailEnd/>
          </a:ln>
        </p:spPr>
        <p:txBody>
          <a:bodyPr>
            <a:spAutoFit/>
          </a:bodyPr>
          <a:lstStyle/>
          <a:p>
            <a:r>
              <a:rPr lang="en-US" sz="2400" b="1">
                <a:solidFill>
                  <a:schemeClr val="bg1"/>
                </a:solidFill>
              </a:rPr>
              <a:t>   Xăng </a:t>
            </a:r>
          </a:p>
        </p:txBody>
      </p:sp>
      <p:sp>
        <p:nvSpPr>
          <p:cNvPr id="503847" name="Rectangle 39"/>
          <p:cNvSpPr>
            <a:spLocks noChangeArrowheads="1"/>
          </p:cNvSpPr>
          <p:nvPr/>
        </p:nvSpPr>
        <p:spPr bwMode="auto">
          <a:xfrm>
            <a:off x="3048000" y="4648200"/>
            <a:ext cx="1371600" cy="457200"/>
          </a:xfrm>
          <a:prstGeom prst="rect">
            <a:avLst/>
          </a:prstGeom>
          <a:solidFill>
            <a:srgbClr val="FF3399"/>
          </a:solidFill>
          <a:ln w="9525" algn="ctr">
            <a:noFill/>
            <a:miter lim="800000"/>
            <a:headEnd/>
            <a:tailEnd/>
          </a:ln>
        </p:spPr>
        <p:txBody>
          <a:bodyPr>
            <a:spAutoFit/>
          </a:bodyPr>
          <a:lstStyle/>
          <a:p>
            <a:r>
              <a:rPr lang="en-US" sz="2400" b="1">
                <a:solidFill>
                  <a:schemeClr val="bg1"/>
                </a:solidFill>
              </a:rPr>
              <a:t>   Ni tơ</a:t>
            </a:r>
          </a:p>
        </p:txBody>
      </p:sp>
      <p:sp>
        <p:nvSpPr>
          <p:cNvPr id="503848" name="Rectangle 40"/>
          <p:cNvSpPr>
            <a:spLocks noChangeArrowheads="1"/>
          </p:cNvSpPr>
          <p:nvPr/>
        </p:nvSpPr>
        <p:spPr bwMode="auto">
          <a:xfrm>
            <a:off x="4960938" y="4635500"/>
            <a:ext cx="1820862" cy="457200"/>
          </a:xfrm>
          <a:prstGeom prst="rect">
            <a:avLst/>
          </a:prstGeom>
          <a:solidFill>
            <a:srgbClr val="FF3399"/>
          </a:solidFill>
          <a:ln w="9525" algn="ctr">
            <a:noFill/>
            <a:miter lim="800000"/>
            <a:headEnd/>
            <a:tailEnd/>
          </a:ln>
        </p:spPr>
        <p:txBody>
          <a:bodyPr>
            <a:spAutoFit/>
          </a:bodyPr>
          <a:lstStyle/>
          <a:p>
            <a:pPr algn="ctr"/>
            <a:r>
              <a:rPr lang="en-US" sz="2400" b="1">
                <a:solidFill>
                  <a:schemeClr val="bg1"/>
                </a:solidFill>
              </a:rPr>
              <a:t>Hơi nước</a:t>
            </a:r>
          </a:p>
        </p:txBody>
      </p:sp>
      <p:sp>
        <p:nvSpPr>
          <p:cNvPr id="503849" name="Rectangle 41"/>
          <p:cNvSpPr>
            <a:spLocks noChangeArrowheads="1"/>
          </p:cNvSpPr>
          <p:nvPr/>
        </p:nvSpPr>
        <p:spPr bwMode="auto">
          <a:xfrm>
            <a:off x="4945063" y="4025900"/>
            <a:ext cx="1836737" cy="457200"/>
          </a:xfrm>
          <a:prstGeom prst="rect">
            <a:avLst/>
          </a:prstGeom>
          <a:solidFill>
            <a:srgbClr val="FF3399"/>
          </a:solidFill>
          <a:ln w="9525" algn="ctr">
            <a:noFill/>
            <a:miter lim="800000"/>
            <a:headEnd/>
            <a:tailEnd/>
          </a:ln>
        </p:spPr>
        <p:txBody>
          <a:bodyPr>
            <a:spAutoFit/>
          </a:bodyPr>
          <a:lstStyle/>
          <a:p>
            <a:r>
              <a:rPr lang="en-US" sz="2400" b="1">
                <a:solidFill>
                  <a:schemeClr val="bg1"/>
                </a:solidFill>
              </a:rPr>
              <a:t>   Nước đá</a:t>
            </a:r>
          </a:p>
        </p:txBody>
      </p:sp>
      <p:sp>
        <p:nvSpPr>
          <p:cNvPr id="503850" name="Rectangle 42"/>
          <p:cNvSpPr>
            <a:spLocks noChangeArrowheads="1"/>
          </p:cNvSpPr>
          <p:nvPr/>
        </p:nvSpPr>
        <p:spPr bwMode="auto">
          <a:xfrm>
            <a:off x="7086600" y="4559300"/>
            <a:ext cx="1447800" cy="457200"/>
          </a:xfrm>
          <a:prstGeom prst="rect">
            <a:avLst/>
          </a:prstGeom>
          <a:solidFill>
            <a:srgbClr val="FF3399"/>
          </a:solidFill>
          <a:ln w="9525" algn="ctr">
            <a:noFill/>
            <a:miter lim="800000"/>
            <a:headEnd/>
            <a:tailEnd/>
          </a:ln>
        </p:spPr>
        <p:txBody>
          <a:bodyPr>
            <a:spAutoFit/>
          </a:bodyPr>
          <a:lstStyle/>
          <a:p>
            <a:r>
              <a:rPr lang="en-US" sz="2400" b="1">
                <a:solidFill>
                  <a:schemeClr val="bg1"/>
                </a:solidFill>
              </a:rPr>
              <a:t>   Nước </a:t>
            </a:r>
          </a:p>
        </p:txBody>
      </p:sp>
      <p:sp>
        <p:nvSpPr>
          <p:cNvPr id="503851" name="Rectangle 43"/>
          <p:cNvSpPr>
            <a:spLocks noChangeArrowheads="1"/>
          </p:cNvSpPr>
          <p:nvPr/>
        </p:nvSpPr>
        <p:spPr bwMode="auto">
          <a:xfrm>
            <a:off x="7086600" y="4025900"/>
            <a:ext cx="1447800" cy="457200"/>
          </a:xfrm>
          <a:prstGeom prst="rect">
            <a:avLst/>
          </a:prstGeom>
          <a:solidFill>
            <a:srgbClr val="FF3399"/>
          </a:solidFill>
          <a:ln w="9525" algn="ctr">
            <a:noFill/>
            <a:miter lim="800000"/>
            <a:headEnd/>
            <a:tailEnd/>
          </a:ln>
        </p:spPr>
        <p:txBody>
          <a:bodyPr>
            <a:spAutoFit/>
          </a:bodyPr>
          <a:lstStyle/>
          <a:p>
            <a:r>
              <a:rPr lang="en-US" sz="2400" b="1">
                <a:solidFill>
                  <a:schemeClr val="bg1"/>
                </a:solidFill>
              </a:rPr>
              <a:t>   Muối</a:t>
            </a:r>
          </a:p>
        </p:txBody>
      </p:sp>
      <p:sp>
        <p:nvSpPr>
          <p:cNvPr id="503852" name="Rectangle 44"/>
          <p:cNvSpPr>
            <a:spLocks noChangeArrowheads="1"/>
          </p:cNvSpPr>
          <p:nvPr/>
        </p:nvSpPr>
        <p:spPr bwMode="auto">
          <a:xfrm>
            <a:off x="4945063" y="3416300"/>
            <a:ext cx="1836737" cy="457200"/>
          </a:xfrm>
          <a:prstGeom prst="rect">
            <a:avLst/>
          </a:prstGeom>
          <a:solidFill>
            <a:srgbClr val="FF3399"/>
          </a:solidFill>
          <a:ln w="9525" algn="ctr">
            <a:noFill/>
            <a:miter lim="800000"/>
            <a:headEnd/>
            <a:tailEnd/>
          </a:ln>
        </p:spPr>
        <p:txBody>
          <a:bodyPr>
            <a:spAutoFit/>
          </a:bodyPr>
          <a:lstStyle/>
          <a:p>
            <a:r>
              <a:rPr lang="en-US" sz="2400" b="1">
                <a:solidFill>
                  <a:schemeClr val="bg1"/>
                </a:solidFill>
              </a:rPr>
              <a:t>   Đường</a:t>
            </a:r>
          </a:p>
        </p:txBody>
      </p:sp>
      <p:sp>
        <p:nvSpPr>
          <p:cNvPr id="503853" name="Rectangle 45"/>
          <p:cNvSpPr>
            <a:spLocks noChangeArrowheads="1"/>
          </p:cNvSpPr>
          <p:nvPr/>
        </p:nvSpPr>
        <p:spPr bwMode="auto">
          <a:xfrm>
            <a:off x="7086600" y="3416300"/>
            <a:ext cx="1447800" cy="457200"/>
          </a:xfrm>
          <a:prstGeom prst="rect">
            <a:avLst/>
          </a:prstGeom>
          <a:solidFill>
            <a:srgbClr val="FF3399"/>
          </a:solidFill>
          <a:ln w="9525" algn="ctr">
            <a:noFill/>
            <a:miter lim="800000"/>
            <a:headEnd/>
            <a:tailEnd/>
          </a:ln>
        </p:spPr>
        <p:txBody>
          <a:bodyPr>
            <a:spAutoFit/>
          </a:bodyPr>
          <a:lstStyle/>
          <a:p>
            <a:r>
              <a:rPr lang="en-US" sz="2400" b="1">
                <a:solidFill>
                  <a:schemeClr val="bg1"/>
                </a:solidFill>
              </a:rPr>
              <a:t>   Ô-xy</a:t>
            </a:r>
          </a:p>
        </p:txBody>
      </p:sp>
      <p:sp>
        <p:nvSpPr>
          <p:cNvPr id="503854" name="Rectangle 46"/>
          <p:cNvSpPr>
            <a:spLocks noChangeArrowheads="1"/>
          </p:cNvSpPr>
          <p:nvPr/>
        </p:nvSpPr>
        <p:spPr bwMode="auto">
          <a:xfrm>
            <a:off x="990600" y="4635500"/>
            <a:ext cx="1524000" cy="457200"/>
          </a:xfrm>
          <a:prstGeom prst="rect">
            <a:avLst/>
          </a:prstGeom>
          <a:solidFill>
            <a:srgbClr val="FF3399"/>
          </a:solidFill>
          <a:ln w="9525" algn="ctr">
            <a:noFill/>
            <a:miter lim="800000"/>
            <a:headEnd/>
            <a:tailEnd/>
          </a:ln>
        </p:spPr>
        <p:txBody>
          <a:bodyPr>
            <a:spAutoFit/>
          </a:bodyPr>
          <a:lstStyle/>
          <a:p>
            <a:r>
              <a:rPr lang="en-US" sz="2400" b="1">
                <a:solidFill>
                  <a:schemeClr val="bg1"/>
                </a:solidFill>
              </a:rPr>
              <a:t>   Dầu ăn</a:t>
            </a:r>
          </a:p>
        </p:txBody>
      </p:sp>
      <p:sp>
        <p:nvSpPr>
          <p:cNvPr id="503855" name="Text Box 47"/>
          <p:cNvSpPr txBox="1">
            <a:spLocks noChangeArrowheads="1"/>
          </p:cNvSpPr>
          <p:nvPr/>
        </p:nvSpPr>
        <p:spPr bwMode="auto">
          <a:xfrm>
            <a:off x="990600" y="4051300"/>
            <a:ext cx="1524000" cy="457200"/>
          </a:xfrm>
          <a:prstGeom prst="rect">
            <a:avLst/>
          </a:prstGeom>
          <a:solidFill>
            <a:srgbClr val="FF3399"/>
          </a:solidFill>
          <a:ln w="9525" algn="ctr">
            <a:noFill/>
            <a:miter lim="800000"/>
            <a:headEnd/>
            <a:tailEnd/>
          </a:ln>
        </p:spPr>
        <p:txBody>
          <a:bodyPr>
            <a:spAutoFit/>
          </a:bodyPr>
          <a:lstStyle/>
          <a:p>
            <a:pPr algn="ctr">
              <a:spcBef>
                <a:spcPct val="50000"/>
              </a:spcBef>
            </a:pPr>
            <a:r>
              <a:rPr lang="en-US" sz="2400" b="1">
                <a:solidFill>
                  <a:schemeClr val="bg1"/>
                </a:solidFill>
              </a:rPr>
              <a:t>Nhôm</a:t>
            </a:r>
          </a:p>
        </p:txBody>
      </p:sp>
      <p:graphicFrame>
        <p:nvGraphicFramePr>
          <p:cNvPr id="503881" name="Group 73"/>
          <p:cNvGraphicFramePr>
            <a:graphicFrameLocks noGrp="1"/>
          </p:cNvGraphicFramePr>
          <p:nvPr/>
        </p:nvGraphicFramePr>
        <p:xfrm>
          <a:off x="1295400" y="5157788"/>
          <a:ext cx="6248400" cy="1547812"/>
        </p:xfrm>
        <a:graphic>
          <a:graphicData uri="http://schemas.openxmlformats.org/drawingml/2006/table">
            <a:tbl>
              <a:tblPr/>
              <a:tblGrid>
                <a:gridCol w="2133600"/>
                <a:gridCol w="2133600"/>
                <a:gridCol w="1981200"/>
              </a:tblGrid>
              <a:tr h="5179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00"/>
                          </a:solidFill>
                          <a:effectLst/>
                          <a:latin typeface="Arial" charset="0"/>
                        </a:rPr>
                        <a:t>Thể rắn</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1FDDE"/>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00"/>
                          </a:solidFill>
                          <a:effectLst/>
                          <a:latin typeface="Arial" charset="0"/>
                        </a:rPr>
                        <a:t>Thể lỏng</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1FDDE"/>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00"/>
                          </a:solidFill>
                          <a:effectLst/>
                          <a:latin typeface="Arial" charset="0"/>
                        </a:rPr>
                        <a:t>Thể khí</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1FDDE"/>
                    </a:solidFill>
                  </a:tcPr>
                </a:tc>
              </a:tr>
              <a:tr h="102984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3333CC"/>
                        </a:solidFill>
                        <a:effectLst/>
                        <a:latin typeface="Arial" charset="0"/>
                      </a:endParaRP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1FDDE"/>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   </a:t>
                      </a:r>
                      <a:endParaRPr kumimoji="0" lang="en-US" sz="2800" b="0" i="0" u="none" strike="noStrike" cap="none" normalizeH="0" baseline="0" smtClean="0">
                        <a:ln>
                          <a:noFill/>
                        </a:ln>
                        <a:solidFill>
                          <a:srgbClr val="3333CC"/>
                        </a:solidFill>
                        <a:effectLst/>
                        <a:latin typeface="Arial" charset="0"/>
                      </a:endParaRP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1FDDE"/>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 </a:t>
                      </a:r>
                      <a:endParaRPr kumimoji="0" lang="en-US" sz="2800" b="0" i="0" u="none" strike="noStrike" cap="none" normalizeH="0" baseline="0" smtClean="0">
                        <a:ln>
                          <a:noFill/>
                        </a:ln>
                        <a:solidFill>
                          <a:srgbClr val="3333CC"/>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3333CC"/>
                        </a:solidFill>
                        <a:effectLst/>
                        <a:latin typeface="Arial" charset="0"/>
                      </a:endParaRP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1FDDE"/>
                    </a:solidFill>
                  </a:tcPr>
                </a:tc>
              </a:tr>
            </a:tbl>
          </a:graphicData>
        </a:graphic>
      </p:graphicFrame>
      <p:sp>
        <p:nvSpPr>
          <p:cNvPr id="503874" name="Text Box 66"/>
          <p:cNvSpPr txBox="1">
            <a:spLocks noChangeArrowheads="1"/>
          </p:cNvSpPr>
          <p:nvPr/>
        </p:nvSpPr>
        <p:spPr bwMode="auto">
          <a:xfrm>
            <a:off x="3657600" y="1600200"/>
            <a:ext cx="3276600" cy="457200"/>
          </a:xfrm>
          <a:prstGeom prst="rect">
            <a:avLst/>
          </a:prstGeom>
          <a:noFill/>
          <a:ln w="9525">
            <a:noFill/>
            <a:miter lim="800000"/>
            <a:headEnd/>
            <a:tailEnd/>
          </a:ln>
        </p:spPr>
        <p:txBody>
          <a:bodyPr>
            <a:spAutoFit/>
          </a:bodyPr>
          <a:lstStyle/>
          <a:p>
            <a:pPr>
              <a:spcBef>
                <a:spcPct val="50000"/>
              </a:spcBef>
            </a:pPr>
            <a:r>
              <a:rPr lang="en-US" sz="2400" i="1">
                <a:solidFill>
                  <a:srgbClr val="3333CC"/>
                </a:solidFill>
                <a:cs typeface="Arial" charset="0"/>
              </a:rPr>
              <a:t>Trò chơi tiếp sức </a:t>
            </a:r>
            <a:endParaRPr lang="en-US" sz="2400">
              <a:cs typeface="Arial" charset="0"/>
            </a:endParaRPr>
          </a:p>
        </p:txBody>
      </p:sp>
      <p:sp>
        <p:nvSpPr>
          <p:cNvPr id="503879" name="Text Box 71"/>
          <p:cNvSpPr txBox="1">
            <a:spLocks noChangeArrowheads="1"/>
          </p:cNvSpPr>
          <p:nvPr/>
        </p:nvSpPr>
        <p:spPr bwMode="auto">
          <a:xfrm>
            <a:off x="1066800" y="2606675"/>
            <a:ext cx="7239000" cy="830263"/>
          </a:xfrm>
          <a:prstGeom prst="rect">
            <a:avLst/>
          </a:prstGeom>
          <a:noFill/>
          <a:ln w="9525">
            <a:noFill/>
            <a:miter lim="800000"/>
            <a:headEnd/>
            <a:tailEnd/>
          </a:ln>
        </p:spPr>
        <p:txBody>
          <a:bodyPr>
            <a:spAutoFit/>
          </a:bodyPr>
          <a:lstStyle/>
          <a:p>
            <a:pPr>
              <a:spcBef>
                <a:spcPct val="50000"/>
              </a:spcBef>
            </a:pPr>
            <a:r>
              <a:rPr lang="en-US" sz="2400">
                <a:solidFill>
                  <a:srgbClr val="0000FF"/>
                </a:solidFill>
              </a:rPr>
              <a:t>Dùng các tấm phiếu có nội dung dưới đây để xếp vào cột phù hợp: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03826"/>
                                        </p:tgtEl>
                                        <p:attrNameLst>
                                          <p:attrName>style.visibility</p:attrName>
                                        </p:attrNameLst>
                                      </p:cBhvr>
                                      <p:to>
                                        <p:strVal val="visible"/>
                                      </p:to>
                                    </p:set>
                                  </p:childTnLst>
                                </p:cTn>
                              </p:par>
                            </p:childTnLst>
                          </p:cTn>
                        </p:par>
                        <p:par>
                          <p:cTn id="7" fill="hold" nodeType="afterGroup">
                            <p:stCondLst>
                              <p:cond delay="500"/>
                            </p:stCondLst>
                            <p:childTnLst>
                              <p:par>
                                <p:cTn id="8" presetID="3" presetClass="entr" presetSubtype="0" fill="hold" grpId="0" nodeType="afterEffect">
                                  <p:stCondLst>
                                    <p:cond delay="0"/>
                                  </p:stCondLst>
                                  <p:childTnLst>
                                    <p:set>
                                      <p:cBhvr>
                                        <p:cTn id="9" dur="1" fill="hold">
                                          <p:stCondLst>
                                            <p:cond delay="499"/>
                                          </p:stCondLst>
                                        </p:cTn>
                                        <p:tgtEl>
                                          <p:spTgt spid="503828"/>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503829"/>
                                        </p:tgtEl>
                                        <p:attrNameLst>
                                          <p:attrName>style.visibility</p:attrName>
                                        </p:attrNameLst>
                                      </p:cBhvr>
                                      <p:to>
                                        <p:strVal val="visible"/>
                                      </p:to>
                                    </p:set>
                                    <p:animEffect transition="in" filter="box(in)">
                                      <p:cBhvr>
                                        <p:cTn id="14" dur="500"/>
                                        <p:tgtEl>
                                          <p:spTgt spid="50382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503879"/>
                                        </p:tgtEl>
                                        <p:attrNameLst>
                                          <p:attrName>style.visibility</p:attrName>
                                        </p:attrNameLst>
                                      </p:cBhvr>
                                      <p:to>
                                        <p:strVal val="visible"/>
                                      </p:to>
                                    </p:set>
                                    <p:animEffect transition="in" filter="dissolve">
                                      <p:cBhvr>
                                        <p:cTn id="19" dur="500"/>
                                        <p:tgtEl>
                                          <p:spTgt spid="50387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503844"/>
                                        </p:tgtEl>
                                        <p:attrNameLst>
                                          <p:attrName>style.visibility</p:attrName>
                                        </p:attrNameLst>
                                      </p:cBhvr>
                                      <p:to>
                                        <p:strVal val="visible"/>
                                      </p:to>
                                    </p:set>
                                    <p:animEffect transition="in" filter="checkerboard(across)">
                                      <p:cBhvr>
                                        <p:cTn id="24" dur="500"/>
                                        <p:tgtEl>
                                          <p:spTgt spid="503844"/>
                                        </p:tgtEl>
                                      </p:cBhvr>
                                    </p:animEffect>
                                  </p:childTnLst>
                                </p:cTn>
                              </p:par>
                            </p:childTnLst>
                          </p:cTn>
                        </p:par>
                        <p:par>
                          <p:cTn id="25" fill="hold" nodeType="afterGroup">
                            <p:stCondLst>
                              <p:cond delay="500"/>
                            </p:stCondLst>
                            <p:childTnLst>
                              <p:par>
                                <p:cTn id="26" presetID="5" presetClass="entr" presetSubtype="10" fill="hold" grpId="0" nodeType="afterEffect">
                                  <p:stCondLst>
                                    <p:cond delay="0"/>
                                  </p:stCondLst>
                                  <p:childTnLst>
                                    <p:set>
                                      <p:cBhvr>
                                        <p:cTn id="27" dur="1" fill="hold">
                                          <p:stCondLst>
                                            <p:cond delay="0"/>
                                          </p:stCondLst>
                                        </p:cTn>
                                        <p:tgtEl>
                                          <p:spTgt spid="503845"/>
                                        </p:tgtEl>
                                        <p:attrNameLst>
                                          <p:attrName>style.visibility</p:attrName>
                                        </p:attrNameLst>
                                      </p:cBhvr>
                                      <p:to>
                                        <p:strVal val="visible"/>
                                      </p:to>
                                    </p:set>
                                    <p:animEffect transition="in" filter="checkerboard(across)">
                                      <p:cBhvr>
                                        <p:cTn id="28" dur="500"/>
                                        <p:tgtEl>
                                          <p:spTgt spid="503845"/>
                                        </p:tgtEl>
                                      </p:cBhvr>
                                    </p:animEffect>
                                  </p:childTnLst>
                                </p:cTn>
                              </p:par>
                            </p:childTnLst>
                          </p:cTn>
                        </p:par>
                        <p:par>
                          <p:cTn id="29" fill="hold" nodeType="afterGroup">
                            <p:stCondLst>
                              <p:cond delay="1000"/>
                            </p:stCondLst>
                            <p:childTnLst>
                              <p:par>
                                <p:cTn id="30" presetID="5" presetClass="entr" presetSubtype="10" fill="hold" grpId="0" nodeType="afterEffect">
                                  <p:stCondLst>
                                    <p:cond delay="0"/>
                                  </p:stCondLst>
                                  <p:childTnLst>
                                    <p:set>
                                      <p:cBhvr>
                                        <p:cTn id="31" dur="1" fill="hold">
                                          <p:stCondLst>
                                            <p:cond delay="0"/>
                                          </p:stCondLst>
                                        </p:cTn>
                                        <p:tgtEl>
                                          <p:spTgt spid="503852"/>
                                        </p:tgtEl>
                                        <p:attrNameLst>
                                          <p:attrName>style.visibility</p:attrName>
                                        </p:attrNameLst>
                                      </p:cBhvr>
                                      <p:to>
                                        <p:strVal val="visible"/>
                                      </p:to>
                                    </p:set>
                                    <p:animEffect transition="in" filter="checkerboard(across)">
                                      <p:cBhvr>
                                        <p:cTn id="32" dur="500"/>
                                        <p:tgtEl>
                                          <p:spTgt spid="503852"/>
                                        </p:tgtEl>
                                      </p:cBhvr>
                                    </p:animEffect>
                                  </p:childTnLst>
                                </p:cTn>
                              </p:par>
                            </p:childTnLst>
                          </p:cTn>
                        </p:par>
                        <p:par>
                          <p:cTn id="33" fill="hold" nodeType="afterGroup">
                            <p:stCondLst>
                              <p:cond delay="1500"/>
                            </p:stCondLst>
                            <p:childTnLst>
                              <p:par>
                                <p:cTn id="34" presetID="5" presetClass="entr" presetSubtype="10" fill="hold" grpId="0" nodeType="afterEffect">
                                  <p:stCondLst>
                                    <p:cond delay="0"/>
                                  </p:stCondLst>
                                  <p:childTnLst>
                                    <p:set>
                                      <p:cBhvr>
                                        <p:cTn id="35" dur="1" fill="hold">
                                          <p:stCondLst>
                                            <p:cond delay="0"/>
                                          </p:stCondLst>
                                        </p:cTn>
                                        <p:tgtEl>
                                          <p:spTgt spid="503853"/>
                                        </p:tgtEl>
                                        <p:attrNameLst>
                                          <p:attrName>style.visibility</p:attrName>
                                        </p:attrNameLst>
                                      </p:cBhvr>
                                      <p:to>
                                        <p:strVal val="visible"/>
                                      </p:to>
                                    </p:set>
                                    <p:animEffect transition="in" filter="checkerboard(across)">
                                      <p:cBhvr>
                                        <p:cTn id="36" dur="500"/>
                                        <p:tgtEl>
                                          <p:spTgt spid="503853"/>
                                        </p:tgtEl>
                                      </p:cBhvr>
                                    </p:animEffect>
                                  </p:childTnLst>
                                </p:cTn>
                              </p:par>
                            </p:childTnLst>
                          </p:cTn>
                        </p:par>
                        <p:par>
                          <p:cTn id="37" fill="hold" nodeType="afterGroup">
                            <p:stCondLst>
                              <p:cond delay="2000"/>
                            </p:stCondLst>
                            <p:childTnLst>
                              <p:par>
                                <p:cTn id="38" presetID="5" presetClass="entr" presetSubtype="10" fill="hold" grpId="0" nodeType="afterEffect">
                                  <p:stCondLst>
                                    <p:cond delay="0"/>
                                  </p:stCondLst>
                                  <p:childTnLst>
                                    <p:set>
                                      <p:cBhvr>
                                        <p:cTn id="39" dur="1" fill="hold">
                                          <p:stCondLst>
                                            <p:cond delay="0"/>
                                          </p:stCondLst>
                                        </p:cTn>
                                        <p:tgtEl>
                                          <p:spTgt spid="503851"/>
                                        </p:tgtEl>
                                        <p:attrNameLst>
                                          <p:attrName>style.visibility</p:attrName>
                                        </p:attrNameLst>
                                      </p:cBhvr>
                                      <p:to>
                                        <p:strVal val="visible"/>
                                      </p:to>
                                    </p:set>
                                    <p:animEffect transition="in" filter="checkerboard(across)">
                                      <p:cBhvr>
                                        <p:cTn id="40" dur="500"/>
                                        <p:tgtEl>
                                          <p:spTgt spid="503851"/>
                                        </p:tgtEl>
                                      </p:cBhvr>
                                    </p:animEffect>
                                  </p:childTnLst>
                                </p:cTn>
                              </p:par>
                            </p:childTnLst>
                          </p:cTn>
                        </p:par>
                        <p:par>
                          <p:cTn id="41" fill="hold" nodeType="afterGroup">
                            <p:stCondLst>
                              <p:cond delay="2500"/>
                            </p:stCondLst>
                            <p:childTnLst>
                              <p:par>
                                <p:cTn id="42" presetID="5" presetClass="entr" presetSubtype="10" fill="hold" grpId="0" nodeType="afterEffect">
                                  <p:stCondLst>
                                    <p:cond delay="0"/>
                                  </p:stCondLst>
                                  <p:childTnLst>
                                    <p:set>
                                      <p:cBhvr>
                                        <p:cTn id="43" dur="1" fill="hold">
                                          <p:stCondLst>
                                            <p:cond delay="0"/>
                                          </p:stCondLst>
                                        </p:cTn>
                                        <p:tgtEl>
                                          <p:spTgt spid="503850"/>
                                        </p:tgtEl>
                                        <p:attrNameLst>
                                          <p:attrName>style.visibility</p:attrName>
                                        </p:attrNameLst>
                                      </p:cBhvr>
                                      <p:to>
                                        <p:strVal val="visible"/>
                                      </p:to>
                                    </p:set>
                                    <p:animEffect transition="in" filter="checkerboard(across)">
                                      <p:cBhvr>
                                        <p:cTn id="44" dur="500"/>
                                        <p:tgtEl>
                                          <p:spTgt spid="503850"/>
                                        </p:tgtEl>
                                      </p:cBhvr>
                                    </p:animEffect>
                                  </p:childTnLst>
                                </p:cTn>
                              </p:par>
                            </p:childTnLst>
                          </p:cTn>
                        </p:par>
                        <p:par>
                          <p:cTn id="45" fill="hold" nodeType="afterGroup">
                            <p:stCondLst>
                              <p:cond delay="3000"/>
                            </p:stCondLst>
                            <p:childTnLst>
                              <p:par>
                                <p:cTn id="46" presetID="5" presetClass="entr" presetSubtype="10" fill="hold" grpId="0" nodeType="afterEffect">
                                  <p:stCondLst>
                                    <p:cond delay="0"/>
                                  </p:stCondLst>
                                  <p:childTnLst>
                                    <p:set>
                                      <p:cBhvr>
                                        <p:cTn id="47" dur="1" fill="hold">
                                          <p:stCondLst>
                                            <p:cond delay="0"/>
                                          </p:stCondLst>
                                        </p:cTn>
                                        <p:tgtEl>
                                          <p:spTgt spid="503848"/>
                                        </p:tgtEl>
                                        <p:attrNameLst>
                                          <p:attrName>style.visibility</p:attrName>
                                        </p:attrNameLst>
                                      </p:cBhvr>
                                      <p:to>
                                        <p:strVal val="visible"/>
                                      </p:to>
                                    </p:set>
                                    <p:animEffect transition="in" filter="checkerboard(across)">
                                      <p:cBhvr>
                                        <p:cTn id="48" dur="500"/>
                                        <p:tgtEl>
                                          <p:spTgt spid="503848"/>
                                        </p:tgtEl>
                                      </p:cBhvr>
                                    </p:animEffect>
                                  </p:childTnLst>
                                </p:cTn>
                              </p:par>
                            </p:childTnLst>
                          </p:cTn>
                        </p:par>
                        <p:par>
                          <p:cTn id="49" fill="hold" nodeType="afterGroup">
                            <p:stCondLst>
                              <p:cond delay="3500"/>
                            </p:stCondLst>
                            <p:childTnLst>
                              <p:par>
                                <p:cTn id="50" presetID="5" presetClass="entr" presetSubtype="10" fill="hold" grpId="0" nodeType="afterEffect">
                                  <p:stCondLst>
                                    <p:cond delay="0"/>
                                  </p:stCondLst>
                                  <p:childTnLst>
                                    <p:set>
                                      <p:cBhvr>
                                        <p:cTn id="51" dur="1" fill="hold">
                                          <p:stCondLst>
                                            <p:cond delay="0"/>
                                          </p:stCondLst>
                                        </p:cTn>
                                        <p:tgtEl>
                                          <p:spTgt spid="503849"/>
                                        </p:tgtEl>
                                        <p:attrNameLst>
                                          <p:attrName>style.visibility</p:attrName>
                                        </p:attrNameLst>
                                      </p:cBhvr>
                                      <p:to>
                                        <p:strVal val="visible"/>
                                      </p:to>
                                    </p:set>
                                    <p:animEffect transition="in" filter="checkerboard(across)">
                                      <p:cBhvr>
                                        <p:cTn id="52" dur="500"/>
                                        <p:tgtEl>
                                          <p:spTgt spid="503849"/>
                                        </p:tgtEl>
                                      </p:cBhvr>
                                    </p:animEffect>
                                  </p:childTnLst>
                                </p:cTn>
                              </p:par>
                            </p:childTnLst>
                          </p:cTn>
                        </p:par>
                        <p:par>
                          <p:cTn id="53" fill="hold" nodeType="afterGroup">
                            <p:stCondLst>
                              <p:cond delay="4000"/>
                            </p:stCondLst>
                            <p:childTnLst>
                              <p:par>
                                <p:cTn id="54" presetID="5" presetClass="entr" presetSubtype="10" fill="hold" grpId="0" nodeType="afterEffect">
                                  <p:stCondLst>
                                    <p:cond delay="0"/>
                                  </p:stCondLst>
                                  <p:childTnLst>
                                    <p:set>
                                      <p:cBhvr>
                                        <p:cTn id="55" dur="1" fill="hold">
                                          <p:stCondLst>
                                            <p:cond delay="0"/>
                                          </p:stCondLst>
                                        </p:cTn>
                                        <p:tgtEl>
                                          <p:spTgt spid="503846"/>
                                        </p:tgtEl>
                                        <p:attrNameLst>
                                          <p:attrName>style.visibility</p:attrName>
                                        </p:attrNameLst>
                                      </p:cBhvr>
                                      <p:to>
                                        <p:strVal val="visible"/>
                                      </p:to>
                                    </p:set>
                                    <p:animEffect transition="in" filter="checkerboard(across)">
                                      <p:cBhvr>
                                        <p:cTn id="56" dur="500"/>
                                        <p:tgtEl>
                                          <p:spTgt spid="503846"/>
                                        </p:tgtEl>
                                      </p:cBhvr>
                                    </p:animEffect>
                                  </p:childTnLst>
                                </p:cTn>
                              </p:par>
                            </p:childTnLst>
                          </p:cTn>
                        </p:par>
                        <p:par>
                          <p:cTn id="57" fill="hold" nodeType="afterGroup">
                            <p:stCondLst>
                              <p:cond delay="4500"/>
                            </p:stCondLst>
                            <p:childTnLst>
                              <p:par>
                                <p:cTn id="58" presetID="5" presetClass="entr" presetSubtype="10" fill="hold" grpId="0" nodeType="afterEffect">
                                  <p:stCondLst>
                                    <p:cond delay="0"/>
                                  </p:stCondLst>
                                  <p:childTnLst>
                                    <p:set>
                                      <p:cBhvr>
                                        <p:cTn id="59" dur="1" fill="hold">
                                          <p:stCondLst>
                                            <p:cond delay="0"/>
                                          </p:stCondLst>
                                        </p:cTn>
                                        <p:tgtEl>
                                          <p:spTgt spid="503847"/>
                                        </p:tgtEl>
                                        <p:attrNameLst>
                                          <p:attrName>style.visibility</p:attrName>
                                        </p:attrNameLst>
                                      </p:cBhvr>
                                      <p:to>
                                        <p:strVal val="visible"/>
                                      </p:to>
                                    </p:set>
                                    <p:animEffect transition="in" filter="checkerboard(across)">
                                      <p:cBhvr>
                                        <p:cTn id="60" dur="500"/>
                                        <p:tgtEl>
                                          <p:spTgt spid="503847"/>
                                        </p:tgtEl>
                                      </p:cBhvr>
                                    </p:animEffect>
                                  </p:childTnLst>
                                </p:cTn>
                              </p:par>
                            </p:childTnLst>
                          </p:cTn>
                        </p:par>
                        <p:par>
                          <p:cTn id="61" fill="hold" nodeType="afterGroup">
                            <p:stCondLst>
                              <p:cond delay="5000"/>
                            </p:stCondLst>
                            <p:childTnLst>
                              <p:par>
                                <p:cTn id="62" presetID="5" presetClass="entr" presetSubtype="10" fill="hold" grpId="0" nodeType="afterEffect">
                                  <p:stCondLst>
                                    <p:cond delay="0"/>
                                  </p:stCondLst>
                                  <p:childTnLst>
                                    <p:set>
                                      <p:cBhvr>
                                        <p:cTn id="63" dur="1" fill="hold">
                                          <p:stCondLst>
                                            <p:cond delay="0"/>
                                          </p:stCondLst>
                                        </p:cTn>
                                        <p:tgtEl>
                                          <p:spTgt spid="503854"/>
                                        </p:tgtEl>
                                        <p:attrNameLst>
                                          <p:attrName>style.visibility</p:attrName>
                                        </p:attrNameLst>
                                      </p:cBhvr>
                                      <p:to>
                                        <p:strVal val="visible"/>
                                      </p:to>
                                    </p:set>
                                    <p:animEffect transition="in" filter="checkerboard(across)">
                                      <p:cBhvr>
                                        <p:cTn id="64" dur="500"/>
                                        <p:tgtEl>
                                          <p:spTgt spid="503854"/>
                                        </p:tgtEl>
                                      </p:cBhvr>
                                    </p:animEffect>
                                  </p:childTnLst>
                                </p:cTn>
                              </p:par>
                            </p:childTnLst>
                          </p:cTn>
                        </p:par>
                        <p:par>
                          <p:cTn id="65" fill="hold" nodeType="afterGroup">
                            <p:stCondLst>
                              <p:cond delay="5500"/>
                            </p:stCondLst>
                            <p:childTnLst>
                              <p:par>
                                <p:cTn id="66" presetID="5" presetClass="entr" presetSubtype="10" fill="hold" grpId="0" nodeType="afterEffect">
                                  <p:stCondLst>
                                    <p:cond delay="0"/>
                                  </p:stCondLst>
                                  <p:childTnLst>
                                    <p:set>
                                      <p:cBhvr>
                                        <p:cTn id="67" dur="1" fill="hold">
                                          <p:stCondLst>
                                            <p:cond delay="0"/>
                                          </p:stCondLst>
                                        </p:cTn>
                                        <p:tgtEl>
                                          <p:spTgt spid="503855"/>
                                        </p:tgtEl>
                                        <p:attrNameLst>
                                          <p:attrName>style.visibility</p:attrName>
                                        </p:attrNameLst>
                                      </p:cBhvr>
                                      <p:to>
                                        <p:strVal val="visible"/>
                                      </p:to>
                                    </p:set>
                                    <p:animEffect transition="in" filter="checkerboard(across)">
                                      <p:cBhvr>
                                        <p:cTn id="68" dur="500"/>
                                        <p:tgtEl>
                                          <p:spTgt spid="503855"/>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1" presetClass="entr" presetSubtype="4" fill="hold" nodeType="clickEffect">
                                  <p:stCondLst>
                                    <p:cond delay="0"/>
                                  </p:stCondLst>
                                  <p:childTnLst>
                                    <p:set>
                                      <p:cBhvr>
                                        <p:cTn id="72" dur="1" fill="hold">
                                          <p:stCondLst>
                                            <p:cond delay="0"/>
                                          </p:stCondLst>
                                        </p:cTn>
                                        <p:tgtEl>
                                          <p:spTgt spid="503881"/>
                                        </p:tgtEl>
                                        <p:attrNameLst>
                                          <p:attrName>style.visibility</p:attrName>
                                        </p:attrNameLst>
                                      </p:cBhvr>
                                      <p:to>
                                        <p:strVal val="visible"/>
                                      </p:to>
                                    </p:set>
                                    <p:animEffect transition="in" filter="wheel(4)">
                                      <p:cBhvr>
                                        <p:cTn id="73" dur="500"/>
                                        <p:tgtEl>
                                          <p:spTgt spid="503881"/>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 presetClass="entr" presetSubtype="0" fill="hold" grpId="0" nodeType="clickEffect">
                                  <p:stCondLst>
                                    <p:cond delay="0"/>
                                  </p:stCondLst>
                                  <p:childTnLst>
                                    <p:set>
                                      <p:cBhvr>
                                        <p:cTn id="77" dur="1" fill="hold">
                                          <p:stCondLst>
                                            <p:cond delay="499"/>
                                          </p:stCondLst>
                                        </p:cTn>
                                        <p:tgtEl>
                                          <p:spTgt spid="5038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826" grpId="0" animBg="1" autoUpdateAnimBg="0"/>
      <p:bldP spid="503828" grpId="0" animBg="1"/>
      <p:bldP spid="503829" grpId="0" animBg="1" autoUpdateAnimBg="0"/>
      <p:bldP spid="503844" grpId="0" animBg="1" autoUpdateAnimBg="0"/>
      <p:bldP spid="503845" grpId="0" animBg="1" autoUpdateAnimBg="0"/>
      <p:bldP spid="503846" grpId="0" animBg="1" autoUpdateAnimBg="0"/>
      <p:bldP spid="503847" grpId="0" animBg="1" autoUpdateAnimBg="0"/>
      <p:bldP spid="503848" grpId="0" animBg="1" autoUpdateAnimBg="0"/>
      <p:bldP spid="503849" grpId="0" animBg="1" autoUpdateAnimBg="0"/>
      <p:bldP spid="503850" grpId="0" animBg="1" autoUpdateAnimBg="0"/>
      <p:bldP spid="503851" grpId="0" animBg="1" autoUpdateAnimBg="0"/>
      <p:bldP spid="503852" grpId="0" animBg="1" autoUpdateAnimBg="0"/>
      <p:bldP spid="503853" grpId="0" animBg="1" autoUpdateAnimBg="0"/>
      <p:bldP spid="503854" grpId="0" animBg="1" autoUpdateAnimBg="0"/>
      <p:bldP spid="503855" grpId="0" animBg="1" autoUpdateAnimBg="0"/>
      <p:bldP spid="503874" grpId="0" autoUpdateAnimBg="0"/>
      <p:bldP spid="503879"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2" descr="DSTARS-P"/>
          <p:cNvPicPr>
            <a:picLocks noChangeAspect="1" noChangeArrowheads="1" noCrop="1"/>
          </p:cNvPicPr>
          <p:nvPr/>
        </p:nvPicPr>
        <p:blipFill>
          <a:blip r:embed="rId4"/>
          <a:srcRect/>
          <a:stretch>
            <a:fillRect/>
          </a:stretch>
        </p:blipFill>
        <p:spPr bwMode="auto">
          <a:xfrm flipH="1">
            <a:off x="2743200" y="2514600"/>
            <a:ext cx="522288" cy="366713"/>
          </a:xfrm>
          <a:prstGeom prst="rect">
            <a:avLst/>
          </a:prstGeom>
          <a:noFill/>
          <a:ln w="9525">
            <a:noFill/>
            <a:miter lim="800000"/>
            <a:headEnd/>
            <a:tailEnd/>
          </a:ln>
        </p:spPr>
      </p:pic>
      <p:pic>
        <p:nvPicPr>
          <p:cNvPr id="3077" name="Picture 3" descr="DSTARS-P"/>
          <p:cNvPicPr>
            <a:picLocks noChangeAspect="1" noChangeArrowheads="1" noCrop="1"/>
          </p:cNvPicPr>
          <p:nvPr/>
        </p:nvPicPr>
        <p:blipFill>
          <a:blip r:embed="rId4"/>
          <a:srcRect/>
          <a:stretch>
            <a:fillRect/>
          </a:stretch>
        </p:blipFill>
        <p:spPr bwMode="auto">
          <a:xfrm flipH="1">
            <a:off x="7696200" y="838200"/>
            <a:ext cx="522288" cy="366713"/>
          </a:xfrm>
          <a:prstGeom prst="rect">
            <a:avLst/>
          </a:prstGeom>
          <a:noFill/>
          <a:ln w="9525">
            <a:noFill/>
            <a:miter lim="800000"/>
            <a:headEnd/>
            <a:tailEnd/>
          </a:ln>
        </p:spPr>
      </p:pic>
      <p:pic>
        <p:nvPicPr>
          <p:cNvPr id="3078" name="Picture 4" descr="DSTARS-P"/>
          <p:cNvPicPr>
            <a:picLocks noChangeAspect="1" noChangeArrowheads="1" noCrop="1"/>
          </p:cNvPicPr>
          <p:nvPr/>
        </p:nvPicPr>
        <p:blipFill>
          <a:blip r:embed="rId4"/>
          <a:srcRect/>
          <a:stretch>
            <a:fillRect/>
          </a:stretch>
        </p:blipFill>
        <p:spPr bwMode="auto">
          <a:xfrm flipH="1">
            <a:off x="3505200" y="3657600"/>
            <a:ext cx="522288" cy="366713"/>
          </a:xfrm>
          <a:prstGeom prst="rect">
            <a:avLst/>
          </a:prstGeom>
          <a:noFill/>
          <a:ln w="9525">
            <a:noFill/>
            <a:miter lim="800000"/>
            <a:headEnd/>
            <a:tailEnd/>
          </a:ln>
        </p:spPr>
      </p:pic>
      <p:pic>
        <p:nvPicPr>
          <p:cNvPr id="3079" name="Picture 5" descr="DSTARS-P"/>
          <p:cNvPicPr>
            <a:picLocks noChangeAspect="1" noChangeArrowheads="1" noCrop="1"/>
          </p:cNvPicPr>
          <p:nvPr/>
        </p:nvPicPr>
        <p:blipFill>
          <a:blip r:embed="rId4"/>
          <a:srcRect/>
          <a:stretch>
            <a:fillRect/>
          </a:stretch>
        </p:blipFill>
        <p:spPr bwMode="auto">
          <a:xfrm flipH="1">
            <a:off x="838200" y="838200"/>
            <a:ext cx="522288" cy="366713"/>
          </a:xfrm>
          <a:prstGeom prst="rect">
            <a:avLst/>
          </a:prstGeom>
          <a:noFill/>
          <a:ln w="9525">
            <a:noFill/>
            <a:miter lim="800000"/>
            <a:headEnd/>
            <a:tailEnd/>
          </a:ln>
        </p:spPr>
      </p:pic>
      <p:pic>
        <p:nvPicPr>
          <p:cNvPr id="3080" name="Picture 6" descr="DSTARS-P"/>
          <p:cNvPicPr>
            <a:picLocks noChangeAspect="1" noChangeArrowheads="1" noCrop="1"/>
          </p:cNvPicPr>
          <p:nvPr/>
        </p:nvPicPr>
        <p:blipFill>
          <a:blip r:embed="rId4"/>
          <a:srcRect/>
          <a:stretch>
            <a:fillRect/>
          </a:stretch>
        </p:blipFill>
        <p:spPr bwMode="auto">
          <a:xfrm flipH="1">
            <a:off x="7162800" y="5638800"/>
            <a:ext cx="304800" cy="366713"/>
          </a:xfrm>
          <a:prstGeom prst="rect">
            <a:avLst/>
          </a:prstGeom>
          <a:noFill/>
          <a:ln w="9525">
            <a:noFill/>
            <a:miter lim="800000"/>
            <a:headEnd/>
            <a:tailEnd/>
          </a:ln>
        </p:spPr>
      </p:pic>
      <p:pic>
        <p:nvPicPr>
          <p:cNvPr id="3081" name="Picture 7" descr="DSTARS-P"/>
          <p:cNvPicPr>
            <a:picLocks noChangeAspect="1" noChangeArrowheads="1" noCrop="1"/>
          </p:cNvPicPr>
          <p:nvPr/>
        </p:nvPicPr>
        <p:blipFill>
          <a:blip r:embed="rId4"/>
          <a:srcRect/>
          <a:stretch>
            <a:fillRect/>
          </a:stretch>
        </p:blipFill>
        <p:spPr bwMode="auto">
          <a:xfrm flipH="1">
            <a:off x="990600" y="3581400"/>
            <a:ext cx="522288" cy="366713"/>
          </a:xfrm>
          <a:prstGeom prst="rect">
            <a:avLst/>
          </a:prstGeom>
          <a:noFill/>
          <a:ln w="9525">
            <a:noFill/>
            <a:miter lim="800000"/>
            <a:headEnd/>
            <a:tailEnd/>
          </a:ln>
        </p:spPr>
      </p:pic>
      <p:pic>
        <p:nvPicPr>
          <p:cNvPr id="3082" name="Picture 8" descr="DSTARS-P"/>
          <p:cNvPicPr>
            <a:picLocks noChangeAspect="1" noChangeArrowheads="1" noCrop="1"/>
          </p:cNvPicPr>
          <p:nvPr/>
        </p:nvPicPr>
        <p:blipFill>
          <a:blip r:embed="rId4"/>
          <a:srcRect/>
          <a:stretch>
            <a:fillRect/>
          </a:stretch>
        </p:blipFill>
        <p:spPr bwMode="auto">
          <a:xfrm flipH="1">
            <a:off x="4114800" y="914400"/>
            <a:ext cx="522288" cy="366713"/>
          </a:xfrm>
          <a:prstGeom prst="rect">
            <a:avLst/>
          </a:prstGeom>
          <a:noFill/>
          <a:ln w="9525">
            <a:noFill/>
            <a:miter lim="800000"/>
            <a:headEnd/>
            <a:tailEnd/>
          </a:ln>
        </p:spPr>
      </p:pic>
      <p:pic>
        <p:nvPicPr>
          <p:cNvPr id="3083" name="Picture 9" descr="DSTARS-P"/>
          <p:cNvPicPr>
            <a:picLocks noChangeAspect="1" noChangeArrowheads="1" noCrop="1"/>
          </p:cNvPicPr>
          <p:nvPr/>
        </p:nvPicPr>
        <p:blipFill>
          <a:blip r:embed="rId4"/>
          <a:srcRect/>
          <a:stretch>
            <a:fillRect/>
          </a:stretch>
        </p:blipFill>
        <p:spPr bwMode="auto">
          <a:xfrm flipH="1">
            <a:off x="914400" y="5638800"/>
            <a:ext cx="522288" cy="366713"/>
          </a:xfrm>
          <a:prstGeom prst="rect">
            <a:avLst/>
          </a:prstGeom>
          <a:noFill/>
          <a:ln w="9525">
            <a:noFill/>
            <a:miter lim="800000"/>
            <a:headEnd/>
            <a:tailEnd/>
          </a:ln>
        </p:spPr>
      </p:pic>
      <p:pic>
        <p:nvPicPr>
          <p:cNvPr id="3084" name="Picture 10" descr="DSTARS-P"/>
          <p:cNvPicPr>
            <a:picLocks noChangeAspect="1" noChangeArrowheads="1" noCrop="1"/>
          </p:cNvPicPr>
          <p:nvPr/>
        </p:nvPicPr>
        <p:blipFill>
          <a:blip r:embed="rId4"/>
          <a:srcRect/>
          <a:stretch>
            <a:fillRect/>
          </a:stretch>
        </p:blipFill>
        <p:spPr bwMode="auto">
          <a:xfrm flipH="1">
            <a:off x="5562600" y="4114800"/>
            <a:ext cx="522288" cy="366713"/>
          </a:xfrm>
          <a:prstGeom prst="rect">
            <a:avLst/>
          </a:prstGeom>
          <a:noFill/>
          <a:ln w="9525">
            <a:noFill/>
            <a:miter lim="800000"/>
            <a:headEnd/>
            <a:tailEnd/>
          </a:ln>
        </p:spPr>
      </p:pic>
      <p:pic>
        <p:nvPicPr>
          <p:cNvPr id="3085" name="Picture 11" descr="DSTARS-P"/>
          <p:cNvPicPr>
            <a:picLocks noChangeAspect="1" noChangeArrowheads="1" noCrop="1"/>
          </p:cNvPicPr>
          <p:nvPr/>
        </p:nvPicPr>
        <p:blipFill>
          <a:blip r:embed="rId4"/>
          <a:srcRect/>
          <a:stretch>
            <a:fillRect/>
          </a:stretch>
        </p:blipFill>
        <p:spPr bwMode="auto">
          <a:xfrm flipH="1">
            <a:off x="5181600" y="2133600"/>
            <a:ext cx="522288" cy="366713"/>
          </a:xfrm>
          <a:prstGeom prst="rect">
            <a:avLst/>
          </a:prstGeom>
          <a:noFill/>
          <a:ln w="9525">
            <a:noFill/>
            <a:miter lim="800000"/>
            <a:headEnd/>
            <a:tailEnd/>
          </a:ln>
        </p:spPr>
      </p:pic>
      <p:pic>
        <p:nvPicPr>
          <p:cNvPr id="3086" name="Picture 12" descr="DSTARS-P"/>
          <p:cNvPicPr>
            <a:picLocks noChangeAspect="1" noChangeArrowheads="1" noCrop="1"/>
          </p:cNvPicPr>
          <p:nvPr/>
        </p:nvPicPr>
        <p:blipFill>
          <a:blip r:embed="rId4"/>
          <a:srcRect/>
          <a:stretch>
            <a:fillRect/>
          </a:stretch>
        </p:blipFill>
        <p:spPr bwMode="auto">
          <a:xfrm flipH="1">
            <a:off x="2895600" y="4800600"/>
            <a:ext cx="522288" cy="366713"/>
          </a:xfrm>
          <a:prstGeom prst="rect">
            <a:avLst/>
          </a:prstGeom>
          <a:noFill/>
          <a:ln w="9525">
            <a:noFill/>
            <a:miter lim="800000"/>
            <a:headEnd/>
            <a:tailEnd/>
          </a:ln>
        </p:spPr>
      </p:pic>
      <p:graphicFrame>
        <p:nvGraphicFramePr>
          <p:cNvPr id="3074" name="Object 13"/>
          <p:cNvGraphicFramePr>
            <a:graphicFrameLocks noChangeAspect="1"/>
          </p:cNvGraphicFramePr>
          <p:nvPr/>
        </p:nvGraphicFramePr>
        <p:xfrm>
          <a:off x="0" y="0"/>
          <a:ext cx="1981200" cy="1973263"/>
        </p:xfrm>
        <a:graphic>
          <a:graphicData uri="http://schemas.openxmlformats.org/presentationml/2006/ole">
            <p:oleObj spid="_x0000_s3074" name="Clip" r:id="rId5" imgW="1278331" imgH="1273759" progId="MS_ClipArt_Gallery.2">
              <p:embed/>
            </p:oleObj>
          </a:graphicData>
        </a:graphic>
      </p:graphicFrame>
      <p:graphicFrame>
        <p:nvGraphicFramePr>
          <p:cNvPr id="3075" name="Object 14"/>
          <p:cNvGraphicFramePr>
            <a:graphicFrameLocks noChangeAspect="1"/>
          </p:cNvGraphicFramePr>
          <p:nvPr/>
        </p:nvGraphicFramePr>
        <p:xfrm>
          <a:off x="6858000" y="4764088"/>
          <a:ext cx="2286000" cy="2093912"/>
        </p:xfrm>
        <a:graphic>
          <a:graphicData uri="http://schemas.openxmlformats.org/presentationml/2006/ole">
            <p:oleObj spid="_x0000_s3075" name="Clip" r:id="rId6" imgW="1999793" imgH="1831543" progId="MS_ClipArt_Gallery.2">
              <p:embed/>
            </p:oleObj>
          </a:graphicData>
        </a:graphic>
      </p:graphicFrame>
      <p:pic>
        <p:nvPicPr>
          <p:cNvPr id="3087" name="Picture 6" descr="Dong ho dep"/>
          <p:cNvPicPr>
            <a:picLocks noChangeAspect="1" noChangeArrowheads="1"/>
          </p:cNvPicPr>
          <p:nvPr/>
        </p:nvPicPr>
        <p:blipFill>
          <a:blip r:embed="rId7"/>
          <a:srcRect/>
          <a:stretch>
            <a:fillRect/>
          </a:stretch>
        </p:blipFill>
        <p:spPr bwMode="auto">
          <a:xfrm>
            <a:off x="0" y="5867400"/>
            <a:ext cx="1066800" cy="990600"/>
          </a:xfrm>
          <a:prstGeom prst="rect">
            <a:avLst/>
          </a:prstGeom>
          <a:noFill/>
          <a:ln w="9525">
            <a:noFill/>
            <a:miter lim="800000"/>
            <a:headEnd/>
            <a:tailEnd/>
          </a:ln>
        </p:spPr>
      </p:pic>
      <p:pic>
        <p:nvPicPr>
          <p:cNvPr id="3088" name="Picture 19" descr="672027"/>
          <p:cNvPicPr>
            <a:picLocks noChangeAspect="1" noChangeArrowheads="1" noCrop="1"/>
          </p:cNvPicPr>
          <p:nvPr/>
        </p:nvPicPr>
        <p:blipFill>
          <a:blip r:embed="rId8"/>
          <a:srcRect/>
          <a:stretch>
            <a:fillRect/>
          </a:stretch>
        </p:blipFill>
        <p:spPr bwMode="auto">
          <a:xfrm>
            <a:off x="8001000" y="0"/>
            <a:ext cx="1143000" cy="1085850"/>
          </a:xfrm>
          <a:prstGeom prst="rect">
            <a:avLst/>
          </a:prstGeom>
          <a:noFill/>
          <a:ln w="9525">
            <a:noFill/>
            <a:miter lim="800000"/>
            <a:headEnd/>
            <a:tailEnd/>
          </a:ln>
        </p:spPr>
      </p:pic>
      <p:sp>
        <p:nvSpPr>
          <p:cNvPr id="3089" name="AutoShape 21"/>
          <p:cNvSpPr>
            <a:spLocks noChangeArrowheads="1"/>
          </p:cNvSpPr>
          <p:nvPr/>
        </p:nvSpPr>
        <p:spPr bwMode="auto">
          <a:xfrm>
            <a:off x="1143000" y="533400"/>
            <a:ext cx="1676400" cy="533400"/>
          </a:xfrm>
          <a:prstGeom prst="star16">
            <a:avLst>
              <a:gd name="adj" fmla="val 27463"/>
            </a:avLst>
          </a:prstGeom>
          <a:solidFill>
            <a:srgbClr val="FFFF00"/>
          </a:solidFill>
          <a:ln w="19050">
            <a:solidFill>
              <a:srgbClr val="FF0000"/>
            </a:solidFill>
            <a:miter lim="800000"/>
            <a:headEnd/>
            <a:tailEnd/>
          </a:ln>
        </p:spPr>
        <p:txBody>
          <a:bodyPr wrap="none" anchor="ctr"/>
          <a:lstStyle/>
          <a:p>
            <a:pPr algn="ctr" eaLnBrk="0" hangingPunct="0"/>
            <a:r>
              <a:rPr lang="en-US" sz="2000" b="1"/>
              <a:t>Bài 35</a:t>
            </a:r>
          </a:p>
        </p:txBody>
      </p:sp>
      <p:sp>
        <p:nvSpPr>
          <p:cNvPr id="3090" name="WordArt 22"/>
          <p:cNvSpPr>
            <a:spLocks noChangeArrowheads="1" noChangeShapeType="1" noTextEdit="1"/>
          </p:cNvSpPr>
          <p:nvPr/>
        </p:nvSpPr>
        <p:spPr bwMode="auto">
          <a:xfrm>
            <a:off x="3505200" y="533400"/>
            <a:ext cx="2438400" cy="471488"/>
          </a:xfrm>
          <a:prstGeom prst="rect">
            <a:avLst/>
          </a:prstGeom>
        </p:spPr>
        <p:txBody>
          <a:bodyPr wrap="none" fromWordArt="1">
            <a:prstTxWarp prst="textPlain">
              <a:avLst>
                <a:gd name="adj" fmla="val 50000"/>
              </a:avLst>
            </a:prstTxWarp>
          </a:bodyPr>
          <a:lstStyle/>
          <a:p>
            <a:pPr algn="ctr"/>
            <a:r>
              <a:rPr lang="en-US" sz="3600" kern="10">
                <a:ln w="9525">
                  <a:solidFill>
                    <a:schemeClr val="tx1"/>
                  </a:solidFill>
                  <a:round/>
                  <a:headEnd/>
                  <a:tailEnd/>
                </a:ln>
                <a:solidFill>
                  <a:srgbClr val="FF0000"/>
                </a:solidFill>
                <a:effectLst>
                  <a:outerShdw dist="35921" dir="2700000" algn="ctr" rotWithShape="0">
                    <a:srgbClr val="C0C0C0">
                      <a:alpha val="79999"/>
                    </a:srgbClr>
                  </a:outerShdw>
                </a:effectLst>
                <a:latin typeface="Arial"/>
                <a:cs typeface="Arial"/>
              </a:rPr>
              <a:t>Khoa học</a:t>
            </a:r>
          </a:p>
        </p:txBody>
      </p:sp>
      <p:sp>
        <p:nvSpPr>
          <p:cNvPr id="3091" name="WordArt 23"/>
          <p:cNvSpPr>
            <a:spLocks noChangeArrowheads="1" noChangeShapeType="1" noTextEdit="1"/>
          </p:cNvSpPr>
          <p:nvPr/>
        </p:nvSpPr>
        <p:spPr bwMode="auto">
          <a:xfrm>
            <a:off x="2667000" y="914400"/>
            <a:ext cx="4800600" cy="685800"/>
          </a:xfrm>
          <a:prstGeom prst="rect">
            <a:avLst/>
          </a:prstGeom>
        </p:spPr>
        <p:txBody>
          <a:bodyPr wrap="none" fromWordArt="1">
            <a:prstTxWarp prst="textDeflate">
              <a:avLst>
                <a:gd name="adj" fmla="val 9954"/>
              </a:avLst>
            </a:prstTxWarp>
          </a:bodyPr>
          <a:lstStyle/>
          <a:p>
            <a:pPr algn="ctr"/>
            <a:r>
              <a:rPr lang="en-US" sz="3600" kern="10">
                <a:ln w="9525">
                  <a:solidFill>
                    <a:srgbClr val="0000FF"/>
                  </a:solidFill>
                  <a:round/>
                  <a:headEnd/>
                  <a:tailEnd/>
                </a:ln>
                <a:solidFill>
                  <a:srgbClr val="0000FF"/>
                </a:solidFill>
                <a:latin typeface="Arial"/>
                <a:cs typeface="Arial"/>
              </a:rPr>
              <a:t>Sự chuyển thể của chất</a:t>
            </a:r>
          </a:p>
        </p:txBody>
      </p:sp>
      <p:sp>
        <p:nvSpPr>
          <p:cNvPr id="3092" name="Text Box 24"/>
          <p:cNvSpPr txBox="1">
            <a:spLocks noChangeArrowheads="1"/>
          </p:cNvSpPr>
          <p:nvPr/>
        </p:nvSpPr>
        <p:spPr bwMode="auto">
          <a:xfrm>
            <a:off x="1066800" y="1524000"/>
            <a:ext cx="6781800" cy="1123950"/>
          </a:xfrm>
          <a:prstGeom prst="rect">
            <a:avLst/>
          </a:prstGeom>
          <a:solidFill>
            <a:srgbClr val="FFFF99"/>
          </a:solidFill>
          <a:ln w="9525" algn="ctr">
            <a:solidFill>
              <a:srgbClr val="FF0000"/>
            </a:solidFill>
            <a:miter lim="800000"/>
            <a:headEnd/>
            <a:tailEnd/>
          </a:ln>
        </p:spPr>
        <p:txBody>
          <a:bodyPr>
            <a:spAutoFit/>
          </a:bodyPr>
          <a:lstStyle/>
          <a:p>
            <a:pPr>
              <a:spcBef>
                <a:spcPct val="50000"/>
              </a:spcBef>
            </a:pPr>
            <a:r>
              <a:rPr lang="en-US" sz="2600" b="1" i="1">
                <a:solidFill>
                  <a:srgbClr val="FF3300"/>
                </a:solidFill>
              </a:rPr>
              <a:t>Hoạt động 1</a:t>
            </a:r>
            <a:r>
              <a:rPr lang="en-US" sz="2600" i="1">
                <a:solidFill>
                  <a:srgbClr val="FF3300"/>
                </a:solidFill>
                <a:sym typeface="Wingdings" pitchFamily="2" charset="2"/>
              </a:rPr>
              <a:t>:</a:t>
            </a:r>
            <a:r>
              <a:rPr lang="en-US" sz="2800" i="1">
                <a:solidFill>
                  <a:srgbClr val="FF3300"/>
                </a:solidFill>
                <a:sym typeface="Wingdings" pitchFamily="2" charset="2"/>
              </a:rPr>
              <a:t> </a:t>
            </a:r>
            <a:endParaRPr lang="en-US" sz="2800" i="1">
              <a:solidFill>
                <a:srgbClr val="3333CC"/>
              </a:solidFill>
            </a:endParaRPr>
          </a:p>
          <a:p>
            <a:pPr algn="ctr">
              <a:spcBef>
                <a:spcPct val="50000"/>
              </a:spcBef>
            </a:pPr>
            <a:r>
              <a:rPr lang="en-US" sz="2600" b="1">
                <a:solidFill>
                  <a:srgbClr val="FF0000"/>
                </a:solidFill>
              </a:rPr>
              <a:t>Phân biệt 3 thể của chất</a:t>
            </a:r>
          </a:p>
        </p:txBody>
      </p:sp>
      <p:sp>
        <p:nvSpPr>
          <p:cNvPr id="3093" name="Text Box 25"/>
          <p:cNvSpPr txBox="1">
            <a:spLocks noChangeArrowheads="1"/>
          </p:cNvSpPr>
          <p:nvPr/>
        </p:nvSpPr>
        <p:spPr bwMode="auto">
          <a:xfrm>
            <a:off x="990600" y="3429000"/>
            <a:ext cx="1524000" cy="457200"/>
          </a:xfrm>
          <a:prstGeom prst="rect">
            <a:avLst/>
          </a:prstGeom>
          <a:solidFill>
            <a:srgbClr val="FF3399"/>
          </a:solidFill>
          <a:ln w="9525" algn="ctr">
            <a:noFill/>
            <a:miter lim="800000"/>
            <a:headEnd/>
            <a:tailEnd/>
          </a:ln>
        </p:spPr>
        <p:txBody>
          <a:bodyPr>
            <a:spAutoFit/>
          </a:bodyPr>
          <a:lstStyle/>
          <a:p>
            <a:pPr>
              <a:spcBef>
                <a:spcPct val="50000"/>
              </a:spcBef>
            </a:pPr>
            <a:r>
              <a:rPr lang="en-US" sz="2400" b="1">
                <a:solidFill>
                  <a:schemeClr val="bg1"/>
                </a:solidFill>
              </a:rPr>
              <a:t>Cát trắng</a:t>
            </a:r>
          </a:p>
        </p:txBody>
      </p:sp>
      <p:sp>
        <p:nvSpPr>
          <p:cNvPr id="3094" name="Text Box 26"/>
          <p:cNvSpPr txBox="1">
            <a:spLocks noChangeArrowheads="1"/>
          </p:cNvSpPr>
          <p:nvPr/>
        </p:nvSpPr>
        <p:spPr bwMode="auto">
          <a:xfrm>
            <a:off x="3048000" y="3429000"/>
            <a:ext cx="1371600" cy="457200"/>
          </a:xfrm>
          <a:prstGeom prst="rect">
            <a:avLst/>
          </a:prstGeom>
          <a:solidFill>
            <a:srgbClr val="FF3399"/>
          </a:solidFill>
          <a:ln w="9525" algn="ctr">
            <a:noFill/>
            <a:miter lim="800000"/>
            <a:headEnd/>
            <a:tailEnd/>
          </a:ln>
        </p:spPr>
        <p:txBody>
          <a:bodyPr>
            <a:spAutoFit/>
          </a:bodyPr>
          <a:lstStyle/>
          <a:p>
            <a:pPr algn="ctr">
              <a:spcBef>
                <a:spcPct val="50000"/>
              </a:spcBef>
            </a:pPr>
            <a:r>
              <a:rPr lang="en-US" sz="2400" b="1">
                <a:solidFill>
                  <a:schemeClr val="bg1"/>
                </a:solidFill>
              </a:rPr>
              <a:t>Cồn</a:t>
            </a:r>
          </a:p>
        </p:txBody>
      </p:sp>
      <p:sp>
        <p:nvSpPr>
          <p:cNvPr id="3095" name="Rectangle 27"/>
          <p:cNvSpPr>
            <a:spLocks noChangeArrowheads="1"/>
          </p:cNvSpPr>
          <p:nvPr/>
        </p:nvSpPr>
        <p:spPr bwMode="auto">
          <a:xfrm>
            <a:off x="3048000" y="4038600"/>
            <a:ext cx="1371600" cy="457200"/>
          </a:xfrm>
          <a:prstGeom prst="rect">
            <a:avLst/>
          </a:prstGeom>
          <a:solidFill>
            <a:srgbClr val="FF3399"/>
          </a:solidFill>
          <a:ln w="9525" algn="ctr">
            <a:noFill/>
            <a:miter lim="800000"/>
            <a:headEnd/>
            <a:tailEnd/>
          </a:ln>
        </p:spPr>
        <p:txBody>
          <a:bodyPr>
            <a:spAutoFit/>
          </a:bodyPr>
          <a:lstStyle/>
          <a:p>
            <a:r>
              <a:rPr lang="en-US" sz="2400" b="1">
                <a:solidFill>
                  <a:schemeClr val="bg1"/>
                </a:solidFill>
              </a:rPr>
              <a:t>   Xăng </a:t>
            </a:r>
          </a:p>
        </p:txBody>
      </p:sp>
      <p:sp>
        <p:nvSpPr>
          <p:cNvPr id="3096" name="Rectangle 28"/>
          <p:cNvSpPr>
            <a:spLocks noChangeArrowheads="1"/>
          </p:cNvSpPr>
          <p:nvPr/>
        </p:nvSpPr>
        <p:spPr bwMode="auto">
          <a:xfrm>
            <a:off x="3048000" y="4648200"/>
            <a:ext cx="1371600" cy="457200"/>
          </a:xfrm>
          <a:prstGeom prst="rect">
            <a:avLst/>
          </a:prstGeom>
          <a:solidFill>
            <a:srgbClr val="FF3399"/>
          </a:solidFill>
          <a:ln w="9525" algn="ctr">
            <a:noFill/>
            <a:miter lim="800000"/>
            <a:headEnd/>
            <a:tailEnd/>
          </a:ln>
        </p:spPr>
        <p:txBody>
          <a:bodyPr>
            <a:spAutoFit/>
          </a:bodyPr>
          <a:lstStyle/>
          <a:p>
            <a:r>
              <a:rPr lang="en-US" sz="2400" b="1">
                <a:solidFill>
                  <a:schemeClr val="bg1"/>
                </a:solidFill>
              </a:rPr>
              <a:t>   Ni tơ</a:t>
            </a:r>
          </a:p>
        </p:txBody>
      </p:sp>
      <p:sp>
        <p:nvSpPr>
          <p:cNvPr id="3097" name="Rectangle 29"/>
          <p:cNvSpPr>
            <a:spLocks noChangeArrowheads="1"/>
          </p:cNvSpPr>
          <p:nvPr/>
        </p:nvSpPr>
        <p:spPr bwMode="auto">
          <a:xfrm>
            <a:off x="4960938" y="4635500"/>
            <a:ext cx="1820862" cy="457200"/>
          </a:xfrm>
          <a:prstGeom prst="rect">
            <a:avLst/>
          </a:prstGeom>
          <a:solidFill>
            <a:srgbClr val="FF3399"/>
          </a:solidFill>
          <a:ln w="9525" algn="ctr">
            <a:noFill/>
            <a:miter lim="800000"/>
            <a:headEnd/>
            <a:tailEnd/>
          </a:ln>
        </p:spPr>
        <p:txBody>
          <a:bodyPr>
            <a:spAutoFit/>
          </a:bodyPr>
          <a:lstStyle/>
          <a:p>
            <a:pPr algn="ctr"/>
            <a:r>
              <a:rPr lang="en-US" sz="2400" b="1">
                <a:solidFill>
                  <a:schemeClr val="bg1"/>
                </a:solidFill>
              </a:rPr>
              <a:t>Hơi nước</a:t>
            </a:r>
          </a:p>
        </p:txBody>
      </p:sp>
      <p:sp>
        <p:nvSpPr>
          <p:cNvPr id="3098" name="Rectangle 30"/>
          <p:cNvSpPr>
            <a:spLocks noChangeArrowheads="1"/>
          </p:cNvSpPr>
          <p:nvPr/>
        </p:nvSpPr>
        <p:spPr bwMode="auto">
          <a:xfrm>
            <a:off x="4945063" y="4025900"/>
            <a:ext cx="1836737" cy="457200"/>
          </a:xfrm>
          <a:prstGeom prst="rect">
            <a:avLst/>
          </a:prstGeom>
          <a:solidFill>
            <a:srgbClr val="FF3399"/>
          </a:solidFill>
          <a:ln w="9525" algn="ctr">
            <a:noFill/>
            <a:miter lim="800000"/>
            <a:headEnd/>
            <a:tailEnd/>
          </a:ln>
        </p:spPr>
        <p:txBody>
          <a:bodyPr>
            <a:spAutoFit/>
          </a:bodyPr>
          <a:lstStyle/>
          <a:p>
            <a:r>
              <a:rPr lang="en-US" sz="2400" b="1">
                <a:solidFill>
                  <a:schemeClr val="bg1"/>
                </a:solidFill>
              </a:rPr>
              <a:t>   Nước đá</a:t>
            </a:r>
          </a:p>
        </p:txBody>
      </p:sp>
      <p:sp>
        <p:nvSpPr>
          <p:cNvPr id="3099" name="Rectangle 31"/>
          <p:cNvSpPr>
            <a:spLocks noChangeArrowheads="1"/>
          </p:cNvSpPr>
          <p:nvPr/>
        </p:nvSpPr>
        <p:spPr bwMode="auto">
          <a:xfrm>
            <a:off x="7086600" y="4559300"/>
            <a:ext cx="1447800" cy="457200"/>
          </a:xfrm>
          <a:prstGeom prst="rect">
            <a:avLst/>
          </a:prstGeom>
          <a:solidFill>
            <a:srgbClr val="FF3399"/>
          </a:solidFill>
          <a:ln w="9525" algn="ctr">
            <a:noFill/>
            <a:miter lim="800000"/>
            <a:headEnd/>
            <a:tailEnd/>
          </a:ln>
        </p:spPr>
        <p:txBody>
          <a:bodyPr>
            <a:spAutoFit/>
          </a:bodyPr>
          <a:lstStyle/>
          <a:p>
            <a:r>
              <a:rPr lang="en-US" sz="2400" b="1">
                <a:solidFill>
                  <a:schemeClr val="bg1"/>
                </a:solidFill>
              </a:rPr>
              <a:t>   Nước </a:t>
            </a:r>
          </a:p>
        </p:txBody>
      </p:sp>
      <p:sp>
        <p:nvSpPr>
          <p:cNvPr id="3100" name="Rectangle 32"/>
          <p:cNvSpPr>
            <a:spLocks noChangeArrowheads="1"/>
          </p:cNvSpPr>
          <p:nvPr/>
        </p:nvSpPr>
        <p:spPr bwMode="auto">
          <a:xfrm>
            <a:off x="7086600" y="4025900"/>
            <a:ext cx="1447800" cy="457200"/>
          </a:xfrm>
          <a:prstGeom prst="rect">
            <a:avLst/>
          </a:prstGeom>
          <a:solidFill>
            <a:srgbClr val="FF3399"/>
          </a:solidFill>
          <a:ln w="9525" algn="ctr">
            <a:noFill/>
            <a:miter lim="800000"/>
            <a:headEnd/>
            <a:tailEnd/>
          </a:ln>
        </p:spPr>
        <p:txBody>
          <a:bodyPr>
            <a:spAutoFit/>
          </a:bodyPr>
          <a:lstStyle/>
          <a:p>
            <a:r>
              <a:rPr lang="en-US" sz="2400" b="1">
                <a:solidFill>
                  <a:schemeClr val="bg1"/>
                </a:solidFill>
              </a:rPr>
              <a:t>   Muối</a:t>
            </a:r>
          </a:p>
        </p:txBody>
      </p:sp>
      <p:sp>
        <p:nvSpPr>
          <p:cNvPr id="3101" name="Rectangle 33"/>
          <p:cNvSpPr>
            <a:spLocks noChangeArrowheads="1"/>
          </p:cNvSpPr>
          <p:nvPr/>
        </p:nvSpPr>
        <p:spPr bwMode="auto">
          <a:xfrm>
            <a:off x="4945063" y="3416300"/>
            <a:ext cx="1836737" cy="457200"/>
          </a:xfrm>
          <a:prstGeom prst="rect">
            <a:avLst/>
          </a:prstGeom>
          <a:solidFill>
            <a:srgbClr val="FF3399"/>
          </a:solidFill>
          <a:ln w="9525" algn="ctr">
            <a:noFill/>
            <a:miter lim="800000"/>
            <a:headEnd/>
            <a:tailEnd/>
          </a:ln>
        </p:spPr>
        <p:txBody>
          <a:bodyPr>
            <a:spAutoFit/>
          </a:bodyPr>
          <a:lstStyle/>
          <a:p>
            <a:r>
              <a:rPr lang="en-US" sz="2400" b="1">
                <a:solidFill>
                  <a:schemeClr val="bg1"/>
                </a:solidFill>
              </a:rPr>
              <a:t>   Đường</a:t>
            </a:r>
          </a:p>
        </p:txBody>
      </p:sp>
      <p:sp>
        <p:nvSpPr>
          <p:cNvPr id="3102" name="Rectangle 34"/>
          <p:cNvSpPr>
            <a:spLocks noChangeArrowheads="1"/>
          </p:cNvSpPr>
          <p:nvPr/>
        </p:nvSpPr>
        <p:spPr bwMode="auto">
          <a:xfrm>
            <a:off x="7086600" y="3416300"/>
            <a:ext cx="1447800" cy="457200"/>
          </a:xfrm>
          <a:prstGeom prst="rect">
            <a:avLst/>
          </a:prstGeom>
          <a:solidFill>
            <a:srgbClr val="FF3399"/>
          </a:solidFill>
          <a:ln w="9525" algn="ctr">
            <a:noFill/>
            <a:miter lim="800000"/>
            <a:headEnd/>
            <a:tailEnd/>
          </a:ln>
        </p:spPr>
        <p:txBody>
          <a:bodyPr>
            <a:spAutoFit/>
          </a:bodyPr>
          <a:lstStyle/>
          <a:p>
            <a:r>
              <a:rPr lang="en-US" sz="2400" b="1">
                <a:solidFill>
                  <a:schemeClr val="bg1"/>
                </a:solidFill>
              </a:rPr>
              <a:t>   Ô-xy</a:t>
            </a:r>
          </a:p>
        </p:txBody>
      </p:sp>
      <p:sp>
        <p:nvSpPr>
          <p:cNvPr id="3103" name="Rectangle 35"/>
          <p:cNvSpPr>
            <a:spLocks noChangeArrowheads="1"/>
          </p:cNvSpPr>
          <p:nvPr/>
        </p:nvSpPr>
        <p:spPr bwMode="auto">
          <a:xfrm>
            <a:off x="990600" y="4635500"/>
            <a:ext cx="1524000" cy="457200"/>
          </a:xfrm>
          <a:prstGeom prst="rect">
            <a:avLst/>
          </a:prstGeom>
          <a:solidFill>
            <a:srgbClr val="FF3399"/>
          </a:solidFill>
          <a:ln w="9525" algn="ctr">
            <a:noFill/>
            <a:miter lim="800000"/>
            <a:headEnd/>
            <a:tailEnd/>
          </a:ln>
        </p:spPr>
        <p:txBody>
          <a:bodyPr>
            <a:spAutoFit/>
          </a:bodyPr>
          <a:lstStyle/>
          <a:p>
            <a:r>
              <a:rPr lang="en-US" sz="2400" b="1">
                <a:solidFill>
                  <a:schemeClr val="bg1"/>
                </a:solidFill>
              </a:rPr>
              <a:t>   Dầu ăn</a:t>
            </a:r>
          </a:p>
        </p:txBody>
      </p:sp>
      <p:sp>
        <p:nvSpPr>
          <p:cNvPr id="3104" name="Text Box 36"/>
          <p:cNvSpPr txBox="1">
            <a:spLocks noChangeArrowheads="1"/>
          </p:cNvSpPr>
          <p:nvPr/>
        </p:nvSpPr>
        <p:spPr bwMode="auto">
          <a:xfrm>
            <a:off x="990600" y="4051300"/>
            <a:ext cx="1524000" cy="457200"/>
          </a:xfrm>
          <a:prstGeom prst="rect">
            <a:avLst/>
          </a:prstGeom>
          <a:solidFill>
            <a:srgbClr val="FF3399"/>
          </a:solidFill>
          <a:ln w="9525" algn="ctr">
            <a:noFill/>
            <a:miter lim="800000"/>
            <a:headEnd/>
            <a:tailEnd/>
          </a:ln>
        </p:spPr>
        <p:txBody>
          <a:bodyPr>
            <a:spAutoFit/>
          </a:bodyPr>
          <a:lstStyle/>
          <a:p>
            <a:pPr algn="ctr">
              <a:spcBef>
                <a:spcPct val="50000"/>
              </a:spcBef>
            </a:pPr>
            <a:r>
              <a:rPr lang="en-US" sz="2400" b="1">
                <a:solidFill>
                  <a:schemeClr val="bg1"/>
                </a:solidFill>
              </a:rPr>
              <a:t>Nhôm</a:t>
            </a:r>
          </a:p>
        </p:txBody>
      </p:sp>
      <p:sp>
        <p:nvSpPr>
          <p:cNvPr id="3105" name="Text Box 37"/>
          <p:cNvSpPr txBox="1">
            <a:spLocks noChangeArrowheads="1"/>
          </p:cNvSpPr>
          <p:nvPr/>
        </p:nvSpPr>
        <p:spPr bwMode="auto">
          <a:xfrm>
            <a:off x="1066800" y="2606675"/>
            <a:ext cx="7239000" cy="830263"/>
          </a:xfrm>
          <a:prstGeom prst="rect">
            <a:avLst/>
          </a:prstGeom>
          <a:noFill/>
          <a:ln w="9525">
            <a:noFill/>
            <a:miter lim="800000"/>
            <a:headEnd/>
            <a:tailEnd/>
          </a:ln>
        </p:spPr>
        <p:txBody>
          <a:bodyPr>
            <a:spAutoFit/>
          </a:bodyPr>
          <a:lstStyle/>
          <a:p>
            <a:pPr>
              <a:spcBef>
                <a:spcPct val="50000"/>
              </a:spcBef>
            </a:pPr>
            <a:r>
              <a:rPr lang="en-US" sz="2400">
                <a:solidFill>
                  <a:srgbClr val="0000FF"/>
                </a:solidFill>
              </a:rPr>
              <a:t>Dùng các tấm phiếu có nội dung dưới đây để xếp vào cột phù hợp:</a:t>
            </a:r>
          </a:p>
        </p:txBody>
      </p:sp>
      <p:graphicFrame>
        <p:nvGraphicFramePr>
          <p:cNvPr id="526374" name="Group 38"/>
          <p:cNvGraphicFramePr>
            <a:graphicFrameLocks noGrp="1"/>
          </p:cNvGraphicFramePr>
          <p:nvPr/>
        </p:nvGraphicFramePr>
        <p:xfrm>
          <a:off x="1295400" y="5157788"/>
          <a:ext cx="6248400" cy="1547812"/>
        </p:xfrm>
        <a:graphic>
          <a:graphicData uri="http://schemas.openxmlformats.org/drawingml/2006/table">
            <a:tbl>
              <a:tblPr/>
              <a:tblGrid>
                <a:gridCol w="2133600"/>
                <a:gridCol w="2133600"/>
                <a:gridCol w="1981200"/>
              </a:tblGrid>
              <a:tr h="5179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00"/>
                          </a:solidFill>
                          <a:effectLst/>
                          <a:latin typeface="Arial" charset="0"/>
                        </a:rPr>
                        <a:t>Thể rắn</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1FDDE"/>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00"/>
                          </a:solidFill>
                          <a:effectLst/>
                          <a:latin typeface="Arial" charset="0"/>
                        </a:rPr>
                        <a:t>Thể lỏng</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1FDDE"/>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FF0000"/>
                          </a:solidFill>
                          <a:effectLst/>
                          <a:latin typeface="Arial" charset="0"/>
                        </a:rPr>
                        <a:t>Thể khí</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1FDDE"/>
                    </a:solidFill>
                  </a:tcPr>
                </a:tc>
              </a:tr>
              <a:tr h="102984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3333CC"/>
                        </a:solidFill>
                        <a:effectLst/>
                        <a:latin typeface="Arial" charset="0"/>
                      </a:endParaRP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1FDDE"/>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   </a:t>
                      </a:r>
                      <a:endParaRPr kumimoji="0" lang="en-US" sz="2800" b="0" i="0" u="none" strike="noStrike" cap="none" normalizeH="0" baseline="0" smtClean="0">
                        <a:ln>
                          <a:noFill/>
                        </a:ln>
                        <a:solidFill>
                          <a:srgbClr val="3333CC"/>
                        </a:solidFill>
                        <a:effectLst/>
                        <a:latin typeface="Arial" charset="0"/>
                      </a:endParaRP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1FDDE"/>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 </a:t>
                      </a:r>
                      <a:endParaRPr kumimoji="0" lang="en-US" sz="2800" b="0" i="0" u="none" strike="noStrike" cap="none" normalizeH="0" baseline="0" smtClean="0">
                        <a:ln>
                          <a:noFill/>
                        </a:ln>
                        <a:solidFill>
                          <a:srgbClr val="3333CC"/>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3333CC"/>
                        </a:solidFill>
                        <a:effectLst/>
                        <a:latin typeface="Arial" charset="0"/>
                      </a:endParaRP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1FDDE"/>
                    </a:solidFill>
                  </a:tcPr>
                </a:tc>
              </a:tr>
            </a:tbl>
          </a:graphicData>
        </a:graphic>
      </p:graphicFrame>
      <p:sp>
        <p:nvSpPr>
          <p:cNvPr id="3120" name="Text Box 52"/>
          <p:cNvSpPr txBox="1">
            <a:spLocks noChangeArrowheads="1"/>
          </p:cNvSpPr>
          <p:nvPr/>
        </p:nvSpPr>
        <p:spPr bwMode="auto">
          <a:xfrm>
            <a:off x="3657600" y="1600200"/>
            <a:ext cx="3276600" cy="457200"/>
          </a:xfrm>
          <a:prstGeom prst="rect">
            <a:avLst/>
          </a:prstGeom>
          <a:noFill/>
          <a:ln w="9525">
            <a:noFill/>
            <a:miter lim="800000"/>
            <a:headEnd/>
            <a:tailEnd/>
          </a:ln>
        </p:spPr>
        <p:txBody>
          <a:bodyPr>
            <a:spAutoFit/>
          </a:bodyPr>
          <a:lstStyle/>
          <a:p>
            <a:pPr>
              <a:spcBef>
                <a:spcPct val="50000"/>
              </a:spcBef>
            </a:pPr>
            <a:r>
              <a:rPr lang="en-US" sz="2400" i="1">
                <a:solidFill>
                  <a:srgbClr val="3333CC"/>
                </a:solidFill>
                <a:cs typeface="Arial" charset="0"/>
              </a:rPr>
              <a:t>Trò chơi tiếp sức </a:t>
            </a:r>
            <a:endParaRPr lang="en-US" sz="2400">
              <a:cs typeface="Arial" charset="0"/>
            </a:endParaRPr>
          </a:p>
        </p:txBody>
      </p:sp>
    </p:spTree>
  </p:cSld>
  <p:clrMapOvr>
    <a:masterClrMapping/>
  </p:clrMapOvr>
  <p:transition spd="slow">
    <p:wheel/>
    <p:sndAc>
      <p:stSnd>
        <p:snd r:embed="rId3" name="Bai hat ABC.wav"/>
      </p:stSnd>
    </p:sndAc>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AutoShape 5"/>
          <p:cNvSpPr>
            <a:spLocks noChangeArrowheads="1"/>
          </p:cNvSpPr>
          <p:nvPr/>
        </p:nvSpPr>
        <p:spPr bwMode="auto">
          <a:xfrm>
            <a:off x="1143000" y="533400"/>
            <a:ext cx="1676400" cy="533400"/>
          </a:xfrm>
          <a:prstGeom prst="star16">
            <a:avLst>
              <a:gd name="adj" fmla="val 27463"/>
            </a:avLst>
          </a:prstGeom>
          <a:solidFill>
            <a:srgbClr val="FFFF00"/>
          </a:solidFill>
          <a:ln w="19050">
            <a:solidFill>
              <a:srgbClr val="FF0000"/>
            </a:solidFill>
            <a:miter lim="800000"/>
            <a:headEnd/>
            <a:tailEnd/>
          </a:ln>
        </p:spPr>
        <p:txBody>
          <a:bodyPr wrap="none" anchor="ctr"/>
          <a:lstStyle/>
          <a:p>
            <a:pPr algn="ctr" eaLnBrk="0" hangingPunct="0"/>
            <a:r>
              <a:rPr lang="en-US" sz="2000" b="1"/>
              <a:t>Bài 35</a:t>
            </a:r>
          </a:p>
        </p:txBody>
      </p:sp>
      <p:sp>
        <p:nvSpPr>
          <p:cNvPr id="4101" name="WordArt 6"/>
          <p:cNvSpPr>
            <a:spLocks noChangeArrowheads="1" noChangeShapeType="1" noTextEdit="1"/>
          </p:cNvSpPr>
          <p:nvPr/>
        </p:nvSpPr>
        <p:spPr bwMode="auto">
          <a:xfrm>
            <a:off x="3505200" y="533400"/>
            <a:ext cx="2438400" cy="471488"/>
          </a:xfrm>
          <a:prstGeom prst="rect">
            <a:avLst/>
          </a:prstGeom>
        </p:spPr>
        <p:txBody>
          <a:bodyPr wrap="none" fromWordArt="1">
            <a:prstTxWarp prst="textPlain">
              <a:avLst>
                <a:gd name="adj" fmla="val 50000"/>
              </a:avLst>
            </a:prstTxWarp>
          </a:bodyPr>
          <a:lstStyle/>
          <a:p>
            <a:pPr algn="ctr"/>
            <a:r>
              <a:rPr lang="en-US" sz="3600" kern="10">
                <a:ln w="9525">
                  <a:solidFill>
                    <a:schemeClr val="tx1"/>
                  </a:solidFill>
                  <a:round/>
                  <a:headEnd/>
                  <a:tailEnd/>
                </a:ln>
                <a:solidFill>
                  <a:srgbClr val="FF0000"/>
                </a:solidFill>
                <a:effectLst>
                  <a:outerShdw dist="35921" dir="2700000" algn="ctr" rotWithShape="0">
                    <a:srgbClr val="C0C0C0">
                      <a:alpha val="79999"/>
                    </a:srgbClr>
                  </a:outerShdw>
                </a:effectLst>
                <a:latin typeface="Arial"/>
                <a:cs typeface="Arial"/>
              </a:rPr>
              <a:t>Khoa học</a:t>
            </a:r>
          </a:p>
        </p:txBody>
      </p:sp>
      <p:sp>
        <p:nvSpPr>
          <p:cNvPr id="4102" name="WordArt 7"/>
          <p:cNvSpPr>
            <a:spLocks noChangeArrowheads="1" noChangeShapeType="1" noTextEdit="1"/>
          </p:cNvSpPr>
          <p:nvPr/>
        </p:nvSpPr>
        <p:spPr bwMode="auto">
          <a:xfrm>
            <a:off x="2667000" y="914400"/>
            <a:ext cx="4800600" cy="685800"/>
          </a:xfrm>
          <a:prstGeom prst="rect">
            <a:avLst/>
          </a:prstGeom>
        </p:spPr>
        <p:txBody>
          <a:bodyPr wrap="none" fromWordArt="1">
            <a:prstTxWarp prst="textDeflate">
              <a:avLst>
                <a:gd name="adj" fmla="val 9954"/>
              </a:avLst>
            </a:prstTxWarp>
          </a:bodyPr>
          <a:lstStyle/>
          <a:p>
            <a:pPr algn="ctr"/>
            <a:r>
              <a:rPr lang="en-US" sz="3600" kern="10">
                <a:ln w="9525">
                  <a:solidFill>
                    <a:srgbClr val="0000FF"/>
                  </a:solidFill>
                  <a:round/>
                  <a:headEnd/>
                  <a:tailEnd/>
                </a:ln>
                <a:solidFill>
                  <a:srgbClr val="0000FF"/>
                </a:solidFill>
                <a:latin typeface="Arial"/>
                <a:cs typeface="Arial"/>
              </a:rPr>
              <a:t>Sự chuyển thể của chất</a:t>
            </a:r>
          </a:p>
        </p:txBody>
      </p:sp>
      <p:sp>
        <p:nvSpPr>
          <p:cNvPr id="4103" name="Text Box 8"/>
          <p:cNvSpPr txBox="1">
            <a:spLocks noChangeArrowheads="1"/>
          </p:cNvSpPr>
          <p:nvPr/>
        </p:nvSpPr>
        <p:spPr bwMode="auto">
          <a:xfrm>
            <a:off x="1066800" y="1524000"/>
            <a:ext cx="6781800" cy="1169988"/>
          </a:xfrm>
          <a:prstGeom prst="rect">
            <a:avLst/>
          </a:prstGeom>
          <a:solidFill>
            <a:srgbClr val="FFFF99"/>
          </a:solidFill>
          <a:ln w="9525" algn="ctr">
            <a:solidFill>
              <a:srgbClr val="FF0000"/>
            </a:solidFill>
            <a:miter lim="800000"/>
            <a:headEnd/>
            <a:tailEnd/>
          </a:ln>
        </p:spPr>
        <p:txBody>
          <a:bodyPr>
            <a:spAutoFit/>
          </a:bodyPr>
          <a:lstStyle/>
          <a:p>
            <a:pPr>
              <a:spcBef>
                <a:spcPct val="50000"/>
              </a:spcBef>
            </a:pPr>
            <a:r>
              <a:rPr lang="en-US" sz="2800" b="1" i="1">
                <a:solidFill>
                  <a:srgbClr val="FF3300"/>
                </a:solidFill>
              </a:rPr>
              <a:t>Hoạt động 1</a:t>
            </a:r>
            <a:r>
              <a:rPr lang="en-US" sz="2800" i="1">
                <a:solidFill>
                  <a:srgbClr val="FF3300"/>
                </a:solidFill>
              </a:rPr>
              <a:t>:</a:t>
            </a:r>
            <a:r>
              <a:rPr lang="en-US" sz="2800" i="1">
                <a:solidFill>
                  <a:srgbClr val="3333CC"/>
                </a:solidFill>
              </a:rPr>
              <a:t> Trò chơi tiếp sức</a:t>
            </a:r>
          </a:p>
          <a:p>
            <a:pPr>
              <a:spcBef>
                <a:spcPct val="50000"/>
              </a:spcBef>
            </a:pPr>
            <a:r>
              <a:rPr lang="en-US" sz="2800" i="1">
                <a:solidFill>
                  <a:srgbClr val="3333CC"/>
                </a:solidFill>
              </a:rPr>
              <a:t>                      </a:t>
            </a:r>
            <a:r>
              <a:rPr lang="en-US" sz="2800" b="1"/>
              <a:t> </a:t>
            </a:r>
            <a:r>
              <a:rPr lang="en-US" sz="2800" b="1">
                <a:solidFill>
                  <a:srgbClr val="FF0000"/>
                </a:solidFill>
              </a:rPr>
              <a:t>Phân biệt 3 thể của chất</a:t>
            </a:r>
          </a:p>
        </p:txBody>
      </p:sp>
      <p:graphicFrame>
        <p:nvGraphicFramePr>
          <p:cNvPr id="520220" name="Group 28"/>
          <p:cNvGraphicFramePr>
            <a:graphicFrameLocks noGrp="1"/>
          </p:cNvGraphicFramePr>
          <p:nvPr/>
        </p:nvGraphicFramePr>
        <p:xfrm>
          <a:off x="1371600" y="2743200"/>
          <a:ext cx="6248400" cy="3035300"/>
        </p:xfrm>
        <a:graphic>
          <a:graphicData uri="http://schemas.openxmlformats.org/drawingml/2006/table">
            <a:tbl>
              <a:tblPr/>
              <a:tblGrid>
                <a:gridCol w="2133600"/>
                <a:gridCol w="2133600"/>
                <a:gridCol w="1981200"/>
              </a:tblGrid>
              <a:tr h="4876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rgbClr val="FF0000"/>
                          </a:solidFill>
                          <a:effectLst/>
                          <a:latin typeface="Arial" charset="0"/>
                        </a:rPr>
                        <a:t>Thể rắn</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1FDDE"/>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rgbClr val="FF0000"/>
                          </a:solidFill>
                          <a:effectLst/>
                          <a:latin typeface="Arial" charset="0"/>
                        </a:rPr>
                        <a:t>Thể lỏng</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1FDDE"/>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smtClean="0">
                          <a:ln>
                            <a:noFill/>
                          </a:ln>
                          <a:solidFill>
                            <a:srgbClr val="FF0000"/>
                          </a:solidFill>
                          <a:effectLst/>
                          <a:latin typeface="Arial" charset="0"/>
                        </a:rPr>
                        <a:t>Thể khí</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1FDDE"/>
                    </a:solidFill>
                  </a:tcPr>
                </a:tc>
              </a:tr>
              <a:tr h="254767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smtClean="0">
                          <a:ln>
                            <a:noFill/>
                          </a:ln>
                          <a:solidFill>
                            <a:srgbClr val="3333CC"/>
                          </a:solidFill>
                          <a:effectLst/>
                          <a:latin typeface="Arial" charset="0"/>
                        </a:rPr>
                        <a:t> Nước đá</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smtClean="0">
                          <a:ln>
                            <a:noFill/>
                          </a:ln>
                          <a:solidFill>
                            <a:srgbClr val="3333CC"/>
                          </a:solidFill>
                          <a:effectLst/>
                          <a:latin typeface="Arial" charset="0"/>
                        </a:rPr>
                        <a:t> Cát trắng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smtClean="0">
                          <a:ln>
                            <a:noFill/>
                          </a:ln>
                          <a:solidFill>
                            <a:srgbClr val="3333CC"/>
                          </a:solidFill>
                          <a:effectLst/>
                          <a:latin typeface="Arial" charset="0"/>
                        </a:rPr>
                        <a:t> Đường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smtClean="0">
                          <a:ln>
                            <a:noFill/>
                          </a:ln>
                          <a:solidFill>
                            <a:srgbClr val="3333CC"/>
                          </a:solidFill>
                          <a:effectLst/>
                          <a:latin typeface="Arial" charset="0"/>
                        </a:rPr>
                        <a:t> Nhôm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smtClean="0">
                          <a:ln>
                            <a:noFill/>
                          </a:ln>
                          <a:solidFill>
                            <a:srgbClr val="3333CC"/>
                          </a:solidFill>
                          <a:effectLst/>
                          <a:latin typeface="Arial" charset="0"/>
                        </a:rPr>
                        <a:t> Muối</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1FDDE"/>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smtClean="0">
                          <a:ln>
                            <a:noFill/>
                          </a:ln>
                          <a:solidFill>
                            <a:schemeClr val="tx1"/>
                          </a:solidFill>
                          <a:effectLst/>
                          <a:latin typeface="Arial" charset="0"/>
                        </a:rPr>
                        <a:t>   </a:t>
                      </a:r>
                      <a:r>
                        <a:rPr kumimoji="0" lang="en-US" sz="2600" b="0" i="0" u="none" strike="noStrike" cap="none" normalizeH="0" baseline="0" smtClean="0">
                          <a:ln>
                            <a:noFill/>
                          </a:ln>
                          <a:solidFill>
                            <a:srgbClr val="3333CC"/>
                          </a:solidFill>
                          <a:effectLst/>
                          <a:latin typeface="Arial" charset="0"/>
                        </a:rPr>
                        <a:t>Cồn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smtClean="0">
                          <a:ln>
                            <a:noFill/>
                          </a:ln>
                          <a:solidFill>
                            <a:srgbClr val="3333CC"/>
                          </a:solidFill>
                          <a:effectLst/>
                          <a:latin typeface="Arial" charset="0"/>
                        </a:rPr>
                        <a:t>   Dầu ăn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smtClean="0">
                          <a:ln>
                            <a:noFill/>
                          </a:ln>
                          <a:solidFill>
                            <a:srgbClr val="3333CC"/>
                          </a:solidFill>
                          <a:effectLst/>
                          <a:latin typeface="Arial" charset="0"/>
                        </a:rPr>
                        <a:t>   Nước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smtClean="0">
                          <a:ln>
                            <a:noFill/>
                          </a:ln>
                          <a:solidFill>
                            <a:srgbClr val="3333CC"/>
                          </a:solidFill>
                          <a:effectLst/>
                          <a:latin typeface="Arial" charset="0"/>
                        </a:rPr>
                        <a:t>   Xăng</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1FDDE"/>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smtClean="0">
                          <a:ln>
                            <a:noFill/>
                          </a:ln>
                          <a:solidFill>
                            <a:schemeClr val="tx1"/>
                          </a:solidFill>
                          <a:effectLst/>
                          <a:latin typeface="Arial" charset="0"/>
                        </a:rPr>
                        <a:t> </a:t>
                      </a:r>
                      <a:r>
                        <a:rPr kumimoji="0" lang="en-US" sz="2600" b="0" i="0" u="none" strike="noStrike" cap="none" normalizeH="0" baseline="0" smtClean="0">
                          <a:ln>
                            <a:noFill/>
                          </a:ln>
                          <a:solidFill>
                            <a:srgbClr val="3333CC"/>
                          </a:solidFill>
                          <a:effectLst/>
                          <a:latin typeface="Arial" charset="0"/>
                        </a:rPr>
                        <a:t>Hơi nước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smtClean="0">
                          <a:ln>
                            <a:noFill/>
                          </a:ln>
                          <a:solidFill>
                            <a:srgbClr val="3333CC"/>
                          </a:solidFill>
                          <a:effectLst/>
                          <a:latin typeface="Arial" charset="0"/>
                        </a:rPr>
                        <a:t> Ô-xy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smtClean="0">
                          <a:ln>
                            <a:noFill/>
                          </a:ln>
                          <a:solidFill>
                            <a:srgbClr val="3333CC"/>
                          </a:solidFill>
                          <a:effectLst/>
                          <a:latin typeface="Arial" charset="0"/>
                        </a:rPr>
                        <a:t> Ni-tơ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0" i="0" u="none" strike="noStrike" cap="none" normalizeH="0" baseline="0" smtClean="0">
                        <a:ln>
                          <a:noFill/>
                        </a:ln>
                        <a:solidFill>
                          <a:srgbClr val="3333CC"/>
                        </a:solidFill>
                        <a:effectLst/>
                        <a:latin typeface="Arial"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1FDDE"/>
                    </a:solidFill>
                  </a:tcPr>
                </a:tc>
              </a:tr>
            </a:tbl>
          </a:graphicData>
        </a:graphic>
      </p:graphicFrame>
      <p:sp>
        <p:nvSpPr>
          <p:cNvPr id="520215" name="Text Box 23"/>
          <p:cNvSpPr txBox="1">
            <a:spLocks noChangeArrowheads="1"/>
          </p:cNvSpPr>
          <p:nvPr/>
        </p:nvSpPr>
        <p:spPr bwMode="auto">
          <a:xfrm>
            <a:off x="1295400" y="5867400"/>
            <a:ext cx="6553200" cy="885825"/>
          </a:xfrm>
          <a:prstGeom prst="rect">
            <a:avLst/>
          </a:prstGeom>
          <a:noFill/>
          <a:ln w="9525">
            <a:noFill/>
            <a:miter lim="800000"/>
            <a:headEnd/>
            <a:tailEnd/>
          </a:ln>
        </p:spPr>
        <p:txBody>
          <a:bodyPr>
            <a:spAutoFit/>
          </a:bodyPr>
          <a:lstStyle/>
          <a:p>
            <a:pPr>
              <a:spcBef>
                <a:spcPct val="50000"/>
              </a:spcBef>
            </a:pPr>
            <a:r>
              <a:rPr lang="en-US" sz="2600">
                <a:solidFill>
                  <a:srgbClr val="FF0000"/>
                </a:solidFill>
              </a:rPr>
              <a:t>Các chất trong tự nhiên có thể tồn tại ở thể rắn, thể lỏng hoặc thể khí.</a:t>
            </a:r>
          </a:p>
        </p:txBody>
      </p:sp>
      <p:graphicFrame>
        <p:nvGraphicFramePr>
          <p:cNvPr id="4098" name="Object 24"/>
          <p:cNvGraphicFramePr>
            <a:graphicFrameLocks noChangeAspect="1"/>
          </p:cNvGraphicFramePr>
          <p:nvPr/>
        </p:nvGraphicFramePr>
        <p:xfrm>
          <a:off x="0" y="0"/>
          <a:ext cx="1981200" cy="1973263"/>
        </p:xfrm>
        <a:graphic>
          <a:graphicData uri="http://schemas.openxmlformats.org/presentationml/2006/ole">
            <p:oleObj spid="_x0000_s4098" name="Clip" r:id="rId3" imgW="1278331" imgH="1273759" progId="MS_ClipArt_Gallery.2">
              <p:embed/>
            </p:oleObj>
          </a:graphicData>
        </a:graphic>
      </p:graphicFrame>
      <p:graphicFrame>
        <p:nvGraphicFramePr>
          <p:cNvPr id="4099" name="Object 25"/>
          <p:cNvGraphicFramePr>
            <a:graphicFrameLocks noChangeAspect="1"/>
          </p:cNvGraphicFramePr>
          <p:nvPr/>
        </p:nvGraphicFramePr>
        <p:xfrm>
          <a:off x="6858000" y="4764088"/>
          <a:ext cx="2286000" cy="2093912"/>
        </p:xfrm>
        <a:graphic>
          <a:graphicData uri="http://schemas.openxmlformats.org/presentationml/2006/ole">
            <p:oleObj spid="_x0000_s4099" name="Clip" r:id="rId4" imgW="1999793" imgH="1831543" progId="MS_ClipArt_Gallery.2">
              <p:embed/>
            </p:oleObj>
          </a:graphicData>
        </a:graphic>
      </p:graphicFrame>
      <p:pic>
        <p:nvPicPr>
          <p:cNvPr id="4119" name="Picture 13" descr="726986tyvhi3urbl"/>
          <p:cNvPicPr>
            <a:picLocks noChangeAspect="1" noChangeArrowheads="1" noCrop="1"/>
          </p:cNvPicPr>
          <p:nvPr/>
        </p:nvPicPr>
        <p:blipFill>
          <a:blip r:embed="rId5"/>
          <a:srcRect/>
          <a:stretch>
            <a:fillRect/>
          </a:stretch>
        </p:blipFill>
        <p:spPr bwMode="auto">
          <a:xfrm>
            <a:off x="8001000" y="0"/>
            <a:ext cx="1143000" cy="4724400"/>
          </a:xfrm>
          <a:prstGeom prst="rect">
            <a:avLst/>
          </a:prstGeom>
          <a:noFill/>
          <a:ln w="9525">
            <a:noFill/>
            <a:miter lim="800000"/>
            <a:headEnd/>
            <a:tailEnd/>
          </a:ln>
        </p:spPr>
      </p:pic>
      <p:pic>
        <p:nvPicPr>
          <p:cNvPr id="4120" name="Picture 13" descr="726986tyvhi3urbl"/>
          <p:cNvPicPr>
            <a:picLocks noChangeAspect="1" noChangeArrowheads="1" noCrop="1"/>
          </p:cNvPicPr>
          <p:nvPr/>
        </p:nvPicPr>
        <p:blipFill>
          <a:blip r:embed="rId5"/>
          <a:srcRect/>
          <a:stretch>
            <a:fillRect/>
          </a:stretch>
        </p:blipFill>
        <p:spPr bwMode="auto">
          <a:xfrm>
            <a:off x="152400" y="1828800"/>
            <a:ext cx="914400" cy="5029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520220"/>
                                        </p:tgtEl>
                                        <p:attrNameLst>
                                          <p:attrName>style.visibility</p:attrName>
                                        </p:attrNameLst>
                                      </p:cBhvr>
                                      <p:to>
                                        <p:strVal val="visible"/>
                                      </p:to>
                                    </p:set>
                                    <p:animEffect transition="in" filter="wheel(4)">
                                      <p:cBhvr>
                                        <p:cTn id="7" dur="2000"/>
                                        <p:tgtEl>
                                          <p:spTgt spid="5202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52022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52" presetClass="entr" presetSubtype="0" fill="hold" grpId="0" nodeType="clickEffect">
                                  <p:stCondLst>
                                    <p:cond delay="0"/>
                                  </p:stCondLst>
                                  <p:childTnLst>
                                    <p:set>
                                      <p:cBhvr>
                                        <p:cTn id="15" dur="1" fill="hold">
                                          <p:stCondLst>
                                            <p:cond delay="0"/>
                                          </p:stCondLst>
                                        </p:cTn>
                                        <p:tgtEl>
                                          <p:spTgt spid="520215"/>
                                        </p:tgtEl>
                                        <p:attrNameLst>
                                          <p:attrName>style.visibility</p:attrName>
                                        </p:attrNameLst>
                                      </p:cBhvr>
                                      <p:to>
                                        <p:strVal val="visible"/>
                                      </p:to>
                                    </p:set>
                                    <p:animScale>
                                      <p:cBhvr>
                                        <p:cTn id="16" dur="1000" decel="50000" fill="hold">
                                          <p:stCondLst>
                                            <p:cond delay="0"/>
                                          </p:stCondLst>
                                        </p:cTn>
                                        <p:tgtEl>
                                          <p:spTgt spid="5202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520215"/>
                                        </p:tgtEl>
                                        <p:attrNameLst>
                                          <p:attrName>ppt_x</p:attrName>
                                          <p:attrName>ppt_y</p:attrName>
                                        </p:attrNameLst>
                                      </p:cBhvr>
                                    </p:animMotion>
                                    <p:animEffect transition="in" filter="fade">
                                      <p:cBhvr>
                                        <p:cTn id="18" dur="1000"/>
                                        <p:tgtEl>
                                          <p:spTgt spid="520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2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8194" name="Picture 14" descr="j0304933"/>
          <p:cNvPicPr>
            <a:picLocks noChangeAspect="1" noChangeArrowheads="1"/>
          </p:cNvPicPr>
          <p:nvPr/>
        </p:nvPicPr>
        <p:blipFill>
          <a:blip r:embed="rId5"/>
          <a:srcRect/>
          <a:stretch>
            <a:fillRect/>
          </a:stretch>
        </p:blipFill>
        <p:spPr bwMode="auto">
          <a:xfrm>
            <a:off x="0" y="5181600"/>
            <a:ext cx="1981200" cy="1676400"/>
          </a:xfrm>
          <a:prstGeom prst="rect">
            <a:avLst/>
          </a:prstGeom>
          <a:noFill/>
          <a:ln w="9525">
            <a:noFill/>
            <a:miter lim="800000"/>
            <a:headEnd/>
            <a:tailEnd/>
          </a:ln>
        </p:spPr>
      </p:pic>
      <p:sp>
        <p:nvSpPr>
          <p:cNvPr id="8195" name="Text Box 26"/>
          <p:cNvSpPr txBox="1">
            <a:spLocks noChangeArrowheads="1"/>
          </p:cNvSpPr>
          <p:nvPr/>
        </p:nvSpPr>
        <p:spPr bwMode="auto">
          <a:xfrm>
            <a:off x="1698625" y="4564063"/>
            <a:ext cx="184150" cy="366712"/>
          </a:xfrm>
          <a:prstGeom prst="rect">
            <a:avLst/>
          </a:prstGeom>
          <a:noFill/>
          <a:ln w="9525">
            <a:noFill/>
            <a:miter lim="800000"/>
            <a:headEnd/>
            <a:tailEnd/>
          </a:ln>
        </p:spPr>
        <p:txBody>
          <a:bodyPr>
            <a:spAutoFit/>
          </a:bodyPr>
          <a:lstStyle/>
          <a:p>
            <a:pPr>
              <a:spcBef>
                <a:spcPct val="50000"/>
              </a:spcBef>
            </a:pPr>
            <a:endParaRPr lang="en-US"/>
          </a:p>
        </p:txBody>
      </p:sp>
      <p:pic>
        <p:nvPicPr>
          <p:cNvPr id="8196" name="Picture 32" descr="Bauernbar"/>
          <p:cNvPicPr>
            <a:picLocks noChangeAspect="1" noChangeArrowheads="1"/>
          </p:cNvPicPr>
          <p:nvPr/>
        </p:nvPicPr>
        <p:blipFill>
          <a:blip r:embed="rId6"/>
          <a:srcRect/>
          <a:stretch>
            <a:fillRect/>
          </a:stretch>
        </p:blipFill>
        <p:spPr bwMode="auto">
          <a:xfrm>
            <a:off x="1371600" y="5715000"/>
            <a:ext cx="7315200" cy="914400"/>
          </a:xfrm>
          <a:prstGeom prst="rect">
            <a:avLst/>
          </a:prstGeom>
          <a:noFill/>
          <a:ln w="9525">
            <a:noFill/>
            <a:miter lim="800000"/>
            <a:headEnd/>
            <a:tailEnd/>
          </a:ln>
        </p:spPr>
      </p:pic>
      <p:sp>
        <p:nvSpPr>
          <p:cNvPr id="8197" name="AutoShape 35"/>
          <p:cNvSpPr>
            <a:spLocks noChangeArrowheads="1"/>
          </p:cNvSpPr>
          <p:nvPr/>
        </p:nvSpPr>
        <p:spPr bwMode="auto">
          <a:xfrm>
            <a:off x="1143000" y="823913"/>
            <a:ext cx="1676400" cy="533400"/>
          </a:xfrm>
          <a:prstGeom prst="star16">
            <a:avLst>
              <a:gd name="adj" fmla="val 27463"/>
            </a:avLst>
          </a:prstGeom>
          <a:solidFill>
            <a:srgbClr val="FFFF00"/>
          </a:solidFill>
          <a:ln w="19050">
            <a:solidFill>
              <a:srgbClr val="FF0000"/>
            </a:solidFill>
            <a:miter lim="800000"/>
            <a:headEnd/>
            <a:tailEnd/>
          </a:ln>
        </p:spPr>
        <p:txBody>
          <a:bodyPr wrap="none" anchor="ctr"/>
          <a:lstStyle/>
          <a:p>
            <a:pPr algn="ctr" eaLnBrk="0" hangingPunct="0"/>
            <a:r>
              <a:rPr lang="en-US" sz="2000" b="1"/>
              <a:t>Bài 35</a:t>
            </a:r>
          </a:p>
        </p:txBody>
      </p:sp>
      <p:sp>
        <p:nvSpPr>
          <p:cNvPr id="8198" name="WordArt 36"/>
          <p:cNvSpPr>
            <a:spLocks noChangeArrowheads="1" noChangeShapeType="1" noTextEdit="1"/>
          </p:cNvSpPr>
          <p:nvPr/>
        </p:nvSpPr>
        <p:spPr bwMode="auto">
          <a:xfrm>
            <a:off x="3124200" y="519113"/>
            <a:ext cx="2286000" cy="533400"/>
          </a:xfrm>
          <a:prstGeom prst="rect">
            <a:avLst/>
          </a:prstGeom>
        </p:spPr>
        <p:txBody>
          <a:bodyPr wrap="none" fromWordArt="1">
            <a:prstTxWarp prst="textPlain">
              <a:avLst>
                <a:gd name="adj" fmla="val 50000"/>
              </a:avLst>
            </a:prstTxWarp>
          </a:bodyPr>
          <a:lstStyle/>
          <a:p>
            <a:pPr algn="ctr"/>
            <a:r>
              <a:rPr lang="en-US" sz="3600" kern="10">
                <a:ln w="9525">
                  <a:solidFill>
                    <a:schemeClr val="tx1"/>
                  </a:solidFill>
                  <a:round/>
                  <a:headEnd/>
                  <a:tailEnd/>
                </a:ln>
                <a:solidFill>
                  <a:srgbClr val="FF0000"/>
                </a:solidFill>
                <a:effectLst>
                  <a:outerShdw dist="35921" dir="2700000" algn="ctr" rotWithShape="0">
                    <a:srgbClr val="C0C0C0">
                      <a:alpha val="79999"/>
                    </a:srgbClr>
                  </a:outerShdw>
                </a:effectLst>
                <a:latin typeface="Arial"/>
                <a:cs typeface="Arial"/>
              </a:rPr>
              <a:t>Khoa học</a:t>
            </a:r>
          </a:p>
        </p:txBody>
      </p:sp>
      <p:sp>
        <p:nvSpPr>
          <p:cNvPr id="8199" name="WordArt 37"/>
          <p:cNvSpPr>
            <a:spLocks noChangeArrowheads="1" noChangeShapeType="1" noTextEdit="1"/>
          </p:cNvSpPr>
          <p:nvPr/>
        </p:nvSpPr>
        <p:spPr bwMode="auto">
          <a:xfrm>
            <a:off x="2895600" y="990600"/>
            <a:ext cx="4800600" cy="685800"/>
          </a:xfrm>
          <a:prstGeom prst="rect">
            <a:avLst/>
          </a:prstGeom>
        </p:spPr>
        <p:txBody>
          <a:bodyPr wrap="none" fromWordArt="1">
            <a:prstTxWarp prst="textDeflate">
              <a:avLst>
                <a:gd name="adj" fmla="val 9954"/>
              </a:avLst>
            </a:prstTxWarp>
          </a:bodyPr>
          <a:lstStyle/>
          <a:p>
            <a:pPr algn="ctr"/>
            <a:r>
              <a:rPr lang="en-US" sz="3600" kern="10">
                <a:ln w="9525">
                  <a:solidFill>
                    <a:srgbClr val="0000FF"/>
                  </a:solidFill>
                  <a:round/>
                  <a:headEnd/>
                  <a:tailEnd/>
                </a:ln>
                <a:solidFill>
                  <a:srgbClr val="0000FF"/>
                </a:solidFill>
                <a:latin typeface="Arial"/>
                <a:cs typeface="Arial"/>
              </a:rPr>
              <a:t>Sự chuyển thể của chất</a:t>
            </a:r>
          </a:p>
        </p:txBody>
      </p:sp>
      <p:sp>
        <p:nvSpPr>
          <p:cNvPr id="337958" name="Oval 38"/>
          <p:cNvSpPr>
            <a:spLocks noChangeArrowheads="1"/>
          </p:cNvSpPr>
          <p:nvPr/>
        </p:nvSpPr>
        <p:spPr bwMode="auto">
          <a:xfrm>
            <a:off x="838200" y="3719513"/>
            <a:ext cx="533400" cy="381000"/>
          </a:xfrm>
          <a:prstGeom prst="ellipse">
            <a:avLst/>
          </a:prstGeom>
          <a:solidFill>
            <a:schemeClr val="accent1"/>
          </a:solidFill>
          <a:ln w="57150" algn="ctr">
            <a:solidFill>
              <a:srgbClr val="FF0000"/>
            </a:solidFill>
            <a:round/>
            <a:headEnd/>
            <a:tailEnd/>
          </a:ln>
        </p:spPr>
        <p:txBody>
          <a:bodyPr wrap="none" anchor="ctr"/>
          <a:lstStyle/>
          <a:p>
            <a:pPr algn="ctr"/>
            <a:r>
              <a:rPr lang="en-US" sz="2400" b="1">
                <a:solidFill>
                  <a:srgbClr val="3333CC"/>
                </a:solidFill>
              </a:rPr>
              <a:t>b)</a:t>
            </a:r>
          </a:p>
        </p:txBody>
      </p:sp>
      <p:sp>
        <p:nvSpPr>
          <p:cNvPr id="337959" name="Text Box 39"/>
          <p:cNvSpPr txBox="1">
            <a:spLocks noChangeArrowheads="1"/>
          </p:cNvSpPr>
          <p:nvPr/>
        </p:nvSpPr>
        <p:spPr bwMode="auto">
          <a:xfrm>
            <a:off x="381000" y="2286000"/>
            <a:ext cx="7848600" cy="519113"/>
          </a:xfrm>
          <a:prstGeom prst="rect">
            <a:avLst/>
          </a:prstGeom>
          <a:noFill/>
          <a:ln w="9525">
            <a:noFill/>
            <a:miter lim="800000"/>
            <a:headEnd/>
            <a:tailEnd/>
          </a:ln>
        </p:spPr>
        <p:txBody>
          <a:bodyPr>
            <a:spAutoFit/>
          </a:bodyPr>
          <a:lstStyle/>
          <a:p>
            <a:pPr>
              <a:spcBef>
                <a:spcPct val="50000"/>
              </a:spcBef>
            </a:pPr>
            <a:r>
              <a:rPr lang="en-US" sz="2800">
                <a:solidFill>
                  <a:srgbClr val="FF0000"/>
                </a:solidFill>
              </a:rPr>
              <a:t>Hãy chọn câu trả lời đúng cho các câu hỏi sau :</a:t>
            </a:r>
          </a:p>
        </p:txBody>
      </p:sp>
      <p:sp>
        <p:nvSpPr>
          <p:cNvPr id="337960" name="Text Box 40"/>
          <p:cNvSpPr txBox="1">
            <a:spLocks noChangeArrowheads="1"/>
          </p:cNvSpPr>
          <p:nvPr/>
        </p:nvSpPr>
        <p:spPr bwMode="auto">
          <a:xfrm>
            <a:off x="533400" y="2743200"/>
            <a:ext cx="6324600" cy="519113"/>
          </a:xfrm>
          <a:prstGeom prst="rect">
            <a:avLst/>
          </a:prstGeom>
          <a:noFill/>
          <a:ln w="9525">
            <a:noFill/>
            <a:miter lim="800000"/>
            <a:headEnd/>
            <a:tailEnd/>
          </a:ln>
        </p:spPr>
        <p:txBody>
          <a:bodyPr>
            <a:spAutoFit/>
          </a:bodyPr>
          <a:lstStyle/>
          <a:p>
            <a:pPr>
              <a:spcBef>
                <a:spcPct val="50000"/>
              </a:spcBef>
            </a:pPr>
            <a:r>
              <a:rPr lang="en-US" sz="2400"/>
              <a:t>   </a:t>
            </a:r>
            <a:r>
              <a:rPr lang="en-US" sz="2800">
                <a:solidFill>
                  <a:srgbClr val="FF0000"/>
                </a:solidFill>
              </a:rPr>
              <a:t>1.Chất rắn có đặc điểm gì ?</a:t>
            </a:r>
          </a:p>
        </p:txBody>
      </p:sp>
      <p:sp>
        <p:nvSpPr>
          <p:cNvPr id="337961" name="Text Box 41"/>
          <p:cNvSpPr txBox="1">
            <a:spLocks noChangeArrowheads="1"/>
          </p:cNvSpPr>
          <p:nvPr/>
        </p:nvSpPr>
        <p:spPr bwMode="auto">
          <a:xfrm>
            <a:off x="762000" y="3276600"/>
            <a:ext cx="6913563" cy="519113"/>
          </a:xfrm>
          <a:prstGeom prst="rect">
            <a:avLst/>
          </a:prstGeom>
          <a:noFill/>
          <a:ln w="9525">
            <a:noFill/>
            <a:miter lim="800000"/>
            <a:headEnd/>
            <a:tailEnd/>
          </a:ln>
        </p:spPr>
        <p:txBody>
          <a:bodyPr>
            <a:spAutoFit/>
          </a:bodyPr>
          <a:lstStyle/>
          <a:p>
            <a:pPr>
              <a:spcBef>
                <a:spcPct val="50000"/>
              </a:spcBef>
            </a:pPr>
            <a:r>
              <a:rPr lang="en-US" sz="2800">
                <a:solidFill>
                  <a:srgbClr val="3333CC"/>
                </a:solidFill>
              </a:rPr>
              <a:t>a) Không có hình dạng nhất định</a:t>
            </a:r>
          </a:p>
        </p:txBody>
      </p:sp>
      <p:sp>
        <p:nvSpPr>
          <p:cNvPr id="337962" name="Text Box 42"/>
          <p:cNvSpPr txBox="1">
            <a:spLocks noChangeArrowheads="1"/>
          </p:cNvSpPr>
          <p:nvPr/>
        </p:nvSpPr>
        <p:spPr bwMode="auto">
          <a:xfrm>
            <a:off x="685800" y="4191000"/>
            <a:ext cx="7315200" cy="1600200"/>
          </a:xfrm>
          <a:prstGeom prst="rect">
            <a:avLst/>
          </a:prstGeom>
          <a:noFill/>
          <a:ln w="9525">
            <a:noFill/>
            <a:miter lim="800000"/>
            <a:headEnd/>
            <a:tailEnd/>
          </a:ln>
        </p:spPr>
        <p:txBody>
          <a:bodyPr>
            <a:spAutoFit/>
          </a:bodyPr>
          <a:lstStyle/>
          <a:p>
            <a:pPr>
              <a:spcBef>
                <a:spcPct val="50000"/>
              </a:spcBef>
            </a:pPr>
            <a:r>
              <a:rPr lang="en-US" sz="2800">
                <a:solidFill>
                  <a:srgbClr val="3333CC"/>
                </a:solidFill>
              </a:rPr>
              <a:t> c) Không có hình dạng nhất định, có hình dạng</a:t>
            </a:r>
          </a:p>
          <a:p>
            <a:pPr>
              <a:spcBef>
                <a:spcPct val="50000"/>
              </a:spcBef>
            </a:pPr>
            <a:r>
              <a:rPr lang="en-US" sz="2800">
                <a:solidFill>
                  <a:srgbClr val="3333CC"/>
                </a:solidFill>
              </a:rPr>
              <a:t> của vật chứa nó, nhìn thấy được</a:t>
            </a:r>
          </a:p>
        </p:txBody>
      </p:sp>
      <p:sp>
        <p:nvSpPr>
          <p:cNvPr id="337963" name="Rectangle 43"/>
          <p:cNvSpPr>
            <a:spLocks noChangeArrowheads="1"/>
          </p:cNvSpPr>
          <p:nvPr/>
        </p:nvSpPr>
        <p:spPr bwMode="auto">
          <a:xfrm>
            <a:off x="381000" y="1600200"/>
            <a:ext cx="8077200" cy="685800"/>
          </a:xfrm>
          <a:prstGeom prst="rect">
            <a:avLst/>
          </a:prstGeom>
          <a:solidFill>
            <a:srgbClr val="FFFF99"/>
          </a:solidFill>
          <a:ln w="9525" algn="ctr">
            <a:solidFill>
              <a:srgbClr val="FF0000"/>
            </a:solidFill>
            <a:miter lim="800000"/>
            <a:headEnd/>
            <a:tailEnd/>
          </a:ln>
        </p:spPr>
        <p:txBody>
          <a:bodyPr wrap="none" anchor="ctr"/>
          <a:lstStyle/>
          <a:p>
            <a:pPr algn="ctr"/>
            <a:r>
              <a:rPr lang="en-US" sz="2800" b="1" u="sng">
                <a:solidFill>
                  <a:srgbClr val="FF0000"/>
                </a:solidFill>
                <a:cs typeface="Arial" charset="0"/>
              </a:rPr>
              <a:t>Hoạt động 2:</a:t>
            </a:r>
            <a:r>
              <a:rPr lang="en-US" sz="2800" b="1">
                <a:cs typeface="Arial" charset="0"/>
              </a:rPr>
              <a:t> </a:t>
            </a:r>
            <a:r>
              <a:rPr lang="en-US" sz="2800" b="1">
                <a:solidFill>
                  <a:srgbClr val="FF0000"/>
                </a:solidFill>
              </a:rPr>
              <a:t>Trò chơi: “Ai nhanh , ai đúng” </a:t>
            </a:r>
            <a:endParaRPr lang="en-US" sz="2800">
              <a:solidFill>
                <a:srgbClr val="FFFF99"/>
              </a:solidFill>
            </a:endParaRPr>
          </a:p>
        </p:txBody>
      </p:sp>
      <p:sp>
        <p:nvSpPr>
          <p:cNvPr id="337964" name="Text Box 44"/>
          <p:cNvSpPr txBox="1">
            <a:spLocks noChangeArrowheads="1"/>
          </p:cNvSpPr>
          <p:nvPr/>
        </p:nvSpPr>
        <p:spPr bwMode="auto">
          <a:xfrm>
            <a:off x="762000" y="3657600"/>
            <a:ext cx="6430963" cy="519113"/>
          </a:xfrm>
          <a:prstGeom prst="rect">
            <a:avLst/>
          </a:prstGeom>
          <a:noFill/>
          <a:ln w="9525">
            <a:noFill/>
            <a:miter lim="800000"/>
            <a:headEnd/>
            <a:tailEnd/>
          </a:ln>
        </p:spPr>
        <p:txBody>
          <a:bodyPr>
            <a:spAutoFit/>
          </a:bodyPr>
          <a:lstStyle/>
          <a:p>
            <a:pPr>
              <a:spcBef>
                <a:spcPct val="50000"/>
              </a:spcBef>
            </a:pPr>
            <a:r>
              <a:rPr lang="en-US" sz="2800">
                <a:solidFill>
                  <a:srgbClr val="3333CC"/>
                </a:solidFill>
              </a:rPr>
              <a:t> b) Có hình dạng nhất định</a:t>
            </a:r>
          </a:p>
        </p:txBody>
      </p:sp>
    </p:spTree>
  </p:cSld>
  <p:clrMapOvr>
    <a:masterClrMapping/>
  </p:clrMapOvr>
  <p:transition spd="med">
    <p:comb dir="vert"/>
    <p:sndAc>
      <p:stSnd>
        <p:snd r:embed="rId3" name="chimes.wav" builtIn="1"/>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37963"/>
                                        </p:tgtEl>
                                        <p:attrNameLst>
                                          <p:attrName>style.visibility</p:attrName>
                                        </p:attrNameLst>
                                      </p:cBhvr>
                                      <p:to>
                                        <p:strVal val="visible"/>
                                      </p:to>
                                    </p:set>
                                    <p:animScale>
                                      <p:cBhvr>
                                        <p:cTn id="7" dur="1000" decel="50000" fill="hold">
                                          <p:stCondLst>
                                            <p:cond delay="0"/>
                                          </p:stCondLst>
                                        </p:cTn>
                                        <p:tgtEl>
                                          <p:spTgt spid="33796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37963"/>
                                        </p:tgtEl>
                                        <p:attrNameLst>
                                          <p:attrName>ppt_x</p:attrName>
                                          <p:attrName>ppt_y</p:attrName>
                                        </p:attrNameLst>
                                      </p:cBhvr>
                                    </p:animMotion>
                                    <p:animEffect transition="in" filter="fade">
                                      <p:cBhvr>
                                        <p:cTn id="9" dur="1000"/>
                                        <p:tgtEl>
                                          <p:spTgt spid="337963"/>
                                        </p:tgtEl>
                                      </p:cBhvr>
                                    </p:animEffect>
                                  </p:childTnLst>
                                </p:cTn>
                              </p:par>
                            </p:childTnLst>
                          </p:cTn>
                        </p:par>
                        <p:par>
                          <p:cTn id="10" fill="hold" nodeType="afterGroup">
                            <p:stCondLst>
                              <p:cond delay="10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337959"/>
                                        </p:tgtEl>
                                        <p:attrNameLst>
                                          <p:attrName>style.visibility</p:attrName>
                                        </p:attrNameLst>
                                      </p:cBhvr>
                                      <p:to>
                                        <p:strVal val="visible"/>
                                      </p:to>
                                    </p:set>
                                    <p:anim calcmode="discrete" valueType="clr">
                                      <p:cBhvr override="childStyle">
                                        <p:cTn id="13" dur="80"/>
                                        <p:tgtEl>
                                          <p:spTgt spid="337959"/>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337959"/>
                                        </p:tgtEl>
                                        <p:attrNameLst>
                                          <p:attrName>fillcolor</p:attrName>
                                        </p:attrNameLst>
                                      </p:cBhvr>
                                      <p:tavLst>
                                        <p:tav tm="0">
                                          <p:val>
                                            <p:clrVal>
                                              <a:schemeClr val="accent2"/>
                                            </p:clrVal>
                                          </p:val>
                                        </p:tav>
                                        <p:tav tm="50000">
                                          <p:val>
                                            <p:clrVal>
                                              <a:schemeClr val="hlink"/>
                                            </p:clrVal>
                                          </p:val>
                                        </p:tav>
                                      </p:tavLst>
                                    </p:anim>
                                    <p:set>
                                      <p:cBhvr>
                                        <p:cTn id="15" dur="80"/>
                                        <p:tgtEl>
                                          <p:spTgt spid="337959"/>
                                        </p:tgtEl>
                                        <p:attrNameLst>
                                          <p:attrName>fill.type</p:attrName>
                                        </p:attrNameLst>
                                      </p:cBhvr>
                                      <p:to>
                                        <p:strVal val="solid"/>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grpId="0" nodeType="clickEffect">
                                  <p:stCondLst>
                                    <p:cond delay="0"/>
                                  </p:stCondLst>
                                  <p:iterate type="lt">
                                    <p:tmPct val="0"/>
                                  </p:iterate>
                                  <p:childTnLst>
                                    <p:set>
                                      <p:cBhvr>
                                        <p:cTn id="19" dur="1" fill="hold">
                                          <p:stCondLst>
                                            <p:cond delay="0"/>
                                          </p:stCondLst>
                                        </p:cTn>
                                        <p:tgtEl>
                                          <p:spTgt spid="337960"/>
                                        </p:tgtEl>
                                        <p:attrNameLst>
                                          <p:attrName>style.visibility</p:attrName>
                                        </p:attrNameLst>
                                      </p:cBhvr>
                                      <p:to>
                                        <p:strVal val="visible"/>
                                      </p:to>
                                    </p:set>
                                    <p:animEffect transition="in" filter="checkerboard(across)">
                                      <p:cBhvr>
                                        <p:cTn id="20" dur="500"/>
                                        <p:tgtEl>
                                          <p:spTgt spid="33796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7" presetClass="entr" presetSubtype="0" fill="hold" grpId="0" nodeType="clickEffect">
                                  <p:stCondLst>
                                    <p:cond delay="0"/>
                                  </p:stCondLst>
                                  <p:iterate type="lt">
                                    <p:tmPct val="0"/>
                                  </p:iterate>
                                  <p:childTnLst>
                                    <p:set>
                                      <p:cBhvr>
                                        <p:cTn id="24" dur="1" fill="hold">
                                          <p:stCondLst>
                                            <p:cond delay="0"/>
                                          </p:stCondLst>
                                        </p:cTn>
                                        <p:tgtEl>
                                          <p:spTgt spid="337961"/>
                                        </p:tgtEl>
                                        <p:attrNameLst>
                                          <p:attrName>style.visibility</p:attrName>
                                        </p:attrNameLst>
                                      </p:cBhvr>
                                      <p:to>
                                        <p:strVal val="visible"/>
                                      </p:to>
                                    </p:set>
                                    <p:animEffect transition="in" filter="fade">
                                      <p:cBhvr>
                                        <p:cTn id="25" dur="1000"/>
                                        <p:tgtEl>
                                          <p:spTgt spid="337961"/>
                                        </p:tgtEl>
                                      </p:cBhvr>
                                    </p:animEffect>
                                    <p:anim calcmode="lin" valueType="num">
                                      <p:cBhvr>
                                        <p:cTn id="26" dur="1000" fill="hold"/>
                                        <p:tgtEl>
                                          <p:spTgt spid="337961"/>
                                        </p:tgtEl>
                                        <p:attrNameLst>
                                          <p:attrName>ppt_x</p:attrName>
                                        </p:attrNameLst>
                                      </p:cBhvr>
                                      <p:tavLst>
                                        <p:tav tm="0">
                                          <p:val>
                                            <p:strVal val="#ppt_x"/>
                                          </p:val>
                                        </p:tav>
                                        <p:tav tm="100000">
                                          <p:val>
                                            <p:strVal val="#ppt_x"/>
                                          </p:val>
                                        </p:tav>
                                      </p:tavLst>
                                    </p:anim>
                                    <p:anim calcmode="lin" valueType="num">
                                      <p:cBhvr>
                                        <p:cTn id="27" dur="1000" fill="hold"/>
                                        <p:tgtEl>
                                          <p:spTgt spid="337961"/>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0"/>
                                  </p:stCondLst>
                                  <p:iterate type="lt">
                                    <p:tmPct val="0"/>
                                  </p:iterate>
                                  <p:childTnLst>
                                    <p:set>
                                      <p:cBhvr>
                                        <p:cTn id="29" dur="1" fill="hold">
                                          <p:stCondLst>
                                            <p:cond delay="0"/>
                                          </p:stCondLst>
                                        </p:cTn>
                                        <p:tgtEl>
                                          <p:spTgt spid="337964"/>
                                        </p:tgtEl>
                                        <p:attrNameLst>
                                          <p:attrName>style.visibility</p:attrName>
                                        </p:attrNameLst>
                                      </p:cBhvr>
                                      <p:to>
                                        <p:strVal val="visible"/>
                                      </p:to>
                                    </p:set>
                                    <p:animEffect transition="in" filter="fade">
                                      <p:cBhvr>
                                        <p:cTn id="30" dur="1000"/>
                                        <p:tgtEl>
                                          <p:spTgt spid="337964"/>
                                        </p:tgtEl>
                                      </p:cBhvr>
                                    </p:animEffect>
                                    <p:anim calcmode="lin" valueType="num">
                                      <p:cBhvr>
                                        <p:cTn id="31" dur="1000" fill="hold"/>
                                        <p:tgtEl>
                                          <p:spTgt spid="337964"/>
                                        </p:tgtEl>
                                        <p:attrNameLst>
                                          <p:attrName>ppt_x</p:attrName>
                                        </p:attrNameLst>
                                      </p:cBhvr>
                                      <p:tavLst>
                                        <p:tav tm="0">
                                          <p:val>
                                            <p:strVal val="#ppt_x"/>
                                          </p:val>
                                        </p:tav>
                                        <p:tav tm="100000">
                                          <p:val>
                                            <p:strVal val="#ppt_x"/>
                                          </p:val>
                                        </p:tav>
                                      </p:tavLst>
                                    </p:anim>
                                    <p:anim calcmode="lin" valueType="num">
                                      <p:cBhvr>
                                        <p:cTn id="32" dur="1000" fill="hold"/>
                                        <p:tgtEl>
                                          <p:spTgt spid="337964"/>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0"/>
                                  </p:stCondLst>
                                  <p:iterate type="lt">
                                    <p:tmPct val="0"/>
                                  </p:iterate>
                                  <p:childTnLst>
                                    <p:set>
                                      <p:cBhvr>
                                        <p:cTn id="34" dur="1" fill="hold">
                                          <p:stCondLst>
                                            <p:cond delay="0"/>
                                          </p:stCondLst>
                                        </p:cTn>
                                        <p:tgtEl>
                                          <p:spTgt spid="337962"/>
                                        </p:tgtEl>
                                        <p:attrNameLst>
                                          <p:attrName>style.visibility</p:attrName>
                                        </p:attrNameLst>
                                      </p:cBhvr>
                                      <p:to>
                                        <p:strVal val="visible"/>
                                      </p:to>
                                    </p:set>
                                    <p:animEffect transition="in" filter="fade">
                                      <p:cBhvr>
                                        <p:cTn id="35" dur="1000"/>
                                        <p:tgtEl>
                                          <p:spTgt spid="337962"/>
                                        </p:tgtEl>
                                      </p:cBhvr>
                                    </p:animEffect>
                                    <p:anim calcmode="lin" valueType="num">
                                      <p:cBhvr>
                                        <p:cTn id="36" dur="1000" fill="hold"/>
                                        <p:tgtEl>
                                          <p:spTgt spid="337962"/>
                                        </p:tgtEl>
                                        <p:attrNameLst>
                                          <p:attrName>ppt_x</p:attrName>
                                        </p:attrNameLst>
                                      </p:cBhvr>
                                      <p:tavLst>
                                        <p:tav tm="0">
                                          <p:val>
                                            <p:strVal val="#ppt_x"/>
                                          </p:val>
                                        </p:tav>
                                        <p:tav tm="100000">
                                          <p:val>
                                            <p:strVal val="#ppt_x"/>
                                          </p:val>
                                        </p:tav>
                                      </p:tavLst>
                                    </p:anim>
                                    <p:anim calcmode="lin" valueType="num">
                                      <p:cBhvr>
                                        <p:cTn id="37" dur="1000" fill="hold"/>
                                        <p:tgtEl>
                                          <p:spTgt spid="337962"/>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37958"/>
                                        </p:tgtEl>
                                        <p:attrNameLst>
                                          <p:attrName>style.visibility</p:attrName>
                                        </p:attrNameLst>
                                      </p:cBhvr>
                                      <p:to>
                                        <p:strVal val="visible"/>
                                      </p:to>
                                    </p:set>
                                    <p:animEffect transition="in" filter="fade">
                                      <p:cBhvr>
                                        <p:cTn id="42" dur="2000"/>
                                        <p:tgtEl>
                                          <p:spTgt spid="3379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8" grpId="0" animBg="1"/>
      <p:bldP spid="337959" grpId="0"/>
      <p:bldP spid="337960" grpId="0"/>
      <p:bldP spid="337961" grpId="0"/>
      <p:bldP spid="337962" grpId="0"/>
      <p:bldP spid="337963" grpId="0" animBg="1"/>
      <p:bldP spid="33796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descr="j0304933"/>
          <p:cNvPicPr>
            <a:picLocks noChangeAspect="1" noChangeArrowheads="1"/>
          </p:cNvPicPr>
          <p:nvPr/>
        </p:nvPicPr>
        <p:blipFill>
          <a:blip r:embed="rId2"/>
          <a:srcRect/>
          <a:stretch>
            <a:fillRect/>
          </a:stretch>
        </p:blipFill>
        <p:spPr bwMode="auto">
          <a:xfrm>
            <a:off x="152400" y="4953000"/>
            <a:ext cx="1981200" cy="1676400"/>
          </a:xfrm>
          <a:prstGeom prst="rect">
            <a:avLst/>
          </a:prstGeom>
          <a:noFill/>
          <a:ln w="9525">
            <a:noFill/>
            <a:miter lim="800000"/>
            <a:headEnd/>
            <a:tailEnd/>
          </a:ln>
        </p:spPr>
      </p:pic>
      <p:sp>
        <p:nvSpPr>
          <p:cNvPr id="9219" name="Text Box 6"/>
          <p:cNvSpPr txBox="1">
            <a:spLocks noChangeArrowheads="1"/>
          </p:cNvSpPr>
          <p:nvPr/>
        </p:nvSpPr>
        <p:spPr bwMode="auto">
          <a:xfrm>
            <a:off x="2003425" y="4564063"/>
            <a:ext cx="184150" cy="338137"/>
          </a:xfrm>
          <a:prstGeom prst="rect">
            <a:avLst/>
          </a:prstGeom>
          <a:noFill/>
          <a:ln w="9525">
            <a:noFill/>
            <a:miter lim="800000"/>
            <a:headEnd/>
            <a:tailEnd/>
          </a:ln>
        </p:spPr>
        <p:txBody>
          <a:bodyPr>
            <a:spAutoFit/>
          </a:bodyPr>
          <a:lstStyle/>
          <a:p>
            <a:pPr>
              <a:spcBef>
                <a:spcPct val="50000"/>
              </a:spcBef>
            </a:pPr>
            <a:endParaRPr lang="en-US" sz="1600"/>
          </a:p>
        </p:txBody>
      </p:sp>
      <p:pic>
        <p:nvPicPr>
          <p:cNvPr id="9220" name="Picture 7" descr="Bauernbar"/>
          <p:cNvPicPr>
            <a:picLocks noChangeAspect="1" noChangeArrowheads="1"/>
          </p:cNvPicPr>
          <p:nvPr/>
        </p:nvPicPr>
        <p:blipFill>
          <a:blip r:embed="rId3"/>
          <a:srcRect/>
          <a:stretch>
            <a:fillRect/>
          </a:stretch>
        </p:blipFill>
        <p:spPr bwMode="auto">
          <a:xfrm>
            <a:off x="1828800" y="5715000"/>
            <a:ext cx="7315200" cy="914400"/>
          </a:xfrm>
          <a:prstGeom prst="rect">
            <a:avLst/>
          </a:prstGeom>
          <a:noFill/>
          <a:ln w="9525">
            <a:noFill/>
            <a:miter lim="800000"/>
            <a:headEnd/>
            <a:tailEnd/>
          </a:ln>
        </p:spPr>
      </p:pic>
      <p:sp>
        <p:nvSpPr>
          <p:cNvPr id="9221" name="AutoShape 8"/>
          <p:cNvSpPr>
            <a:spLocks noChangeArrowheads="1"/>
          </p:cNvSpPr>
          <p:nvPr/>
        </p:nvSpPr>
        <p:spPr bwMode="auto">
          <a:xfrm>
            <a:off x="1447800" y="823913"/>
            <a:ext cx="1676400" cy="533400"/>
          </a:xfrm>
          <a:prstGeom prst="star16">
            <a:avLst>
              <a:gd name="adj" fmla="val 27463"/>
            </a:avLst>
          </a:prstGeom>
          <a:solidFill>
            <a:srgbClr val="FFFF00"/>
          </a:solidFill>
          <a:ln w="19050">
            <a:solidFill>
              <a:srgbClr val="FF0000"/>
            </a:solidFill>
            <a:miter lim="800000"/>
            <a:headEnd/>
            <a:tailEnd/>
          </a:ln>
        </p:spPr>
        <p:txBody>
          <a:bodyPr wrap="none" anchor="ctr"/>
          <a:lstStyle/>
          <a:p>
            <a:pPr algn="ctr" eaLnBrk="0" hangingPunct="0"/>
            <a:r>
              <a:rPr lang="en-US" b="1"/>
              <a:t>Bài 35</a:t>
            </a:r>
          </a:p>
        </p:txBody>
      </p:sp>
      <p:sp>
        <p:nvSpPr>
          <p:cNvPr id="9222" name="WordArt 9"/>
          <p:cNvSpPr>
            <a:spLocks noChangeArrowheads="1" noChangeShapeType="1" noTextEdit="1"/>
          </p:cNvSpPr>
          <p:nvPr/>
        </p:nvSpPr>
        <p:spPr bwMode="auto">
          <a:xfrm>
            <a:off x="3414713" y="519113"/>
            <a:ext cx="2286000" cy="533400"/>
          </a:xfrm>
          <a:prstGeom prst="rect">
            <a:avLst/>
          </a:prstGeom>
        </p:spPr>
        <p:txBody>
          <a:bodyPr wrap="none" fromWordArt="1">
            <a:prstTxWarp prst="textPlain">
              <a:avLst>
                <a:gd name="adj" fmla="val 50000"/>
              </a:avLst>
            </a:prstTxWarp>
          </a:bodyPr>
          <a:lstStyle/>
          <a:p>
            <a:pPr algn="ctr"/>
            <a:r>
              <a:rPr lang="en-US" sz="3200" kern="10">
                <a:ln w="9525">
                  <a:solidFill>
                    <a:schemeClr val="tx1"/>
                  </a:solidFill>
                  <a:round/>
                  <a:headEnd/>
                  <a:tailEnd/>
                </a:ln>
                <a:solidFill>
                  <a:srgbClr val="FF0000"/>
                </a:solidFill>
                <a:effectLst>
                  <a:outerShdw dist="35921" dir="2700000" algn="ctr" rotWithShape="0">
                    <a:srgbClr val="C0C0C0">
                      <a:alpha val="79999"/>
                    </a:srgbClr>
                  </a:outerShdw>
                </a:effectLst>
                <a:latin typeface="Arial"/>
                <a:cs typeface="Arial"/>
              </a:rPr>
              <a:t>Khoa học</a:t>
            </a:r>
          </a:p>
        </p:txBody>
      </p:sp>
      <p:sp>
        <p:nvSpPr>
          <p:cNvPr id="9223" name="WordArt 10"/>
          <p:cNvSpPr>
            <a:spLocks noChangeArrowheads="1" noChangeShapeType="1" noTextEdit="1"/>
          </p:cNvSpPr>
          <p:nvPr/>
        </p:nvSpPr>
        <p:spPr bwMode="auto">
          <a:xfrm>
            <a:off x="3200400" y="990600"/>
            <a:ext cx="4800600" cy="685800"/>
          </a:xfrm>
          <a:prstGeom prst="rect">
            <a:avLst/>
          </a:prstGeom>
        </p:spPr>
        <p:txBody>
          <a:bodyPr wrap="none" fromWordArt="1">
            <a:prstTxWarp prst="textDeflate">
              <a:avLst>
                <a:gd name="adj" fmla="val 9954"/>
              </a:avLst>
            </a:prstTxWarp>
          </a:bodyPr>
          <a:lstStyle/>
          <a:p>
            <a:pPr algn="ctr"/>
            <a:r>
              <a:rPr lang="en-US" sz="3200" kern="10">
                <a:ln w="9525">
                  <a:solidFill>
                    <a:srgbClr val="0000FF"/>
                  </a:solidFill>
                  <a:round/>
                  <a:headEnd/>
                  <a:tailEnd/>
                </a:ln>
                <a:solidFill>
                  <a:srgbClr val="0000FF"/>
                </a:solidFill>
                <a:latin typeface="Arial"/>
                <a:cs typeface="Arial"/>
              </a:rPr>
              <a:t>Sự chuyển thể của chất</a:t>
            </a:r>
          </a:p>
        </p:txBody>
      </p:sp>
      <p:sp>
        <p:nvSpPr>
          <p:cNvPr id="9224" name="Text Box 12"/>
          <p:cNvSpPr txBox="1">
            <a:spLocks noChangeArrowheads="1"/>
          </p:cNvSpPr>
          <p:nvPr/>
        </p:nvSpPr>
        <p:spPr bwMode="auto">
          <a:xfrm>
            <a:off x="685800" y="2286000"/>
            <a:ext cx="7848600" cy="461963"/>
          </a:xfrm>
          <a:prstGeom prst="rect">
            <a:avLst/>
          </a:prstGeom>
          <a:noFill/>
          <a:ln w="9525">
            <a:noFill/>
            <a:miter lim="800000"/>
            <a:headEnd/>
            <a:tailEnd/>
          </a:ln>
        </p:spPr>
        <p:txBody>
          <a:bodyPr>
            <a:spAutoFit/>
          </a:bodyPr>
          <a:lstStyle/>
          <a:p>
            <a:pPr>
              <a:spcBef>
                <a:spcPct val="50000"/>
              </a:spcBef>
            </a:pPr>
            <a:r>
              <a:rPr lang="en-US" sz="2400">
                <a:solidFill>
                  <a:srgbClr val="FF0000"/>
                </a:solidFill>
              </a:rPr>
              <a:t>Hãy chọn câu trả lời đúng cho các câu hỏi sau :</a:t>
            </a:r>
          </a:p>
        </p:txBody>
      </p:sp>
      <p:sp>
        <p:nvSpPr>
          <p:cNvPr id="9225" name="Rectangle 16"/>
          <p:cNvSpPr>
            <a:spLocks noChangeArrowheads="1"/>
          </p:cNvSpPr>
          <p:nvPr/>
        </p:nvSpPr>
        <p:spPr bwMode="auto">
          <a:xfrm>
            <a:off x="685800" y="1600200"/>
            <a:ext cx="8077200" cy="685800"/>
          </a:xfrm>
          <a:prstGeom prst="rect">
            <a:avLst/>
          </a:prstGeom>
          <a:solidFill>
            <a:srgbClr val="FFFF99"/>
          </a:solidFill>
          <a:ln w="9525" algn="ctr">
            <a:solidFill>
              <a:srgbClr val="FF0000"/>
            </a:solidFill>
            <a:miter lim="800000"/>
            <a:headEnd/>
            <a:tailEnd/>
          </a:ln>
        </p:spPr>
        <p:txBody>
          <a:bodyPr wrap="none" anchor="ctr"/>
          <a:lstStyle/>
          <a:p>
            <a:pPr algn="ctr"/>
            <a:r>
              <a:rPr lang="en-US" sz="2400" b="1" u="sng">
                <a:solidFill>
                  <a:srgbClr val="FF0000"/>
                </a:solidFill>
                <a:cs typeface="Arial" charset="0"/>
              </a:rPr>
              <a:t>Hoạt động 2:</a:t>
            </a:r>
            <a:r>
              <a:rPr lang="en-US" sz="2400" b="1">
                <a:cs typeface="Arial" charset="0"/>
              </a:rPr>
              <a:t> </a:t>
            </a:r>
            <a:r>
              <a:rPr lang="en-US" sz="2800" b="1">
                <a:solidFill>
                  <a:srgbClr val="FF0000"/>
                </a:solidFill>
              </a:rPr>
              <a:t>Trò chơi: “Ai nhanh, ai đúng” </a:t>
            </a:r>
            <a:r>
              <a:rPr lang="en-US" sz="2800">
                <a:solidFill>
                  <a:srgbClr val="FFFF99"/>
                </a:solidFill>
              </a:rPr>
              <a:t> </a:t>
            </a:r>
          </a:p>
        </p:txBody>
      </p:sp>
      <p:sp>
        <p:nvSpPr>
          <p:cNvPr id="466962" name="Text Box 18"/>
          <p:cNvSpPr txBox="1">
            <a:spLocks noChangeArrowheads="1"/>
          </p:cNvSpPr>
          <p:nvPr/>
        </p:nvSpPr>
        <p:spPr bwMode="auto">
          <a:xfrm>
            <a:off x="1143000" y="3276600"/>
            <a:ext cx="7391400" cy="862013"/>
          </a:xfrm>
          <a:prstGeom prst="rect">
            <a:avLst/>
          </a:prstGeom>
          <a:noFill/>
          <a:ln w="9525">
            <a:noFill/>
            <a:miter lim="800000"/>
            <a:headEnd/>
            <a:tailEnd/>
          </a:ln>
        </p:spPr>
        <p:txBody>
          <a:bodyPr>
            <a:spAutoFit/>
          </a:bodyPr>
          <a:lstStyle/>
          <a:p>
            <a:pPr marL="342900" indent="-342900">
              <a:spcBef>
                <a:spcPct val="50000"/>
              </a:spcBef>
              <a:buFontTx/>
              <a:buAutoNum type="alphaLcParenR"/>
            </a:pPr>
            <a:r>
              <a:rPr lang="en-US" sz="2000">
                <a:solidFill>
                  <a:srgbClr val="3333CC"/>
                </a:solidFill>
              </a:rPr>
              <a:t>Không có hình dạng nhất định , chiếm toàn bộ</a:t>
            </a:r>
          </a:p>
          <a:p>
            <a:pPr marL="342900" indent="-342900">
              <a:spcBef>
                <a:spcPct val="50000"/>
              </a:spcBef>
            </a:pPr>
            <a:r>
              <a:rPr lang="en-US" sz="2000">
                <a:solidFill>
                  <a:srgbClr val="3333CC"/>
                </a:solidFill>
              </a:rPr>
              <a:t>vật chứa nó.</a:t>
            </a:r>
          </a:p>
        </p:txBody>
      </p:sp>
      <p:sp>
        <p:nvSpPr>
          <p:cNvPr id="466963" name="Text Box 19"/>
          <p:cNvSpPr txBox="1">
            <a:spLocks noChangeArrowheads="1"/>
          </p:cNvSpPr>
          <p:nvPr/>
        </p:nvSpPr>
        <p:spPr bwMode="auto">
          <a:xfrm>
            <a:off x="1143000" y="4267200"/>
            <a:ext cx="6400800" cy="400050"/>
          </a:xfrm>
          <a:prstGeom prst="rect">
            <a:avLst/>
          </a:prstGeom>
          <a:noFill/>
          <a:ln w="9525">
            <a:noFill/>
            <a:miter lim="800000"/>
            <a:headEnd/>
            <a:tailEnd/>
          </a:ln>
        </p:spPr>
        <p:txBody>
          <a:bodyPr>
            <a:spAutoFit/>
          </a:bodyPr>
          <a:lstStyle/>
          <a:p>
            <a:pPr>
              <a:spcBef>
                <a:spcPct val="50000"/>
              </a:spcBef>
            </a:pPr>
            <a:r>
              <a:rPr lang="en-US" sz="2000">
                <a:solidFill>
                  <a:srgbClr val="3333CC"/>
                </a:solidFill>
              </a:rPr>
              <a:t>b) Có hình dạng nhất  định, nhìn thấy được.</a:t>
            </a:r>
          </a:p>
        </p:txBody>
      </p:sp>
      <p:sp>
        <p:nvSpPr>
          <p:cNvPr id="466964" name="Text Box 20"/>
          <p:cNvSpPr txBox="1">
            <a:spLocks noChangeArrowheads="1"/>
          </p:cNvSpPr>
          <p:nvPr/>
        </p:nvSpPr>
        <p:spPr bwMode="auto">
          <a:xfrm>
            <a:off x="1295400" y="4724400"/>
            <a:ext cx="7620000" cy="708025"/>
          </a:xfrm>
          <a:prstGeom prst="rect">
            <a:avLst/>
          </a:prstGeom>
          <a:noFill/>
          <a:ln w="9525">
            <a:noFill/>
            <a:miter lim="800000"/>
            <a:headEnd/>
            <a:tailEnd/>
          </a:ln>
        </p:spPr>
        <p:txBody>
          <a:bodyPr>
            <a:spAutoFit/>
          </a:bodyPr>
          <a:lstStyle/>
          <a:p>
            <a:pPr>
              <a:spcBef>
                <a:spcPct val="50000"/>
              </a:spcBef>
            </a:pPr>
            <a:r>
              <a:rPr lang="en-US" sz="2000">
                <a:solidFill>
                  <a:srgbClr val="3333CC"/>
                </a:solidFill>
              </a:rPr>
              <a:t> c) Không có hình dạng nhất định, có hình dạng của vật chứa nó, nhìn thấy được.</a:t>
            </a:r>
          </a:p>
        </p:txBody>
      </p:sp>
      <p:sp>
        <p:nvSpPr>
          <p:cNvPr id="466965" name="Text Box 21"/>
          <p:cNvSpPr txBox="1">
            <a:spLocks noChangeArrowheads="1"/>
          </p:cNvSpPr>
          <p:nvPr/>
        </p:nvSpPr>
        <p:spPr bwMode="auto">
          <a:xfrm>
            <a:off x="990600" y="2819400"/>
            <a:ext cx="6705600" cy="461963"/>
          </a:xfrm>
          <a:prstGeom prst="rect">
            <a:avLst/>
          </a:prstGeom>
          <a:noFill/>
          <a:ln w="9525">
            <a:noFill/>
            <a:miter lim="800000"/>
            <a:headEnd/>
            <a:tailEnd/>
          </a:ln>
        </p:spPr>
        <p:txBody>
          <a:bodyPr>
            <a:spAutoFit/>
          </a:bodyPr>
          <a:lstStyle/>
          <a:p>
            <a:pPr>
              <a:spcBef>
                <a:spcPct val="50000"/>
              </a:spcBef>
            </a:pPr>
            <a:r>
              <a:rPr lang="en-US" sz="2400">
                <a:solidFill>
                  <a:srgbClr val="FF0000"/>
                </a:solidFill>
              </a:rPr>
              <a:t>2.Chất lỏng có đặc điểm gì ?</a:t>
            </a:r>
          </a:p>
        </p:txBody>
      </p:sp>
      <p:sp>
        <p:nvSpPr>
          <p:cNvPr id="466966" name="Oval 22"/>
          <p:cNvSpPr>
            <a:spLocks noChangeArrowheads="1"/>
          </p:cNvSpPr>
          <p:nvPr/>
        </p:nvSpPr>
        <p:spPr bwMode="auto">
          <a:xfrm>
            <a:off x="1066800" y="4724400"/>
            <a:ext cx="533400" cy="381000"/>
          </a:xfrm>
          <a:prstGeom prst="ellipse">
            <a:avLst/>
          </a:prstGeom>
          <a:solidFill>
            <a:schemeClr val="accent1"/>
          </a:solidFill>
          <a:ln w="57150" algn="ctr">
            <a:solidFill>
              <a:srgbClr val="FF0000"/>
            </a:solidFill>
            <a:round/>
            <a:headEnd/>
            <a:tailEnd/>
          </a:ln>
        </p:spPr>
        <p:txBody>
          <a:bodyPr wrap="none" anchor="ctr"/>
          <a:lstStyle/>
          <a:p>
            <a:pPr algn="ctr"/>
            <a:r>
              <a:rPr lang="en-US" sz="2000" b="1">
                <a:solidFill>
                  <a:srgbClr val="3333CC"/>
                </a:solidFill>
              </a:rPr>
              <a:t>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66965"/>
                                        </p:tgtEl>
                                        <p:attrNameLst>
                                          <p:attrName>style.visibility</p:attrName>
                                        </p:attrNameLst>
                                      </p:cBhvr>
                                      <p:to>
                                        <p:strVal val="visible"/>
                                      </p:to>
                                    </p:set>
                                    <p:animEffect transition="in" filter="fade">
                                      <p:cBhvr>
                                        <p:cTn id="7" dur="1000"/>
                                        <p:tgtEl>
                                          <p:spTgt spid="466965"/>
                                        </p:tgtEl>
                                      </p:cBhvr>
                                    </p:animEffect>
                                    <p:anim calcmode="lin" valueType="num">
                                      <p:cBhvr>
                                        <p:cTn id="8" dur="1000" fill="hold"/>
                                        <p:tgtEl>
                                          <p:spTgt spid="466965"/>
                                        </p:tgtEl>
                                        <p:attrNameLst>
                                          <p:attrName>ppt_x</p:attrName>
                                        </p:attrNameLst>
                                      </p:cBhvr>
                                      <p:tavLst>
                                        <p:tav tm="0">
                                          <p:val>
                                            <p:strVal val="#ppt_x"/>
                                          </p:val>
                                        </p:tav>
                                        <p:tav tm="100000">
                                          <p:val>
                                            <p:strVal val="#ppt_x"/>
                                          </p:val>
                                        </p:tav>
                                      </p:tavLst>
                                    </p:anim>
                                    <p:anim calcmode="lin" valueType="num">
                                      <p:cBhvr>
                                        <p:cTn id="9" dur="1000" fill="hold"/>
                                        <p:tgtEl>
                                          <p:spTgt spid="46696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66962"/>
                                        </p:tgtEl>
                                        <p:attrNameLst>
                                          <p:attrName>style.visibility</p:attrName>
                                        </p:attrNameLst>
                                      </p:cBhvr>
                                      <p:to>
                                        <p:strVal val="visible"/>
                                      </p:to>
                                    </p:set>
                                    <p:animEffect transition="in" filter="fade">
                                      <p:cBhvr>
                                        <p:cTn id="14" dur="1000"/>
                                        <p:tgtEl>
                                          <p:spTgt spid="466962"/>
                                        </p:tgtEl>
                                      </p:cBhvr>
                                    </p:animEffect>
                                    <p:anim calcmode="lin" valueType="num">
                                      <p:cBhvr>
                                        <p:cTn id="15" dur="1000" fill="hold"/>
                                        <p:tgtEl>
                                          <p:spTgt spid="466962"/>
                                        </p:tgtEl>
                                        <p:attrNameLst>
                                          <p:attrName>ppt_x</p:attrName>
                                        </p:attrNameLst>
                                      </p:cBhvr>
                                      <p:tavLst>
                                        <p:tav tm="0">
                                          <p:val>
                                            <p:strVal val="#ppt_x"/>
                                          </p:val>
                                        </p:tav>
                                        <p:tav tm="100000">
                                          <p:val>
                                            <p:strVal val="#ppt_x"/>
                                          </p:val>
                                        </p:tav>
                                      </p:tavLst>
                                    </p:anim>
                                    <p:anim calcmode="lin" valueType="num">
                                      <p:cBhvr>
                                        <p:cTn id="16" dur="1000" fill="hold"/>
                                        <p:tgtEl>
                                          <p:spTgt spid="466962"/>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466963"/>
                                        </p:tgtEl>
                                        <p:attrNameLst>
                                          <p:attrName>style.visibility</p:attrName>
                                        </p:attrNameLst>
                                      </p:cBhvr>
                                      <p:to>
                                        <p:strVal val="visible"/>
                                      </p:to>
                                    </p:set>
                                    <p:animEffect transition="in" filter="fade">
                                      <p:cBhvr>
                                        <p:cTn id="19" dur="1000"/>
                                        <p:tgtEl>
                                          <p:spTgt spid="466963"/>
                                        </p:tgtEl>
                                      </p:cBhvr>
                                    </p:animEffect>
                                    <p:anim calcmode="lin" valueType="num">
                                      <p:cBhvr>
                                        <p:cTn id="20" dur="1000" fill="hold"/>
                                        <p:tgtEl>
                                          <p:spTgt spid="466963"/>
                                        </p:tgtEl>
                                        <p:attrNameLst>
                                          <p:attrName>ppt_x</p:attrName>
                                        </p:attrNameLst>
                                      </p:cBhvr>
                                      <p:tavLst>
                                        <p:tav tm="0">
                                          <p:val>
                                            <p:strVal val="#ppt_x"/>
                                          </p:val>
                                        </p:tav>
                                        <p:tav tm="100000">
                                          <p:val>
                                            <p:strVal val="#ppt_x"/>
                                          </p:val>
                                        </p:tav>
                                      </p:tavLst>
                                    </p:anim>
                                    <p:anim calcmode="lin" valueType="num">
                                      <p:cBhvr>
                                        <p:cTn id="21" dur="1000" fill="hold"/>
                                        <p:tgtEl>
                                          <p:spTgt spid="466963"/>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466964"/>
                                        </p:tgtEl>
                                        <p:attrNameLst>
                                          <p:attrName>style.visibility</p:attrName>
                                        </p:attrNameLst>
                                      </p:cBhvr>
                                      <p:to>
                                        <p:strVal val="visible"/>
                                      </p:to>
                                    </p:set>
                                    <p:animEffect transition="in" filter="fade">
                                      <p:cBhvr>
                                        <p:cTn id="24" dur="1000"/>
                                        <p:tgtEl>
                                          <p:spTgt spid="466964"/>
                                        </p:tgtEl>
                                      </p:cBhvr>
                                    </p:animEffect>
                                    <p:anim calcmode="lin" valueType="num">
                                      <p:cBhvr>
                                        <p:cTn id="25" dur="1000" fill="hold"/>
                                        <p:tgtEl>
                                          <p:spTgt spid="466964"/>
                                        </p:tgtEl>
                                        <p:attrNameLst>
                                          <p:attrName>ppt_x</p:attrName>
                                        </p:attrNameLst>
                                      </p:cBhvr>
                                      <p:tavLst>
                                        <p:tav tm="0">
                                          <p:val>
                                            <p:strVal val="#ppt_x"/>
                                          </p:val>
                                        </p:tav>
                                        <p:tav tm="100000">
                                          <p:val>
                                            <p:strVal val="#ppt_x"/>
                                          </p:val>
                                        </p:tav>
                                      </p:tavLst>
                                    </p:anim>
                                    <p:anim calcmode="lin" valueType="num">
                                      <p:cBhvr>
                                        <p:cTn id="26" dur="1000" fill="hold"/>
                                        <p:tgtEl>
                                          <p:spTgt spid="466964"/>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66966"/>
                                        </p:tgtEl>
                                        <p:attrNameLst>
                                          <p:attrName>style.visibility</p:attrName>
                                        </p:attrNameLst>
                                      </p:cBhvr>
                                      <p:to>
                                        <p:strVal val="visible"/>
                                      </p:to>
                                    </p:set>
                                    <p:animEffect transition="in" filter="fade">
                                      <p:cBhvr>
                                        <p:cTn id="31" dur="2000"/>
                                        <p:tgtEl>
                                          <p:spTgt spid="466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6962" grpId="0"/>
      <p:bldP spid="466963" grpId="0"/>
      <p:bldP spid="466964" grpId="0"/>
      <p:bldP spid="466965" grpId="0"/>
      <p:bldP spid="46696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descr="j0304933"/>
          <p:cNvPicPr>
            <a:picLocks noChangeAspect="1" noChangeArrowheads="1"/>
          </p:cNvPicPr>
          <p:nvPr/>
        </p:nvPicPr>
        <p:blipFill>
          <a:blip r:embed="rId2"/>
          <a:srcRect/>
          <a:stretch>
            <a:fillRect/>
          </a:stretch>
        </p:blipFill>
        <p:spPr bwMode="auto">
          <a:xfrm>
            <a:off x="0" y="4724400"/>
            <a:ext cx="1981200" cy="1676400"/>
          </a:xfrm>
          <a:prstGeom prst="rect">
            <a:avLst/>
          </a:prstGeom>
          <a:noFill/>
          <a:ln w="9525">
            <a:noFill/>
            <a:miter lim="800000"/>
            <a:headEnd/>
            <a:tailEnd/>
          </a:ln>
        </p:spPr>
      </p:pic>
      <p:sp>
        <p:nvSpPr>
          <p:cNvPr id="10243" name="Text Box 4"/>
          <p:cNvSpPr txBox="1">
            <a:spLocks noChangeArrowheads="1"/>
          </p:cNvSpPr>
          <p:nvPr/>
        </p:nvSpPr>
        <p:spPr bwMode="auto">
          <a:xfrm>
            <a:off x="1698625" y="4564063"/>
            <a:ext cx="184150" cy="366712"/>
          </a:xfrm>
          <a:prstGeom prst="rect">
            <a:avLst/>
          </a:prstGeom>
          <a:noFill/>
          <a:ln w="9525">
            <a:noFill/>
            <a:miter lim="800000"/>
            <a:headEnd/>
            <a:tailEnd/>
          </a:ln>
        </p:spPr>
        <p:txBody>
          <a:bodyPr>
            <a:spAutoFit/>
          </a:bodyPr>
          <a:lstStyle/>
          <a:p>
            <a:pPr>
              <a:spcBef>
                <a:spcPct val="50000"/>
              </a:spcBef>
            </a:pPr>
            <a:endParaRPr lang="en-US"/>
          </a:p>
        </p:txBody>
      </p:sp>
      <p:pic>
        <p:nvPicPr>
          <p:cNvPr id="10244" name="Picture 5" descr="Bauernbar"/>
          <p:cNvPicPr>
            <a:picLocks noChangeAspect="1" noChangeArrowheads="1"/>
          </p:cNvPicPr>
          <p:nvPr/>
        </p:nvPicPr>
        <p:blipFill>
          <a:blip r:embed="rId3"/>
          <a:srcRect/>
          <a:stretch>
            <a:fillRect/>
          </a:stretch>
        </p:blipFill>
        <p:spPr bwMode="auto">
          <a:xfrm>
            <a:off x="1371600" y="5715000"/>
            <a:ext cx="7315200" cy="914400"/>
          </a:xfrm>
          <a:prstGeom prst="rect">
            <a:avLst/>
          </a:prstGeom>
          <a:noFill/>
          <a:ln w="9525">
            <a:noFill/>
            <a:miter lim="800000"/>
            <a:headEnd/>
            <a:tailEnd/>
          </a:ln>
        </p:spPr>
      </p:pic>
      <p:sp>
        <p:nvSpPr>
          <p:cNvPr id="10245" name="AutoShape 6"/>
          <p:cNvSpPr>
            <a:spLocks noChangeArrowheads="1"/>
          </p:cNvSpPr>
          <p:nvPr/>
        </p:nvSpPr>
        <p:spPr bwMode="auto">
          <a:xfrm>
            <a:off x="1143000" y="823913"/>
            <a:ext cx="1676400" cy="533400"/>
          </a:xfrm>
          <a:prstGeom prst="star16">
            <a:avLst>
              <a:gd name="adj" fmla="val 27463"/>
            </a:avLst>
          </a:prstGeom>
          <a:solidFill>
            <a:srgbClr val="FFFF00"/>
          </a:solidFill>
          <a:ln w="19050">
            <a:solidFill>
              <a:srgbClr val="FF0000"/>
            </a:solidFill>
            <a:miter lim="800000"/>
            <a:headEnd/>
            <a:tailEnd/>
          </a:ln>
        </p:spPr>
        <p:txBody>
          <a:bodyPr wrap="none" anchor="ctr"/>
          <a:lstStyle/>
          <a:p>
            <a:pPr algn="ctr" eaLnBrk="0" hangingPunct="0"/>
            <a:r>
              <a:rPr lang="en-US" sz="2000" b="1"/>
              <a:t>Bài 35</a:t>
            </a:r>
          </a:p>
        </p:txBody>
      </p:sp>
      <p:sp>
        <p:nvSpPr>
          <p:cNvPr id="10246" name="WordArt 7"/>
          <p:cNvSpPr>
            <a:spLocks noChangeArrowheads="1" noChangeShapeType="1" noTextEdit="1"/>
          </p:cNvSpPr>
          <p:nvPr/>
        </p:nvSpPr>
        <p:spPr bwMode="auto">
          <a:xfrm>
            <a:off x="3352800" y="519113"/>
            <a:ext cx="2286000" cy="533400"/>
          </a:xfrm>
          <a:prstGeom prst="rect">
            <a:avLst/>
          </a:prstGeom>
        </p:spPr>
        <p:txBody>
          <a:bodyPr wrap="none" fromWordArt="1">
            <a:prstTxWarp prst="textPlain">
              <a:avLst>
                <a:gd name="adj" fmla="val 50000"/>
              </a:avLst>
            </a:prstTxWarp>
          </a:bodyPr>
          <a:lstStyle/>
          <a:p>
            <a:pPr algn="ctr"/>
            <a:r>
              <a:rPr lang="en-US" sz="3600" kern="10">
                <a:ln w="9525">
                  <a:solidFill>
                    <a:schemeClr val="tx1"/>
                  </a:solidFill>
                  <a:round/>
                  <a:headEnd/>
                  <a:tailEnd/>
                </a:ln>
                <a:solidFill>
                  <a:srgbClr val="FF0000"/>
                </a:solidFill>
                <a:effectLst>
                  <a:outerShdw dist="35921" dir="2700000" algn="ctr" rotWithShape="0">
                    <a:srgbClr val="C0C0C0">
                      <a:alpha val="79999"/>
                    </a:srgbClr>
                  </a:outerShdw>
                </a:effectLst>
                <a:latin typeface="Arial"/>
                <a:cs typeface="Arial"/>
              </a:rPr>
              <a:t>Khoa học</a:t>
            </a:r>
          </a:p>
        </p:txBody>
      </p:sp>
      <p:sp>
        <p:nvSpPr>
          <p:cNvPr id="10247" name="WordArt 8"/>
          <p:cNvSpPr>
            <a:spLocks noChangeArrowheads="1" noChangeShapeType="1" noTextEdit="1"/>
          </p:cNvSpPr>
          <p:nvPr/>
        </p:nvSpPr>
        <p:spPr bwMode="auto">
          <a:xfrm>
            <a:off x="2895600" y="990600"/>
            <a:ext cx="4800600" cy="685800"/>
          </a:xfrm>
          <a:prstGeom prst="rect">
            <a:avLst/>
          </a:prstGeom>
        </p:spPr>
        <p:txBody>
          <a:bodyPr wrap="none" fromWordArt="1">
            <a:prstTxWarp prst="textDeflate">
              <a:avLst>
                <a:gd name="adj" fmla="val 9954"/>
              </a:avLst>
            </a:prstTxWarp>
          </a:bodyPr>
          <a:lstStyle/>
          <a:p>
            <a:pPr algn="ctr"/>
            <a:r>
              <a:rPr lang="en-US" sz="3600" kern="10">
                <a:ln w="9525">
                  <a:solidFill>
                    <a:srgbClr val="0000FF"/>
                  </a:solidFill>
                  <a:round/>
                  <a:headEnd/>
                  <a:tailEnd/>
                </a:ln>
                <a:solidFill>
                  <a:srgbClr val="0000FF"/>
                </a:solidFill>
                <a:latin typeface="Arial"/>
                <a:cs typeface="Arial"/>
              </a:rPr>
              <a:t>Sự chuyển thể của chất</a:t>
            </a:r>
          </a:p>
        </p:txBody>
      </p:sp>
      <p:sp>
        <p:nvSpPr>
          <p:cNvPr id="10248" name="Text Box 9"/>
          <p:cNvSpPr txBox="1">
            <a:spLocks noChangeArrowheads="1"/>
          </p:cNvSpPr>
          <p:nvPr/>
        </p:nvSpPr>
        <p:spPr bwMode="auto">
          <a:xfrm>
            <a:off x="381000" y="2286000"/>
            <a:ext cx="7848600" cy="519113"/>
          </a:xfrm>
          <a:prstGeom prst="rect">
            <a:avLst/>
          </a:prstGeom>
          <a:noFill/>
          <a:ln w="9525">
            <a:noFill/>
            <a:miter lim="800000"/>
            <a:headEnd/>
            <a:tailEnd/>
          </a:ln>
        </p:spPr>
        <p:txBody>
          <a:bodyPr>
            <a:spAutoFit/>
          </a:bodyPr>
          <a:lstStyle/>
          <a:p>
            <a:pPr>
              <a:spcBef>
                <a:spcPct val="50000"/>
              </a:spcBef>
            </a:pPr>
            <a:r>
              <a:rPr lang="en-US" sz="2800">
                <a:solidFill>
                  <a:srgbClr val="FF0000"/>
                </a:solidFill>
              </a:rPr>
              <a:t>Hãy chọn câu trả lời đúng cho các câu hỏi sau :</a:t>
            </a:r>
          </a:p>
        </p:txBody>
      </p:sp>
      <p:sp>
        <p:nvSpPr>
          <p:cNvPr id="10249" name="Rectangle 10"/>
          <p:cNvSpPr>
            <a:spLocks noChangeArrowheads="1"/>
          </p:cNvSpPr>
          <p:nvPr/>
        </p:nvSpPr>
        <p:spPr bwMode="auto">
          <a:xfrm>
            <a:off x="381000" y="1600200"/>
            <a:ext cx="8077200" cy="685800"/>
          </a:xfrm>
          <a:prstGeom prst="rect">
            <a:avLst/>
          </a:prstGeom>
          <a:solidFill>
            <a:srgbClr val="FFFF99"/>
          </a:solidFill>
          <a:ln w="9525" algn="ctr">
            <a:solidFill>
              <a:srgbClr val="FF0000"/>
            </a:solidFill>
            <a:miter lim="800000"/>
            <a:headEnd/>
            <a:tailEnd/>
          </a:ln>
        </p:spPr>
        <p:txBody>
          <a:bodyPr wrap="none" anchor="ctr"/>
          <a:lstStyle/>
          <a:p>
            <a:pPr algn="ctr"/>
            <a:r>
              <a:rPr lang="en-US" sz="2600" b="1" u="sng">
                <a:solidFill>
                  <a:srgbClr val="FF0000"/>
                </a:solidFill>
                <a:cs typeface="Arial" charset="0"/>
              </a:rPr>
              <a:t>Hoạt động 2:</a:t>
            </a:r>
            <a:r>
              <a:rPr lang="en-US" sz="2600" b="1">
                <a:cs typeface="Arial" charset="0"/>
              </a:rPr>
              <a:t> </a:t>
            </a:r>
            <a:r>
              <a:rPr lang="en-US" sz="2600" b="1">
                <a:solidFill>
                  <a:srgbClr val="FF0000"/>
                </a:solidFill>
              </a:rPr>
              <a:t>Trò chơi : “Ai nhanh , ai đúng” </a:t>
            </a:r>
            <a:endParaRPr lang="en-US" sz="3200">
              <a:solidFill>
                <a:srgbClr val="FFFF99"/>
              </a:solidFill>
            </a:endParaRPr>
          </a:p>
        </p:txBody>
      </p:sp>
      <p:sp>
        <p:nvSpPr>
          <p:cNvPr id="469007" name="Oval 15"/>
          <p:cNvSpPr>
            <a:spLocks noChangeArrowheads="1"/>
          </p:cNvSpPr>
          <p:nvPr/>
        </p:nvSpPr>
        <p:spPr bwMode="auto">
          <a:xfrm>
            <a:off x="838200" y="3352800"/>
            <a:ext cx="533400" cy="457200"/>
          </a:xfrm>
          <a:prstGeom prst="ellipse">
            <a:avLst/>
          </a:prstGeom>
          <a:solidFill>
            <a:schemeClr val="accent1"/>
          </a:solidFill>
          <a:ln w="57150" algn="ctr">
            <a:solidFill>
              <a:srgbClr val="FF0000"/>
            </a:solidFill>
            <a:round/>
            <a:headEnd/>
            <a:tailEnd/>
          </a:ln>
        </p:spPr>
        <p:txBody>
          <a:bodyPr wrap="none" anchor="ctr"/>
          <a:lstStyle/>
          <a:p>
            <a:pPr algn="ctr"/>
            <a:r>
              <a:rPr lang="en-US" sz="2800" b="1">
                <a:solidFill>
                  <a:srgbClr val="3333CC"/>
                </a:solidFill>
              </a:rPr>
              <a:t>a)</a:t>
            </a:r>
          </a:p>
        </p:txBody>
      </p:sp>
      <p:sp>
        <p:nvSpPr>
          <p:cNvPr id="469012" name="Text Box 20"/>
          <p:cNvSpPr txBox="1">
            <a:spLocks noChangeArrowheads="1"/>
          </p:cNvSpPr>
          <p:nvPr/>
        </p:nvSpPr>
        <p:spPr bwMode="auto">
          <a:xfrm>
            <a:off x="838200" y="3321050"/>
            <a:ext cx="7391400" cy="946150"/>
          </a:xfrm>
          <a:prstGeom prst="rect">
            <a:avLst/>
          </a:prstGeom>
          <a:noFill/>
          <a:ln w="9525">
            <a:noFill/>
            <a:miter lim="800000"/>
            <a:headEnd/>
            <a:tailEnd/>
          </a:ln>
        </p:spPr>
        <p:txBody>
          <a:bodyPr>
            <a:spAutoFit/>
          </a:bodyPr>
          <a:lstStyle/>
          <a:p>
            <a:pPr marL="342900" indent="-342900">
              <a:spcBef>
                <a:spcPct val="50000"/>
              </a:spcBef>
              <a:buFontTx/>
              <a:buAutoNum type="alphaLcParenR"/>
            </a:pPr>
            <a:r>
              <a:rPr lang="en-US" sz="2800">
                <a:solidFill>
                  <a:srgbClr val="3333CC"/>
                </a:solidFill>
              </a:rPr>
              <a:t>Không có hình dạng nhất định, chiếm toàn bộ vật chứa nó, không nhìn thấy được</a:t>
            </a:r>
          </a:p>
        </p:txBody>
      </p:sp>
      <p:sp>
        <p:nvSpPr>
          <p:cNvPr id="469013" name="Text Box 21"/>
          <p:cNvSpPr txBox="1">
            <a:spLocks noChangeArrowheads="1"/>
          </p:cNvSpPr>
          <p:nvPr/>
        </p:nvSpPr>
        <p:spPr bwMode="auto">
          <a:xfrm>
            <a:off x="762000" y="4267200"/>
            <a:ext cx="6934200" cy="519113"/>
          </a:xfrm>
          <a:prstGeom prst="rect">
            <a:avLst/>
          </a:prstGeom>
          <a:noFill/>
          <a:ln w="9525">
            <a:noFill/>
            <a:miter lim="800000"/>
            <a:headEnd/>
            <a:tailEnd/>
          </a:ln>
        </p:spPr>
        <p:txBody>
          <a:bodyPr>
            <a:spAutoFit/>
          </a:bodyPr>
          <a:lstStyle/>
          <a:p>
            <a:pPr>
              <a:spcBef>
                <a:spcPct val="50000"/>
              </a:spcBef>
            </a:pPr>
            <a:r>
              <a:rPr lang="en-US" sz="2800">
                <a:solidFill>
                  <a:srgbClr val="3333CC"/>
                </a:solidFill>
              </a:rPr>
              <a:t>b) Có hình dạng nhất định, nhìn thấy được</a:t>
            </a:r>
          </a:p>
        </p:txBody>
      </p:sp>
      <p:sp>
        <p:nvSpPr>
          <p:cNvPr id="469014" name="Text Box 22"/>
          <p:cNvSpPr txBox="1">
            <a:spLocks noChangeArrowheads="1"/>
          </p:cNvSpPr>
          <p:nvPr/>
        </p:nvSpPr>
        <p:spPr bwMode="auto">
          <a:xfrm>
            <a:off x="728663" y="4845050"/>
            <a:ext cx="7805737" cy="946150"/>
          </a:xfrm>
          <a:prstGeom prst="rect">
            <a:avLst/>
          </a:prstGeom>
          <a:noFill/>
          <a:ln w="9525">
            <a:noFill/>
            <a:miter lim="800000"/>
            <a:headEnd/>
            <a:tailEnd/>
          </a:ln>
        </p:spPr>
        <p:txBody>
          <a:bodyPr>
            <a:spAutoFit/>
          </a:bodyPr>
          <a:lstStyle/>
          <a:p>
            <a:pPr>
              <a:spcBef>
                <a:spcPct val="50000"/>
              </a:spcBef>
            </a:pPr>
            <a:r>
              <a:rPr lang="en-US" sz="2800">
                <a:solidFill>
                  <a:srgbClr val="3333CC"/>
                </a:solidFill>
              </a:rPr>
              <a:t>c) Không có hình dạng nhất định, có hình dạng của vật chứa nó, nhìn thấy được</a:t>
            </a:r>
          </a:p>
        </p:txBody>
      </p:sp>
      <p:sp>
        <p:nvSpPr>
          <p:cNvPr id="469015" name="Text Box 23"/>
          <p:cNvSpPr txBox="1">
            <a:spLocks noChangeArrowheads="1"/>
          </p:cNvSpPr>
          <p:nvPr/>
        </p:nvSpPr>
        <p:spPr bwMode="auto">
          <a:xfrm>
            <a:off x="228600" y="2819400"/>
            <a:ext cx="8139113" cy="519113"/>
          </a:xfrm>
          <a:prstGeom prst="rect">
            <a:avLst/>
          </a:prstGeom>
          <a:noFill/>
          <a:ln w="9525">
            <a:noFill/>
            <a:miter lim="800000"/>
            <a:headEnd/>
            <a:tailEnd/>
          </a:ln>
        </p:spPr>
        <p:txBody>
          <a:bodyPr>
            <a:spAutoFit/>
          </a:bodyPr>
          <a:lstStyle/>
          <a:p>
            <a:pPr>
              <a:spcBef>
                <a:spcPct val="50000"/>
              </a:spcBef>
            </a:pPr>
            <a:r>
              <a:rPr lang="en-US" sz="2800">
                <a:solidFill>
                  <a:srgbClr val="3333CC"/>
                </a:solidFill>
              </a:rPr>
              <a:t>  </a:t>
            </a:r>
            <a:r>
              <a:rPr lang="en-US" sz="2800">
                <a:solidFill>
                  <a:srgbClr val="FF0000"/>
                </a:solidFill>
              </a:rPr>
              <a:t>3.Khí các-bô-níc, Ô-xi, ni-tơ có đặc điểm gì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469015"/>
                                        </p:tgtEl>
                                        <p:attrNameLst>
                                          <p:attrName>style.visibility</p:attrName>
                                        </p:attrNameLst>
                                      </p:cBhvr>
                                      <p:to>
                                        <p:strVal val="visible"/>
                                      </p:to>
                                    </p:set>
                                    <p:anim calcmode="discrete" valueType="clr">
                                      <p:cBhvr override="childStyle">
                                        <p:cTn id="7" dur="80"/>
                                        <p:tgtEl>
                                          <p:spTgt spid="4690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69015"/>
                                        </p:tgtEl>
                                        <p:attrNameLst>
                                          <p:attrName>fillcolor</p:attrName>
                                        </p:attrNameLst>
                                      </p:cBhvr>
                                      <p:tavLst>
                                        <p:tav tm="0">
                                          <p:val>
                                            <p:clrVal>
                                              <a:schemeClr val="accent2"/>
                                            </p:clrVal>
                                          </p:val>
                                        </p:tav>
                                        <p:tav tm="50000">
                                          <p:val>
                                            <p:clrVal>
                                              <a:schemeClr val="hlink"/>
                                            </p:clrVal>
                                          </p:val>
                                        </p:tav>
                                      </p:tavLst>
                                    </p:anim>
                                    <p:set>
                                      <p:cBhvr>
                                        <p:cTn id="9" dur="80"/>
                                        <p:tgtEl>
                                          <p:spTgt spid="469015"/>
                                        </p:tgtEl>
                                        <p:attrNameLst>
                                          <p:attrName>fill.type</p:attrName>
                                        </p:attrNameLst>
                                      </p:cBhvr>
                                      <p:to>
                                        <p:strVal val="solid"/>
                                      </p:to>
                                    </p:set>
                                  </p:childTnLst>
                                </p:cTn>
                              </p:par>
                            </p:childTnLst>
                          </p:cTn>
                        </p:par>
                        <p:par>
                          <p:cTn id="10" fill="hold" nodeType="afterGroup">
                            <p:stCondLst>
                              <p:cond delay="156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469012">
                                            <p:txEl>
                                              <p:pRg st="0" end="0"/>
                                            </p:txEl>
                                          </p:spTgt>
                                        </p:tgtEl>
                                        <p:attrNameLst>
                                          <p:attrName>style.visibility</p:attrName>
                                        </p:attrNameLst>
                                      </p:cBhvr>
                                      <p:to>
                                        <p:strVal val="visible"/>
                                      </p:to>
                                    </p:set>
                                    <p:anim calcmode="discrete" valueType="clr">
                                      <p:cBhvr override="childStyle">
                                        <p:cTn id="13" dur="80"/>
                                        <p:tgtEl>
                                          <p:spTgt spid="46901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69012">
                                            <p:txEl>
                                              <p:pRg st="0" end="0"/>
                                            </p:txEl>
                                          </p:spTgt>
                                        </p:tgtEl>
                                        <p:attrNameLst>
                                          <p:attrName>fillcolor</p:attrName>
                                        </p:attrNameLst>
                                      </p:cBhvr>
                                      <p:tavLst>
                                        <p:tav tm="0">
                                          <p:val>
                                            <p:clrVal>
                                              <a:schemeClr val="accent2"/>
                                            </p:clrVal>
                                          </p:val>
                                        </p:tav>
                                        <p:tav tm="50000">
                                          <p:val>
                                            <p:clrVal>
                                              <a:schemeClr val="hlink"/>
                                            </p:clrVal>
                                          </p:val>
                                        </p:tav>
                                      </p:tavLst>
                                    </p:anim>
                                    <p:set>
                                      <p:cBhvr>
                                        <p:cTn id="15" dur="80"/>
                                        <p:tgtEl>
                                          <p:spTgt spid="469012">
                                            <p:txEl>
                                              <p:pRg st="0" end="0"/>
                                            </p:txEl>
                                          </p:spTgt>
                                        </p:tgtEl>
                                        <p:attrNameLst>
                                          <p:attrName>fill.type</p:attrName>
                                        </p:attrNameLst>
                                      </p:cBhvr>
                                      <p:to>
                                        <p:strVal val="solid"/>
                                      </p:to>
                                    </p:set>
                                  </p:childTnLst>
                                </p:cTn>
                              </p:par>
                            </p:childTnLst>
                          </p:cTn>
                        </p:par>
                        <p:par>
                          <p:cTn id="16" fill="hold" nodeType="afterGroup">
                            <p:stCondLst>
                              <p:cond delay="408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469013"/>
                                        </p:tgtEl>
                                        <p:attrNameLst>
                                          <p:attrName>style.visibility</p:attrName>
                                        </p:attrNameLst>
                                      </p:cBhvr>
                                      <p:to>
                                        <p:strVal val="visible"/>
                                      </p:to>
                                    </p:set>
                                    <p:anim calcmode="discrete" valueType="clr">
                                      <p:cBhvr override="childStyle">
                                        <p:cTn id="19" dur="80"/>
                                        <p:tgtEl>
                                          <p:spTgt spid="469013"/>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469013"/>
                                        </p:tgtEl>
                                        <p:attrNameLst>
                                          <p:attrName>fillcolor</p:attrName>
                                        </p:attrNameLst>
                                      </p:cBhvr>
                                      <p:tavLst>
                                        <p:tav tm="0">
                                          <p:val>
                                            <p:clrVal>
                                              <a:schemeClr val="accent2"/>
                                            </p:clrVal>
                                          </p:val>
                                        </p:tav>
                                        <p:tav tm="50000">
                                          <p:val>
                                            <p:clrVal>
                                              <a:schemeClr val="hlink"/>
                                            </p:clrVal>
                                          </p:val>
                                        </p:tav>
                                      </p:tavLst>
                                    </p:anim>
                                    <p:set>
                                      <p:cBhvr>
                                        <p:cTn id="21" dur="80"/>
                                        <p:tgtEl>
                                          <p:spTgt spid="469013"/>
                                        </p:tgtEl>
                                        <p:attrNameLst>
                                          <p:attrName>fill.type</p:attrName>
                                        </p:attrNameLst>
                                      </p:cBhvr>
                                      <p:to>
                                        <p:strVal val="solid"/>
                                      </p:to>
                                    </p:set>
                                  </p:childTnLst>
                                </p:cTn>
                              </p:par>
                            </p:childTnLst>
                          </p:cTn>
                        </p:par>
                        <p:par>
                          <p:cTn id="22" fill="hold" nodeType="afterGroup">
                            <p:stCondLst>
                              <p:cond delay="5440"/>
                            </p:stCondLst>
                            <p:childTnLst>
                              <p:par>
                                <p:cTn id="23" presetID="27" presetClass="entr" presetSubtype="0" fill="hold" grpId="0" nodeType="afterEffect">
                                  <p:stCondLst>
                                    <p:cond delay="0"/>
                                  </p:stCondLst>
                                  <p:iterate type="lt">
                                    <p:tmPct val="50000"/>
                                  </p:iterate>
                                  <p:childTnLst>
                                    <p:set>
                                      <p:cBhvr>
                                        <p:cTn id="24" dur="1" fill="hold">
                                          <p:stCondLst>
                                            <p:cond delay="0"/>
                                          </p:stCondLst>
                                        </p:cTn>
                                        <p:tgtEl>
                                          <p:spTgt spid="469014"/>
                                        </p:tgtEl>
                                        <p:attrNameLst>
                                          <p:attrName>style.visibility</p:attrName>
                                        </p:attrNameLst>
                                      </p:cBhvr>
                                      <p:to>
                                        <p:strVal val="visible"/>
                                      </p:to>
                                    </p:set>
                                    <p:anim calcmode="discrete" valueType="clr">
                                      <p:cBhvr override="childStyle">
                                        <p:cTn id="25" dur="80"/>
                                        <p:tgtEl>
                                          <p:spTgt spid="469014"/>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469014"/>
                                        </p:tgtEl>
                                        <p:attrNameLst>
                                          <p:attrName>fillcolor</p:attrName>
                                        </p:attrNameLst>
                                      </p:cBhvr>
                                      <p:tavLst>
                                        <p:tav tm="0">
                                          <p:val>
                                            <p:clrVal>
                                              <a:schemeClr val="accent2"/>
                                            </p:clrVal>
                                          </p:val>
                                        </p:tav>
                                        <p:tav tm="50000">
                                          <p:val>
                                            <p:clrVal>
                                              <a:schemeClr val="hlink"/>
                                            </p:clrVal>
                                          </p:val>
                                        </p:tav>
                                      </p:tavLst>
                                    </p:anim>
                                    <p:set>
                                      <p:cBhvr>
                                        <p:cTn id="27" dur="80"/>
                                        <p:tgtEl>
                                          <p:spTgt spid="469014"/>
                                        </p:tgtEl>
                                        <p:attrNameLst>
                                          <p:attrName>fill.type</p:attrName>
                                        </p:attrNameLst>
                                      </p:cBhvr>
                                      <p:to>
                                        <p:strVal val="solid"/>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469007"/>
                                        </p:tgtEl>
                                        <p:attrNameLst>
                                          <p:attrName>style.visibility</p:attrName>
                                        </p:attrNameLst>
                                      </p:cBhvr>
                                      <p:to>
                                        <p:strVal val="visible"/>
                                      </p:to>
                                    </p:set>
                                    <p:anim calcmode="lin" valueType="num">
                                      <p:cBhvr additive="base">
                                        <p:cTn id="32" dur="500" fill="hold"/>
                                        <p:tgtEl>
                                          <p:spTgt spid="469007"/>
                                        </p:tgtEl>
                                        <p:attrNameLst>
                                          <p:attrName>ppt_x</p:attrName>
                                        </p:attrNameLst>
                                      </p:cBhvr>
                                      <p:tavLst>
                                        <p:tav tm="0">
                                          <p:val>
                                            <p:strVal val="#ppt_x"/>
                                          </p:val>
                                        </p:tav>
                                        <p:tav tm="100000">
                                          <p:val>
                                            <p:strVal val="#ppt_x"/>
                                          </p:val>
                                        </p:tav>
                                      </p:tavLst>
                                    </p:anim>
                                    <p:anim calcmode="lin" valueType="num">
                                      <p:cBhvr additive="base">
                                        <p:cTn id="33" dur="500" fill="hold"/>
                                        <p:tgtEl>
                                          <p:spTgt spid="4690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9007" grpId="0" animBg="1"/>
      <p:bldP spid="469012" grpId="0" build="allAtOnce"/>
      <p:bldP spid="469013" grpId="0"/>
      <p:bldP spid="469014" grpId="0"/>
      <p:bldP spid="4690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1266" name="Rectangle 3"/>
          <p:cNvSpPr>
            <a:spLocks noChangeArrowheads="1"/>
          </p:cNvSpPr>
          <p:nvPr/>
        </p:nvSpPr>
        <p:spPr bwMode="auto">
          <a:xfrm>
            <a:off x="0" y="-1588"/>
            <a:ext cx="487363" cy="276226"/>
          </a:xfrm>
          <a:prstGeom prst="rect">
            <a:avLst/>
          </a:prstGeom>
          <a:noFill/>
          <a:ln w="9525">
            <a:noFill/>
            <a:miter lim="800000"/>
            <a:headEnd/>
            <a:tailEnd/>
          </a:ln>
        </p:spPr>
        <p:txBody>
          <a:bodyPr wrap="none" anchor="ctr">
            <a:spAutoFit/>
          </a:bodyPr>
          <a:lstStyle/>
          <a:p>
            <a:r>
              <a:rPr lang="en-US" sz="1200" b="1" i="1">
                <a:cs typeface="Times New Roman" pitchFamily="18" charset="0"/>
              </a:rPr>
              <a:t>       </a:t>
            </a:r>
            <a:endParaRPr lang="en-US" sz="1600"/>
          </a:p>
        </p:txBody>
      </p:sp>
      <p:sp>
        <p:nvSpPr>
          <p:cNvPr id="11267" name="Rectangle 5"/>
          <p:cNvSpPr>
            <a:spLocks noChangeArrowheads="1"/>
          </p:cNvSpPr>
          <p:nvPr/>
        </p:nvSpPr>
        <p:spPr bwMode="auto">
          <a:xfrm>
            <a:off x="0" y="-184150"/>
            <a:ext cx="184150" cy="338138"/>
          </a:xfrm>
          <a:prstGeom prst="rect">
            <a:avLst/>
          </a:prstGeom>
          <a:noFill/>
          <a:ln w="9525">
            <a:noFill/>
            <a:miter lim="800000"/>
            <a:headEnd/>
            <a:tailEnd/>
          </a:ln>
        </p:spPr>
        <p:txBody>
          <a:bodyPr wrap="none" anchor="ctr">
            <a:spAutoFit/>
          </a:bodyPr>
          <a:lstStyle/>
          <a:p>
            <a:endParaRPr lang="en-US" sz="1600"/>
          </a:p>
        </p:txBody>
      </p:sp>
      <p:sp>
        <p:nvSpPr>
          <p:cNvPr id="11268" name="AutoShape 9"/>
          <p:cNvSpPr>
            <a:spLocks noChangeArrowheads="1"/>
          </p:cNvSpPr>
          <p:nvPr/>
        </p:nvSpPr>
        <p:spPr bwMode="auto">
          <a:xfrm>
            <a:off x="1766888" y="609600"/>
            <a:ext cx="1066800" cy="609600"/>
          </a:xfrm>
          <a:prstGeom prst="star16">
            <a:avLst>
              <a:gd name="adj" fmla="val 37500"/>
            </a:avLst>
          </a:prstGeom>
          <a:solidFill>
            <a:srgbClr val="FFFF00"/>
          </a:solidFill>
          <a:ln w="9525">
            <a:solidFill>
              <a:srgbClr val="FF0000"/>
            </a:solidFill>
            <a:miter lim="800000"/>
            <a:headEnd/>
            <a:tailEnd/>
          </a:ln>
        </p:spPr>
        <p:txBody>
          <a:bodyPr wrap="none" anchor="ctr"/>
          <a:lstStyle/>
          <a:p>
            <a:pPr algn="ctr" eaLnBrk="0" hangingPunct="0"/>
            <a:r>
              <a:rPr lang="en-US" sz="1600" b="1">
                <a:solidFill>
                  <a:srgbClr val="0000FF"/>
                </a:solidFill>
              </a:rPr>
              <a:t>Bài 35</a:t>
            </a:r>
          </a:p>
        </p:txBody>
      </p:sp>
      <p:pic>
        <p:nvPicPr>
          <p:cNvPr id="11269" name="Picture 14" descr="flowlin2.gif (13943 bytes)"/>
          <p:cNvPicPr>
            <a:picLocks noChangeAspect="1" noChangeArrowheads="1"/>
          </p:cNvPicPr>
          <p:nvPr/>
        </p:nvPicPr>
        <p:blipFill>
          <a:blip r:embed="rId5"/>
          <a:srcRect/>
          <a:stretch>
            <a:fillRect/>
          </a:stretch>
        </p:blipFill>
        <p:spPr bwMode="auto">
          <a:xfrm>
            <a:off x="533400" y="5867400"/>
            <a:ext cx="7696200" cy="990600"/>
          </a:xfrm>
          <a:prstGeom prst="rect">
            <a:avLst/>
          </a:prstGeom>
          <a:noFill/>
          <a:ln w="9525">
            <a:noFill/>
            <a:miter lim="800000"/>
            <a:headEnd/>
            <a:tailEnd/>
          </a:ln>
        </p:spPr>
      </p:pic>
      <p:sp>
        <p:nvSpPr>
          <p:cNvPr id="11270" name="WordArt 26"/>
          <p:cNvSpPr>
            <a:spLocks noChangeArrowheads="1" noChangeShapeType="1" noTextEdit="1"/>
          </p:cNvSpPr>
          <p:nvPr/>
        </p:nvSpPr>
        <p:spPr bwMode="auto">
          <a:xfrm>
            <a:off x="3733800" y="519113"/>
            <a:ext cx="2286000" cy="533400"/>
          </a:xfrm>
          <a:prstGeom prst="rect">
            <a:avLst/>
          </a:prstGeom>
        </p:spPr>
        <p:txBody>
          <a:bodyPr wrap="none" fromWordArt="1">
            <a:prstTxWarp prst="textPlain">
              <a:avLst>
                <a:gd name="adj" fmla="val 50000"/>
              </a:avLst>
            </a:prstTxWarp>
          </a:bodyPr>
          <a:lstStyle/>
          <a:p>
            <a:pPr algn="ctr"/>
            <a:r>
              <a:rPr lang="en-US" sz="3200" kern="10">
                <a:ln w="9525">
                  <a:solidFill>
                    <a:schemeClr val="tx1"/>
                  </a:solidFill>
                  <a:round/>
                  <a:headEnd/>
                  <a:tailEnd/>
                </a:ln>
                <a:solidFill>
                  <a:srgbClr val="FF0000"/>
                </a:solidFill>
                <a:effectLst>
                  <a:outerShdw dist="35921" dir="2700000" algn="ctr" rotWithShape="0">
                    <a:srgbClr val="C0C0C0">
                      <a:alpha val="79999"/>
                    </a:srgbClr>
                  </a:outerShdw>
                </a:effectLst>
                <a:latin typeface="Arial"/>
                <a:cs typeface="Arial"/>
              </a:rPr>
              <a:t>Khoa học</a:t>
            </a:r>
          </a:p>
        </p:txBody>
      </p:sp>
      <p:sp>
        <p:nvSpPr>
          <p:cNvPr id="11271" name="WordArt 28"/>
          <p:cNvSpPr>
            <a:spLocks noChangeArrowheads="1" noChangeShapeType="1" noTextEdit="1"/>
          </p:cNvSpPr>
          <p:nvPr/>
        </p:nvSpPr>
        <p:spPr bwMode="auto">
          <a:xfrm>
            <a:off x="2895600" y="990600"/>
            <a:ext cx="4800600" cy="685800"/>
          </a:xfrm>
          <a:prstGeom prst="rect">
            <a:avLst/>
          </a:prstGeom>
        </p:spPr>
        <p:txBody>
          <a:bodyPr wrap="none" fromWordArt="1">
            <a:prstTxWarp prst="textDeflate">
              <a:avLst>
                <a:gd name="adj" fmla="val 9954"/>
              </a:avLst>
            </a:prstTxWarp>
          </a:bodyPr>
          <a:lstStyle/>
          <a:p>
            <a:pPr algn="ctr"/>
            <a:r>
              <a:rPr lang="en-US" sz="3200" kern="10">
                <a:ln w="9525">
                  <a:solidFill>
                    <a:srgbClr val="0000FF"/>
                  </a:solidFill>
                  <a:round/>
                  <a:headEnd/>
                  <a:tailEnd/>
                </a:ln>
                <a:solidFill>
                  <a:srgbClr val="0000FF"/>
                </a:solidFill>
                <a:latin typeface="Arial"/>
                <a:cs typeface="Arial"/>
              </a:rPr>
              <a:t>Sự chuyển thể của chất</a:t>
            </a:r>
          </a:p>
        </p:txBody>
      </p:sp>
      <p:sp>
        <p:nvSpPr>
          <p:cNvPr id="440349" name="AutoShape 29"/>
          <p:cNvSpPr>
            <a:spLocks noChangeArrowheads="1"/>
          </p:cNvSpPr>
          <p:nvPr/>
        </p:nvSpPr>
        <p:spPr bwMode="auto">
          <a:xfrm>
            <a:off x="838200" y="2590800"/>
            <a:ext cx="7696200" cy="3200400"/>
          </a:xfrm>
          <a:prstGeom prst="flowChartAlternateProcess">
            <a:avLst/>
          </a:prstGeom>
          <a:solidFill>
            <a:srgbClr val="FFFF99"/>
          </a:solidFill>
          <a:ln w="76200" cmpd="tri" algn="ctr">
            <a:solidFill>
              <a:srgbClr val="FF9900"/>
            </a:solidFill>
            <a:miter lim="800000"/>
            <a:headEnd/>
            <a:tailEnd/>
          </a:ln>
        </p:spPr>
        <p:txBody>
          <a:bodyPr wrap="none" anchor="ctr"/>
          <a:lstStyle/>
          <a:p>
            <a:pPr algn="just"/>
            <a:endParaRPr lang="en-US" sz="1600">
              <a:cs typeface="Arial" charset="0"/>
            </a:endParaRPr>
          </a:p>
        </p:txBody>
      </p:sp>
      <p:sp>
        <p:nvSpPr>
          <p:cNvPr id="440355" name="Rectangle 35"/>
          <p:cNvSpPr>
            <a:spLocks noChangeArrowheads="1"/>
          </p:cNvSpPr>
          <p:nvPr/>
        </p:nvSpPr>
        <p:spPr bwMode="auto">
          <a:xfrm>
            <a:off x="1066800" y="2819400"/>
            <a:ext cx="6858000" cy="461963"/>
          </a:xfrm>
          <a:prstGeom prst="rect">
            <a:avLst/>
          </a:prstGeom>
          <a:noFill/>
          <a:ln w="9525" algn="ctr">
            <a:noFill/>
            <a:miter lim="800000"/>
            <a:headEnd/>
            <a:tailEnd/>
          </a:ln>
        </p:spPr>
        <p:txBody>
          <a:bodyPr>
            <a:spAutoFit/>
          </a:bodyPr>
          <a:lstStyle/>
          <a:p>
            <a:pPr>
              <a:spcBef>
                <a:spcPct val="50000"/>
              </a:spcBef>
            </a:pPr>
            <a:r>
              <a:rPr lang="en-US" sz="2400">
                <a:solidFill>
                  <a:srgbClr val="FF0000"/>
                </a:solidFill>
              </a:rPr>
              <a:t>- Chất rắn có hình dạng nhất định</a:t>
            </a:r>
          </a:p>
        </p:txBody>
      </p:sp>
      <p:sp>
        <p:nvSpPr>
          <p:cNvPr id="440356" name="Text Box 36"/>
          <p:cNvSpPr txBox="1">
            <a:spLocks noChangeArrowheads="1"/>
          </p:cNvSpPr>
          <p:nvPr/>
        </p:nvSpPr>
        <p:spPr bwMode="auto">
          <a:xfrm>
            <a:off x="1066800" y="4402138"/>
            <a:ext cx="8534400" cy="1016000"/>
          </a:xfrm>
          <a:prstGeom prst="rect">
            <a:avLst/>
          </a:prstGeom>
          <a:noFill/>
          <a:ln w="9525">
            <a:noFill/>
            <a:miter lim="800000"/>
            <a:headEnd/>
            <a:tailEnd/>
          </a:ln>
        </p:spPr>
        <p:txBody>
          <a:bodyPr>
            <a:spAutoFit/>
          </a:bodyPr>
          <a:lstStyle/>
          <a:p>
            <a:pPr>
              <a:spcBef>
                <a:spcPct val="50000"/>
              </a:spcBef>
            </a:pPr>
            <a:r>
              <a:rPr lang="en-US" sz="2400">
                <a:solidFill>
                  <a:srgbClr val="FF0000"/>
                </a:solidFill>
              </a:rPr>
              <a:t>- Chất khí</a:t>
            </a:r>
            <a:r>
              <a:rPr lang="en-US" sz="2000">
                <a:solidFill>
                  <a:srgbClr val="FF0000"/>
                </a:solidFill>
              </a:rPr>
              <a:t> </a:t>
            </a:r>
            <a:r>
              <a:rPr lang="en-US" sz="2400">
                <a:solidFill>
                  <a:srgbClr val="FF0000"/>
                </a:solidFill>
              </a:rPr>
              <a:t>không có hình dạng nhất định,chiếm </a:t>
            </a:r>
          </a:p>
          <a:p>
            <a:pPr>
              <a:spcBef>
                <a:spcPct val="50000"/>
              </a:spcBef>
            </a:pPr>
            <a:r>
              <a:rPr lang="en-US" sz="2400">
                <a:solidFill>
                  <a:srgbClr val="FF0000"/>
                </a:solidFill>
              </a:rPr>
              <a:t>toàn bộ vật chứa nó, không nhìn thấy được.</a:t>
            </a:r>
          </a:p>
        </p:txBody>
      </p:sp>
      <p:sp>
        <p:nvSpPr>
          <p:cNvPr id="440357" name="Rectangle 37"/>
          <p:cNvSpPr>
            <a:spLocks noChangeArrowheads="1"/>
          </p:cNvSpPr>
          <p:nvPr/>
        </p:nvSpPr>
        <p:spPr bwMode="auto">
          <a:xfrm>
            <a:off x="1066800" y="3429000"/>
            <a:ext cx="7543800" cy="830263"/>
          </a:xfrm>
          <a:prstGeom prst="rect">
            <a:avLst/>
          </a:prstGeom>
          <a:noFill/>
          <a:ln w="9525" algn="ctr">
            <a:noFill/>
            <a:miter lim="800000"/>
            <a:headEnd/>
            <a:tailEnd/>
          </a:ln>
        </p:spPr>
        <p:txBody>
          <a:bodyPr>
            <a:spAutoFit/>
          </a:bodyPr>
          <a:lstStyle/>
          <a:p>
            <a:pPr>
              <a:spcBef>
                <a:spcPct val="50000"/>
              </a:spcBef>
            </a:pPr>
            <a:r>
              <a:rPr lang="en-US" sz="2400">
                <a:solidFill>
                  <a:srgbClr val="FF0000"/>
                </a:solidFill>
              </a:rPr>
              <a:t>- Chất lỏng không có hình dạng nhất định, có hình dạng của vật chứa nó,nhìn thấy được.</a:t>
            </a:r>
          </a:p>
        </p:txBody>
      </p:sp>
      <p:sp>
        <p:nvSpPr>
          <p:cNvPr id="440358" name="Text Box 38"/>
          <p:cNvSpPr txBox="1">
            <a:spLocks noChangeArrowheads="1"/>
          </p:cNvSpPr>
          <p:nvPr/>
        </p:nvSpPr>
        <p:spPr bwMode="auto">
          <a:xfrm>
            <a:off x="990600" y="1644650"/>
            <a:ext cx="7772400" cy="461963"/>
          </a:xfrm>
          <a:prstGeom prst="rect">
            <a:avLst/>
          </a:prstGeom>
          <a:noFill/>
          <a:ln w="9525">
            <a:noFill/>
            <a:miter lim="800000"/>
            <a:headEnd/>
            <a:tailEnd/>
          </a:ln>
        </p:spPr>
        <p:txBody>
          <a:bodyPr>
            <a:spAutoFit/>
          </a:bodyPr>
          <a:lstStyle/>
          <a:p>
            <a:pPr>
              <a:spcBef>
                <a:spcPct val="50000"/>
              </a:spcBef>
            </a:pPr>
            <a:r>
              <a:rPr lang="en-US" sz="2400" u="sng">
                <a:solidFill>
                  <a:srgbClr val="FF0000"/>
                </a:solidFill>
                <a:cs typeface="Arial" charset="0"/>
              </a:rPr>
              <a:t>Kết luận</a:t>
            </a:r>
            <a:r>
              <a:rPr lang="en-US" sz="2400">
                <a:solidFill>
                  <a:srgbClr val="FF0000"/>
                </a:solidFill>
                <a:cs typeface="Arial" charset="0"/>
              </a:rPr>
              <a:t>: </a:t>
            </a:r>
            <a:r>
              <a:rPr lang="en-US" sz="2400">
                <a:solidFill>
                  <a:srgbClr val="A50021"/>
                </a:solidFill>
                <a:cs typeface="Arial" charset="0"/>
              </a:rPr>
              <a:t>Đặc điểm của chất rắn, chất lỏng, chất khí.</a:t>
            </a:r>
          </a:p>
        </p:txBody>
      </p:sp>
      <p:sp>
        <p:nvSpPr>
          <p:cNvPr id="440359" name="Text Box 39"/>
          <p:cNvSpPr txBox="1">
            <a:spLocks noChangeArrowheads="1"/>
          </p:cNvSpPr>
          <p:nvPr/>
        </p:nvSpPr>
        <p:spPr bwMode="auto">
          <a:xfrm>
            <a:off x="838200" y="1752600"/>
            <a:ext cx="7239000" cy="708025"/>
          </a:xfrm>
          <a:prstGeom prst="rect">
            <a:avLst/>
          </a:prstGeom>
          <a:noFill/>
          <a:ln w="9525">
            <a:noFill/>
            <a:miter lim="800000"/>
            <a:headEnd/>
            <a:tailEnd/>
          </a:ln>
        </p:spPr>
        <p:txBody>
          <a:bodyPr>
            <a:spAutoFit/>
          </a:bodyPr>
          <a:lstStyle/>
          <a:p>
            <a:pPr>
              <a:spcBef>
                <a:spcPct val="50000"/>
              </a:spcBef>
            </a:pPr>
            <a:r>
              <a:rPr lang="en-US" sz="2000">
                <a:solidFill>
                  <a:srgbClr val="0000FF"/>
                </a:solidFill>
                <a:cs typeface="Arial" charset="0"/>
              </a:rPr>
              <a:t>Qua trò chơi ta thấy chất rắn, chất lỏng, chất khí có đặc điểm gì?</a:t>
            </a:r>
          </a:p>
        </p:txBody>
      </p:sp>
    </p:spTree>
  </p:cSld>
  <p:clrMapOvr>
    <a:masterClrMapping/>
  </p:clrMapOvr>
  <p:transition spd="med">
    <p:comb dir="vert"/>
    <p:sndAc>
      <p:stSnd>
        <p:snd r:embed="rId3" name="chimes.wav" builtIn="1"/>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40359"/>
                                        </p:tgtEl>
                                        <p:attrNameLst>
                                          <p:attrName>style.visibility</p:attrName>
                                        </p:attrNameLst>
                                      </p:cBhvr>
                                      <p:to>
                                        <p:strVal val="visible"/>
                                      </p:to>
                                    </p:set>
                                    <p:animEffect transition="in" filter="box(in)">
                                      <p:cBhvr>
                                        <p:cTn id="7" dur="500"/>
                                        <p:tgtEl>
                                          <p:spTgt spid="4403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xit" presetSubtype="4" fill="hold" grpId="1" nodeType="clickEffect">
                                  <p:stCondLst>
                                    <p:cond delay="0"/>
                                  </p:stCondLst>
                                  <p:childTnLst>
                                    <p:anim calcmode="lin" valueType="num">
                                      <p:cBhvr additive="base">
                                        <p:cTn id="11" dur="500"/>
                                        <p:tgtEl>
                                          <p:spTgt spid="440359"/>
                                        </p:tgtEl>
                                        <p:attrNameLst>
                                          <p:attrName>ppt_x</p:attrName>
                                        </p:attrNameLst>
                                      </p:cBhvr>
                                      <p:tavLst>
                                        <p:tav tm="0">
                                          <p:val>
                                            <p:strVal val="ppt_x"/>
                                          </p:val>
                                        </p:tav>
                                        <p:tav tm="100000">
                                          <p:val>
                                            <p:strVal val="ppt_x"/>
                                          </p:val>
                                        </p:tav>
                                      </p:tavLst>
                                    </p:anim>
                                    <p:anim calcmode="lin" valueType="num">
                                      <p:cBhvr additive="base">
                                        <p:cTn id="12" dur="500"/>
                                        <p:tgtEl>
                                          <p:spTgt spid="440359"/>
                                        </p:tgtEl>
                                        <p:attrNameLst>
                                          <p:attrName>ppt_y</p:attrName>
                                        </p:attrNameLst>
                                      </p:cBhvr>
                                      <p:tavLst>
                                        <p:tav tm="0">
                                          <p:val>
                                            <p:strVal val="ppt_y"/>
                                          </p:val>
                                        </p:tav>
                                        <p:tav tm="100000">
                                          <p:val>
                                            <p:strVal val="1+ppt_h/2"/>
                                          </p:val>
                                        </p:tav>
                                      </p:tavLst>
                                    </p:anim>
                                    <p:set>
                                      <p:cBhvr>
                                        <p:cTn id="13" dur="1" fill="hold">
                                          <p:stCondLst>
                                            <p:cond delay="499"/>
                                          </p:stCondLst>
                                        </p:cTn>
                                        <p:tgtEl>
                                          <p:spTgt spid="440359"/>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440358"/>
                                        </p:tgtEl>
                                        <p:attrNameLst>
                                          <p:attrName>style.visibility</p:attrName>
                                        </p:attrNameLst>
                                      </p:cBhvr>
                                      <p:to>
                                        <p:strVal val="visible"/>
                                      </p:to>
                                    </p:set>
                                    <p:animEffect transition="in" filter="fade">
                                      <p:cBhvr>
                                        <p:cTn id="18" dur="1000"/>
                                        <p:tgtEl>
                                          <p:spTgt spid="440358"/>
                                        </p:tgtEl>
                                      </p:cBhvr>
                                    </p:animEffect>
                                    <p:anim calcmode="lin" valueType="num">
                                      <p:cBhvr>
                                        <p:cTn id="19" dur="1000" fill="hold"/>
                                        <p:tgtEl>
                                          <p:spTgt spid="440358"/>
                                        </p:tgtEl>
                                        <p:attrNameLst>
                                          <p:attrName>ppt_x</p:attrName>
                                        </p:attrNameLst>
                                      </p:cBhvr>
                                      <p:tavLst>
                                        <p:tav tm="0">
                                          <p:val>
                                            <p:strVal val="#ppt_x"/>
                                          </p:val>
                                        </p:tav>
                                        <p:tav tm="100000">
                                          <p:val>
                                            <p:strVal val="#ppt_x"/>
                                          </p:val>
                                        </p:tav>
                                      </p:tavLst>
                                    </p:anim>
                                    <p:anim calcmode="lin" valueType="num">
                                      <p:cBhvr>
                                        <p:cTn id="20" dur="1000" fill="hold"/>
                                        <p:tgtEl>
                                          <p:spTgt spid="440358"/>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ntr" presetSubtype="4" fill="hold" grpId="0" nodeType="clickEffect">
                                  <p:stCondLst>
                                    <p:cond delay="0"/>
                                  </p:stCondLst>
                                  <p:childTnLst>
                                    <p:set>
                                      <p:cBhvr>
                                        <p:cTn id="24" dur="1" fill="hold">
                                          <p:stCondLst>
                                            <p:cond delay="0"/>
                                          </p:stCondLst>
                                        </p:cTn>
                                        <p:tgtEl>
                                          <p:spTgt spid="440349"/>
                                        </p:tgtEl>
                                        <p:attrNameLst>
                                          <p:attrName>style.visibility</p:attrName>
                                        </p:attrNameLst>
                                      </p:cBhvr>
                                      <p:to>
                                        <p:strVal val="visible"/>
                                      </p:to>
                                    </p:set>
                                    <p:animEffect transition="in" filter="wheel(4)">
                                      <p:cBhvr>
                                        <p:cTn id="25" dur="2000"/>
                                        <p:tgtEl>
                                          <p:spTgt spid="44034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7" presetClass="entr" presetSubtype="0" fill="hold" grpId="0" nodeType="clickEffect">
                                  <p:stCondLst>
                                    <p:cond delay="0"/>
                                  </p:stCondLst>
                                  <p:iterate type="lt">
                                    <p:tmPct val="50000"/>
                                  </p:iterate>
                                  <p:childTnLst>
                                    <p:set>
                                      <p:cBhvr>
                                        <p:cTn id="29" dur="1" fill="hold">
                                          <p:stCondLst>
                                            <p:cond delay="0"/>
                                          </p:stCondLst>
                                        </p:cTn>
                                        <p:tgtEl>
                                          <p:spTgt spid="440355"/>
                                        </p:tgtEl>
                                        <p:attrNameLst>
                                          <p:attrName>style.visibility</p:attrName>
                                        </p:attrNameLst>
                                      </p:cBhvr>
                                      <p:to>
                                        <p:strVal val="visible"/>
                                      </p:to>
                                    </p:set>
                                    <p:anim calcmode="discrete" valueType="clr">
                                      <p:cBhvr override="childStyle">
                                        <p:cTn id="30" dur="80"/>
                                        <p:tgtEl>
                                          <p:spTgt spid="440355"/>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440355"/>
                                        </p:tgtEl>
                                        <p:attrNameLst>
                                          <p:attrName>fillcolor</p:attrName>
                                        </p:attrNameLst>
                                      </p:cBhvr>
                                      <p:tavLst>
                                        <p:tav tm="0">
                                          <p:val>
                                            <p:clrVal>
                                              <a:schemeClr val="accent2"/>
                                            </p:clrVal>
                                          </p:val>
                                        </p:tav>
                                        <p:tav tm="50000">
                                          <p:val>
                                            <p:clrVal>
                                              <a:schemeClr val="hlink"/>
                                            </p:clrVal>
                                          </p:val>
                                        </p:tav>
                                      </p:tavLst>
                                    </p:anim>
                                    <p:set>
                                      <p:cBhvr>
                                        <p:cTn id="32" dur="80"/>
                                        <p:tgtEl>
                                          <p:spTgt spid="440355"/>
                                        </p:tgtEl>
                                        <p:attrNameLst>
                                          <p:attrName>fill.type</p:attrName>
                                        </p:attrNameLst>
                                      </p:cBhvr>
                                      <p:to>
                                        <p:strVal val="solid"/>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7" presetClass="entr" presetSubtype="0" fill="hold" grpId="0" nodeType="clickEffect">
                                  <p:stCondLst>
                                    <p:cond delay="0"/>
                                  </p:stCondLst>
                                  <p:iterate type="lt">
                                    <p:tmPct val="50000"/>
                                  </p:iterate>
                                  <p:childTnLst>
                                    <p:set>
                                      <p:cBhvr>
                                        <p:cTn id="36" dur="1" fill="hold">
                                          <p:stCondLst>
                                            <p:cond delay="0"/>
                                          </p:stCondLst>
                                        </p:cTn>
                                        <p:tgtEl>
                                          <p:spTgt spid="440357"/>
                                        </p:tgtEl>
                                        <p:attrNameLst>
                                          <p:attrName>style.visibility</p:attrName>
                                        </p:attrNameLst>
                                      </p:cBhvr>
                                      <p:to>
                                        <p:strVal val="visible"/>
                                      </p:to>
                                    </p:set>
                                    <p:anim calcmode="discrete" valueType="clr">
                                      <p:cBhvr override="childStyle">
                                        <p:cTn id="37" dur="80"/>
                                        <p:tgtEl>
                                          <p:spTgt spid="440357"/>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440357"/>
                                        </p:tgtEl>
                                        <p:attrNameLst>
                                          <p:attrName>fillcolor</p:attrName>
                                        </p:attrNameLst>
                                      </p:cBhvr>
                                      <p:tavLst>
                                        <p:tav tm="0">
                                          <p:val>
                                            <p:clrVal>
                                              <a:schemeClr val="accent2"/>
                                            </p:clrVal>
                                          </p:val>
                                        </p:tav>
                                        <p:tav tm="50000">
                                          <p:val>
                                            <p:clrVal>
                                              <a:schemeClr val="hlink"/>
                                            </p:clrVal>
                                          </p:val>
                                        </p:tav>
                                      </p:tavLst>
                                    </p:anim>
                                    <p:set>
                                      <p:cBhvr>
                                        <p:cTn id="39" dur="80"/>
                                        <p:tgtEl>
                                          <p:spTgt spid="440357"/>
                                        </p:tgtEl>
                                        <p:attrNameLst>
                                          <p:attrName>fill.type</p:attrName>
                                        </p:attrNameLst>
                                      </p:cBhvr>
                                      <p:to>
                                        <p:strVal val="solid"/>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7" presetClass="entr" presetSubtype="0" fill="hold" grpId="0" nodeType="clickEffect">
                                  <p:stCondLst>
                                    <p:cond delay="0"/>
                                  </p:stCondLst>
                                  <p:iterate type="lt">
                                    <p:tmPct val="50000"/>
                                  </p:iterate>
                                  <p:childTnLst>
                                    <p:set>
                                      <p:cBhvr>
                                        <p:cTn id="43" dur="1" fill="hold">
                                          <p:stCondLst>
                                            <p:cond delay="0"/>
                                          </p:stCondLst>
                                        </p:cTn>
                                        <p:tgtEl>
                                          <p:spTgt spid="440356"/>
                                        </p:tgtEl>
                                        <p:attrNameLst>
                                          <p:attrName>style.visibility</p:attrName>
                                        </p:attrNameLst>
                                      </p:cBhvr>
                                      <p:to>
                                        <p:strVal val="visible"/>
                                      </p:to>
                                    </p:set>
                                    <p:anim calcmode="discrete" valueType="clr">
                                      <p:cBhvr override="childStyle">
                                        <p:cTn id="44" dur="80"/>
                                        <p:tgtEl>
                                          <p:spTgt spid="440356"/>
                                        </p:tgtEl>
                                        <p:attrNameLst>
                                          <p:attrName>style.color</p:attrName>
                                        </p:attrNameLst>
                                      </p:cBhvr>
                                      <p:tavLst>
                                        <p:tav tm="0">
                                          <p:val>
                                            <p:clrVal>
                                              <a:schemeClr val="accent2"/>
                                            </p:clrVal>
                                          </p:val>
                                        </p:tav>
                                        <p:tav tm="50000">
                                          <p:val>
                                            <p:clrVal>
                                              <a:schemeClr val="hlink"/>
                                            </p:clrVal>
                                          </p:val>
                                        </p:tav>
                                      </p:tavLst>
                                    </p:anim>
                                    <p:anim calcmode="discrete" valueType="clr">
                                      <p:cBhvr>
                                        <p:cTn id="45" dur="80"/>
                                        <p:tgtEl>
                                          <p:spTgt spid="440356"/>
                                        </p:tgtEl>
                                        <p:attrNameLst>
                                          <p:attrName>fillcolor</p:attrName>
                                        </p:attrNameLst>
                                      </p:cBhvr>
                                      <p:tavLst>
                                        <p:tav tm="0">
                                          <p:val>
                                            <p:clrVal>
                                              <a:schemeClr val="accent2"/>
                                            </p:clrVal>
                                          </p:val>
                                        </p:tav>
                                        <p:tav tm="50000">
                                          <p:val>
                                            <p:clrVal>
                                              <a:schemeClr val="hlink"/>
                                            </p:clrVal>
                                          </p:val>
                                        </p:tav>
                                      </p:tavLst>
                                    </p:anim>
                                    <p:set>
                                      <p:cBhvr>
                                        <p:cTn id="46" dur="80"/>
                                        <p:tgtEl>
                                          <p:spTgt spid="44035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9" grpId="0" animBg="1"/>
      <p:bldP spid="440355" grpId="0"/>
      <p:bldP spid="440356" grpId="0"/>
      <p:bldP spid="440357" grpId="0"/>
      <p:bldP spid="440358" grpId="0"/>
      <p:bldP spid="440359" grpId="0"/>
      <p:bldP spid="440359" grpId="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1568</TotalTime>
  <Words>1222</Words>
  <Application>Microsoft PowerPoint</Application>
  <PresentationFormat>On-screen Show (4:3)</PresentationFormat>
  <Paragraphs>187</Paragraphs>
  <Slides>16</Slides>
  <Notes>4</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2</vt:i4>
      </vt:variant>
      <vt:variant>
        <vt:lpstr>Slide Titles</vt:lpstr>
      </vt:variant>
      <vt:variant>
        <vt:i4>16</vt:i4>
      </vt:variant>
    </vt:vector>
  </HeadingPairs>
  <TitlesOfParts>
    <vt:vector size="22" baseType="lpstr">
      <vt:lpstr>Arial</vt:lpstr>
      <vt:lpstr>Wingdings</vt:lpstr>
      <vt:lpstr>Times New Roman</vt:lpstr>
      <vt:lpstr>Default Design</vt:lpstr>
      <vt:lpstr>CorelDRAW.Graphic.12</vt:lpstr>
      <vt:lpstr>Microsoft Clip Gallery</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 </vt:lpstr>
      <vt:lpstr>Slide 15</vt:lpstr>
      <vt:lpstr>Slide 16</vt:lpstr>
    </vt:vector>
  </TitlesOfParts>
  <Company>HOME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CSTeam</cp:lastModifiedBy>
  <cp:revision>143</cp:revision>
  <cp:lastPrinted>1601-01-01T00:00:00Z</cp:lastPrinted>
  <dcterms:created xsi:type="dcterms:W3CDTF">2009-10-09T13:26:45Z</dcterms:created>
  <dcterms:modified xsi:type="dcterms:W3CDTF">2016-06-30T02:36:13Z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7</vt:i4>
  </property>
</Properties>
</file>