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697" r:id="rId2"/>
  </p:sldMasterIdLst>
  <p:notesMasterIdLst>
    <p:notesMasterId r:id="rId20"/>
  </p:notesMasterIdLst>
  <p:sldIdLst>
    <p:sldId id="351" r:id="rId3"/>
    <p:sldId id="315" r:id="rId4"/>
    <p:sldId id="319" r:id="rId5"/>
    <p:sldId id="318" r:id="rId6"/>
    <p:sldId id="314" r:id="rId7"/>
    <p:sldId id="329" r:id="rId8"/>
    <p:sldId id="328" r:id="rId9"/>
    <p:sldId id="262" r:id="rId10"/>
    <p:sldId id="332" r:id="rId11"/>
    <p:sldId id="339" r:id="rId12"/>
    <p:sldId id="338" r:id="rId13"/>
    <p:sldId id="300" r:id="rId14"/>
    <p:sldId id="305" r:id="rId15"/>
    <p:sldId id="294" r:id="rId16"/>
    <p:sldId id="335" r:id="rId17"/>
    <p:sldId id="340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66"/>
    <a:srgbClr val="CCFF33"/>
    <a:srgbClr val="FF3300"/>
    <a:srgbClr val="00FF00"/>
    <a:srgbClr val="3333FF"/>
    <a:srgbClr val="FAFED2"/>
    <a:srgbClr val="FF00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5933" autoAdjust="0"/>
    <p:restoredTop sz="94660"/>
  </p:normalViewPr>
  <p:slideViewPr>
    <p:cSldViewPr>
      <p:cViewPr varScale="1">
        <p:scale>
          <a:sx n="38" d="100"/>
          <a:sy n="38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136FBD3-0D18-4EBD-88FF-5C77980D9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E03802-AF66-4423-92BC-65CCEFF1B539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6EC28-B1E3-4316-B19C-96CED6836CCC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29FB8-ECBB-4056-8CDA-FFC916E645D6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FC036-4DAE-4ABD-8731-1FB3A144F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CE55E-8CD8-451D-B474-270C2290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7824D-E8F5-4289-8474-2A6293FFE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41208-6BCC-436E-9FB9-4F45BCC19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5464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464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E312-D389-4759-9A50-BA9A3C2E4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579EC-B881-4234-9CE0-9480186B0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7C353-D20F-4E78-AACA-46B707236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530B9-0C7E-44D1-A7E6-22D5411BB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5E036-F03E-489A-956A-32E40C6B3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49BE-E10A-426C-A464-61D437D5D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8B03-279D-46A5-949A-A4400A3D1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1B90-6EE5-43BC-9437-97DBC11C4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F1ECF-FF50-45B6-8F46-4F6844E9C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805AC-AEE4-4177-95F6-1497A88C5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53D4-9E4D-4077-91BA-192E2E48C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C1263-D331-4075-975D-FA4E59C66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E0808-967C-4C47-9E1C-C15668DE1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BC8F-3A70-4B0A-A996-FE9B3F070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6138-7CEE-4A4B-849A-A3E706E9B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A3400-4B76-4217-8425-D635BB1C8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00C1-A48D-40F0-8AD7-36C5C2C84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5CC47-0528-4896-A050-4A5467B92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09FE7-7252-49CC-A8BC-1A3649BE2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DF75CF8-3BE1-4B53-B8EE-4415A04C7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60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60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60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60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60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60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61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61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61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61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61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61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61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61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5361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1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2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2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8DA158C-AC3B-4334-A2C8-40A2EE7A7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36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pload.wikimedia.org/wikipedia/vi/5/54/TranPhu.gif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D:\Package%20-%20trac%20nghiem\trac%20nghiem.ex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2"/>
          <p:cNvSpPr>
            <a:spLocks noChangeArrowheads="1" noChangeShapeType="1" noTextEdit="1"/>
          </p:cNvSpPr>
          <p:nvPr/>
        </p:nvSpPr>
        <p:spPr bwMode="auto">
          <a:xfrm>
            <a:off x="990600" y="3048000"/>
            <a:ext cx="7424738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BÀI:  ĐẢNG CỘNG SẢN VIỆT NAM RA ĐỜI</a:t>
            </a:r>
          </a:p>
        </p:txBody>
      </p:sp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1752600" y="17526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MÔN: LỊCH SỬ ( lớp 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oi_nghi_thanh_lap_Dang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30200" y="5768975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- 2 </a:t>
            </a:r>
            <a:r>
              <a:rPr lang="vi-VN" b="1">
                <a:solidFill>
                  <a:srgbClr val="3333FF"/>
                </a:solidFill>
              </a:rPr>
              <a:t>đ</a:t>
            </a:r>
            <a:r>
              <a:rPr lang="en-US" b="1">
                <a:solidFill>
                  <a:srgbClr val="3333FF"/>
                </a:solidFill>
              </a:rPr>
              <a:t>ại biểu của Đông D</a:t>
            </a:r>
            <a:r>
              <a:rPr lang="vi-VN" b="1">
                <a:solidFill>
                  <a:srgbClr val="3333FF"/>
                </a:solidFill>
              </a:rPr>
              <a:t>ươ</a:t>
            </a:r>
            <a:r>
              <a:rPr lang="en-US" b="1">
                <a:solidFill>
                  <a:srgbClr val="3333FF"/>
                </a:solidFill>
              </a:rPr>
              <a:t>ng CS Đảng:   Trịnh Đình Cửu, Nguyễn Đức Cảnh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0"/>
            <a:ext cx="861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</a:rPr>
              <a:t>                                                     HỘI NGHỊ THÀNH LẬP ĐẢNG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41300" y="6115050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- 2 </a:t>
            </a:r>
            <a:r>
              <a:rPr lang="vi-VN" b="1">
                <a:solidFill>
                  <a:srgbClr val="3333FF"/>
                </a:solidFill>
              </a:rPr>
              <a:t>đ</a:t>
            </a:r>
            <a:r>
              <a:rPr lang="en-US" b="1">
                <a:solidFill>
                  <a:srgbClr val="3333FF"/>
                </a:solidFill>
              </a:rPr>
              <a:t>ại biểu của An Nam CS Đảng:   Nguyễn Thiệu và Châu V</a:t>
            </a:r>
            <a:r>
              <a:rPr lang="vi-VN" b="1">
                <a:solidFill>
                  <a:srgbClr val="3333FF"/>
                </a:solidFill>
              </a:rPr>
              <a:t>ă</a:t>
            </a:r>
            <a:r>
              <a:rPr lang="en-US" b="1">
                <a:solidFill>
                  <a:srgbClr val="3333FF"/>
                </a:solidFill>
              </a:rPr>
              <a:t>n Liêm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66700" y="6461125"/>
            <a:ext cx="891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- Đồng chí Nguyễn Ái Quốc </a:t>
            </a:r>
            <a:r>
              <a:rPr lang="vi-VN" b="1">
                <a:solidFill>
                  <a:srgbClr val="3333FF"/>
                </a:solidFill>
              </a:rPr>
              <a:t>đ</a:t>
            </a:r>
            <a:r>
              <a:rPr lang="en-US" b="1">
                <a:solidFill>
                  <a:srgbClr val="3333FF"/>
                </a:solidFill>
              </a:rPr>
              <a:t>ại diện cho Quốc tế cộng sản.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317750" y="165100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ĐẢNG CỘNG SẢN VIỆT NAM RA ĐỜI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609600" y="120650"/>
            <a:ext cx="6508750" cy="1803400"/>
            <a:chOff x="384" y="76"/>
            <a:chExt cx="4100" cy="1136"/>
          </a:xfrm>
        </p:grpSpPr>
        <p:sp>
          <p:nvSpPr>
            <p:cNvPr id="14364" name="Text Box 4"/>
            <p:cNvSpPr txBox="1">
              <a:spLocks noChangeArrowheads="1"/>
            </p:cNvSpPr>
            <p:nvPr/>
          </p:nvSpPr>
          <p:spPr bwMode="auto">
            <a:xfrm>
              <a:off x="384" y="76"/>
              <a:ext cx="9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>
                  <a:solidFill>
                    <a:schemeClr val="accent2"/>
                  </a:solidFill>
                </a:rPr>
                <a:t>Lịch sử:</a:t>
              </a:r>
            </a:p>
          </p:txBody>
        </p:sp>
        <p:sp>
          <p:nvSpPr>
            <p:cNvPr id="14365" name="Text Box 5"/>
            <p:cNvSpPr txBox="1">
              <a:spLocks noChangeArrowheads="1"/>
            </p:cNvSpPr>
            <p:nvPr/>
          </p:nvSpPr>
          <p:spPr bwMode="auto">
            <a:xfrm>
              <a:off x="398" y="398"/>
              <a:ext cx="39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3399"/>
                  </a:solidFill>
                </a:rPr>
                <a:t>1. </a:t>
              </a:r>
              <a:r>
                <a:rPr lang="en-US" sz="2000" b="1" u="sng">
                  <a:solidFill>
                    <a:srgbClr val="FF3399"/>
                  </a:solidFill>
                </a:rPr>
                <a:t>Sự cần thiết thành lập Đảng</a:t>
              </a:r>
            </a:p>
          </p:txBody>
        </p:sp>
        <p:sp>
          <p:nvSpPr>
            <p:cNvPr id="14366" name="Text Box 6"/>
            <p:cNvSpPr txBox="1">
              <a:spLocks noChangeArrowheads="1"/>
            </p:cNvSpPr>
            <p:nvPr/>
          </p:nvSpPr>
          <p:spPr bwMode="auto">
            <a:xfrm>
              <a:off x="548" y="686"/>
              <a:ext cx="39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</a:rPr>
                <a:t>- 3 tổ chức cộng sản ra </a:t>
              </a:r>
              <a:r>
                <a:rPr lang="vi-VN" sz="2000" b="1">
                  <a:solidFill>
                    <a:schemeClr val="accent2"/>
                  </a:solidFill>
                </a:rPr>
                <a:t>đ</a:t>
              </a:r>
              <a:r>
                <a:rPr lang="en-US" sz="2000" b="1">
                  <a:solidFill>
                    <a:schemeClr val="accent2"/>
                  </a:solidFill>
                </a:rPr>
                <a:t>ời.</a:t>
              </a:r>
            </a:p>
          </p:txBody>
        </p:sp>
        <p:sp>
          <p:nvSpPr>
            <p:cNvPr id="14367" name="Text Box 7"/>
            <p:cNvSpPr txBox="1">
              <a:spLocks noChangeArrowheads="1"/>
            </p:cNvSpPr>
            <p:nvPr/>
          </p:nvSpPr>
          <p:spPr bwMode="auto">
            <a:xfrm>
              <a:off x="530" y="960"/>
              <a:ext cx="39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</a:rPr>
                <a:t>- Thiếu sự lãnh </a:t>
              </a:r>
              <a:r>
                <a:rPr lang="vi-VN" sz="2000" b="1">
                  <a:solidFill>
                    <a:schemeClr val="accent2"/>
                  </a:solidFill>
                </a:rPr>
                <a:t>đ</a:t>
              </a:r>
              <a:r>
                <a:rPr lang="en-US" sz="2000" b="1">
                  <a:solidFill>
                    <a:schemeClr val="accent2"/>
                  </a:solidFill>
                </a:rPr>
                <a:t>ạo thống nhất.</a:t>
              </a:r>
            </a:p>
          </p:txBody>
        </p:sp>
      </p:grp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63575" y="1957388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</a:rPr>
              <a:t>2. </a:t>
            </a:r>
            <a:r>
              <a:rPr lang="en-US" sz="2000" b="1" u="sng">
                <a:solidFill>
                  <a:srgbClr val="FF3399"/>
                </a:solidFill>
              </a:rPr>
              <a:t>Hội nghị thành lập Đảng: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2073275" y="244157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990099"/>
                </a:solidFill>
              </a:rPr>
              <a:t>Hội nghị thành lập Đảng CSVN</a:t>
            </a:r>
          </a:p>
        </p:txBody>
      </p:sp>
      <p:graphicFrame>
        <p:nvGraphicFramePr>
          <p:cNvPr id="209930" name="Group 10"/>
          <p:cNvGraphicFramePr>
            <a:graphicFrameLocks noGrp="1"/>
          </p:cNvGraphicFramePr>
          <p:nvPr>
            <p:ph/>
          </p:nvPr>
        </p:nvGraphicFramePr>
        <p:xfrm>
          <a:off x="708025" y="3024188"/>
          <a:ext cx="7620000" cy="2917825"/>
        </p:xfrm>
        <a:graphic>
          <a:graphicData uri="http://schemas.openxmlformats.org/drawingml/2006/table">
            <a:tbl>
              <a:tblPr/>
              <a:tblGrid>
                <a:gridCol w="1974850"/>
                <a:gridCol w="5645150"/>
              </a:tblGrid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.VnTime" pitchFamily="34" charset="0"/>
                        </a:rPr>
                        <a:t>Thêi gian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.VnTime" pitchFamily="34" charset="0"/>
                        </a:rPr>
                        <a:t>§Þa ®iÓm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.VnTime" pitchFamily="34" charset="0"/>
                        </a:rPr>
                        <a:t>Ng­êi chñ tr×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</a:tr>
              <a:tr h="982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.VnTime" pitchFamily="34" charset="0"/>
                        </a:rPr>
                        <a:t>Néi dung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.VnTime" pitchFamily="34" charset="0"/>
                        </a:rPr>
                        <a:t> KÕt qu¶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</a:tr>
            </a:tbl>
          </a:graphicData>
        </a:graphic>
      </p:graphicFrame>
      <p:sp>
        <p:nvSpPr>
          <p:cNvPr id="14359" name="Text Box 27"/>
          <p:cNvSpPr txBox="1">
            <a:spLocks noChangeArrowheads="1"/>
          </p:cNvSpPr>
          <p:nvPr/>
        </p:nvSpPr>
        <p:spPr bwMode="auto">
          <a:xfrm>
            <a:off x="3486150" y="3168650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</a:rPr>
              <a:t>Khai mạc ngày 3 / 2 / 1930</a:t>
            </a:r>
          </a:p>
        </p:txBody>
      </p:sp>
      <p:sp>
        <p:nvSpPr>
          <p:cNvPr id="14360" name="Text Box 28"/>
          <p:cNvSpPr txBox="1">
            <a:spLocks noChangeArrowheads="1"/>
          </p:cNvSpPr>
          <p:nvPr/>
        </p:nvSpPr>
        <p:spPr bwMode="auto">
          <a:xfrm>
            <a:off x="3394075" y="3778250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</a:rPr>
              <a:t>Tại Hồng Công Trung Quốc</a:t>
            </a:r>
          </a:p>
        </p:txBody>
      </p:sp>
      <p:sp>
        <p:nvSpPr>
          <p:cNvPr id="14361" name="Text Box 29"/>
          <p:cNvSpPr txBox="1">
            <a:spLocks noChangeArrowheads="1"/>
          </p:cNvSpPr>
          <p:nvPr/>
        </p:nvSpPr>
        <p:spPr bwMode="auto">
          <a:xfrm>
            <a:off x="3276600" y="4419600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</a:rPr>
              <a:t> Đồng chí Nguyễn Ái Quốc</a:t>
            </a:r>
          </a:p>
        </p:txBody>
      </p:sp>
      <p:sp>
        <p:nvSpPr>
          <p:cNvPr id="209950" name="Text Box 30"/>
          <p:cNvSpPr txBox="1">
            <a:spLocks noChangeArrowheads="1"/>
          </p:cNvSpPr>
          <p:nvPr/>
        </p:nvSpPr>
        <p:spPr bwMode="auto">
          <a:xfrm>
            <a:off x="685800" y="6067425"/>
            <a:ext cx="596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</a:rPr>
              <a:t> 3. </a:t>
            </a:r>
            <a:r>
              <a:rPr lang="en-US" sz="2000" b="1" u="sng">
                <a:solidFill>
                  <a:srgbClr val="FF3399"/>
                </a:solidFill>
              </a:rPr>
              <a:t>ý nghĩa của sự kiện thành lập Đảng: </a:t>
            </a:r>
          </a:p>
        </p:txBody>
      </p:sp>
      <p:sp>
        <p:nvSpPr>
          <p:cNvPr id="14363" name="Text Box 31"/>
          <p:cNvSpPr txBox="1">
            <a:spLocks noChangeArrowheads="1"/>
          </p:cNvSpPr>
          <p:nvPr/>
        </p:nvSpPr>
        <p:spPr bwMode="auto">
          <a:xfrm>
            <a:off x="2819400" y="5029200"/>
            <a:ext cx="5464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</a:rPr>
              <a:t> Hợp nhất 3 tổ chức CS thành một Đảng   duy nhất lấy tên là Đảng CS Việt Nam</a:t>
            </a:r>
            <a:endParaRPr lang="en-US" sz="1600" b="1" i="1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609600" y="263525"/>
            <a:ext cx="7772400" cy="369888"/>
          </a:xfrm>
          <a:prstGeom prst="rect">
            <a:avLst/>
          </a:prstGeom>
          <a:solidFill>
            <a:srgbClr val="B3F1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HÃY KHOANH TRÒN CHỮ CÁI TR</a:t>
            </a:r>
            <a:r>
              <a:rPr lang="vi-VN" b="1">
                <a:solidFill>
                  <a:srgbClr val="FF3300"/>
                </a:solidFill>
              </a:rPr>
              <a:t>Ư</a:t>
            </a:r>
            <a:r>
              <a:rPr lang="en-US" b="1">
                <a:solidFill>
                  <a:srgbClr val="FF3300"/>
                </a:solidFill>
              </a:rPr>
              <a:t>ỚC  CÂU TRẢ LỜI  ĐÚNG: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473075" y="1114425"/>
            <a:ext cx="8270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FF66"/>
                </a:solidFill>
              </a:rPr>
              <a:t>A</a:t>
            </a:r>
            <a:r>
              <a:rPr lang="en-US" sz="2000" b="1" i="1"/>
              <a:t>.   Đảng ra </a:t>
            </a:r>
            <a:r>
              <a:rPr lang="vi-VN" sz="2000" b="1" i="1"/>
              <a:t>đ</a:t>
            </a:r>
            <a:r>
              <a:rPr lang="en-US" sz="2000" b="1" i="1"/>
              <a:t>ời là sự kiện vĩ </a:t>
            </a:r>
            <a:r>
              <a:rPr lang="vi-VN" sz="2000" b="1" i="1"/>
              <a:t>đ</a:t>
            </a:r>
            <a:r>
              <a:rPr lang="en-US" sz="2000" b="1" i="1"/>
              <a:t>ại, </a:t>
            </a:r>
            <a:r>
              <a:rPr lang="vi-VN" sz="2000" b="1" i="1"/>
              <a:t>đ</a:t>
            </a:r>
            <a:r>
              <a:rPr lang="en-US" sz="2000" b="1" i="1"/>
              <a:t>ánh dấu một b</a:t>
            </a:r>
            <a:r>
              <a:rPr lang="vi-VN" sz="2000" b="1" i="1"/>
              <a:t>ư</a:t>
            </a:r>
            <a:r>
              <a:rPr lang="en-US" sz="2000" b="1" i="1"/>
              <a:t>ớc ngoặt trong lịch sử cách mạng Việt Nam.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1676400" y="685800"/>
            <a:ext cx="541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FFFF66"/>
                </a:solidFill>
              </a:rPr>
              <a:t>ý nghĩa của sự kiện thành lập Đảng là: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409575" y="1927225"/>
            <a:ext cx="812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FF66"/>
                </a:solidFill>
              </a:rPr>
              <a:t>B</a:t>
            </a:r>
            <a:r>
              <a:rPr lang="en-US" sz="2000" b="1" i="1"/>
              <a:t>.   Từ </a:t>
            </a:r>
            <a:r>
              <a:rPr lang="vi-VN" sz="2000" b="1" i="1"/>
              <a:t>đ</a:t>
            </a:r>
            <a:r>
              <a:rPr lang="en-US" sz="2000" b="1" i="1"/>
              <a:t>ây cách mạng VN </a:t>
            </a:r>
            <a:r>
              <a:rPr lang="vi-VN" sz="2000" b="1" i="1"/>
              <a:t>đ</a:t>
            </a:r>
            <a:r>
              <a:rPr lang="en-US" sz="2000" b="1" i="1"/>
              <a:t>ã có Đảng lãnh </a:t>
            </a:r>
            <a:r>
              <a:rPr lang="vi-VN" sz="2000" b="1" i="1"/>
              <a:t>đ</a:t>
            </a:r>
            <a:r>
              <a:rPr lang="en-US" sz="2000" b="1" i="1"/>
              <a:t>ạo </a:t>
            </a:r>
            <a:r>
              <a:rPr lang="vi-VN" sz="2000" b="1" i="1"/>
              <a:t>đ</a:t>
            </a:r>
            <a:r>
              <a:rPr lang="en-US" sz="2000" b="1" i="1"/>
              <a:t>úng </a:t>
            </a:r>
            <a:r>
              <a:rPr lang="vi-VN" sz="2000" b="1" i="1"/>
              <a:t>đ</a:t>
            </a:r>
            <a:r>
              <a:rPr lang="en-US" sz="2000" b="1" i="1"/>
              <a:t>ắn liên   tiếp dành nhiều thắng lợi to lớn.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419100" y="2892425"/>
            <a:ext cx="662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FF66"/>
                </a:solidFill>
              </a:rPr>
              <a:t>C</a:t>
            </a:r>
            <a:r>
              <a:rPr lang="en-US" sz="2000" b="1" i="1"/>
              <a:t>.  Chấm dứt cuộc kháng chiến chống Pháp.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393700" y="3511550"/>
            <a:ext cx="7661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FF66"/>
                </a:solidFill>
              </a:rPr>
              <a:t>D</a:t>
            </a:r>
            <a:r>
              <a:rPr lang="en-US" sz="2000" b="1" i="1"/>
              <a:t>.   Đảng là nhân tố quyết </a:t>
            </a:r>
            <a:r>
              <a:rPr lang="vi-VN" sz="2000" b="1" i="1"/>
              <a:t>đ</a:t>
            </a:r>
            <a:r>
              <a:rPr lang="en-US" sz="2000" b="1" i="1"/>
              <a:t>ịnh thắng của cách mạng VN.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422275" y="4064000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FF66"/>
                </a:solidFill>
              </a:rPr>
              <a:t>E</a:t>
            </a:r>
            <a:r>
              <a:rPr lang="en-US" sz="2000" b="1" i="1"/>
              <a:t>.   Đảng ra </a:t>
            </a:r>
            <a:r>
              <a:rPr lang="vi-VN" sz="2000" b="1" i="1"/>
              <a:t>đ</a:t>
            </a:r>
            <a:r>
              <a:rPr lang="en-US" sz="2000" b="1" i="1"/>
              <a:t>ời cách mạng VN trở thành bộ phận kh</a:t>
            </a:r>
            <a:r>
              <a:rPr lang="vi-VN" sz="2000" b="1" i="1"/>
              <a:t>ă</a:t>
            </a:r>
            <a:r>
              <a:rPr lang="en-US" sz="2000" b="1" i="1"/>
              <a:t>ng        khít của cách mạng thế giới.</a:t>
            </a: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390525" y="4953000"/>
            <a:ext cx="731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FF66"/>
                </a:solidFill>
              </a:rPr>
              <a:t>G</a:t>
            </a:r>
            <a:r>
              <a:rPr lang="en-US" sz="2000" b="1" i="1"/>
              <a:t>.    Ngày 3 / 2 trở thành ngày kỉ niệm thành lập Đảng.</a:t>
            </a:r>
          </a:p>
        </p:txBody>
      </p:sp>
      <p:sp>
        <p:nvSpPr>
          <p:cNvPr id="156682" name="Oval 10"/>
          <p:cNvSpPr>
            <a:spLocks noChangeArrowheads="1"/>
          </p:cNvSpPr>
          <p:nvPr/>
        </p:nvSpPr>
        <p:spPr bwMode="auto">
          <a:xfrm>
            <a:off x="441325" y="1095375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3" name="Oval 11"/>
          <p:cNvSpPr>
            <a:spLocks noChangeArrowheads="1"/>
          </p:cNvSpPr>
          <p:nvPr/>
        </p:nvSpPr>
        <p:spPr bwMode="auto">
          <a:xfrm>
            <a:off x="381000" y="1905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4" name="Oval 12"/>
          <p:cNvSpPr>
            <a:spLocks noChangeArrowheads="1"/>
          </p:cNvSpPr>
          <p:nvPr/>
        </p:nvSpPr>
        <p:spPr bwMode="auto">
          <a:xfrm>
            <a:off x="365125" y="409575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5" name="Oval 13"/>
          <p:cNvSpPr>
            <a:spLocks noChangeArrowheads="1"/>
          </p:cNvSpPr>
          <p:nvPr/>
        </p:nvSpPr>
        <p:spPr bwMode="auto">
          <a:xfrm>
            <a:off x="384175" y="35052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6" name="Oval 14"/>
          <p:cNvSpPr>
            <a:spLocks noChangeArrowheads="1"/>
          </p:cNvSpPr>
          <p:nvPr/>
        </p:nvSpPr>
        <p:spPr bwMode="auto">
          <a:xfrm>
            <a:off x="349250" y="497205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675" grpId="0"/>
      <p:bldP spid="156676" grpId="0"/>
      <p:bldP spid="156677" grpId="0"/>
      <p:bldP spid="156678" grpId="0"/>
      <p:bldP spid="156679" grpId="0"/>
      <p:bldP spid="156680" grpId="0"/>
      <p:bldP spid="156681" grpId="0"/>
      <p:bldP spid="156682" grpId="0" animBg="1"/>
      <p:bldP spid="156683" grpId="0" animBg="1"/>
      <p:bldP spid="156684" grpId="0" animBg="1"/>
      <p:bldP spid="156685" grpId="0" animBg="1"/>
      <p:bldP spid="1566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6600"/>
                </a:solidFill>
              </a:rPr>
              <a:t>Ghi nhớ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520700" y="1295400"/>
            <a:ext cx="8001000" cy="708025"/>
          </a:xfrm>
          <a:prstGeom prst="rect">
            <a:avLst/>
          </a:prstGeom>
          <a:solidFill>
            <a:srgbClr val="F8FED2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Ngày 3 /2 /1930 Đảng Cộng sản Việt Nam ra </a:t>
            </a:r>
            <a:r>
              <a:rPr lang="vi-VN" sz="2000" b="1" i="1">
                <a:solidFill>
                  <a:srgbClr val="FF0000"/>
                </a:solidFill>
              </a:rPr>
              <a:t>đ</a:t>
            </a:r>
            <a:r>
              <a:rPr lang="en-US" sz="2000" b="1" i="1">
                <a:solidFill>
                  <a:srgbClr val="FF0000"/>
                </a:solidFill>
              </a:rPr>
              <a:t>ời, </a:t>
            </a:r>
            <a:r>
              <a:rPr lang="vi-VN" sz="2000" b="1" i="1">
                <a:solidFill>
                  <a:srgbClr val="FF0000"/>
                </a:solidFill>
              </a:rPr>
              <a:t>đ</a:t>
            </a:r>
            <a:r>
              <a:rPr lang="en-US" sz="2000" b="1" i="1">
                <a:solidFill>
                  <a:srgbClr val="FF0000"/>
                </a:solidFill>
              </a:rPr>
              <a:t>ã lãnh </a:t>
            </a:r>
            <a:r>
              <a:rPr lang="vi-VN" sz="2000" b="1" i="1">
                <a:solidFill>
                  <a:srgbClr val="FF0000"/>
                </a:solidFill>
              </a:rPr>
              <a:t>đ</a:t>
            </a:r>
            <a:r>
              <a:rPr lang="en-US" sz="2000" b="1" i="1">
                <a:solidFill>
                  <a:srgbClr val="FF0000"/>
                </a:solidFill>
              </a:rPr>
              <a:t>ạo cách mạng Việt Nam dành nhiều thắng lợi to lớn.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342900" y="2863850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3399"/>
                </a:solidFill>
              </a:rPr>
              <a:t>?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685800" y="3048000"/>
            <a:ext cx="815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Qua bài học này em biết gì thêm về lãnh tụ Nguyễn Ái Quốc?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0" y="3390900"/>
            <a:ext cx="3505200" cy="1485900"/>
            <a:chOff x="1824" y="720"/>
            <a:chExt cx="1872" cy="912"/>
          </a:xfrm>
        </p:grpSpPr>
        <p:sp>
          <p:nvSpPr>
            <p:cNvPr id="16391" name="AutoShape 7"/>
            <p:cNvSpPr>
              <a:spLocks noChangeArrowheads="1"/>
            </p:cNvSpPr>
            <p:nvPr/>
          </p:nvSpPr>
          <p:spPr bwMode="auto">
            <a:xfrm>
              <a:off x="1824" y="720"/>
              <a:ext cx="1872" cy="912"/>
            </a:xfrm>
            <a:prstGeom prst="cloudCallout">
              <a:avLst>
                <a:gd name="adj1" fmla="val -68111"/>
                <a:gd name="adj2" fmla="val -84208"/>
              </a:avLst>
            </a:prstGeom>
            <a:solidFill>
              <a:srgbClr val="FFFF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172040" name="Text Box 8"/>
            <p:cNvSpPr txBox="1">
              <a:spLocks noChangeArrowheads="1"/>
            </p:cNvSpPr>
            <p:nvPr/>
          </p:nvSpPr>
          <p:spPr bwMode="auto">
            <a:xfrm>
              <a:off x="2016" y="816"/>
              <a:ext cx="1490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Ai là tổng bí th</a:t>
              </a:r>
              <a:r>
                <a:rPr lang="vi-VN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ư</a:t>
              </a:r>
              <a:r>
                <a:rPr 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vi-VN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đ</a:t>
              </a:r>
              <a:r>
                <a:rPr 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ầu tiên của Đảng CSVN 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35" grpId="0" animBg="1"/>
      <p:bldP spid="172036" grpId="0"/>
      <p:bldP spid="172036" grpId="1"/>
      <p:bldP spid="172037" grpId="0"/>
      <p:bldP spid="17203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6858000"/>
          </a:xfrm>
          <a:solidFill>
            <a:srgbClr val="A0FAFE"/>
          </a:solidFill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123914" name="Picture 10" descr="Hình:TranPhu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838200"/>
            <a:ext cx="4229100" cy="4800600"/>
          </a:xfrm>
          <a:prstGeom prst="rect">
            <a:avLst/>
          </a:prstGeom>
          <a:noFill/>
          <a:ln w="57150" cmpd="thickThin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2184400" y="5791200"/>
            <a:ext cx="5372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</a:rPr>
              <a:t>Đồng chí Trần Phú (n</a:t>
            </a:r>
            <a:r>
              <a:rPr lang="vi-VN" sz="2400" b="1">
                <a:solidFill>
                  <a:srgbClr val="3333FF"/>
                </a:solidFill>
              </a:rPr>
              <a:t>ă</a:t>
            </a:r>
            <a:r>
              <a:rPr lang="en-US" sz="2400" b="1">
                <a:solidFill>
                  <a:srgbClr val="3333FF"/>
                </a:solidFill>
              </a:rPr>
              <a:t>m 1930 – 1931)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  <p:bldP spid="1239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1447800" y="8382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3333FF"/>
                </a:solidFill>
              </a:rPr>
              <a:t>BÀI TẬP TRẮC NGHIỆM</a:t>
            </a:r>
          </a:p>
        </p:txBody>
      </p:sp>
      <p:grpSp>
        <p:nvGrpSpPr>
          <p:cNvPr id="18435" name="Group 8"/>
          <p:cNvGrpSpPr>
            <a:grpSpLocks/>
          </p:cNvGrpSpPr>
          <p:nvPr/>
        </p:nvGrpSpPr>
        <p:grpSpPr bwMode="auto">
          <a:xfrm>
            <a:off x="304800" y="228600"/>
            <a:ext cx="914400" cy="831850"/>
            <a:chOff x="192" y="1248"/>
            <a:chExt cx="288" cy="336"/>
          </a:xfrm>
        </p:grpSpPr>
        <p:pic>
          <p:nvPicPr>
            <p:cNvPr id="18436" name="Picture 9" descr="dau hoi">
              <a:hlinkClick r:id="rId2" action="ppaction://hlinkfile"/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272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10"/>
            <p:cNvSpPr>
              <a:spLocks noChangeArrowheads="1"/>
            </p:cNvSpPr>
            <p:nvPr/>
          </p:nvSpPr>
          <p:spPr bwMode="auto">
            <a:xfrm>
              <a:off x="192" y="1248"/>
              <a:ext cx="288" cy="33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317750" y="165100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ĐẢNG CỘNG SẢN VIỆT NAM RA ĐỜI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609600" y="120650"/>
            <a:ext cx="6508750" cy="1803400"/>
            <a:chOff x="384" y="76"/>
            <a:chExt cx="4100" cy="1136"/>
          </a:xfrm>
        </p:grpSpPr>
        <p:sp>
          <p:nvSpPr>
            <p:cNvPr id="19486" name="Text Box 4"/>
            <p:cNvSpPr txBox="1">
              <a:spLocks noChangeArrowheads="1"/>
            </p:cNvSpPr>
            <p:nvPr/>
          </p:nvSpPr>
          <p:spPr bwMode="auto">
            <a:xfrm>
              <a:off x="384" y="76"/>
              <a:ext cx="9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>
                  <a:solidFill>
                    <a:schemeClr val="accent2"/>
                  </a:solidFill>
                </a:rPr>
                <a:t>Lịch sử:</a:t>
              </a:r>
            </a:p>
          </p:txBody>
        </p:sp>
        <p:sp>
          <p:nvSpPr>
            <p:cNvPr id="19487" name="Text Box 5"/>
            <p:cNvSpPr txBox="1">
              <a:spLocks noChangeArrowheads="1"/>
            </p:cNvSpPr>
            <p:nvPr/>
          </p:nvSpPr>
          <p:spPr bwMode="auto">
            <a:xfrm>
              <a:off x="398" y="398"/>
              <a:ext cx="39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3399"/>
                  </a:solidFill>
                </a:rPr>
                <a:t>1. </a:t>
              </a:r>
              <a:r>
                <a:rPr lang="en-US" sz="2000" b="1" u="sng">
                  <a:solidFill>
                    <a:srgbClr val="FF3399"/>
                  </a:solidFill>
                </a:rPr>
                <a:t>Sự cần thiết thành lập Đảng</a:t>
              </a:r>
            </a:p>
          </p:txBody>
        </p:sp>
        <p:sp>
          <p:nvSpPr>
            <p:cNvPr id="19488" name="Text Box 6"/>
            <p:cNvSpPr txBox="1">
              <a:spLocks noChangeArrowheads="1"/>
            </p:cNvSpPr>
            <p:nvPr/>
          </p:nvSpPr>
          <p:spPr bwMode="auto">
            <a:xfrm>
              <a:off x="548" y="686"/>
              <a:ext cx="39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</a:rPr>
                <a:t>- 3 tổ chức cộng sản ra </a:t>
              </a:r>
              <a:r>
                <a:rPr lang="vi-VN" sz="2000" b="1">
                  <a:solidFill>
                    <a:schemeClr val="accent2"/>
                  </a:solidFill>
                </a:rPr>
                <a:t>đ</a:t>
              </a:r>
              <a:r>
                <a:rPr lang="en-US" sz="2000" b="1">
                  <a:solidFill>
                    <a:schemeClr val="accent2"/>
                  </a:solidFill>
                </a:rPr>
                <a:t>ời.</a:t>
              </a:r>
            </a:p>
          </p:txBody>
        </p:sp>
        <p:sp>
          <p:nvSpPr>
            <p:cNvPr id="19489" name="Text Box 7"/>
            <p:cNvSpPr txBox="1">
              <a:spLocks noChangeArrowheads="1"/>
            </p:cNvSpPr>
            <p:nvPr/>
          </p:nvSpPr>
          <p:spPr bwMode="auto">
            <a:xfrm>
              <a:off x="530" y="960"/>
              <a:ext cx="39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</a:rPr>
                <a:t>- Thiếu sự lãnh </a:t>
              </a:r>
              <a:r>
                <a:rPr lang="vi-VN" sz="2000" b="1">
                  <a:solidFill>
                    <a:schemeClr val="accent2"/>
                  </a:solidFill>
                </a:rPr>
                <a:t>đ</a:t>
              </a:r>
              <a:r>
                <a:rPr lang="en-US" sz="2000" b="1">
                  <a:solidFill>
                    <a:schemeClr val="accent2"/>
                  </a:solidFill>
                </a:rPr>
                <a:t>ạo thống nhất.</a:t>
              </a:r>
            </a:p>
          </p:txBody>
        </p:sp>
      </p:grp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663575" y="1957388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</a:rPr>
              <a:t>2. </a:t>
            </a:r>
            <a:r>
              <a:rPr lang="en-US" sz="2000" b="1" u="sng">
                <a:solidFill>
                  <a:srgbClr val="FF3399"/>
                </a:solidFill>
              </a:rPr>
              <a:t>Hội nghị thành lập Đảng:</a:t>
            </a: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1981200" y="2362200"/>
            <a:ext cx="10047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990099"/>
                </a:solidFill>
              </a:rPr>
              <a:t>Hội nghị thành lập Đảng CSVN</a:t>
            </a:r>
          </a:p>
        </p:txBody>
      </p:sp>
      <p:graphicFrame>
        <p:nvGraphicFramePr>
          <p:cNvPr id="213002" name="Group 10"/>
          <p:cNvGraphicFramePr>
            <a:graphicFrameLocks noGrp="1"/>
          </p:cNvGraphicFramePr>
          <p:nvPr>
            <p:ph/>
          </p:nvPr>
        </p:nvGraphicFramePr>
        <p:xfrm>
          <a:off x="457200" y="2908300"/>
          <a:ext cx="8229600" cy="2882900"/>
        </p:xfrm>
        <a:graphic>
          <a:graphicData uri="http://schemas.openxmlformats.org/drawingml/2006/table">
            <a:tbl>
              <a:tblPr/>
              <a:tblGrid>
                <a:gridCol w="2133600"/>
                <a:gridCol w="6096000"/>
              </a:tblGrid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.VnTime" pitchFamily="34" charset="0"/>
                        </a:rPr>
                        <a:t>Thêi gian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.VnTime" pitchFamily="34" charset="0"/>
                        </a:rPr>
                        <a:t>§Þa ®iÓm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.VnTime" pitchFamily="34" charset="0"/>
                        </a:rPr>
                        <a:t>Ng­êi chñ tr×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.VnTime" pitchFamily="34" charset="0"/>
                        </a:rPr>
                        <a:t>Néi dung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.VnTime" pitchFamily="34" charset="0"/>
                        </a:rPr>
                        <a:t> KÕt qu¶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</a:tr>
            </a:tbl>
          </a:graphicData>
        </a:graphic>
      </p:graphicFrame>
      <p:sp>
        <p:nvSpPr>
          <p:cNvPr id="19479" name="Text Box 27"/>
          <p:cNvSpPr txBox="1">
            <a:spLocks noChangeArrowheads="1"/>
          </p:cNvSpPr>
          <p:nvPr/>
        </p:nvSpPr>
        <p:spPr bwMode="auto">
          <a:xfrm>
            <a:off x="2889250" y="2963863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</a:rPr>
              <a:t>Khai mạc ngày 3 / 2 / 1930</a:t>
            </a:r>
          </a:p>
        </p:txBody>
      </p:sp>
      <p:sp>
        <p:nvSpPr>
          <p:cNvPr id="19480" name="Text Box 28"/>
          <p:cNvSpPr txBox="1">
            <a:spLocks noChangeArrowheads="1"/>
          </p:cNvSpPr>
          <p:nvPr/>
        </p:nvSpPr>
        <p:spPr bwMode="auto">
          <a:xfrm>
            <a:off x="2895600" y="3587750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</a:rPr>
              <a:t>Tại Hồng Công Trung Quốc</a:t>
            </a:r>
          </a:p>
        </p:txBody>
      </p:sp>
      <p:sp>
        <p:nvSpPr>
          <p:cNvPr id="19481" name="Text Box 29"/>
          <p:cNvSpPr txBox="1">
            <a:spLocks noChangeArrowheads="1"/>
          </p:cNvSpPr>
          <p:nvPr/>
        </p:nvSpPr>
        <p:spPr bwMode="auto">
          <a:xfrm>
            <a:off x="2819400" y="4184650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</a:rPr>
              <a:t> Đồng chí Nguyễn Ái Quốc</a:t>
            </a:r>
          </a:p>
        </p:txBody>
      </p:sp>
      <p:sp>
        <p:nvSpPr>
          <p:cNvPr id="19482" name="Text Box 30"/>
          <p:cNvSpPr txBox="1">
            <a:spLocks noChangeArrowheads="1"/>
          </p:cNvSpPr>
          <p:nvPr/>
        </p:nvSpPr>
        <p:spPr bwMode="auto">
          <a:xfrm>
            <a:off x="2797175" y="5118100"/>
            <a:ext cx="596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 i="1"/>
          </a:p>
        </p:txBody>
      </p:sp>
      <p:sp>
        <p:nvSpPr>
          <p:cNvPr id="19483" name="Text Box 31"/>
          <p:cNvSpPr txBox="1">
            <a:spLocks noChangeArrowheads="1"/>
          </p:cNvSpPr>
          <p:nvPr/>
        </p:nvSpPr>
        <p:spPr bwMode="auto">
          <a:xfrm>
            <a:off x="609600" y="5753100"/>
            <a:ext cx="596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</a:rPr>
              <a:t> 3. </a:t>
            </a:r>
            <a:r>
              <a:rPr lang="en-US" sz="2000" b="1" u="sng">
                <a:solidFill>
                  <a:srgbClr val="FF3399"/>
                </a:solidFill>
              </a:rPr>
              <a:t>ý nghĩa của sự kiện thành lập Đảng: </a:t>
            </a:r>
          </a:p>
        </p:txBody>
      </p:sp>
      <p:sp>
        <p:nvSpPr>
          <p:cNvPr id="19484" name="Text Box 32"/>
          <p:cNvSpPr txBox="1">
            <a:spLocks noChangeArrowheads="1"/>
          </p:cNvSpPr>
          <p:nvPr/>
        </p:nvSpPr>
        <p:spPr bwMode="auto">
          <a:xfrm>
            <a:off x="2819400" y="4816475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</a:rPr>
              <a:t> Hợp nhất 3 tổ chức CS thành một Đảng   duy nhất lấy tên là Đảng CS Việt Nam</a:t>
            </a:r>
            <a:endParaRPr lang="en-US" sz="1600" b="1" i="1">
              <a:solidFill>
                <a:srgbClr val="006600"/>
              </a:solidFill>
            </a:endParaRPr>
          </a:p>
        </p:txBody>
      </p:sp>
      <p:sp>
        <p:nvSpPr>
          <p:cNvPr id="19485" name="Text Box 33"/>
          <p:cNvSpPr txBox="1">
            <a:spLocks noChangeArrowheads="1"/>
          </p:cNvSpPr>
          <p:nvPr/>
        </p:nvSpPr>
        <p:spPr bwMode="auto">
          <a:xfrm>
            <a:off x="463550" y="6200775"/>
            <a:ext cx="9823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 - Đảng ra </a:t>
            </a:r>
            <a:r>
              <a:rPr lang="vi-VN" sz="2000" b="1">
                <a:solidFill>
                  <a:schemeClr val="accent2"/>
                </a:solidFill>
              </a:rPr>
              <a:t>đ</a:t>
            </a:r>
            <a:r>
              <a:rPr lang="en-US" sz="2000" b="1">
                <a:solidFill>
                  <a:schemeClr val="accent2"/>
                </a:solidFill>
              </a:rPr>
              <a:t>ời là sự kiện vĩ </a:t>
            </a:r>
            <a:r>
              <a:rPr lang="vi-VN" sz="2000" b="1">
                <a:solidFill>
                  <a:schemeClr val="accent2"/>
                </a:solidFill>
              </a:rPr>
              <a:t>đ</a:t>
            </a:r>
            <a:r>
              <a:rPr lang="en-US" sz="2000" b="1">
                <a:solidFill>
                  <a:schemeClr val="accent2"/>
                </a:solidFill>
              </a:rPr>
              <a:t>ại, là b</a:t>
            </a:r>
            <a:r>
              <a:rPr lang="vi-VN" sz="2000" b="1">
                <a:solidFill>
                  <a:schemeClr val="accent2"/>
                </a:solidFill>
              </a:rPr>
              <a:t>ư</a:t>
            </a:r>
            <a:r>
              <a:rPr lang="en-US" sz="2000" b="1">
                <a:solidFill>
                  <a:schemeClr val="accent2"/>
                </a:solidFill>
              </a:rPr>
              <a:t>ớc ngoặt trong lịch sử CMVN.</a:t>
            </a:r>
            <a:endParaRPr lang="en-US" sz="2000" b="1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8" name="Picture 20" descr="Hinh_nen_Co_Dang_cong_s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8524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13"/>
          <p:cNvSpPr txBox="1">
            <a:spLocks noChangeArrowheads="1"/>
          </p:cNvSpPr>
          <p:nvPr/>
        </p:nvSpPr>
        <p:spPr bwMode="auto">
          <a:xfrm>
            <a:off x="609600" y="3810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</a:rPr>
              <a:t>Lịch sử:</a:t>
            </a:r>
          </a:p>
        </p:txBody>
      </p:sp>
      <p:sp>
        <p:nvSpPr>
          <p:cNvPr id="20484" name="Text Box 15"/>
          <p:cNvSpPr txBox="1">
            <a:spLocks noChangeArrowheads="1"/>
          </p:cNvSpPr>
          <p:nvPr/>
        </p:nvSpPr>
        <p:spPr bwMode="auto">
          <a:xfrm>
            <a:off x="2286000" y="381000"/>
            <a:ext cx="568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ĐẢNG CỘNG SẢN VIỆT NAM RA ĐỜI</a:t>
            </a: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552450" y="1524000"/>
            <a:ext cx="1376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8000"/>
                </a:solidFill>
              </a:rPr>
              <a:t>Ghi nhớ</a:t>
            </a: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228600" y="2209800"/>
            <a:ext cx="8547100" cy="156368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chemeClr val="accent1"/>
                </a:solidFill>
              </a:rPr>
              <a:t>Ngày 3 /2 /1930 Đảng Cộng sản Việt Nam ra </a:t>
            </a:r>
            <a:r>
              <a:rPr lang="vi-VN" sz="3200" b="1" i="1">
                <a:solidFill>
                  <a:schemeClr val="accent1"/>
                </a:solidFill>
              </a:rPr>
              <a:t>đ</a:t>
            </a:r>
            <a:r>
              <a:rPr lang="en-US" sz="3200" b="1" i="1">
                <a:solidFill>
                  <a:schemeClr val="accent1"/>
                </a:solidFill>
              </a:rPr>
              <a:t>ời, </a:t>
            </a:r>
            <a:r>
              <a:rPr lang="vi-VN" sz="3200" b="1" i="1">
                <a:solidFill>
                  <a:schemeClr val="accent1"/>
                </a:solidFill>
              </a:rPr>
              <a:t>đ</a:t>
            </a:r>
            <a:r>
              <a:rPr lang="en-US" sz="3200" b="1" i="1">
                <a:solidFill>
                  <a:schemeClr val="accent1"/>
                </a:solidFill>
              </a:rPr>
              <a:t>ã lãnh </a:t>
            </a:r>
            <a:r>
              <a:rPr lang="vi-VN" sz="3200" b="1" i="1">
                <a:solidFill>
                  <a:schemeClr val="accent1"/>
                </a:solidFill>
              </a:rPr>
              <a:t>đ</a:t>
            </a:r>
            <a:r>
              <a:rPr lang="en-US" sz="3200" b="1" i="1">
                <a:solidFill>
                  <a:schemeClr val="accent1"/>
                </a:solidFill>
              </a:rPr>
              <a:t>ạo cách mạng </a:t>
            </a:r>
            <a:r>
              <a:rPr lang="en-US" sz="3200" b="1" i="1">
                <a:solidFill>
                  <a:srgbClr val="3333FF"/>
                </a:solidFill>
              </a:rPr>
              <a:t>Việt Nam</a:t>
            </a:r>
            <a:r>
              <a:rPr lang="en-US" sz="3200" b="1" i="1">
                <a:solidFill>
                  <a:schemeClr val="accent1"/>
                </a:solidFill>
              </a:rPr>
              <a:t> dành nhiều thắng lợi to lớn.</a:t>
            </a:r>
          </a:p>
        </p:txBody>
      </p:sp>
      <p:pic>
        <p:nvPicPr>
          <p:cNvPr id="32789" name="Picture 21" descr="viet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990600"/>
            <a:ext cx="12954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5" grpId="0"/>
      <p:bldP spid="327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4127500" y="482600"/>
            <a:ext cx="1130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>
                <a:solidFill>
                  <a:schemeClr val="accent2"/>
                </a:solidFill>
              </a:rPr>
              <a:t>BÀI CŨ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381000" y="9144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</a:rPr>
              <a:t> -Vì sao Nguyễn Ái Quốc quyết chí ra </a:t>
            </a:r>
            <a:r>
              <a:rPr lang="vi-VN" sz="2000" b="1">
                <a:solidFill>
                  <a:srgbClr val="FF3399"/>
                </a:solidFill>
              </a:rPr>
              <a:t>đ</a:t>
            </a:r>
            <a:r>
              <a:rPr lang="en-US" sz="2000" b="1">
                <a:solidFill>
                  <a:srgbClr val="FF3399"/>
                </a:solidFill>
              </a:rPr>
              <a:t>i tìm </a:t>
            </a:r>
            <a:r>
              <a:rPr lang="vi-VN" sz="2000" b="1">
                <a:solidFill>
                  <a:srgbClr val="FF3399"/>
                </a:solidFill>
              </a:rPr>
              <a:t>đư</a:t>
            </a:r>
            <a:r>
              <a:rPr lang="en-US" sz="2000" b="1">
                <a:solidFill>
                  <a:srgbClr val="FF3399"/>
                </a:solidFill>
              </a:rPr>
              <a:t>ờng cứu n</a:t>
            </a:r>
            <a:r>
              <a:rPr lang="vi-VN" sz="2000" b="1">
                <a:solidFill>
                  <a:srgbClr val="FF3399"/>
                </a:solidFill>
              </a:rPr>
              <a:t>ư</a:t>
            </a:r>
            <a:r>
              <a:rPr lang="en-US" sz="2000" b="1">
                <a:solidFill>
                  <a:srgbClr val="FF3399"/>
                </a:solidFill>
              </a:rPr>
              <a:t>ớc ?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377825" y="293370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</a:rPr>
              <a:t> - Vì sao bến cảng Nhà Rồng </a:t>
            </a:r>
            <a:r>
              <a:rPr lang="vi-VN" sz="2000" b="1">
                <a:solidFill>
                  <a:srgbClr val="FF3399"/>
                </a:solidFill>
              </a:rPr>
              <a:t>đư</a:t>
            </a:r>
            <a:r>
              <a:rPr lang="en-US" sz="2000" b="1">
                <a:solidFill>
                  <a:srgbClr val="FF3399"/>
                </a:solidFill>
              </a:rPr>
              <a:t>ợc công nhận là di tích lịch sử ?</a:t>
            </a: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3022600" y="158750"/>
            <a:ext cx="914400" cy="831850"/>
            <a:chOff x="192" y="1248"/>
            <a:chExt cx="288" cy="336"/>
          </a:xfrm>
        </p:grpSpPr>
        <p:pic>
          <p:nvPicPr>
            <p:cNvPr id="5128" name="Picture 6" descr="dau hoi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1272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9" name="Rectangle 7"/>
            <p:cNvSpPr>
              <a:spLocks noChangeArrowheads="1"/>
            </p:cNvSpPr>
            <p:nvPr/>
          </p:nvSpPr>
          <p:spPr bwMode="auto">
            <a:xfrm>
              <a:off x="192" y="1248"/>
              <a:ext cx="288" cy="33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273050" y="1479550"/>
            <a:ext cx="8610600" cy="1938338"/>
          </a:xfrm>
          <a:prstGeom prst="rect">
            <a:avLst/>
          </a:prstGeom>
          <a:solidFill>
            <a:srgbClr val="A0FAFE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</a:rPr>
              <a:t>Nguyễn Ái Quốc sinh ra trong một gia </a:t>
            </a:r>
            <a:r>
              <a:rPr lang="vi-VN" sz="2000" b="1" i="1">
                <a:solidFill>
                  <a:srgbClr val="006600"/>
                </a:solidFill>
              </a:rPr>
              <a:t>đ</a:t>
            </a:r>
            <a:r>
              <a:rPr lang="en-US" sz="2000" b="1" i="1">
                <a:solidFill>
                  <a:srgbClr val="006600"/>
                </a:solidFill>
              </a:rPr>
              <a:t>ình nhà nho yêu n</a:t>
            </a:r>
            <a:r>
              <a:rPr lang="vi-VN" sz="2000" b="1" i="1">
                <a:solidFill>
                  <a:srgbClr val="006600"/>
                </a:solidFill>
              </a:rPr>
              <a:t>ư</a:t>
            </a:r>
            <a:r>
              <a:rPr lang="en-US" sz="2000" b="1" i="1">
                <a:solidFill>
                  <a:srgbClr val="006600"/>
                </a:solidFill>
              </a:rPr>
              <a:t>ớc và lớn lên trên quê h</a:t>
            </a:r>
            <a:r>
              <a:rPr lang="vi-VN" sz="2000" b="1" i="1">
                <a:solidFill>
                  <a:srgbClr val="006600"/>
                </a:solidFill>
              </a:rPr>
              <a:t>ươ</a:t>
            </a:r>
            <a:r>
              <a:rPr lang="en-US" sz="2000" b="1" i="1">
                <a:solidFill>
                  <a:srgbClr val="006600"/>
                </a:solidFill>
              </a:rPr>
              <a:t>ng giàu truyền thống cách mạng. Anh sớm thấu hiểu </a:t>
            </a:r>
            <a:r>
              <a:rPr lang="vi-VN" sz="2000" b="1" i="1">
                <a:solidFill>
                  <a:srgbClr val="006600"/>
                </a:solidFill>
              </a:rPr>
              <a:t>đư</a:t>
            </a:r>
            <a:r>
              <a:rPr lang="en-US" sz="2000" b="1" i="1">
                <a:solidFill>
                  <a:srgbClr val="006600"/>
                </a:solidFill>
              </a:rPr>
              <a:t>ợc tình cảnh </a:t>
            </a:r>
            <a:r>
              <a:rPr lang="vi-VN" sz="2000" b="1" i="1">
                <a:solidFill>
                  <a:srgbClr val="006600"/>
                </a:solidFill>
              </a:rPr>
              <a:t>đ</a:t>
            </a:r>
            <a:r>
              <a:rPr lang="en-US" sz="2000" b="1" i="1">
                <a:solidFill>
                  <a:srgbClr val="006600"/>
                </a:solidFill>
              </a:rPr>
              <a:t>ất n</a:t>
            </a:r>
            <a:r>
              <a:rPr lang="vi-VN" sz="2000" b="1" i="1">
                <a:solidFill>
                  <a:srgbClr val="006600"/>
                </a:solidFill>
              </a:rPr>
              <a:t>ư</a:t>
            </a:r>
            <a:r>
              <a:rPr lang="en-US" sz="2000" b="1" i="1">
                <a:solidFill>
                  <a:srgbClr val="006600"/>
                </a:solidFill>
              </a:rPr>
              <a:t>ớc và nỗi thống khổ của </a:t>
            </a:r>
            <a:r>
              <a:rPr lang="vi-VN" sz="2000" b="1" i="1">
                <a:solidFill>
                  <a:srgbClr val="006600"/>
                </a:solidFill>
              </a:rPr>
              <a:t>đ</a:t>
            </a:r>
            <a:r>
              <a:rPr lang="en-US" sz="2000" b="1" i="1">
                <a:solidFill>
                  <a:srgbClr val="006600"/>
                </a:solidFill>
              </a:rPr>
              <a:t>ồng bào.  Nguyễn Ái Quốc rất khâm phục tinh thần yêu n</a:t>
            </a:r>
            <a:r>
              <a:rPr lang="vi-VN" sz="2000" b="1" i="1">
                <a:solidFill>
                  <a:srgbClr val="006600"/>
                </a:solidFill>
              </a:rPr>
              <a:t>ư</a:t>
            </a:r>
            <a:r>
              <a:rPr lang="en-US" sz="2000" b="1" i="1">
                <a:solidFill>
                  <a:srgbClr val="006600"/>
                </a:solidFill>
              </a:rPr>
              <a:t>ớc của các bậc tiền bối nh</a:t>
            </a:r>
            <a:r>
              <a:rPr lang="vi-VN" sz="2000" b="1" i="1">
                <a:solidFill>
                  <a:srgbClr val="006600"/>
                </a:solidFill>
              </a:rPr>
              <a:t>ư</a:t>
            </a:r>
            <a:r>
              <a:rPr lang="en-US" sz="2000" b="1" i="1">
                <a:solidFill>
                  <a:srgbClr val="006600"/>
                </a:solidFill>
              </a:rPr>
              <a:t>ng không tán thành con </a:t>
            </a:r>
            <a:r>
              <a:rPr lang="vi-VN" sz="2000" b="1" i="1">
                <a:solidFill>
                  <a:srgbClr val="006600"/>
                </a:solidFill>
              </a:rPr>
              <a:t>đư</a:t>
            </a:r>
            <a:r>
              <a:rPr lang="en-US" sz="2000" b="1" i="1">
                <a:solidFill>
                  <a:srgbClr val="006600"/>
                </a:solidFill>
              </a:rPr>
              <a:t>ờng cứu n</a:t>
            </a:r>
            <a:r>
              <a:rPr lang="vi-VN" sz="2000" b="1" i="1">
                <a:solidFill>
                  <a:srgbClr val="006600"/>
                </a:solidFill>
              </a:rPr>
              <a:t>ư</a:t>
            </a:r>
            <a:r>
              <a:rPr lang="en-US" sz="2000" b="1" i="1">
                <a:solidFill>
                  <a:srgbClr val="006600"/>
                </a:solidFill>
              </a:rPr>
              <a:t>ớc của các cụ, vì yêu n</a:t>
            </a:r>
            <a:r>
              <a:rPr lang="vi-VN" sz="2000" b="1" i="1">
                <a:solidFill>
                  <a:srgbClr val="006600"/>
                </a:solidFill>
              </a:rPr>
              <a:t>ư</a:t>
            </a:r>
            <a:r>
              <a:rPr lang="en-US" sz="2000" b="1" i="1">
                <a:solidFill>
                  <a:srgbClr val="006600"/>
                </a:solidFill>
              </a:rPr>
              <a:t>ớc th</a:t>
            </a:r>
            <a:r>
              <a:rPr lang="vi-VN" sz="2000" b="1" i="1">
                <a:solidFill>
                  <a:srgbClr val="006600"/>
                </a:solidFill>
              </a:rPr>
              <a:t>ươ</a:t>
            </a:r>
            <a:r>
              <a:rPr lang="en-US" sz="2000" b="1" i="1">
                <a:solidFill>
                  <a:srgbClr val="006600"/>
                </a:solidFill>
              </a:rPr>
              <a:t>ng dân… Anh quyết chí ra </a:t>
            </a:r>
            <a:r>
              <a:rPr lang="vi-VN" sz="2000" b="1" i="1">
                <a:solidFill>
                  <a:srgbClr val="006600"/>
                </a:solidFill>
              </a:rPr>
              <a:t>đ</a:t>
            </a:r>
            <a:r>
              <a:rPr lang="en-US" sz="2000" b="1" i="1">
                <a:solidFill>
                  <a:srgbClr val="006600"/>
                </a:solidFill>
              </a:rPr>
              <a:t>i tìm </a:t>
            </a:r>
            <a:r>
              <a:rPr lang="vi-VN" sz="2000" b="1" i="1">
                <a:solidFill>
                  <a:srgbClr val="006600"/>
                </a:solidFill>
              </a:rPr>
              <a:t>đư</a:t>
            </a:r>
            <a:r>
              <a:rPr lang="en-US" sz="2000" b="1" i="1">
                <a:solidFill>
                  <a:srgbClr val="006600"/>
                </a:solidFill>
              </a:rPr>
              <a:t>ờng cứu n</a:t>
            </a:r>
            <a:r>
              <a:rPr lang="vi-VN" sz="2000" b="1" i="1">
                <a:solidFill>
                  <a:srgbClr val="006600"/>
                </a:solidFill>
              </a:rPr>
              <a:t>ư</a:t>
            </a:r>
            <a:r>
              <a:rPr lang="en-US" sz="2000" b="1" i="1">
                <a:solidFill>
                  <a:srgbClr val="006600"/>
                </a:solidFill>
              </a:rPr>
              <a:t>ớc.   </a:t>
            </a: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530225" y="3425825"/>
            <a:ext cx="8305800" cy="1016000"/>
          </a:xfrm>
          <a:prstGeom prst="rect">
            <a:avLst/>
          </a:prstGeom>
          <a:solidFill>
            <a:srgbClr val="F6FCA2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3333CC"/>
                </a:solidFill>
              </a:rPr>
              <a:t>Bến cảng Nhà Rồng </a:t>
            </a:r>
            <a:r>
              <a:rPr lang="vi-VN" sz="2000" b="1" i="1">
                <a:solidFill>
                  <a:srgbClr val="3333CC"/>
                </a:solidFill>
              </a:rPr>
              <a:t>đư</a:t>
            </a:r>
            <a:r>
              <a:rPr lang="en-US" sz="2000" b="1" i="1">
                <a:solidFill>
                  <a:srgbClr val="3333CC"/>
                </a:solidFill>
              </a:rPr>
              <a:t>ợc công nhận là di tích lịch sử vì chính n</a:t>
            </a:r>
            <a:r>
              <a:rPr lang="vi-VN" sz="2000" b="1" i="1">
                <a:solidFill>
                  <a:srgbClr val="3333CC"/>
                </a:solidFill>
              </a:rPr>
              <a:t>ơ</a:t>
            </a:r>
            <a:r>
              <a:rPr lang="en-US" sz="2000" b="1" i="1">
                <a:solidFill>
                  <a:srgbClr val="3333CC"/>
                </a:solidFill>
              </a:rPr>
              <a:t>i </a:t>
            </a:r>
            <a:r>
              <a:rPr lang="vi-VN" sz="2000" b="1" i="1">
                <a:solidFill>
                  <a:srgbClr val="3333CC"/>
                </a:solidFill>
              </a:rPr>
              <a:t>đ</a:t>
            </a:r>
            <a:r>
              <a:rPr lang="en-US" sz="2000" b="1" i="1">
                <a:solidFill>
                  <a:srgbClr val="3333CC"/>
                </a:solidFill>
              </a:rPr>
              <a:t>ây ngày 6 tháng 5 n</a:t>
            </a:r>
            <a:r>
              <a:rPr lang="vi-VN" sz="2000" b="1" i="1">
                <a:solidFill>
                  <a:srgbClr val="3333CC"/>
                </a:solidFill>
              </a:rPr>
              <a:t>ă</a:t>
            </a:r>
            <a:r>
              <a:rPr lang="en-US" sz="2000" b="1" i="1">
                <a:solidFill>
                  <a:srgbClr val="3333CC"/>
                </a:solidFill>
              </a:rPr>
              <a:t>m 1911 Nguyễn Ái Quốc </a:t>
            </a:r>
            <a:r>
              <a:rPr lang="vi-VN" sz="2000" b="1" i="1">
                <a:solidFill>
                  <a:srgbClr val="3333CC"/>
                </a:solidFill>
              </a:rPr>
              <a:t>đ</a:t>
            </a:r>
            <a:r>
              <a:rPr lang="en-US" sz="2000" b="1" i="1">
                <a:solidFill>
                  <a:srgbClr val="3333CC"/>
                </a:solidFill>
              </a:rPr>
              <a:t>ã ra </a:t>
            </a:r>
            <a:r>
              <a:rPr lang="vi-VN" sz="2000" b="1" i="1">
                <a:solidFill>
                  <a:srgbClr val="3333CC"/>
                </a:solidFill>
              </a:rPr>
              <a:t>đ</a:t>
            </a:r>
            <a:r>
              <a:rPr lang="en-US" sz="2000" b="1" i="1">
                <a:solidFill>
                  <a:srgbClr val="3333CC"/>
                </a:solidFill>
              </a:rPr>
              <a:t>i tìm </a:t>
            </a:r>
            <a:r>
              <a:rPr lang="vi-VN" sz="2000" b="1" i="1">
                <a:solidFill>
                  <a:srgbClr val="3333CC"/>
                </a:solidFill>
              </a:rPr>
              <a:t>đư</a:t>
            </a:r>
            <a:r>
              <a:rPr lang="en-US" sz="2000" b="1" i="1">
                <a:solidFill>
                  <a:srgbClr val="3333CC"/>
                </a:solidFill>
              </a:rPr>
              <a:t>ờng cứu n</a:t>
            </a:r>
            <a:r>
              <a:rPr lang="vi-VN" sz="2000" b="1" i="1">
                <a:solidFill>
                  <a:srgbClr val="3333CC"/>
                </a:solidFill>
              </a:rPr>
              <a:t>ư</a:t>
            </a:r>
            <a:r>
              <a:rPr lang="en-US" sz="2000" b="1" i="1">
                <a:solidFill>
                  <a:srgbClr val="3333CC"/>
                </a:solidFill>
              </a:rPr>
              <a:t>ớc.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23" grpId="0"/>
      <p:bldP spid="184323" grpId="1"/>
      <p:bldP spid="184324" grpId="0"/>
      <p:bldP spid="184328" grpId="0" animBg="1"/>
      <p:bldP spid="184328" grpId="1" animBg="1"/>
      <p:bldP spid="1843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images64076_65Cang_NhaRong2"/>
          <p:cNvPicPr>
            <a:picLocks noChangeAspect="1" noChangeArrowheads="1"/>
          </p:cNvPicPr>
          <p:nvPr/>
        </p:nvPicPr>
        <p:blipFill>
          <a:blip r:embed="rId2"/>
          <a:srcRect l="20833"/>
          <a:stretch>
            <a:fillRect/>
          </a:stretch>
        </p:blipFill>
        <p:spPr bwMode="auto">
          <a:xfrm>
            <a:off x="884238" y="381000"/>
            <a:ext cx="7440612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2971800" y="5629275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</a:rPr>
              <a:t>BẾN CẢNG NHÀ RỒNG 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Picture 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594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FF2FD">
                  <a:alpha val="50000"/>
                </a:srgbClr>
              </a:gs>
              <a:gs pos="50000">
                <a:schemeClr val="bg1"/>
              </a:gs>
              <a:gs pos="100000">
                <a:srgbClr val="0FF2FD"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</a:endParaRP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609600" y="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chemeClr val="accent2"/>
                </a:solidFill>
              </a:rPr>
              <a:t>Lịch sử: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2317750" y="165100"/>
            <a:ext cx="568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ĐẢNG CỘNG SẢN VIỆT NAM RA ĐỜI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1216025" y="631825"/>
            <a:ext cx="5108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</a:rPr>
              <a:t>1. </a:t>
            </a:r>
            <a:r>
              <a:rPr lang="en-US" sz="2000" b="1" u="sng">
                <a:solidFill>
                  <a:srgbClr val="FF3399"/>
                </a:solidFill>
              </a:rPr>
              <a:t>Sự cần thiết thành lập Đảng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219075" y="1130300"/>
            <a:ext cx="694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</a:rPr>
              <a:t>- Nêu tình hình lịch sử n</a:t>
            </a:r>
            <a:r>
              <a:rPr lang="vi-VN" sz="2000" b="1" i="1">
                <a:solidFill>
                  <a:srgbClr val="006600"/>
                </a:solidFill>
              </a:rPr>
              <a:t>ư</a:t>
            </a:r>
            <a:r>
              <a:rPr lang="en-US" sz="2000" b="1" i="1">
                <a:solidFill>
                  <a:srgbClr val="006600"/>
                </a:solidFill>
              </a:rPr>
              <a:t>ớc ta trong n</a:t>
            </a:r>
            <a:r>
              <a:rPr lang="vi-VN" sz="2000" b="1" i="1">
                <a:solidFill>
                  <a:srgbClr val="006600"/>
                </a:solidFill>
              </a:rPr>
              <a:t>ă</a:t>
            </a:r>
            <a:r>
              <a:rPr lang="en-US" sz="2000" b="1" i="1">
                <a:solidFill>
                  <a:srgbClr val="006600"/>
                </a:solidFill>
              </a:rPr>
              <a:t>m 1929 ?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1473200" y="1066800"/>
            <a:ext cx="640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- 3 tổ chức cộng sản ra </a:t>
            </a:r>
            <a:r>
              <a:rPr lang="vi-VN" sz="2000" b="1">
                <a:solidFill>
                  <a:schemeClr val="accent2"/>
                </a:solidFill>
              </a:rPr>
              <a:t>đ</a:t>
            </a:r>
            <a:r>
              <a:rPr lang="en-US" sz="2000" b="1">
                <a:solidFill>
                  <a:schemeClr val="accent2"/>
                </a:solidFill>
              </a:rPr>
              <a:t>ời.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86200" y="2590800"/>
            <a:ext cx="4953000" cy="1784350"/>
            <a:chOff x="2112" y="1632"/>
            <a:chExt cx="2544" cy="1124"/>
          </a:xfrm>
        </p:grpSpPr>
        <p:sp>
          <p:nvSpPr>
            <p:cNvPr id="8209" name="Text Box 9"/>
            <p:cNvSpPr txBox="1">
              <a:spLocks noChangeArrowheads="1"/>
            </p:cNvSpPr>
            <p:nvPr/>
          </p:nvSpPr>
          <p:spPr bwMode="auto">
            <a:xfrm>
              <a:off x="2112" y="1632"/>
              <a:ext cx="2544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sz="2000" b="1">
                  <a:solidFill>
                    <a:srgbClr val="CC3300"/>
                  </a:solidFill>
                </a:rPr>
                <a:t> Đông d</a:t>
              </a:r>
              <a:r>
                <a:rPr lang="vi-VN" sz="2000" b="1">
                  <a:solidFill>
                    <a:srgbClr val="CC3300"/>
                  </a:solidFill>
                </a:rPr>
                <a:t>ươ</a:t>
              </a:r>
              <a:r>
                <a:rPr lang="en-US" sz="2000" b="1">
                  <a:solidFill>
                    <a:srgbClr val="CC3300"/>
                  </a:solidFill>
                </a:rPr>
                <a:t>ng CS </a:t>
              </a:r>
              <a:r>
                <a:rPr lang="vi-VN" sz="2000" b="1">
                  <a:solidFill>
                    <a:srgbClr val="CC3300"/>
                  </a:solidFill>
                </a:rPr>
                <a:t>đ</a:t>
              </a:r>
              <a:r>
                <a:rPr lang="en-US" sz="2000" b="1">
                  <a:solidFill>
                    <a:srgbClr val="CC3300"/>
                  </a:solidFill>
                </a:rPr>
                <a:t>ảng 6/1929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sz="2000" b="1">
                  <a:solidFill>
                    <a:srgbClr val="CC3300"/>
                  </a:solidFill>
                </a:rPr>
                <a:t> An Nam CS Đảng 7 / 1929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sz="2000" b="1">
                  <a:solidFill>
                    <a:srgbClr val="CC3300"/>
                  </a:solidFill>
                </a:rPr>
                <a:t> Đông D</a:t>
              </a:r>
              <a:r>
                <a:rPr lang="vi-VN" sz="2000" b="1">
                  <a:solidFill>
                    <a:srgbClr val="CC3300"/>
                  </a:solidFill>
                </a:rPr>
                <a:t>ươ</a:t>
              </a:r>
              <a:r>
                <a:rPr lang="en-US" sz="2000" b="1">
                  <a:solidFill>
                    <a:srgbClr val="CC3300"/>
                  </a:solidFill>
                </a:rPr>
                <a:t>ng CS Liên </a:t>
              </a:r>
              <a:r>
                <a:rPr lang="vi-VN" sz="2000" b="1">
                  <a:solidFill>
                    <a:srgbClr val="CC3300"/>
                  </a:solidFill>
                </a:rPr>
                <a:t>đ</a:t>
              </a:r>
              <a:r>
                <a:rPr lang="en-US" sz="2000" b="1">
                  <a:solidFill>
                    <a:srgbClr val="CC3300"/>
                  </a:solidFill>
                </a:rPr>
                <a:t>oàn 9 /1929</a:t>
              </a:r>
            </a:p>
            <a:p>
              <a:pPr>
                <a:spcBef>
                  <a:spcPct val="50000"/>
                </a:spcBef>
              </a:pPr>
              <a:endParaRPr lang="en-US" sz="2000" b="1">
                <a:solidFill>
                  <a:srgbClr val="CC3300"/>
                </a:solidFill>
              </a:endParaRPr>
            </a:p>
          </p:txBody>
        </p:sp>
        <p:sp>
          <p:nvSpPr>
            <p:cNvPr id="8210" name="AutoShape 10"/>
            <p:cNvSpPr>
              <a:spLocks/>
            </p:cNvSpPr>
            <p:nvPr/>
          </p:nvSpPr>
          <p:spPr bwMode="auto">
            <a:xfrm>
              <a:off x="2112" y="1638"/>
              <a:ext cx="48" cy="982"/>
            </a:xfrm>
            <a:prstGeom prst="leftBrace">
              <a:avLst>
                <a:gd name="adj1" fmla="val 17048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1444625" y="1524000"/>
            <a:ext cx="487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- Thiếu sự lãnh </a:t>
            </a:r>
            <a:r>
              <a:rPr lang="vi-VN" sz="2000" b="1">
                <a:solidFill>
                  <a:schemeClr val="accent2"/>
                </a:solidFill>
              </a:rPr>
              <a:t>đ</a:t>
            </a:r>
            <a:r>
              <a:rPr lang="en-US" sz="2000" b="1">
                <a:solidFill>
                  <a:schemeClr val="accent2"/>
                </a:solidFill>
              </a:rPr>
              <a:t>ạo thống nhất.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777875" y="1905000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?</a:t>
            </a:r>
            <a:r>
              <a:rPr lang="en-US" sz="2000" b="1" i="1">
                <a:solidFill>
                  <a:srgbClr val="006600"/>
                </a:solidFill>
              </a:rPr>
              <a:t> Tr</a:t>
            </a:r>
            <a:r>
              <a:rPr lang="vi-VN" sz="2000" b="1" i="1">
                <a:solidFill>
                  <a:srgbClr val="006600"/>
                </a:solidFill>
              </a:rPr>
              <a:t>ư</a:t>
            </a:r>
            <a:r>
              <a:rPr lang="en-US" sz="2000" b="1" i="1">
                <a:solidFill>
                  <a:srgbClr val="006600"/>
                </a:solidFill>
              </a:rPr>
              <a:t>ớc tình hình </a:t>
            </a:r>
            <a:r>
              <a:rPr lang="vi-VN" sz="2000" b="1" i="1">
                <a:solidFill>
                  <a:srgbClr val="006600"/>
                </a:solidFill>
              </a:rPr>
              <a:t>đ</a:t>
            </a:r>
            <a:r>
              <a:rPr lang="en-US" sz="2000" b="1" i="1">
                <a:solidFill>
                  <a:srgbClr val="006600"/>
                </a:solidFill>
              </a:rPr>
              <a:t>ó </a:t>
            </a:r>
            <a:r>
              <a:rPr lang="vi-VN" sz="2000" b="1" i="1">
                <a:solidFill>
                  <a:srgbClr val="006600"/>
                </a:solidFill>
              </a:rPr>
              <a:t>đ</a:t>
            </a:r>
            <a:r>
              <a:rPr lang="en-US" sz="2000" b="1" i="1">
                <a:solidFill>
                  <a:srgbClr val="006600"/>
                </a:solidFill>
              </a:rPr>
              <a:t>ã </a:t>
            </a:r>
            <a:r>
              <a:rPr lang="vi-VN" sz="2000" b="1" i="1">
                <a:solidFill>
                  <a:srgbClr val="006600"/>
                </a:solidFill>
              </a:rPr>
              <a:t>đ</a:t>
            </a:r>
            <a:r>
              <a:rPr lang="en-US" sz="2000" b="1" i="1">
                <a:solidFill>
                  <a:srgbClr val="006600"/>
                </a:solidFill>
              </a:rPr>
              <a:t>ặt ra yêu cầu gì ? 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1374775" y="2247900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</a:rPr>
              <a:t> Ai là ng</a:t>
            </a:r>
            <a:r>
              <a:rPr lang="vi-VN" sz="2000" b="1" i="1">
                <a:solidFill>
                  <a:srgbClr val="006600"/>
                </a:solidFill>
              </a:rPr>
              <a:t>ư</a:t>
            </a:r>
            <a:r>
              <a:rPr lang="en-US" sz="2000" b="1" i="1">
                <a:solidFill>
                  <a:srgbClr val="006600"/>
                </a:solidFill>
              </a:rPr>
              <a:t>ời có thể làm </a:t>
            </a:r>
            <a:r>
              <a:rPr lang="vi-VN" sz="2000" b="1" i="1">
                <a:solidFill>
                  <a:srgbClr val="006600"/>
                </a:solidFill>
              </a:rPr>
              <a:t>đư</a:t>
            </a:r>
            <a:r>
              <a:rPr lang="en-US" sz="2000" b="1" i="1">
                <a:solidFill>
                  <a:srgbClr val="006600"/>
                </a:solidFill>
              </a:rPr>
              <a:t>ợc </a:t>
            </a:r>
            <a:r>
              <a:rPr lang="vi-VN" sz="2000" b="1" i="1">
                <a:solidFill>
                  <a:srgbClr val="006600"/>
                </a:solidFill>
              </a:rPr>
              <a:t>đ</a:t>
            </a:r>
            <a:r>
              <a:rPr lang="en-US" sz="2000" b="1" i="1">
                <a:solidFill>
                  <a:srgbClr val="006600"/>
                </a:solidFill>
              </a:rPr>
              <a:t>iều </a:t>
            </a:r>
            <a:r>
              <a:rPr lang="vi-VN" sz="2000" b="1" i="1">
                <a:solidFill>
                  <a:srgbClr val="006600"/>
                </a:solidFill>
              </a:rPr>
              <a:t>đ</a:t>
            </a:r>
            <a:r>
              <a:rPr lang="en-US" sz="2000" b="1" i="1">
                <a:solidFill>
                  <a:srgbClr val="006600"/>
                </a:solidFill>
              </a:rPr>
              <a:t>ó ? 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095375" y="2209800"/>
            <a:ext cx="457200" cy="533400"/>
            <a:chOff x="192" y="1248"/>
            <a:chExt cx="288" cy="336"/>
          </a:xfrm>
        </p:grpSpPr>
        <p:pic>
          <p:nvPicPr>
            <p:cNvPr id="8207" name="Picture 15" descr="dau hoi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1272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192" y="1248"/>
              <a:ext cx="288" cy="33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/>
      <p:bldP spid="183300" grpId="0"/>
      <p:bldP spid="183301" grpId="0"/>
      <p:bldP spid="183302" grpId="0"/>
      <p:bldP spid="183302" grpId="1"/>
      <p:bldP spid="183303" grpId="0"/>
      <p:bldP spid="183307" grpId="0"/>
      <p:bldP spid="183308" grpId="0"/>
      <p:bldP spid="183308" grpId="1"/>
      <p:bldP spid="1833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6248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7E27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</p:txBody>
      </p:sp>
      <p:pic>
        <p:nvPicPr>
          <p:cNvPr id="197635" name="Picture 3" descr="10827163-bac-ho1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21840" t="14592" r="21840" b="30721"/>
          <a:stretch>
            <a:fillRect/>
          </a:stretch>
        </p:blipFill>
        <p:spPr bwMode="auto">
          <a:xfrm>
            <a:off x="2819400" y="457200"/>
            <a:ext cx="3810000" cy="4746625"/>
          </a:xfrm>
          <a:prstGeom prst="rect">
            <a:avLst/>
          </a:prstGeom>
          <a:noFill/>
          <a:ln w="57150" cmpd="thinThick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2209800" y="5486400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Đồng chí Nguyễn Ái  Quốc n</a:t>
            </a:r>
            <a:r>
              <a:rPr lang="vi-VN" sz="2000" b="1">
                <a:solidFill>
                  <a:srgbClr val="FF0066"/>
                </a:solidFill>
              </a:rPr>
              <a:t>ă</a:t>
            </a:r>
            <a:r>
              <a:rPr lang="en-US" sz="2000" b="1">
                <a:solidFill>
                  <a:srgbClr val="FF0066"/>
                </a:solidFill>
              </a:rPr>
              <a:t>m 1930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nimBg="1"/>
      <p:bldP spid="1976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17750" y="1651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ĐẢNG CỘNG SẢN VIỆT NAM RA ĐỜI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609600" y="120650"/>
            <a:ext cx="6508750" cy="1860550"/>
            <a:chOff x="384" y="76"/>
            <a:chExt cx="4100" cy="1172"/>
          </a:xfrm>
        </p:grpSpPr>
        <p:sp>
          <p:nvSpPr>
            <p:cNvPr id="10247" name="Text Box 4"/>
            <p:cNvSpPr txBox="1">
              <a:spLocks noChangeArrowheads="1"/>
            </p:cNvSpPr>
            <p:nvPr/>
          </p:nvSpPr>
          <p:spPr bwMode="auto">
            <a:xfrm>
              <a:off x="384" y="76"/>
              <a:ext cx="9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u="sng">
                  <a:solidFill>
                    <a:schemeClr val="accent2"/>
                  </a:solidFill>
                </a:rPr>
                <a:t>Lịch sử:</a:t>
              </a:r>
            </a:p>
          </p:txBody>
        </p:sp>
        <p:sp>
          <p:nvSpPr>
            <p:cNvPr id="10248" name="Text Box 5"/>
            <p:cNvSpPr txBox="1">
              <a:spLocks noChangeArrowheads="1"/>
            </p:cNvSpPr>
            <p:nvPr/>
          </p:nvSpPr>
          <p:spPr bwMode="auto">
            <a:xfrm>
              <a:off x="398" y="398"/>
              <a:ext cx="39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99"/>
                  </a:solidFill>
                </a:rPr>
                <a:t>1. </a:t>
              </a:r>
              <a:r>
                <a:rPr lang="en-US" sz="2400" b="1" u="sng">
                  <a:solidFill>
                    <a:srgbClr val="FF3399"/>
                  </a:solidFill>
                </a:rPr>
                <a:t>Sự cần thiết thành lập Đảng</a:t>
              </a:r>
            </a:p>
          </p:txBody>
        </p:sp>
        <p:sp>
          <p:nvSpPr>
            <p:cNvPr id="10249" name="Text Box 6"/>
            <p:cNvSpPr txBox="1">
              <a:spLocks noChangeArrowheads="1"/>
            </p:cNvSpPr>
            <p:nvPr/>
          </p:nvSpPr>
          <p:spPr bwMode="auto">
            <a:xfrm>
              <a:off x="548" y="686"/>
              <a:ext cx="39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</a:rPr>
                <a:t>- 3 tổ chức cộng sản ra </a:t>
              </a:r>
              <a:r>
                <a:rPr lang="vi-VN" sz="2400" b="1">
                  <a:solidFill>
                    <a:schemeClr val="accent2"/>
                  </a:solidFill>
                </a:rPr>
                <a:t>đ</a:t>
              </a:r>
              <a:r>
                <a:rPr lang="en-US" sz="2400" b="1">
                  <a:solidFill>
                    <a:schemeClr val="accent2"/>
                  </a:solidFill>
                </a:rPr>
                <a:t>ời.</a:t>
              </a:r>
            </a:p>
          </p:txBody>
        </p:sp>
        <p:sp>
          <p:nvSpPr>
            <p:cNvPr id="10250" name="Text Box 7"/>
            <p:cNvSpPr txBox="1">
              <a:spLocks noChangeArrowheads="1"/>
            </p:cNvSpPr>
            <p:nvPr/>
          </p:nvSpPr>
          <p:spPr bwMode="auto">
            <a:xfrm>
              <a:off x="530" y="960"/>
              <a:ext cx="39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</a:rPr>
                <a:t>- Thiếu sự lãnh </a:t>
              </a:r>
              <a:r>
                <a:rPr lang="vi-VN" sz="2400" b="1">
                  <a:solidFill>
                    <a:schemeClr val="accent2"/>
                  </a:solidFill>
                </a:rPr>
                <a:t>đ</a:t>
              </a:r>
              <a:r>
                <a:rPr lang="en-US" sz="2400" b="1">
                  <a:solidFill>
                    <a:schemeClr val="accent2"/>
                  </a:solidFill>
                </a:rPr>
                <a:t>ạo thống nhất.</a:t>
              </a:r>
            </a:p>
          </p:txBody>
        </p:sp>
      </p:grp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685800" y="2363788"/>
            <a:ext cx="7848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6600"/>
                </a:solidFill>
              </a:rPr>
              <a:t> Vì sao chỉ có lãnh tụ Nguyễn Ái Quốc mới có thể thống nhất các tổ chức cộng sản ở Việt Nam ?</a:t>
            </a:r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225425" y="2389188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838200" y="3224213"/>
            <a:ext cx="7848600" cy="1927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00CC"/>
                </a:solidFill>
              </a:rPr>
              <a:t>Vì: Từ khi hoạt </a:t>
            </a:r>
            <a:r>
              <a:rPr lang="vi-VN" sz="2400" b="1">
                <a:solidFill>
                  <a:srgbClr val="9900CC"/>
                </a:solidFill>
              </a:rPr>
              <a:t>đ</a:t>
            </a:r>
            <a:r>
              <a:rPr lang="en-US" sz="2400" b="1">
                <a:solidFill>
                  <a:srgbClr val="9900CC"/>
                </a:solidFill>
              </a:rPr>
              <a:t>ộng ở n</a:t>
            </a:r>
            <a:r>
              <a:rPr lang="vi-VN" sz="2400" b="1">
                <a:solidFill>
                  <a:srgbClr val="9900CC"/>
                </a:solidFill>
              </a:rPr>
              <a:t>ư</a:t>
            </a:r>
            <a:r>
              <a:rPr lang="en-US" sz="2400" b="1">
                <a:solidFill>
                  <a:srgbClr val="9900CC"/>
                </a:solidFill>
              </a:rPr>
              <a:t>ớc ngoài, Ng</a:t>
            </a:r>
            <a:r>
              <a:rPr lang="vi-VN" sz="2400" b="1">
                <a:solidFill>
                  <a:srgbClr val="9900CC"/>
                </a:solidFill>
              </a:rPr>
              <a:t>ư</a:t>
            </a:r>
            <a:r>
              <a:rPr lang="en-US" sz="2400" b="1">
                <a:solidFill>
                  <a:srgbClr val="9900CC"/>
                </a:solidFill>
              </a:rPr>
              <a:t>ời </a:t>
            </a:r>
            <a:r>
              <a:rPr lang="vi-VN" sz="2400" b="1">
                <a:solidFill>
                  <a:srgbClr val="9900CC"/>
                </a:solidFill>
              </a:rPr>
              <a:t>đ</a:t>
            </a:r>
            <a:r>
              <a:rPr lang="en-US" sz="2400" b="1">
                <a:solidFill>
                  <a:srgbClr val="9900CC"/>
                </a:solidFill>
              </a:rPr>
              <a:t>ã </a:t>
            </a:r>
            <a:r>
              <a:rPr lang="vi-VN" sz="2400" b="1">
                <a:solidFill>
                  <a:srgbClr val="9900CC"/>
                </a:solidFill>
              </a:rPr>
              <a:t>đư</a:t>
            </a:r>
            <a:r>
              <a:rPr lang="en-US" sz="2400" b="1">
                <a:solidFill>
                  <a:srgbClr val="9900CC"/>
                </a:solidFill>
              </a:rPr>
              <a:t>ợc bạn bè thế giới khâm phục. Nguyễn Ái Quốc là ng</a:t>
            </a:r>
            <a:r>
              <a:rPr lang="vi-VN" sz="2400" b="1">
                <a:solidFill>
                  <a:srgbClr val="9900CC"/>
                </a:solidFill>
              </a:rPr>
              <a:t>ư</a:t>
            </a:r>
            <a:r>
              <a:rPr lang="en-US" sz="2400" b="1">
                <a:solidFill>
                  <a:srgbClr val="9900CC"/>
                </a:solidFill>
              </a:rPr>
              <a:t>ời hiểu biết sâu sắc về lí luận và thực tiễn cách mạng, có uy tín trong phong trào cách mạng Quốc tế </a:t>
            </a:r>
            <a:r>
              <a:rPr lang="vi-VN" sz="2400" b="1">
                <a:solidFill>
                  <a:srgbClr val="9900CC"/>
                </a:solidFill>
              </a:rPr>
              <a:t>đư</a:t>
            </a:r>
            <a:r>
              <a:rPr lang="en-US" sz="2400" b="1">
                <a:solidFill>
                  <a:srgbClr val="9900CC"/>
                </a:solidFill>
              </a:rPr>
              <a:t>ợc nhiều ng</a:t>
            </a:r>
            <a:r>
              <a:rPr lang="vi-VN" sz="2400" b="1">
                <a:solidFill>
                  <a:srgbClr val="9900CC"/>
                </a:solidFill>
              </a:rPr>
              <a:t>ư</a:t>
            </a:r>
            <a:r>
              <a:rPr lang="en-US" sz="2400" b="1">
                <a:solidFill>
                  <a:srgbClr val="9900CC"/>
                </a:solidFill>
              </a:rPr>
              <a:t>ời yêu n</a:t>
            </a:r>
            <a:r>
              <a:rPr lang="vi-VN" sz="2400" b="1">
                <a:solidFill>
                  <a:srgbClr val="9900CC"/>
                </a:solidFill>
              </a:rPr>
              <a:t>ư</a:t>
            </a:r>
            <a:r>
              <a:rPr lang="en-US" sz="2400" b="1">
                <a:solidFill>
                  <a:srgbClr val="9900CC"/>
                </a:solidFill>
              </a:rPr>
              <a:t>ớc Việt Nam ng</a:t>
            </a:r>
            <a:r>
              <a:rPr lang="vi-VN" sz="2400" b="1">
                <a:solidFill>
                  <a:srgbClr val="9900CC"/>
                </a:solidFill>
              </a:rPr>
              <a:t>ư</a:t>
            </a:r>
            <a:r>
              <a:rPr lang="en-US" sz="2400" b="1">
                <a:solidFill>
                  <a:srgbClr val="9900CC"/>
                </a:solidFill>
              </a:rPr>
              <a:t>ỡng mộ…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6" grpId="0"/>
      <p:bldP spid="196617" grpId="0"/>
      <p:bldP spid="1966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317750" y="165100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ĐẢNG CỘNG SẢN VIỆT NAM RA ĐỜI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609600" y="0"/>
            <a:ext cx="6508750" cy="1803400"/>
            <a:chOff x="384" y="76"/>
            <a:chExt cx="4100" cy="1136"/>
          </a:xfrm>
        </p:grpSpPr>
        <p:sp>
          <p:nvSpPr>
            <p:cNvPr id="11292" name="Text Box 4"/>
            <p:cNvSpPr txBox="1">
              <a:spLocks noChangeArrowheads="1"/>
            </p:cNvSpPr>
            <p:nvPr/>
          </p:nvSpPr>
          <p:spPr bwMode="auto">
            <a:xfrm>
              <a:off x="384" y="76"/>
              <a:ext cx="9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>
                  <a:solidFill>
                    <a:schemeClr val="accent2"/>
                  </a:solidFill>
                </a:rPr>
                <a:t>Lịch sử:</a:t>
              </a:r>
            </a:p>
          </p:txBody>
        </p:sp>
        <p:sp>
          <p:nvSpPr>
            <p:cNvPr id="11293" name="Text Box 5"/>
            <p:cNvSpPr txBox="1">
              <a:spLocks noChangeArrowheads="1"/>
            </p:cNvSpPr>
            <p:nvPr/>
          </p:nvSpPr>
          <p:spPr bwMode="auto">
            <a:xfrm>
              <a:off x="398" y="398"/>
              <a:ext cx="39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3399"/>
                  </a:solidFill>
                </a:rPr>
                <a:t>1. </a:t>
              </a:r>
              <a:r>
                <a:rPr lang="en-US" sz="2000" b="1" u="sng">
                  <a:solidFill>
                    <a:srgbClr val="FF3399"/>
                  </a:solidFill>
                </a:rPr>
                <a:t>Sự cần thiết thành lập Đảng</a:t>
              </a:r>
            </a:p>
          </p:txBody>
        </p:sp>
        <p:sp>
          <p:nvSpPr>
            <p:cNvPr id="11294" name="Text Box 6"/>
            <p:cNvSpPr txBox="1">
              <a:spLocks noChangeArrowheads="1"/>
            </p:cNvSpPr>
            <p:nvPr/>
          </p:nvSpPr>
          <p:spPr bwMode="auto">
            <a:xfrm>
              <a:off x="548" y="686"/>
              <a:ext cx="39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</a:rPr>
                <a:t>- 3 tổ chức cộng sản ra </a:t>
              </a:r>
              <a:r>
                <a:rPr lang="vi-VN" sz="2000" b="1">
                  <a:solidFill>
                    <a:schemeClr val="accent2"/>
                  </a:solidFill>
                </a:rPr>
                <a:t>đ</a:t>
              </a:r>
              <a:r>
                <a:rPr lang="en-US" sz="2000" b="1">
                  <a:solidFill>
                    <a:schemeClr val="accent2"/>
                  </a:solidFill>
                </a:rPr>
                <a:t>ời.</a:t>
              </a:r>
            </a:p>
          </p:txBody>
        </p:sp>
        <p:sp>
          <p:nvSpPr>
            <p:cNvPr id="11295" name="Text Box 7"/>
            <p:cNvSpPr txBox="1">
              <a:spLocks noChangeArrowheads="1"/>
            </p:cNvSpPr>
            <p:nvPr/>
          </p:nvSpPr>
          <p:spPr bwMode="auto">
            <a:xfrm>
              <a:off x="530" y="960"/>
              <a:ext cx="39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</a:rPr>
                <a:t>- Thiếu sự lãnh </a:t>
              </a:r>
              <a:r>
                <a:rPr lang="vi-VN" sz="2000" b="1">
                  <a:solidFill>
                    <a:schemeClr val="accent2"/>
                  </a:solidFill>
                </a:rPr>
                <a:t>đ</a:t>
              </a:r>
              <a:r>
                <a:rPr lang="en-US" sz="2000" b="1">
                  <a:solidFill>
                    <a:schemeClr val="accent2"/>
                  </a:solidFill>
                </a:rPr>
                <a:t>ạo thống nhất.</a:t>
              </a:r>
            </a:p>
          </p:txBody>
        </p:sp>
      </p:grp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63575" y="1957388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</a:rPr>
              <a:t>2. </a:t>
            </a:r>
            <a:r>
              <a:rPr lang="en-US" sz="2000" b="1" u="sng">
                <a:solidFill>
                  <a:srgbClr val="FF3399"/>
                </a:solidFill>
              </a:rPr>
              <a:t>Hội nghị thành lập Đảng: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143000" y="2320925"/>
            <a:ext cx="685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/>
              <a:t>Dựa vào sách giáo  khoa, hãy hoàn thành bảng sau: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073275" y="269557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990099"/>
                </a:solidFill>
              </a:rPr>
              <a:t>Hội nghị thành lập Đảng CSVN</a:t>
            </a:r>
          </a:p>
        </p:txBody>
      </p:sp>
      <p:graphicFrame>
        <p:nvGraphicFramePr>
          <p:cNvPr id="13375" name="Group 63"/>
          <p:cNvGraphicFramePr>
            <a:graphicFrameLocks noGrp="1"/>
          </p:cNvGraphicFramePr>
          <p:nvPr>
            <p:ph/>
          </p:nvPr>
        </p:nvGraphicFramePr>
        <p:xfrm>
          <a:off x="708025" y="3246438"/>
          <a:ext cx="7620000" cy="2917825"/>
        </p:xfrm>
        <a:graphic>
          <a:graphicData uri="http://schemas.openxmlformats.org/drawingml/2006/table">
            <a:tbl>
              <a:tblPr/>
              <a:tblGrid>
                <a:gridCol w="1974850"/>
                <a:gridCol w="5645150"/>
              </a:tblGrid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.VnTime" pitchFamily="34" charset="0"/>
                        </a:rPr>
                        <a:t>Thêi gian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.VnTime" pitchFamily="34" charset="0"/>
                        </a:rPr>
                        <a:t>§Þa ®iÓm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.VnTime" pitchFamily="34" charset="0"/>
                        </a:rPr>
                        <a:t>Ng­êi chñ tr×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</a:tr>
              <a:tr h="982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.VnTime" pitchFamily="34" charset="0"/>
                        </a:rPr>
                        <a:t>Néi dung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.VnTime" pitchFamily="34" charset="0"/>
                        </a:rPr>
                        <a:t> KÕt qu¶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</a:tr>
            </a:tbl>
          </a:graphicData>
        </a:graphic>
      </p:graphicFrame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3200400" y="3359150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</a:rPr>
              <a:t>Khai mạc ngày 3 / 2 / 1930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3108325" y="4000500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</a:rPr>
              <a:t>Tại Hồng Công Trung Quốc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3022600" y="4546600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</a:rPr>
              <a:t> Đồng chí Nguyễn Ái Quốc</a:t>
            </a: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2819400" y="5226050"/>
            <a:ext cx="5464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</a:rPr>
              <a:t> Hợp nhất 3 tổ chức CS thành một Đảng   duy nhất lấy tên là Đảng CS Việt Nam</a:t>
            </a:r>
            <a:endParaRPr lang="en-US" sz="1600" b="1" i="1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2" grpId="0"/>
      <p:bldP spid="13322" grpId="1"/>
      <p:bldP spid="13323" grpId="0"/>
      <p:bldP spid="13348" grpId="0"/>
      <p:bldP spid="13349" grpId="0"/>
      <p:bldP spid="13350" grpId="0"/>
      <p:bldP spid="133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Luoc_do_hanh_trinh_cuu_nuoc_cua_Chu_Tich_Ho_Chi_Minh_(1911-194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1986</TotalTime>
  <Words>1179</Words>
  <Application>Microsoft Office PowerPoint</Application>
  <PresentationFormat>On-screen Show (4:3)</PresentationFormat>
  <Paragraphs>125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Verdana</vt:lpstr>
      <vt:lpstr>Wingdings</vt:lpstr>
      <vt:lpstr>.VnTime</vt:lpstr>
      <vt:lpstr>Default Design</vt:lpstr>
      <vt:lpstr>Cliff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        </vt:lpstr>
      <vt:lpstr>Slide 15</vt:lpstr>
      <vt:lpstr>Slide 16</vt:lpstr>
      <vt:lpstr>Slide 17</vt:lpstr>
    </vt:vector>
  </TitlesOfParts>
  <Company>QUANGTUYEN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</dc:creator>
  <cp:lastModifiedBy>CSTeam</cp:lastModifiedBy>
  <cp:revision>128</cp:revision>
  <dcterms:created xsi:type="dcterms:W3CDTF">2007-06-26T09:02:10Z</dcterms:created>
  <dcterms:modified xsi:type="dcterms:W3CDTF">2016-06-30T02:40:21Z</dcterms:modified>
</cp:coreProperties>
</file>