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6D6942B-F90E-4237-85EC-6E241DE663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B941C-7622-4617-87F4-3B63013CA5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CA1C1A-0D6D-4AE8-A9F5-3C15ECCCB5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CEE78604-41EC-4D0C-A17F-C4CAF85E41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1DD4E77-C0CC-475D-AA1D-CA133E51E2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04DF64DD-FEB6-4288-9079-37C704E174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0DCAA9-15D6-4842-BBA1-DCDCCE70B9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B2794F-6480-4DAE-816A-1781CFD09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58F170-20B2-4A87-B66B-209B02B5A6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169BF9-A3DF-4882-8A73-622D0D7042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70E38F4-5D7F-46B8-B3CD-B03767A99B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latin typeface="Arial" charset="0"/>
              </a:defRPr>
            </a:lvl1pPr>
          </a:lstStyle>
          <a:p>
            <a:pPr>
              <a:defRPr/>
            </a:pPr>
            <a:fld id="{AE6545F5-30F5-482D-BEB0-73B28C3625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0" r:id="rId2"/>
    <p:sldLayoutId id="2147483739" r:id="rId3"/>
    <p:sldLayoutId id="2147483731" r:id="rId4"/>
    <p:sldLayoutId id="2147483732" r:id="rId5"/>
    <p:sldLayoutId id="2147483733" r:id="rId6"/>
    <p:sldLayoutId id="2147483734" r:id="rId7"/>
    <p:sldLayoutId id="2147483735" r:id="rId8"/>
    <p:sldLayoutId id="2147483740" r:id="rId9"/>
    <p:sldLayoutId id="2147483736" r:id="rId10"/>
    <p:sldLayoutId id="2147483737"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381000"/>
            <a:ext cx="8610600" cy="6124575"/>
          </a:xfrm>
          <a:prstGeom prst="rect">
            <a:avLst/>
          </a:prstGeom>
          <a:noFill/>
          <a:ln w="9525">
            <a:noFill/>
            <a:miter lim="800000"/>
            <a:headEnd/>
            <a:tailEnd/>
          </a:ln>
        </p:spPr>
        <p:txBody>
          <a:bodyPr>
            <a:spAutoFit/>
          </a:bodyPr>
          <a:lstStyle/>
          <a:p>
            <a:pPr eaLnBrk="1" hangingPunct="1"/>
            <a:r>
              <a:rPr lang="en-US" sz="2400"/>
              <a:t>Tiếng việt</a:t>
            </a:r>
          </a:p>
          <a:p>
            <a:pPr eaLnBrk="1" hangingPunct="1"/>
            <a:r>
              <a:rPr lang="en-US" sz="2400"/>
              <a:t>                                    Tuần 12</a:t>
            </a:r>
          </a:p>
          <a:p>
            <a:pPr eaLnBrk="1" hangingPunct="1"/>
            <a:r>
              <a:rPr lang="en-US" sz="2400"/>
              <a:t>                                    Tiết 2    </a:t>
            </a:r>
            <a:r>
              <a:rPr lang="en-US" sz="3200" b="1">
                <a:solidFill>
                  <a:srgbClr val="FF0066"/>
                </a:solidFill>
              </a:rPr>
              <a:t>Luyện viết</a:t>
            </a:r>
          </a:p>
          <a:p>
            <a:pPr eaLnBrk="1" hangingPunct="1"/>
            <a:endParaRPr lang="en-US" sz="2400">
              <a:solidFill>
                <a:srgbClr val="FF0066"/>
              </a:solidFill>
            </a:endParaRPr>
          </a:p>
          <a:p>
            <a:pPr eaLnBrk="1" hangingPunct="1"/>
            <a:r>
              <a:rPr lang="en-US" sz="2400">
                <a:solidFill>
                  <a:srgbClr val="0000FF"/>
                </a:solidFill>
              </a:rPr>
              <a:t>Bài 1</a:t>
            </a:r>
            <a:r>
              <a:rPr lang="en-US" sz="2400"/>
              <a:t>. </a:t>
            </a:r>
            <a:r>
              <a:rPr lang="en-US" sz="2400">
                <a:solidFill>
                  <a:srgbClr val="0000FF"/>
                </a:solidFill>
              </a:rPr>
              <a:t>Gạch dưới các quan hệ từ trong đoạn văn sau:</a:t>
            </a:r>
          </a:p>
          <a:p>
            <a:pPr eaLnBrk="1" hangingPunct="1"/>
            <a:r>
              <a:rPr lang="en-US" sz="2400"/>
              <a:t>      Và mỗi chiều, khi lá rụng nhiều ngập cả xung quanh gốc bàng, có một bà già quét gom lại đổ vào hai giỏ lớn rồi gánh về phía làng Câu (Phước Trạch, gần cửa Đại, nay thuộc về Hội An). Được biết nếu đem lá bàng rụng về nấu nước nhuộm lưới đánh cá, lưới cũ cũng như lưới mới để … lưới được bền và giữ lâu được màu nâu … </a:t>
            </a:r>
          </a:p>
          <a:p>
            <a:pPr eaLnBrk="1" hangingPunct="1"/>
            <a:r>
              <a:rPr lang="en-US" sz="2400"/>
              <a:t>      Hễ thấy bàng hết trái và bắt đầu rụng lá thì biết đã gần đến Tết.</a:t>
            </a:r>
          </a:p>
          <a:p>
            <a:pPr eaLnBrk="1" hangingPunct="1"/>
            <a:r>
              <a:rPr lang="en-US" sz="2400"/>
              <a:t>      Rồi những lá non ló ra mơn mởn màu lục lạc. Mỗi ngày lá đâm ra nhiều, mau lớn, rậm cành.</a:t>
            </a:r>
          </a:p>
          <a:p>
            <a:pPr eaLnBrk="1" hangingPunct="1"/>
            <a:r>
              <a:rPr lang="en-US" sz="2400"/>
              <a:t>                                                        Theo Minh Hương</a:t>
            </a:r>
          </a:p>
        </p:txBody>
      </p:sp>
      <p:sp>
        <p:nvSpPr>
          <p:cNvPr id="3077" name="Line 5"/>
          <p:cNvSpPr>
            <a:spLocks noChangeShapeType="1"/>
          </p:cNvSpPr>
          <p:nvPr/>
        </p:nvSpPr>
        <p:spPr bwMode="auto">
          <a:xfrm>
            <a:off x="838200" y="2711450"/>
            <a:ext cx="3048000" cy="0"/>
          </a:xfrm>
          <a:prstGeom prst="line">
            <a:avLst/>
          </a:prstGeom>
          <a:noFill/>
          <a:ln w="28575">
            <a:solidFill>
              <a:schemeClr val="tx1"/>
            </a:solidFill>
            <a:round/>
            <a:headEnd/>
            <a:tailEnd/>
          </a:ln>
        </p:spPr>
        <p:txBody>
          <a:bodyPr/>
          <a:lstStyle/>
          <a:p>
            <a:endParaRPr lang="en-US"/>
          </a:p>
        </p:txBody>
      </p:sp>
      <p:sp>
        <p:nvSpPr>
          <p:cNvPr id="3079" name="Line 7"/>
          <p:cNvSpPr>
            <a:spLocks noChangeShapeType="1"/>
          </p:cNvSpPr>
          <p:nvPr/>
        </p:nvSpPr>
        <p:spPr bwMode="auto">
          <a:xfrm>
            <a:off x="1143000" y="3124200"/>
            <a:ext cx="304800" cy="0"/>
          </a:xfrm>
          <a:prstGeom prst="line">
            <a:avLst/>
          </a:prstGeom>
          <a:noFill/>
          <a:ln w="28575">
            <a:solidFill>
              <a:schemeClr val="tx1"/>
            </a:solidFill>
            <a:round/>
            <a:headEnd/>
            <a:tailEnd/>
          </a:ln>
        </p:spPr>
        <p:txBody>
          <a:bodyPr/>
          <a:lstStyle/>
          <a:p>
            <a:endParaRPr lang="en-US"/>
          </a:p>
        </p:txBody>
      </p:sp>
      <p:sp>
        <p:nvSpPr>
          <p:cNvPr id="3080" name="Line 8"/>
          <p:cNvSpPr>
            <a:spLocks noChangeShapeType="1"/>
          </p:cNvSpPr>
          <p:nvPr/>
        </p:nvSpPr>
        <p:spPr bwMode="auto">
          <a:xfrm>
            <a:off x="2971800" y="3810000"/>
            <a:ext cx="381000" cy="0"/>
          </a:xfrm>
          <a:prstGeom prst="line">
            <a:avLst/>
          </a:prstGeom>
          <a:noFill/>
          <a:ln w="28575">
            <a:solidFill>
              <a:schemeClr val="tx1"/>
            </a:solidFill>
            <a:round/>
            <a:headEnd/>
            <a:tailEnd/>
          </a:ln>
        </p:spPr>
        <p:txBody>
          <a:bodyPr/>
          <a:lstStyle/>
          <a:p>
            <a:endParaRPr lang="en-US"/>
          </a:p>
        </p:txBody>
      </p:sp>
      <p:sp>
        <p:nvSpPr>
          <p:cNvPr id="3081" name="Line 9"/>
          <p:cNvSpPr>
            <a:spLocks noChangeShapeType="1"/>
          </p:cNvSpPr>
          <p:nvPr/>
        </p:nvSpPr>
        <p:spPr bwMode="auto">
          <a:xfrm>
            <a:off x="228600" y="4495800"/>
            <a:ext cx="457200" cy="0"/>
          </a:xfrm>
          <a:prstGeom prst="line">
            <a:avLst/>
          </a:prstGeom>
          <a:noFill/>
          <a:ln w="28575">
            <a:solidFill>
              <a:schemeClr val="tx1"/>
            </a:solidFill>
            <a:round/>
            <a:headEnd/>
            <a:tailEnd/>
          </a:ln>
        </p:spPr>
        <p:txBody>
          <a:bodyPr/>
          <a:lstStyle/>
          <a:p>
            <a:endParaRPr lang="en-US"/>
          </a:p>
        </p:txBody>
      </p:sp>
      <p:sp>
        <p:nvSpPr>
          <p:cNvPr id="3082" name="Line 10"/>
          <p:cNvSpPr>
            <a:spLocks noChangeShapeType="1"/>
          </p:cNvSpPr>
          <p:nvPr/>
        </p:nvSpPr>
        <p:spPr bwMode="auto">
          <a:xfrm>
            <a:off x="4114800" y="4191000"/>
            <a:ext cx="304800" cy="0"/>
          </a:xfrm>
          <a:prstGeom prst="line">
            <a:avLst/>
          </a:prstGeom>
          <a:noFill/>
          <a:ln w="28575">
            <a:solidFill>
              <a:schemeClr val="tx1"/>
            </a:solidFill>
            <a:round/>
            <a:headEnd/>
            <a:tailEnd/>
          </a:ln>
        </p:spPr>
        <p:txBody>
          <a:bodyPr/>
          <a:lstStyle/>
          <a:p>
            <a:endParaRPr lang="en-US"/>
          </a:p>
        </p:txBody>
      </p:sp>
      <p:sp>
        <p:nvSpPr>
          <p:cNvPr id="3083" name="Line 11"/>
          <p:cNvSpPr>
            <a:spLocks noChangeShapeType="1"/>
          </p:cNvSpPr>
          <p:nvPr/>
        </p:nvSpPr>
        <p:spPr bwMode="auto">
          <a:xfrm>
            <a:off x="746125" y="4892675"/>
            <a:ext cx="381000" cy="0"/>
          </a:xfrm>
          <a:prstGeom prst="line">
            <a:avLst/>
          </a:prstGeom>
          <a:noFill/>
          <a:ln w="28575">
            <a:solidFill>
              <a:schemeClr val="tx1"/>
            </a:solidFill>
            <a:round/>
            <a:headEnd/>
            <a:tailEnd/>
          </a:ln>
        </p:spPr>
        <p:txBody>
          <a:bodyPr/>
          <a:lstStyle/>
          <a:p>
            <a:endParaRPr lang="en-US"/>
          </a:p>
        </p:txBody>
      </p:sp>
      <p:sp>
        <p:nvSpPr>
          <p:cNvPr id="3084" name="Line 12"/>
          <p:cNvSpPr>
            <a:spLocks noChangeShapeType="1"/>
          </p:cNvSpPr>
          <p:nvPr/>
        </p:nvSpPr>
        <p:spPr bwMode="auto">
          <a:xfrm>
            <a:off x="3810000" y="4953000"/>
            <a:ext cx="304800" cy="0"/>
          </a:xfrm>
          <a:prstGeom prst="line">
            <a:avLst/>
          </a:prstGeom>
          <a:noFill/>
          <a:ln w="28575">
            <a:solidFill>
              <a:schemeClr val="tx1"/>
            </a:solidFill>
            <a:round/>
            <a:headEnd/>
            <a:tailEnd/>
          </a:ln>
        </p:spPr>
        <p:txBody>
          <a:bodyPr/>
          <a:lstStyle/>
          <a:p>
            <a:endParaRPr lang="en-US"/>
          </a:p>
        </p:txBody>
      </p:sp>
      <p:sp>
        <p:nvSpPr>
          <p:cNvPr id="3085" name="Line 13"/>
          <p:cNvSpPr>
            <a:spLocks noChangeShapeType="1"/>
          </p:cNvSpPr>
          <p:nvPr/>
        </p:nvSpPr>
        <p:spPr bwMode="auto">
          <a:xfrm>
            <a:off x="6248400" y="5029200"/>
            <a:ext cx="381000" cy="0"/>
          </a:xfrm>
          <a:prstGeom prst="line">
            <a:avLst/>
          </a:prstGeom>
          <a:noFill/>
          <a:ln w="28575">
            <a:solidFill>
              <a:schemeClr val="tx1"/>
            </a:solidFill>
            <a:round/>
            <a:headEnd/>
            <a:tailEnd/>
          </a:ln>
        </p:spPr>
        <p:txBody>
          <a:bodyPr/>
          <a:lstStyle/>
          <a:p>
            <a:endParaRPr lang="en-US"/>
          </a:p>
        </p:txBody>
      </p:sp>
      <p:sp>
        <p:nvSpPr>
          <p:cNvPr id="3086" name="Line 14"/>
          <p:cNvSpPr>
            <a:spLocks noChangeShapeType="1"/>
          </p:cNvSpPr>
          <p:nvPr/>
        </p:nvSpPr>
        <p:spPr bwMode="auto">
          <a:xfrm>
            <a:off x="762000" y="5638800"/>
            <a:ext cx="457200" cy="0"/>
          </a:xfrm>
          <a:prstGeom prst="line">
            <a:avLst/>
          </a:prstGeom>
          <a:noFill/>
          <a:ln w="28575">
            <a:solidFill>
              <a:schemeClr val="tx1"/>
            </a:solidFill>
            <a:round/>
            <a:headEnd/>
            <a:tailEnd/>
          </a:ln>
        </p:spPr>
        <p:txBody>
          <a:bodyPr/>
          <a:lstStyle/>
          <a:p>
            <a:endParaRPr lang="en-US"/>
          </a:p>
        </p:txBody>
      </p:sp>
      <p:pic>
        <p:nvPicPr>
          <p:cNvPr id="5132" name="Picture 15" descr="th_652934wrdo4qjn6b"/>
          <p:cNvPicPr>
            <a:picLocks noChangeAspect="1" noChangeArrowheads="1" noCrop="1"/>
          </p:cNvPicPr>
          <p:nvPr/>
        </p:nvPicPr>
        <p:blipFill>
          <a:blip r:embed="rId2"/>
          <a:srcRect/>
          <a:stretch>
            <a:fillRect/>
          </a:stretch>
        </p:blipFill>
        <p:spPr bwMode="auto">
          <a:xfrm>
            <a:off x="0" y="5562600"/>
            <a:ext cx="1238250" cy="1295400"/>
          </a:xfrm>
          <a:prstGeom prst="rect">
            <a:avLst/>
          </a:prstGeom>
          <a:noFill/>
          <a:ln w="9525">
            <a:noFill/>
            <a:miter lim="800000"/>
            <a:headEnd/>
            <a:tailEnd/>
          </a:ln>
        </p:spPr>
      </p:pic>
      <p:pic>
        <p:nvPicPr>
          <p:cNvPr id="5133" name="Picture 16" descr="th_652934wrdo4qjn6b"/>
          <p:cNvPicPr>
            <a:picLocks noChangeAspect="1" noChangeArrowheads="1" noCrop="1"/>
          </p:cNvPicPr>
          <p:nvPr/>
        </p:nvPicPr>
        <p:blipFill>
          <a:blip r:embed="rId2"/>
          <a:srcRect/>
          <a:stretch>
            <a:fillRect/>
          </a:stretch>
        </p:blipFill>
        <p:spPr bwMode="auto">
          <a:xfrm>
            <a:off x="7905750" y="5562600"/>
            <a:ext cx="1238250" cy="1295400"/>
          </a:xfrm>
          <a:prstGeom prst="rect">
            <a:avLst/>
          </a:prstGeom>
          <a:noFill/>
          <a:ln w="9525">
            <a:noFill/>
            <a:miter lim="800000"/>
            <a:headEnd/>
            <a:tailEnd/>
          </a:ln>
        </p:spPr>
      </p:pic>
      <p:pic>
        <p:nvPicPr>
          <p:cNvPr id="5134" name="Picture 17" descr="SG0172_saigon365_com_ani4mobile"/>
          <p:cNvPicPr>
            <a:picLocks noChangeAspect="1" noChangeArrowheads="1" noCrop="1"/>
          </p:cNvPicPr>
          <p:nvPr/>
        </p:nvPicPr>
        <p:blipFill>
          <a:blip r:embed="rId3"/>
          <a:srcRect/>
          <a:stretch>
            <a:fillRect/>
          </a:stretch>
        </p:blipFill>
        <p:spPr bwMode="auto">
          <a:xfrm>
            <a:off x="0" y="0"/>
            <a:ext cx="914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slide(fromBottom)">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fade">
                                      <p:cBhvr>
                                        <p:cTn id="12" dur="2000"/>
                                        <p:tgtEl>
                                          <p:spTgt spid="3076">
                                            <p:txEl>
                                              <p:pRg st="1" end="1"/>
                                            </p:txEl>
                                          </p:spTgt>
                                        </p:tgtEl>
                                      </p:cBhvr>
                                    </p:animEffect>
                                    <p:anim calcmode="lin" valueType="num">
                                      <p:cBhvr>
                                        <p:cTn id="13" dur="2000" fill="hold"/>
                                        <p:tgtEl>
                                          <p:spTgt spid="307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076">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fade">
                                      <p:cBhvr>
                                        <p:cTn id="17" dur="2000"/>
                                        <p:tgtEl>
                                          <p:spTgt spid="3076">
                                            <p:txEl>
                                              <p:pRg st="2" end="2"/>
                                            </p:txEl>
                                          </p:spTgt>
                                        </p:tgtEl>
                                      </p:cBhvr>
                                    </p:animEffect>
                                    <p:anim calcmode="lin" valueType="num">
                                      <p:cBhvr>
                                        <p:cTn id="18" dur="2000" fill="hold"/>
                                        <p:tgtEl>
                                          <p:spTgt spid="3076">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07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3076">
                                            <p:txEl>
                                              <p:pRg st="4" end="4"/>
                                            </p:txEl>
                                          </p:spTgt>
                                        </p:tgtEl>
                                        <p:attrNameLst>
                                          <p:attrName>style.visibility</p:attrName>
                                        </p:attrNameLst>
                                      </p:cBhvr>
                                      <p:to>
                                        <p:strVal val="visible"/>
                                      </p:to>
                                    </p:set>
                                    <p:animEffect transition="in" filter="barn(inHorizontal)">
                                      <p:cBhvr>
                                        <p:cTn id="24" dur="500"/>
                                        <p:tgtEl>
                                          <p:spTgt spid="3076">
                                            <p:txEl>
                                              <p:pRg st="4" end="4"/>
                                            </p:txEl>
                                          </p:spTgt>
                                        </p:tgtEl>
                                      </p:cBhvr>
                                    </p:animEffect>
                                  </p:childTnLst>
                                </p:cTn>
                              </p:par>
                              <p:par>
                                <p:cTn id="25" presetID="16" presetClass="entr" presetSubtype="26" fill="hold" nodeType="withEffect">
                                  <p:stCondLst>
                                    <p:cond delay="0"/>
                                  </p:stCondLst>
                                  <p:childTnLst>
                                    <p:set>
                                      <p:cBhvr>
                                        <p:cTn id="26" dur="1" fill="hold">
                                          <p:stCondLst>
                                            <p:cond delay="0"/>
                                          </p:stCondLst>
                                        </p:cTn>
                                        <p:tgtEl>
                                          <p:spTgt spid="3076">
                                            <p:txEl>
                                              <p:pRg st="5" end="5"/>
                                            </p:txEl>
                                          </p:spTgt>
                                        </p:tgtEl>
                                        <p:attrNameLst>
                                          <p:attrName>style.visibility</p:attrName>
                                        </p:attrNameLst>
                                      </p:cBhvr>
                                      <p:to>
                                        <p:strVal val="visible"/>
                                      </p:to>
                                    </p:set>
                                    <p:animEffect transition="in" filter="barn(inHorizontal)">
                                      <p:cBhvr>
                                        <p:cTn id="27" dur="500"/>
                                        <p:tgtEl>
                                          <p:spTgt spid="3076">
                                            <p:txEl>
                                              <p:pRg st="5" end="5"/>
                                            </p:txEl>
                                          </p:spTgt>
                                        </p:tgtEl>
                                      </p:cBhvr>
                                    </p:animEffect>
                                  </p:childTnLst>
                                </p:cTn>
                              </p:par>
                              <p:par>
                                <p:cTn id="28" presetID="16" presetClass="entr" presetSubtype="26" fill="hold" nodeType="withEffect">
                                  <p:stCondLst>
                                    <p:cond delay="0"/>
                                  </p:stCondLst>
                                  <p:childTnLst>
                                    <p:set>
                                      <p:cBhvr>
                                        <p:cTn id="29" dur="1" fill="hold">
                                          <p:stCondLst>
                                            <p:cond delay="0"/>
                                          </p:stCondLst>
                                        </p:cTn>
                                        <p:tgtEl>
                                          <p:spTgt spid="3076">
                                            <p:txEl>
                                              <p:pRg st="6" end="6"/>
                                            </p:txEl>
                                          </p:spTgt>
                                        </p:tgtEl>
                                        <p:attrNameLst>
                                          <p:attrName>style.visibility</p:attrName>
                                        </p:attrNameLst>
                                      </p:cBhvr>
                                      <p:to>
                                        <p:strVal val="visible"/>
                                      </p:to>
                                    </p:set>
                                    <p:animEffect transition="in" filter="barn(inHorizontal)">
                                      <p:cBhvr>
                                        <p:cTn id="30" dur="500"/>
                                        <p:tgtEl>
                                          <p:spTgt spid="3076">
                                            <p:txEl>
                                              <p:pRg st="6" end="6"/>
                                            </p:txEl>
                                          </p:spTgt>
                                        </p:tgtEl>
                                      </p:cBhvr>
                                    </p:animEffect>
                                  </p:childTnLst>
                                </p:cTn>
                              </p:par>
                              <p:par>
                                <p:cTn id="31" presetID="16" presetClass="entr" presetSubtype="26" fill="hold" nodeType="with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Effect transition="in" filter="barn(inHorizontal)">
                                      <p:cBhvr>
                                        <p:cTn id="33" dur="500"/>
                                        <p:tgtEl>
                                          <p:spTgt spid="3076">
                                            <p:txEl>
                                              <p:pRg st="7" end="7"/>
                                            </p:txEl>
                                          </p:spTgt>
                                        </p:tgtEl>
                                      </p:cBhvr>
                                    </p:animEffect>
                                  </p:childTnLst>
                                </p:cTn>
                              </p:par>
                              <p:par>
                                <p:cTn id="34" presetID="16" presetClass="entr" presetSubtype="26" fill="hold" nodeType="withEffect">
                                  <p:stCondLst>
                                    <p:cond delay="0"/>
                                  </p:stCondLst>
                                  <p:childTnLst>
                                    <p:set>
                                      <p:cBhvr>
                                        <p:cTn id="35" dur="1" fill="hold">
                                          <p:stCondLst>
                                            <p:cond delay="0"/>
                                          </p:stCondLst>
                                        </p:cTn>
                                        <p:tgtEl>
                                          <p:spTgt spid="3076">
                                            <p:txEl>
                                              <p:pRg st="8" end="8"/>
                                            </p:txEl>
                                          </p:spTgt>
                                        </p:tgtEl>
                                        <p:attrNameLst>
                                          <p:attrName>style.visibility</p:attrName>
                                        </p:attrNameLst>
                                      </p:cBhvr>
                                      <p:to>
                                        <p:strVal val="visible"/>
                                      </p:to>
                                    </p:set>
                                    <p:animEffect transition="in" filter="barn(inHorizontal)">
                                      <p:cBhvr>
                                        <p:cTn id="36" dur="500"/>
                                        <p:tgtEl>
                                          <p:spTgt spid="3076">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77"/>
                                        </p:tgtEl>
                                        <p:attrNameLst>
                                          <p:attrName>style.visibility</p:attrName>
                                        </p:attrNameLst>
                                      </p:cBhvr>
                                      <p:to>
                                        <p:strVal val="visible"/>
                                      </p:to>
                                    </p:set>
                                    <p:animEffect transition="in" filter="checkerboard(across)">
                                      <p:cBhvr>
                                        <p:cTn id="41" dur="500"/>
                                        <p:tgtEl>
                                          <p:spTgt spid="307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79"/>
                                        </p:tgtEl>
                                        <p:attrNameLst>
                                          <p:attrName>style.visibility</p:attrName>
                                        </p:attrNameLst>
                                      </p:cBhvr>
                                      <p:to>
                                        <p:strVal val="visible"/>
                                      </p:to>
                                    </p:set>
                                    <p:anim calcmode="lin" valueType="num">
                                      <p:cBhvr additive="base">
                                        <p:cTn id="46" dur="500" fill="hold"/>
                                        <p:tgtEl>
                                          <p:spTgt spid="3079"/>
                                        </p:tgtEl>
                                        <p:attrNameLst>
                                          <p:attrName>ppt_x</p:attrName>
                                        </p:attrNameLst>
                                      </p:cBhvr>
                                      <p:tavLst>
                                        <p:tav tm="0">
                                          <p:val>
                                            <p:strVal val="#ppt_x"/>
                                          </p:val>
                                        </p:tav>
                                        <p:tav tm="100000">
                                          <p:val>
                                            <p:strVal val="#ppt_x"/>
                                          </p:val>
                                        </p:tav>
                                      </p:tavLst>
                                    </p:anim>
                                    <p:anim calcmode="lin" valueType="num">
                                      <p:cBhvr additive="base">
                                        <p:cTn id="47"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80"/>
                                        </p:tgtEl>
                                        <p:attrNameLst>
                                          <p:attrName>style.visibility</p:attrName>
                                        </p:attrNameLst>
                                      </p:cBhvr>
                                      <p:to>
                                        <p:strVal val="visible"/>
                                      </p:to>
                                    </p:set>
                                    <p:anim calcmode="lin" valueType="num">
                                      <p:cBhvr additive="base">
                                        <p:cTn id="52" dur="500" fill="hold"/>
                                        <p:tgtEl>
                                          <p:spTgt spid="3080"/>
                                        </p:tgtEl>
                                        <p:attrNameLst>
                                          <p:attrName>ppt_x</p:attrName>
                                        </p:attrNameLst>
                                      </p:cBhvr>
                                      <p:tavLst>
                                        <p:tav tm="0">
                                          <p:val>
                                            <p:strVal val="#ppt_x"/>
                                          </p:val>
                                        </p:tav>
                                        <p:tav tm="100000">
                                          <p:val>
                                            <p:strVal val="#ppt_x"/>
                                          </p:val>
                                        </p:tav>
                                      </p:tavLst>
                                    </p:anim>
                                    <p:anim calcmode="lin" valueType="num">
                                      <p:cBhvr additive="base">
                                        <p:cTn id="53"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081"/>
                                        </p:tgtEl>
                                        <p:attrNameLst>
                                          <p:attrName>style.visibility</p:attrName>
                                        </p:attrNameLst>
                                      </p:cBhvr>
                                      <p:to>
                                        <p:strVal val="visible"/>
                                      </p:to>
                                    </p:set>
                                    <p:anim calcmode="lin" valueType="num">
                                      <p:cBhvr additive="base">
                                        <p:cTn id="58" dur="500" fill="hold"/>
                                        <p:tgtEl>
                                          <p:spTgt spid="3081"/>
                                        </p:tgtEl>
                                        <p:attrNameLst>
                                          <p:attrName>ppt_x</p:attrName>
                                        </p:attrNameLst>
                                      </p:cBhvr>
                                      <p:tavLst>
                                        <p:tav tm="0">
                                          <p:val>
                                            <p:strVal val="#ppt_x"/>
                                          </p:val>
                                        </p:tav>
                                        <p:tav tm="100000">
                                          <p:val>
                                            <p:strVal val="#ppt_x"/>
                                          </p:val>
                                        </p:tav>
                                      </p:tavLst>
                                    </p:anim>
                                    <p:anim calcmode="lin" valueType="num">
                                      <p:cBhvr additive="base">
                                        <p:cTn id="59"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82"/>
                                        </p:tgtEl>
                                        <p:attrNameLst>
                                          <p:attrName>style.visibility</p:attrName>
                                        </p:attrNameLst>
                                      </p:cBhvr>
                                      <p:to>
                                        <p:strVal val="visible"/>
                                      </p:to>
                                    </p:set>
                                    <p:anim calcmode="lin" valueType="num">
                                      <p:cBhvr additive="base">
                                        <p:cTn id="64" dur="500" fill="hold"/>
                                        <p:tgtEl>
                                          <p:spTgt spid="3082"/>
                                        </p:tgtEl>
                                        <p:attrNameLst>
                                          <p:attrName>ppt_x</p:attrName>
                                        </p:attrNameLst>
                                      </p:cBhvr>
                                      <p:tavLst>
                                        <p:tav tm="0">
                                          <p:val>
                                            <p:strVal val="#ppt_x"/>
                                          </p:val>
                                        </p:tav>
                                        <p:tav tm="100000">
                                          <p:val>
                                            <p:strVal val="#ppt_x"/>
                                          </p:val>
                                        </p:tav>
                                      </p:tavLst>
                                    </p:anim>
                                    <p:anim calcmode="lin" valueType="num">
                                      <p:cBhvr additive="base">
                                        <p:cTn id="65"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083"/>
                                        </p:tgtEl>
                                        <p:attrNameLst>
                                          <p:attrName>style.visibility</p:attrName>
                                        </p:attrNameLst>
                                      </p:cBhvr>
                                      <p:to>
                                        <p:strVal val="visible"/>
                                      </p:to>
                                    </p:set>
                                    <p:anim calcmode="lin" valueType="num">
                                      <p:cBhvr additive="base">
                                        <p:cTn id="70" dur="500" fill="hold"/>
                                        <p:tgtEl>
                                          <p:spTgt spid="3083"/>
                                        </p:tgtEl>
                                        <p:attrNameLst>
                                          <p:attrName>ppt_x</p:attrName>
                                        </p:attrNameLst>
                                      </p:cBhvr>
                                      <p:tavLst>
                                        <p:tav tm="0">
                                          <p:val>
                                            <p:strVal val="#ppt_x"/>
                                          </p:val>
                                        </p:tav>
                                        <p:tav tm="100000">
                                          <p:val>
                                            <p:strVal val="#ppt_x"/>
                                          </p:val>
                                        </p:tav>
                                      </p:tavLst>
                                    </p:anim>
                                    <p:anim calcmode="lin" valueType="num">
                                      <p:cBhvr additive="base">
                                        <p:cTn id="71"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084"/>
                                        </p:tgtEl>
                                        <p:attrNameLst>
                                          <p:attrName>style.visibility</p:attrName>
                                        </p:attrNameLst>
                                      </p:cBhvr>
                                      <p:to>
                                        <p:strVal val="visible"/>
                                      </p:to>
                                    </p:set>
                                    <p:anim calcmode="lin" valueType="num">
                                      <p:cBhvr additive="base">
                                        <p:cTn id="76" dur="500" fill="hold"/>
                                        <p:tgtEl>
                                          <p:spTgt spid="3084"/>
                                        </p:tgtEl>
                                        <p:attrNameLst>
                                          <p:attrName>ppt_x</p:attrName>
                                        </p:attrNameLst>
                                      </p:cBhvr>
                                      <p:tavLst>
                                        <p:tav tm="0">
                                          <p:val>
                                            <p:strVal val="#ppt_x"/>
                                          </p:val>
                                        </p:tav>
                                        <p:tav tm="100000">
                                          <p:val>
                                            <p:strVal val="#ppt_x"/>
                                          </p:val>
                                        </p:tav>
                                      </p:tavLst>
                                    </p:anim>
                                    <p:anim calcmode="lin" valueType="num">
                                      <p:cBhvr additive="base">
                                        <p:cTn id="77"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085"/>
                                        </p:tgtEl>
                                        <p:attrNameLst>
                                          <p:attrName>style.visibility</p:attrName>
                                        </p:attrNameLst>
                                      </p:cBhvr>
                                      <p:to>
                                        <p:strVal val="visible"/>
                                      </p:to>
                                    </p:set>
                                    <p:anim calcmode="lin" valueType="num">
                                      <p:cBhvr additive="base">
                                        <p:cTn id="82" dur="500" fill="hold"/>
                                        <p:tgtEl>
                                          <p:spTgt spid="3085"/>
                                        </p:tgtEl>
                                        <p:attrNameLst>
                                          <p:attrName>ppt_x</p:attrName>
                                        </p:attrNameLst>
                                      </p:cBhvr>
                                      <p:tavLst>
                                        <p:tav tm="0">
                                          <p:val>
                                            <p:strVal val="#ppt_x"/>
                                          </p:val>
                                        </p:tav>
                                        <p:tav tm="100000">
                                          <p:val>
                                            <p:strVal val="#ppt_x"/>
                                          </p:val>
                                        </p:tav>
                                      </p:tavLst>
                                    </p:anim>
                                    <p:anim calcmode="lin" valueType="num">
                                      <p:cBhvr additive="base">
                                        <p:cTn id="83"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086"/>
                                        </p:tgtEl>
                                        <p:attrNameLst>
                                          <p:attrName>style.visibility</p:attrName>
                                        </p:attrNameLst>
                                      </p:cBhvr>
                                      <p:to>
                                        <p:strVal val="visible"/>
                                      </p:to>
                                    </p:set>
                                    <p:anim calcmode="lin" valueType="num">
                                      <p:cBhvr additive="base">
                                        <p:cTn id="88" dur="500" fill="hold"/>
                                        <p:tgtEl>
                                          <p:spTgt spid="3086"/>
                                        </p:tgtEl>
                                        <p:attrNameLst>
                                          <p:attrName>ppt_x</p:attrName>
                                        </p:attrNameLst>
                                      </p:cBhvr>
                                      <p:tavLst>
                                        <p:tav tm="0">
                                          <p:val>
                                            <p:strVal val="#ppt_x"/>
                                          </p:val>
                                        </p:tav>
                                        <p:tav tm="100000">
                                          <p:val>
                                            <p:strVal val="#ppt_x"/>
                                          </p:val>
                                        </p:tav>
                                      </p:tavLst>
                                    </p:anim>
                                    <p:anim calcmode="lin" valueType="num">
                                      <p:cBhvr additive="base">
                                        <p:cTn id="89"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9" grpId="0" animBg="1"/>
      <p:bldP spid="3080" grpId="0" animBg="1"/>
      <p:bldP spid="3081" grpId="0" animBg="1"/>
      <p:bldP spid="3082" grpId="0" animBg="1"/>
      <p:bldP spid="3083" grpId="0" animBg="1"/>
      <p:bldP spid="3084" grpId="0" animBg="1"/>
      <p:bldP spid="3085" grpId="0" animBg="1"/>
      <p:bldP spid="30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066800" y="533400"/>
            <a:ext cx="6858000" cy="1600200"/>
          </a:xfrm>
          <a:prstGeom prst="rect">
            <a:avLst/>
          </a:prstGeom>
          <a:noFill/>
          <a:ln w="9525">
            <a:noFill/>
            <a:miter lim="800000"/>
            <a:headEnd/>
            <a:tailEnd/>
          </a:ln>
        </p:spPr>
        <p:txBody>
          <a:bodyPr>
            <a:spAutoFit/>
          </a:bodyPr>
          <a:lstStyle/>
          <a:p>
            <a:pPr eaLnBrk="1" hangingPunct="1">
              <a:spcBef>
                <a:spcPct val="50000"/>
              </a:spcBef>
            </a:pPr>
            <a:r>
              <a:rPr lang="en-US" sz="2000" b="1"/>
              <a:t>Tiếng việt</a:t>
            </a:r>
          </a:p>
          <a:p>
            <a:pPr eaLnBrk="1" hangingPunct="1">
              <a:spcBef>
                <a:spcPct val="50000"/>
              </a:spcBef>
            </a:pPr>
            <a:r>
              <a:rPr lang="en-US" sz="2000"/>
              <a:t>                        Tuần 12</a:t>
            </a:r>
          </a:p>
          <a:p>
            <a:pPr eaLnBrk="1" hangingPunct="1">
              <a:spcBef>
                <a:spcPct val="50000"/>
              </a:spcBef>
            </a:pPr>
            <a:r>
              <a:rPr lang="en-US" sz="2000"/>
              <a:t>                        Tiết 2    </a:t>
            </a:r>
            <a:r>
              <a:rPr lang="en-US" sz="3200" b="1">
                <a:solidFill>
                  <a:srgbClr val="FF0066"/>
                </a:solidFill>
              </a:rPr>
              <a:t>Luyện viết</a:t>
            </a:r>
            <a:endParaRPr lang="en-US" sz="2000" b="1">
              <a:solidFill>
                <a:srgbClr val="FF0066"/>
              </a:solidFill>
            </a:endParaRPr>
          </a:p>
        </p:txBody>
      </p:sp>
      <p:sp>
        <p:nvSpPr>
          <p:cNvPr id="4101" name="Text Box 5"/>
          <p:cNvSpPr txBox="1">
            <a:spLocks noChangeArrowheads="1"/>
          </p:cNvSpPr>
          <p:nvPr/>
        </p:nvSpPr>
        <p:spPr bwMode="auto">
          <a:xfrm>
            <a:off x="914400" y="3352800"/>
            <a:ext cx="7239000" cy="1311275"/>
          </a:xfrm>
          <a:prstGeom prst="rect">
            <a:avLst/>
          </a:prstGeom>
          <a:noFill/>
          <a:ln w="9525">
            <a:noFill/>
            <a:miter lim="800000"/>
            <a:headEnd/>
            <a:tailEnd/>
          </a:ln>
        </p:spPr>
        <p:txBody>
          <a:bodyPr>
            <a:spAutoFit/>
          </a:bodyPr>
          <a:lstStyle/>
          <a:p>
            <a:pPr marL="342900" indent="-342900" eaLnBrk="1" hangingPunct="1">
              <a:spcBef>
                <a:spcPct val="50000"/>
              </a:spcBef>
            </a:pPr>
            <a:r>
              <a:rPr lang="en-US" sz="2000" b="1">
                <a:solidFill>
                  <a:srgbClr val="0000FF"/>
                </a:solidFill>
              </a:rPr>
              <a:t>Bài 2</a:t>
            </a:r>
            <a:r>
              <a:rPr lang="en-US" sz="2000">
                <a:solidFill>
                  <a:srgbClr val="0000FF"/>
                </a:solidFill>
              </a:rPr>
              <a:t> . </a:t>
            </a:r>
            <a:r>
              <a:rPr lang="en-US" sz="2000" b="1">
                <a:solidFill>
                  <a:srgbClr val="0000FF"/>
                </a:solidFill>
              </a:rPr>
              <a:t>Đọc bài văn Chị Đào và làm theo yêu cầu bên dưới:</a:t>
            </a:r>
          </a:p>
          <a:p>
            <a:pPr marL="342900" indent="-342900" eaLnBrk="1" hangingPunct="1">
              <a:spcBef>
                <a:spcPct val="50000"/>
              </a:spcBef>
              <a:buFontTx/>
              <a:buAutoNum type="alphaLcParenR"/>
            </a:pPr>
            <a:r>
              <a:rPr lang="en-US" sz="2000"/>
              <a:t>Xác định dàn ý của bài văn trên.</a:t>
            </a:r>
          </a:p>
          <a:p>
            <a:pPr marL="342900" indent="-342900" eaLnBrk="1" hangingPunct="1">
              <a:spcBef>
                <a:spcPct val="50000"/>
              </a:spcBef>
            </a:pPr>
            <a:r>
              <a:rPr lang="en-US" sz="2000"/>
              <a:t>b) Ghi lại những đặc điểm về ngoại hình của nhân vật Đào.</a:t>
            </a:r>
          </a:p>
        </p:txBody>
      </p:sp>
      <p:pic>
        <p:nvPicPr>
          <p:cNvPr id="6148" name="Picture 6" descr="th_652934wrdo4qjn6b"/>
          <p:cNvPicPr>
            <a:picLocks noChangeAspect="1" noChangeArrowheads="1" noCrop="1"/>
          </p:cNvPicPr>
          <p:nvPr/>
        </p:nvPicPr>
        <p:blipFill>
          <a:blip r:embed="rId2"/>
          <a:srcRect/>
          <a:stretch>
            <a:fillRect/>
          </a:stretch>
        </p:blipFill>
        <p:spPr bwMode="auto">
          <a:xfrm>
            <a:off x="381000" y="5334000"/>
            <a:ext cx="1238250" cy="1295400"/>
          </a:xfrm>
          <a:prstGeom prst="rect">
            <a:avLst/>
          </a:prstGeom>
          <a:noFill/>
          <a:ln w="9525">
            <a:noFill/>
            <a:miter lim="800000"/>
            <a:headEnd/>
            <a:tailEnd/>
          </a:ln>
        </p:spPr>
      </p:pic>
      <p:pic>
        <p:nvPicPr>
          <p:cNvPr id="6149" name="Picture 7" descr="th_652934wrdo4qjn6b"/>
          <p:cNvPicPr>
            <a:picLocks noChangeAspect="1" noChangeArrowheads="1" noCrop="1"/>
          </p:cNvPicPr>
          <p:nvPr/>
        </p:nvPicPr>
        <p:blipFill>
          <a:blip r:embed="rId2"/>
          <a:srcRect/>
          <a:stretch>
            <a:fillRect/>
          </a:stretch>
        </p:blipFill>
        <p:spPr bwMode="auto">
          <a:xfrm>
            <a:off x="7543800" y="5334000"/>
            <a:ext cx="1238250" cy="1295400"/>
          </a:xfrm>
          <a:prstGeom prst="rect">
            <a:avLst/>
          </a:prstGeom>
          <a:noFill/>
          <a:ln w="9525">
            <a:noFill/>
            <a:miter lim="800000"/>
            <a:headEnd/>
            <a:tailEnd/>
          </a:ln>
        </p:spPr>
      </p:pic>
      <p:pic>
        <p:nvPicPr>
          <p:cNvPr id="6150" name="Picture 8" descr="SG0172_saigon365_com_ani4mobile"/>
          <p:cNvPicPr>
            <a:picLocks noChangeAspect="1" noChangeArrowheads="1" noCrop="1"/>
          </p:cNvPicPr>
          <p:nvPr/>
        </p:nvPicPr>
        <p:blipFill>
          <a:blip r:embed="rId3"/>
          <a:srcRect/>
          <a:stretch>
            <a:fillRect/>
          </a:stretch>
        </p:blipFill>
        <p:spPr bwMode="auto">
          <a:xfrm>
            <a:off x="0" y="0"/>
            <a:ext cx="10668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slide(fromBottom)">
                                      <p:cBhvr>
                                        <p:cTn id="7" dur="500"/>
                                        <p:tgtEl>
                                          <p:spTgt spid="410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101">
                                            <p:txEl>
                                              <p:pRg st="1" end="1"/>
                                            </p:txEl>
                                          </p:spTgt>
                                        </p:tgtEl>
                                        <p:attrNameLst>
                                          <p:attrName>style.visibility</p:attrName>
                                        </p:attrNameLst>
                                      </p:cBhvr>
                                      <p:to>
                                        <p:strVal val="visible"/>
                                      </p:to>
                                    </p:set>
                                    <p:animEffect transition="in" filter="slide(fromBottom)">
                                      <p:cBhvr>
                                        <p:cTn id="10" dur="500"/>
                                        <p:tgtEl>
                                          <p:spTgt spid="4101">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101">
                                            <p:txEl>
                                              <p:pRg st="2" end="2"/>
                                            </p:txEl>
                                          </p:spTgt>
                                        </p:tgtEl>
                                        <p:attrNameLst>
                                          <p:attrName>style.visibility</p:attrName>
                                        </p:attrNameLst>
                                      </p:cBhvr>
                                      <p:to>
                                        <p:strVal val="visible"/>
                                      </p:to>
                                    </p:set>
                                    <p:animEffect transition="in" filter="slide(fromBottom)">
                                      <p:cBhvr>
                                        <p:cTn id="13" dur="5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8600" y="533400"/>
            <a:ext cx="8686800" cy="5678488"/>
          </a:xfrm>
          <a:prstGeom prst="rect">
            <a:avLst/>
          </a:prstGeom>
          <a:noFill/>
          <a:ln w="9525">
            <a:noFill/>
            <a:miter lim="800000"/>
            <a:headEnd/>
            <a:tailEnd/>
          </a:ln>
        </p:spPr>
        <p:txBody>
          <a:bodyPr>
            <a:spAutoFit/>
          </a:bodyPr>
          <a:lstStyle/>
          <a:p>
            <a:pPr eaLnBrk="1" hangingPunct="1">
              <a:spcBef>
                <a:spcPct val="50000"/>
              </a:spcBef>
            </a:pPr>
            <a:r>
              <a:rPr lang="en-US"/>
              <a:t>                                                        </a:t>
            </a:r>
            <a:r>
              <a:rPr lang="en-US" sz="2400" b="1">
                <a:solidFill>
                  <a:srgbClr val="FF0066"/>
                </a:solidFill>
              </a:rPr>
              <a:t>Chị Đào</a:t>
            </a:r>
          </a:p>
          <a:p>
            <a:pPr eaLnBrk="1" hangingPunct="1">
              <a:spcBef>
                <a:spcPct val="50000"/>
              </a:spcBef>
            </a:pPr>
            <a:r>
              <a:rPr lang="en-US"/>
              <a:t>     Đào thuộc loại người gặp một lần là có thể nhớ mãi, rất dễ phân biệt với các chị em khác.</a:t>
            </a:r>
          </a:p>
          <a:p>
            <a:pPr eaLnBrk="1" hangingPunct="1">
              <a:spcBef>
                <a:spcPct val="50000"/>
              </a:spcBef>
            </a:pPr>
            <a:r>
              <a:rPr lang="en-US"/>
              <a:t>     Hai con mắt của chị hẹp và dài, đưa đi đưa lại rất nhanh. Gò má cao, đầy tàn hương và hàm răng trên đen nhờ nhờ hơi nhô ra ngoài môi. Chị bịt đầu bằng chiếc khăn vải kẻ ô vuông một vệt dài phía sau khiến những nét thiếu hòa hợp trên mặt càng trở nên thô, càng đỏng đảnh. Cái thân người sồ sề của chị như nở ra, cặp chân ngắn khỏe, hai bàn tay có những ngón rất to vẫn thoăn thoắt lượm những bó lạc.Và bằng cử chỉ rất nhanh, chị uốn hai cổ tay xiết những rễ cây đầy củ lạc già lên vòng trục. Người Đào cũng nẩy bật lên theo, thớ thịt trên bả vai khẽ rung rung, hai bàn tay xoay đi xoay lại càng vội vã. Chị đã quá mệt nhưng đôi gò má đầy tàn hương cứ bướng bỉnh và hai con mắt nhỏ tí vẫn ánh lên thách thức. Mái tóc óng mượt ngày nào qua năm tháng giờ đã khô lại và đỏ đi. Chị vẫn sống mạnh mẽ, táo bạo và luôn hờn giận cho bản thân mình.</a:t>
            </a:r>
          </a:p>
          <a:p>
            <a:pPr eaLnBrk="1" hangingPunct="1">
              <a:spcBef>
                <a:spcPct val="50000"/>
              </a:spcBef>
            </a:pPr>
            <a:r>
              <a:rPr lang="en-US"/>
              <a:t>     Nhưng từ khi lên nông trường Điện Biên, chị đã tìm thấy hạnh phúc cho mình và cũng vun đắp cho hạnh phúc của người khác. Cuộc sống vĩ đại đã trở lại. Một mùa xuân mới lại về !</a:t>
            </a:r>
          </a:p>
          <a:p>
            <a:pPr eaLnBrk="1" hangingPunct="1">
              <a:spcBef>
                <a:spcPct val="50000"/>
              </a:spcBef>
            </a:pPr>
            <a:r>
              <a:rPr lang="en-US"/>
              <a:t>                                                                                     Theo Nguyễn Khải</a:t>
            </a:r>
          </a:p>
        </p:txBody>
      </p:sp>
      <p:pic>
        <p:nvPicPr>
          <p:cNvPr id="7171" name="Picture 5" descr="th_652934wrdo4qjn6b"/>
          <p:cNvPicPr>
            <a:picLocks noChangeAspect="1" noChangeArrowheads="1" noCrop="1"/>
          </p:cNvPicPr>
          <p:nvPr/>
        </p:nvPicPr>
        <p:blipFill>
          <a:blip r:embed="rId2"/>
          <a:srcRect/>
          <a:stretch>
            <a:fillRect/>
          </a:stretch>
        </p:blipFill>
        <p:spPr bwMode="auto">
          <a:xfrm>
            <a:off x="0" y="5562600"/>
            <a:ext cx="1238250" cy="1295400"/>
          </a:xfrm>
          <a:prstGeom prst="rect">
            <a:avLst/>
          </a:prstGeom>
          <a:noFill/>
          <a:ln w="9525">
            <a:noFill/>
            <a:miter lim="800000"/>
            <a:headEnd/>
            <a:tailEnd/>
          </a:ln>
        </p:spPr>
      </p:pic>
      <p:pic>
        <p:nvPicPr>
          <p:cNvPr id="7172" name="Picture 6" descr="th_652934wrdo4qjn6b"/>
          <p:cNvPicPr>
            <a:picLocks noChangeAspect="1" noChangeArrowheads="1" noCrop="1"/>
          </p:cNvPicPr>
          <p:nvPr/>
        </p:nvPicPr>
        <p:blipFill>
          <a:blip r:embed="rId2"/>
          <a:srcRect/>
          <a:stretch>
            <a:fillRect/>
          </a:stretch>
        </p:blipFill>
        <p:spPr bwMode="auto">
          <a:xfrm>
            <a:off x="7905750" y="5562600"/>
            <a:ext cx="123825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62000" y="3649663"/>
            <a:ext cx="6324600" cy="366712"/>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8195" name="Text Box 6"/>
          <p:cNvSpPr txBox="1">
            <a:spLocks noChangeArrowheads="1"/>
          </p:cNvSpPr>
          <p:nvPr/>
        </p:nvSpPr>
        <p:spPr bwMode="auto">
          <a:xfrm>
            <a:off x="609600" y="609600"/>
            <a:ext cx="8077200" cy="1508125"/>
          </a:xfrm>
          <a:prstGeom prst="rect">
            <a:avLst/>
          </a:prstGeom>
          <a:noFill/>
          <a:ln w="9525">
            <a:noFill/>
            <a:miter lim="800000"/>
            <a:headEnd/>
            <a:tailEnd/>
          </a:ln>
        </p:spPr>
        <p:txBody>
          <a:bodyPr>
            <a:spAutoFit/>
          </a:bodyPr>
          <a:lstStyle/>
          <a:p>
            <a:pPr eaLnBrk="1" hangingPunct="1">
              <a:spcBef>
                <a:spcPct val="50000"/>
              </a:spcBef>
            </a:pPr>
            <a:r>
              <a:rPr lang="en-US" sz="2000" b="1"/>
              <a:t>Tiếng việt</a:t>
            </a:r>
          </a:p>
          <a:p>
            <a:pPr eaLnBrk="1" hangingPunct="1">
              <a:spcBef>
                <a:spcPct val="50000"/>
              </a:spcBef>
            </a:pPr>
            <a:r>
              <a:rPr lang="en-US" sz="2000"/>
              <a:t>                                  Tuần 12</a:t>
            </a:r>
          </a:p>
          <a:p>
            <a:pPr eaLnBrk="1" hangingPunct="1">
              <a:spcBef>
                <a:spcPct val="50000"/>
              </a:spcBef>
            </a:pPr>
            <a:r>
              <a:rPr lang="en-US" sz="2000"/>
              <a:t>                                  Tiết 2           </a:t>
            </a:r>
            <a:r>
              <a:rPr lang="en-US" sz="2800">
                <a:solidFill>
                  <a:srgbClr val="FF0066"/>
                </a:solidFill>
              </a:rPr>
              <a:t>Luyện viết</a:t>
            </a:r>
          </a:p>
        </p:txBody>
      </p:sp>
      <p:sp>
        <p:nvSpPr>
          <p:cNvPr id="6151" name="Text Box 7"/>
          <p:cNvSpPr txBox="1">
            <a:spLocks noChangeArrowheads="1"/>
          </p:cNvSpPr>
          <p:nvPr/>
        </p:nvSpPr>
        <p:spPr bwMode="auto">
          <a:xfrm>
            <a:off x="381000" y="2887663"/>
            <a:ext cx="8458200" cy="3200400"/>
          </a:xfrm>
          <a:prstGeom prst="rect">
            <a:avLst/>
          </a:prstGeom>
          <a:noFill/>
          <a:ln w="9525">
            <a:noFill/>
            <a:miter lim="800000"/>
            <a:headEnd/>
            <a:tailEnd/>
          </a:ln>
        </p:spPr>
        <p:txBody>
          <a:bodyPr>
            <a:spAutoFit/>
          </a:bodyPr>
          <a:lstStyle/>
          <a:p>
            <a:pPr marL="342900" indent="-342900" eaLnBrk="1" hangingPunct="1">
              <a:spcBef>
                <a:spcPct val="50000"/>
              </a:spcBef>
              <a:buFontTx/>
              <a:buAutoNum type="alphaLcParenR"/>
            </a:pPr>
            <a:r>
              <a:rPr lang="en-US" sz="2400" b="1">
                <a:solidFill>
                  <a:srgbClr val="0000FF"/>
                </a:solidFill>
              </a:rPr>
              <a:t>Xác định dàn ý của bài văn trên:</a:t>
            </a:r>
          </a:p>
          <a:p>
            <a:pPr marL="342900" indent="-342900" eaLnBrk="1" hangingPunct="1">
              <a:spcBef>
                <a:spcPct val="50000"/>
              </a:spcBef>
            </a:pPr>
            <a:r>
              <a:rPr lang="en-US" sz="2000" b="1"/>
              <a:t>           Mở bài</a:t>
            </a:r>
            <a:r>
              <a:rPr lang="en-US" sz="2000"/>
              <a:t>:(từ Đào thuộc loại người … các chị em khác)</a:t>
            </a:r>
          </a:p>
          <a:p>
            <a:pPr marL="342900" indent="-342900" eaLnBrk="1" hangingPunct="1">
              <a:spcBef>
                <a:spcPct val="50000"/>
              </a:spcBef>
            </a:pPr>
            <a:endParaRPr lang="en-US" sz="2000" b="1"/>
          </a:p>
          <a:p>
            <a:pPr marL="342900" indent="-342900" eaLnBrk="1" hangingPunct="1">
              <a:spcBef>
                <a:spcPct val="50000"/>
              </a:spcBef>
            </a:pPr>
            <a:r>
              <a:rPr lang="en-US" sz="2000" b="1"/>
              <a:t>           Thân bài</a:t>
            </a:r>
            <a:r>
              <a:rPr lang="en-US" sz="2000"/>
              <a:t>: (từ Hai con mắt của chị … cho bản thân mình)</a:t>
            </a:r>
          </a:p>
          <a:p>
            <a:pPr marL="342900" indent="-342900" eaLnBrk="1" hangingPunct="1">
              <a:spcBef>
                <a:spcPct val="50000"/>
              </a:spcBef>
            </a:pPr>
            <a:r>
              <a:rPr lang="en-US" sz="2000"/>
              <a:t>             </a:t>
            </a:r>
          </a:p>
          <a:p>
            <a:pPr marL="342900" indent="-342900" eaLnBrk="1" hangingPunct="1">
              <a:spcBef>
                <a:spcPct val="50000"/>
              </a:spcBef>
            </a:pPr>
            <a:r>
              <a:rPr lang="en-US" sz="2000" b="1"/>
              <a:t>           Kết bài</a:t>
            </a:r>
            <a:r>
              <a:rPr lang="en-US" sz="2000"/>
              <a:t>: (phần còn lại) </a:t>
            </a:r>
          </a:p>
          <a:p>
            <a:pPr marL="342900" indent="-342900" eaLnBrk="1" hangingPunct="1">
              <a:spcBef>
                <a:spcPct val="50000"/>
              </a:spcBef>
            </a:pPr>
            <a:r>
              <a:rPr lang="en-US" sz="2000"/>
              <a:t>             </a:t>
            </a:r>
          </a:p>
        </p:txBody>
      </p:sp>
      <p:sp>
        <p:nvSpPr>
          <p:cNvPr id="6152" name="Text Box 8"/>
          <p:cNvSpPr txBox="1">
            <a:spLocks noChangeArrowheads="1"/>
          </p:cNvSpPr>
          <p:nvPr/>
        </p:nvSpPr>
        <p:spPr bwMode="auto">
          <a:xfrm>
            <a:off x="1447800" y="3810000"/>
            <a:ext cx="3657600" cy="396875"/>
          </a:xfrm>
          <a:prstGeom prst="rect">
            <a:avLst/>
          </a:prstGeom>
          <a:noFill/>
          <a:ln w="9525">
            <a:noFill/>
            <a:miter lim="800000"/>
            <a:headEnd/>
            <a:tailEnd/>
          </a:ln>
        </p:spPr>
        <p:txBody>
          <a:bodyPr>
            <a:spAutoFit/>
          </a:bodyPr>
          <a:lstStyle/>
          <a:p>
            <a:pPr eaLnBrk="1" hangingPunct="1">
              <a:spcBef>
                <a:spcPct val="50000"/>
              </a:spcBef>
            </a:pPr>
            <a:r>
              <a:rPr lang="en-US" sz="2000"/>
              <a:t>        Giới thiệu chị Đào</a:t>
            </a:r>
          </a:p>
        </p:txBody>
      </p:sp>
      <p:sp>
        <p:nvSpPr>
          <p:cNvPr id="6153" name="Text Box 9"/>
          <p:cNvSpPr txBox="1">
            <a:spLocks noChangeArrowheads="1"/>
          </p:cNvSpPr>
          <p:nvPr/>
        </p:nvSpPr>
        <p:spPr bwMode="auto">
          <a:xfrm>
            <a:off x="1371600" y="4724400"/>
            <a:ext cx="6781800" cy="396875"/>
          </a:xfrm>
          <a:prstGeom prst="rect">
            <a:avLst/>
          </a:prstGeom>
          <a:noFill/>
          <a:ln w="9525">
            <a:noFill/>
            <a:miter lim="800000"/>
            <a:headEnd/>
            <a:tailEnd/>
          </a:ln>
        </p:spPr>
        <p:txBody>
          <a:bodyPr>
            <a:spAutoFit/>
          </a:bodyPr>
          <a:lstStyle/>
          <a:p>
            <a:pPr eaLnBrk="1" hangingPunct="1">
              <a:spcBef>
                <a:spcPct val="50000"/>
              </a:spcBef>
            </a:pPr>
            <a:r>
              <a:rPr lang="en-US" sz="2000"/>
              <a:t>         Tả hình dáng, tính tình và hoạt động của chị Đào.</a:t>
            </a:r>
          </a:p>
        </p:txBody>
      </p:sp>
      <p:sp>
        <p:nvSpPr>
          <p:cNvPr id="6154" name="Text Box 10"/>
          <p:cNvSpPr txBox="1">
            <a:spLocks noChangeArrowheads="1"/>
          </p:cNvSpPr>
          <p:nvPr/>
        </p:nvSpPr>
        <p:spPr bwMode="auto">
          <a:xfrm>
            <a:off x="1447800" y="5715000"/>
            <a:ext cx="4953000" cy="396875"/>
          </a:xfrm>
          <a:prstGeom prst="rect">
            <a:avLst/>
          </a:prstGeom>
          <a:noFill/>
          <a:ln w="9525">
            <a:noFill/>
            <a:miter lim="800000"/>
            <a:headEnd/>
            <a:tailEnd/>
          </a:ln>
        </p:spPr>
        <p:txBody>
          <a:bodyPr>
            <a:spAutoFit/>
          </a:bodyPr>
          <a:lstStyle/>
          <a:p>
            <a:pPr eaLnBrk="1" hangingPunct="1">
              <a:spcBef>
                <a:spcPct val="50000"/>
              </a:spcBef>
            </a:pPr>
            <a:r>
              <a:rPr lang="en-US" sz="2000"/>
              <a:t>         Cảm xúc của tác giả.</a:t>
            </a:r>
          </a:p>
        </p:txBody>
      </p:sp>
      <p:pic>
        <p:nvPicPr>
          <p:cNvPr id="8200" name="Picture 11" descr="th_652934wrdo4qjn6b"/>
          <p:cNvPicPr>
            <a:picLocks noChangeAspect="1" noChangeArrowheads="1" noCrop="1"/>
          </p:cNvPicPr>
          <p:nvPr/>
        </p:nvPicPr>
        <p:blipFill>
          <a:blip r:embed="rId2"/>
          <a:srcRect/>
          <a:stretch>
            <a:fillRect/>
          </a:stretch>
        </p:blipFill>
        <p:spPr bwMode="auto">
          <a:xfrm>
            <a:off x="228600" y="5562600"/>
            <a:ext cx="1238250" cy="1295400"/>
          </a:xfrm>
          <a:prstGeom prst="rect">
            <a:avLst/>
          </a:prstGeom>
          <a:noFill/>
          <a:ln w="9525">
            <a:noFill/>
            <a:miter lim="800000"/>
            <a:headEnd/>
            <a:tailEnd/>
          </a:ln>
        </p:spPr>
      </p:pic>
      <p:pic>
        <p:nvPicPr>
          <p:cNvPr id="8201" name="Picture 12" descr="th_652934wrdo4qjn6b"/>
          <p:cNvPicPr>
            <a:picLocks noChangeAspect="1" noChangeArrowheads="1" noCrop="1"/>
          </p:cNvPicPr>
          <p:nvPr/>
        </p:nvPicPr>
        <p:blipFill>
          <a:blip r:embed="rId2"/>
          <a:srcRect/>
          <a:stretch>
            <a:fillRect/>
          </a:stretch>
        </p:blipFill>
        <p:spPr bwMode="auto">
          <a:xfrm>
            <a:off x="7696200" y="5562600"/>
            <a:ext cx="1238250" cy="1295400"/>
          </a:xfrm>
          <a:prstGeom prst="rect">
            <a:avLst/>
          </a:prstGeom>
          <a:noFill/>
          <a:ln w="9525">
            <a:noFill/>
            <a:miter lim="800000"/>
            <a:headEnd/>
            <a:tailEnd/>
          </a:ln>
        </p:spPr>
      </p:pic>
      <p:pic>
        <p:nvPicPr>
          <p:cNvPr id="8202" name="Picture 13" descr="SG0172_saigon365_com_ani4mobile"/>
          <p:cNvPicPr>
            <a:picLocks noChangeAspect="1" noChangeArrowheads="1" noCrop="1"/>
          </p:cNvPicPr>
          <p:nvPr/>
        </p:nvPicPr>
        <p:blipFill>
          <a:blip r:embed="rId3"/>
          <a:srcRect/>
          <a:stretch>
            <a:fillRect/>
          </a:stretch>
        </p:blipFill>
        <p:spPr bwMode="auto">
          <a:xfrm>
            <a:off x="0" y="0"/>
            <a:ext cx="10668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slide(fromBottom)">
                                      <p:cBhvr>
                                        <p:cTn id="7" dur="500"/>
                                        <p:tgtEl>
                                          <p:spTgt spid="61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151">
                                            <p:txEl>
                                              <p:pRg st="1" end="1"/>
                                            </p:txEl>
                                          </p:spTgt>
                                        </p:tgtEl>
                                        <p:attrNameLst>
                                          <p:attrName>style.visibility</p:attrName>
                                        </p:attrNameLst>
                                      </p:cBhvr>
                                      <p:to>
                                        <p:strVal val="visible"/>
                                      </p:to>
                                    </p:set>
                                    <p:animEffect transition="in" filter="slide(fromBottom)">
                                      <p:cBhvr>
                                        <p:cTn id="12" dur="500"/>
                                        <p:tgtEl>
                                          <p:spTgt spid="6151">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151">
                                            <p:txEl>
                                              <p:pRg st="3" end="3"/>
                                            </p:txEl>
                                          </p:spTgt>
                                        </p:tgtEl>
                                        <p:attrNameLst>
                                          <p:attrName>style.visibility</p:attrName>
                                        </p:attrNameLst>
                                      </p:cBhvr>
                                      <p:to>
                                        <p:strVal val="visible"/>
                                      </p:to>
                                    </p:set>
                                    <p:animEffect transition="in" filter="slide(fromBottom)">
                                      <p:cBhvr>
                                        <p:cTn id="15" dur="500"/>
                                        <p:tgtEl>
                                          <p:spTgt spid="6151">
                                            <p:txEl>
                                              <p:pRg st="3" end="3"/>
                                            </p:txEl>
                                          </p:spTgt>
                                        </p:tgtEl>
                                      </p:cBhvr>
                                    </p:animEffect>
                                  </p:childTnLst>
                                </p:cTn>
                              </p:par>
                              <p:par>
                                <p:cTn id="16" presetID="12" presetClass="entr" presetSubtype="4" fill="hold" nodeType="withEffect">
                                  <p:stCondLst>
                                    <p:cond delay="0"/>
                                  </p:stCondLst>
                                  <p:iterate type="lt">
                                    <p:tmPct val="0"/>
                                  </p:iterate>
                                  <p:childTnLst>
                                    <p:set>
                                      <p:cBhvr>
                                        <p:cTn id="17" dur="1" fill="hold">
                                          <p:stCondLst>
                                            <p:cond delay="0"/>
                                          </p:stCondLst>
                                        </p:cTn>
                                        <p:tgtEl>
                                          <p:spTgt spid="6151">
                                            <p:txEl>
                                              <p:pRg st="4" end="4"/>
                                            </p:txEl>
                                          </p:spTgt>
                                        </p:tgtEl>
                                        <p:attrNameLst>
                                          <p:attrName>style.visibility</p:attrName>
                                        </p:attrNameLst>
                                      </p:cBhvr>
                                      <p:to>
                                        <p:strVal val="visible"/>
                                      </p:to>
                                    </p:set>
                                    <p:animEffect transition="in" filter="slide(fromBottom)">
                                      <p:cBhvr>
                                        <p:cTn id="18" dur="500"/>
                                        <p:tgtEl>
                                          <p:spTgt spid="6151">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151">
                                            <p:txEl>
                                              <p:pRg st="5" end="5"/>
                                            </p:txEl>
                                          </p:spTgt>
                                        </p:tgtEl>
                                        <p:attrNameLst>
                                          <p:attrName>style.visibility</p:attrName>
                                        </p:attrNameLst>
                                      </p:cBhvr>
                                      <p:to>
                                        <p:strVal val="visible"/>
                                      </p:to>
                                    </p:set>
                                    <p:animEffect transition="in" filter="slide(fromBottom)">
                                      <p:cBhvr>
                                        <p:cTn id="21" dur="500"/>
                                        <p:tgtEl>
                                          <p:spTgt spid="6151">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152"/>
                                        </p:tgtEl>
                                        <p:attrNameLst>
                                          <p:attrName>style.visibility</p:attrName>
                                        </p:attrNameLst>
                                      </p:cBhvr>
                                      <p:to>
                                        <p:strVal val="visible"/>
                                      </p:to>
                                    </p:set>
                                    <p:anim calcmode="lin" valueType="num">
                                      <p:cBhvr additive="base">
                                        <p:cTn id="26" dur="500" fill="hold"/>
                                        <p:tgtEl>
                                          <p:spTgt spid="6152"/>
                                        </p:tgtEl>
                                        <p:attrNameLst>
                                          <p:attrName>ppt_x</p:attrName>
                                        </p:attrNameLst>
                                      </p:cBhvr>
                                      <p:tavLst>
                                        <p:tav tm="0">
                                          <p:val>
                                            <p:strVal val="#ppt_x"/>
                                          </p:val>
                                        </p:tav>
                                        <p:tav tm="100000">
                                          <p:val>
                                            <p:strVal val="#ppt_x"/>
                                          </p:val>
                                        </p:tav>
                                      </p:tavLst>
                                    </p:anim>
                                    <p:anim calcmode="lin" valueType="num">
                                      <p:cBhvr additive="base">
                                        <p:cTn id="27"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53"/>
                                        </p:tgtEl>
                                        <p:attrNameLst>
                                          <p:attrName>style.visibility</p:attrName>
                                        </p:attrNameLst>
                                      </p:cBhvr>
                                      <p:to>
                                        <p:strVal val="visible"/>
                                      </p:to>
                                    </p:set>
                                    <p:anim calcmode="lin" valueType="num">
                                      <p:cBhvr additive="base">
                                        <p:cTn id="32" dur="500" fill="hold"/>
                                        <p:tgtEl>
                                          <p:spTgt spid="6153"/>
                                        </p:tgtEl>
                                        <p:attrNameLst>
                                          <p:attrName>ppt_x</p:attrName>
                                        </p:attrNameLst>
                                      </p:cBhvr>
                                      <p:tavLst>
                                        <p:tav tm="0">
                                          <p:val>
                                            <p:strVal val="#ppt_x"/>
                                          </p:val>
                                        </p:tav>
                                        <p:tav tm="100000">
                                          <p:val>
                                            <p:strVal val="#ppt_x"/>
                                          </p:val>
                                        </p:tav>
                                      </p:tavLst>
                                    </p:anim>
                                    <p:anim calcmode="lin" valueType="num">
                                      <p:cBhvr additive="base">
                                        <p:cTn id="33"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154"/>
                                        </p:tgtEl>
                                        <p:attrNameLst>
                                          <p:attrName>style.visibility</p:attrName>
                                        </p:attrNameLst>
                                      </p:cBhvr>
                                      <p:to>
                                        <p:strVal val="visible"/>
                                      </p:to>
                                    </p:set>
                                    <p:anim calcmode="lin" valueType="num">
                                      <p:cBhvr additive="base">
                                        <p:cTn id="38" dur="500" fill="hold"/>
                                        <p:tgtEl>
                                          <p:spTgt spid="6154"/>
                                        </p:tgtEl>
                                        <p:attrNameLst>
                                          <p:attrName>ppt_x</p:attrName>
                                        </p:attrNameLst>
                                      </p:cBhvr>
                                      <p:tavLst>
                                        <p:tav tm="0">
                                          <p:val>
                                            <p:strVal val="#ppt_x"/>
                                          </p:val>
                                        </p:tav>
                                        <p:tav tm="100000">
                                          <p:val>
                                            <p:strVal val="#ppt_x"/>
                                          </p:val>
                                        </p:tav>
                                      </p:tavLst>
                                    </p:anim>
                                    <p:anim calcmode="lin" valueType="num">
                                      <p:cBhvr additive="base">
                                        <p:cTn id="39"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81000" y="304800"/>
            <a:ext cx="8229600" cy="1508125"/>
          </a:xfrm>
          <a:prstGeom prst="rect">
            <a:avLst/>
          </a:prstGeom>
          <a:noFill/>
          <a:ln w="9525">
            <a:noFill/>
            <a:miter lim="800000"/>
            <a:headEnd/>
            <a:tailEnd/>
          </a:ln>
        </p:spPr>
        <p:txBody>
          <a:bodyPr>
            <a:spAutoFit/>
          </a:bodyPr>
          <a:lstStyle/>
          <a:p>
            <a:pPr eaLnBrk="1" hangingPunct="1">
              <a:spcBef>
                <a:spcPct val="50000"/>
              </a:spcBef>
            </a:pPr>
            <a:r>
              <a:rPr lang="en-US" sz="2000" b="1"/>
              <a:t>Tiếng việt</a:t>
            </a:r>
          </a:p>
          <a:p>
            <a:pPr eaLnBrk="1" hangingPunct="1">
              <a:spcBef>
                <a:spcPct val="50000"/>
              </a:spcBef>
            </a:pPr>
            <a:r>
              <a:rPr lang="en-US" sz="2000"/>
              <a:t>                                  Tuần 12</a:t>
            </a:r>
          </a:p>
          <a:p>
            <a:pPr eaLnBrk="1" hangingPunct="1">
              <a:spcBef>
                <a:spcPct val="50000"/>
              </a:spcBef>
            </a:pPr>
            <a:r>
              <a:rPr lang="en-US" sz="2000"/>
              <a:t>                                     Tiết 2    </a:t>
            </a:r>
            <a:r>
              <a:rPr lang="en-US" sz="2800" b="1">
                <a:solidFill>
                  <a:srgbClr val="FF0066"/>
                </a:solidFill>
              </a:rPr>
              <a:t>Luyện viết</a:t>
            </a:r>
          </a:p>
        </p:txBody>
      </p:sp>
      <p:sp>
        <p:nvSpPr>
          <p:cNvPr id="7173" name="Text Box 5"/>
          <p:cNvSpPr txBox="1">
            <a:spLocks noChangeArrowheads="1"/>
          </p:cNvSpPr>
          <p:nvPr/>
        </p:nvSpPr>
        <p:spPr bwMode="auto">
          <a:xfrm>
            <a:off x="228600" y="2514600"/>
            <a:ext cx="8686800" cy="30480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FF"/>
                </a:solidFill>
              </a:rPr>
              <a:t>b) Ghi lại những đặc điểm về ngoại hình của nhân vật Đào.</a:t>
            </a:r>
          </a:p>
          <a:p>
            <a:pPr eaLnBrk="1" hangingPunct="1">
              <a:spcBef>
                <a:spcPct val="50000"/>
              </a:spcBef>
            </a:pPr>
            <a:r>
              <a:rPr lang="en-US" sz="2000"/>
              <a:t>Hai con mắt của chị hẹp và dài, đưa đi đưa lại rất nhanh. Gò má cao, đầy tàn hương và hàm răng trên đen nhờ nhờ hơi nhô ra ngoài môi. Chị bịt đầu bằng chiếc khăn vải kẻ ô vuông một vệt dài phía sau khiến những nét thiếu hòa hợp trên mặt càng trở nên thô, càng đỏng đảnh. Cái thân người sồ sề của chị như nở ra, cặp chân ngắn khỏe, hai bàn tay có những ngón rất to vẫn thoăn thoắt lượm những bó lạc, đôi gò má đầy tàn hương cứ bướng bỉnh và hai con mắt nhỏ tí vẫn ánh lên thách thức. Mái tóc óng mượt ngày nào qua năm tháng giờ đã khô lại và đỏ đi.</a:t>
            </a:r>
          </a:p>
        </p:txBody>
      </p:sp>
      <p:pic>
        <p:nvPicPr>
          <p:cNvPr id="9220" name="Picture 6" descr="th_652934wrdo4qjn6b"/>
          <p:cNvPicPr>
            <a:picLocks noChangeAspect="1" noChangeArrowheads="1" noCrop="1"/>
          </p:cNvPicPr>
          <p:nvPr/>
        </p:nvPicPr>
        <p:blipFill>
          <a:blip r:embed="rId2"/>
          <a:srcRect/>
          <a:stretch>
            <a:fillRect/>
          </a:stretch>
        </p:blipFill>
        <p:spPr bwMode="auto">
          <a:xfrm>
            <a:off x="228600" y="5562600"/>
            <a:ext cx="1238250" cy="1295400"/>
          </a:xfrm>
          <a:prstGeom prst="rect">
            <a:avLst/>
          </a:prstGeom>
          <a:noFill/>
          <a:ln w="9525">
            <a:noFill/>
            <a:miter lim="800000"/>
            <a:headEnd/>
            <a:tailEnd/>
          </a:ln>
        </p:spPr>
      </p:pic>
      <p:pic>
        <p:nvPicPr>
          <p:cNvPr id="9221" name="Picture 7" descr="th_652934wrdo4qjn6b"/>
          <p:cNvPicPr>
            <a:picLocks noChangeAspect="1" noChangeArrowheads="1" noCrop="1"/>
          </p:cNvPicPr>
          <p:nvPr/>
        </p:nvPicPr>
        <p:blipFill>
          <a:blip r:embed="rId2"/>
          <a:srcRect/>
          <a:stretch>
            <a:fillRect/>
          </a:stretch>
        </p:blipFill>
        <p:spPr bwMode="auto">
          <a:xfrm>
            <a:off x="7696200" y="5562600"/>
            <a:ext cx="1238250" cy="1295400"/>
          </a:xfrm>
          <a:prstGeom prst="rect">
            <a:avLst/>
          </a:prstGeom>
          <a:noFill/>
          <a:ln w="9525">
            <a:noFill/>
            <a:miter lim="800000"/>
            <a:headEnd/>
            <a:tailEnd/>
          </a:ln>
        </p:spPr>
      </p:pic>
      <p:pic>
        <p:nvPicPr>
          <p:cNvPr id="9222" name="Picture 8" descr="SG0172_saigon365_com_ani4mobile"/>
          <p:cNvPicPr>
            <a:picLocks noChangeAspect="1" noChangeArrowheads="1" noCrop="1"/>
          </p:cNvPicPr>
          <p:nvPr/>
        </p:nvPicPr>
        <p:blipFill>
          <a:blip r:embed="rId3"/>
          <a:srcRect/>
          <a:stretch>
            <a:fillRect/>
          </a:stretch>
        </p:blipFill>
        <p:spPr bwMode="auto">
          <a:xfrm>
            <a:off x="0" y="0"/>
            <a:ext cx="10668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Effect transition="in" filter="checkerboard(across)">
                                      <p:cBhvr>
                                        <p:cTn id="13" dur="500"/>
                                        <p:tgtEl>
                                          <p:spTgt spid="71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otranghoaphuong"/>
          <p:cNvPicPr>
            <a:picLocks noChangeAspect="1" noChangeArrowheads="1" noCrop="1"/>
          </p:cNvPicPr>
          <p:nvPr/>
        </p:nvPicPr>
        <p:blipFill>
          <a:blip r:embed="rId2"/>
          <a:srcRect/>
          <a:stretch>
            <a:fillRect/>
          </a:stretch>
        </p:blipFill>
        <p:spPr bwMode="auto">
          <a:xfrm>
            <a:off x="4267200" y="0"/>
            <a:ext cx="4876800" cy="6858000"/>
          </a:xfrm>
          <a:prstGeom prst="rect">
            <a:avLst/>
          </a:prstGeom>
          <a:noFill/>
          <a:ln w="9525">
            <a:noFill/>
            <a:miter lim="800000"/>
            <a:headEnd/>
            <a:tailEnd/>
          </a:ln>
        </p:spPr>
      </p:pic>
      <p:pic>
        <p:nvPicPr>
          <p:cNvPr id="12293" name="Picture 5" descr="031"/>
          <p:cNvPicPr>
            <a:picLocks noChangeAspect="1" noChangeArrowheads="1" noCrop="1"/>
          </p:cNvPicPr>
          <p:nvPr/>
        </p:nvPicPr>
        <p:blipFill>
          <a:blip r:embed="rId3"/>
          <a:srcRect/>
          <a:stretch>
            <a:fillRect/>
          </a:stretch>
        </p:blipFill>
        <p:spPr bwMode="auto">
          <a:xfrm>
            <a:off x="0" y="0"/>
            <a:ext cx="4343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heel(4)">
                                      <p:cBhvr>
                                        <p:cTn id="7" dur="20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arn(inHorizontal)">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253</TotalTime>
  <Words>740</Words>
  <Application>Microsoft Office PowerPoint</Application>
  <PresentationFormat>On-screen Show (4:3)</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Trebuchet MS</vt:lpstr>
      <vt:lpstr>Georgia</vt:lpstr>
      <vt:lpstr>Calibri</vt:lpstr>
      <vt:lpstr>Slipstream</vt:lpstr>
      <vt:lpstr>Slide 1</vt:lpstr>
      <vt:lpstr>Slide 2</vt:lpstr>
      <vt:lpstr>Slide 3</vt:lpstr>
      <vt:lpstr>Slide 4</vt:lpstr>
      <vt:lpstr>Slide 5</vt:lpstr>
      <vt:lpstr>Slide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CSTeam</cp:lastModifiedBy>
  <cp:revision>110</cp:revision>
  <dcterms:created xsi:type="dcterms:W3CDTF">2011-10-30T14:49:39Z</dcterms:created>
  <dcterms:modified xsi:type="dcterms:W3CDTF">2016-06-30T03:10:53Z</dcterms:modified>
</cp:coreProperties>
</file>