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sldIdLst>
    <p:sldId id="258" r:id="rId2"/>
    <p:sldId id="259" r:id="rId3"/>
    <p:sldId id="260" r:id="rId4"/>
    <p:sldId id="261" r:id="rId5"/>
    <p:sldId id="262" r:id="rId6"/>
    <p:sldId id="263" r:id="rId7"/>
    <p:sldId id="264" r:id="rId8"/>
    <p:sldId id="265" r:id="rId9"/>
    <p:sldId id="267" r:id="rId10"/>
    <p:sldId id="266"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58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4B086871-F309-4607-9066-DF828049BEAA}" type="slidenum">
              <a:rPr lang="en-US"/>
              <a:pPr>
                <a:defRPr/>
              </a:pPr>
              <a:t>‹#›</a:t>
            </a:fld>
            <a:endParaRPr lang="en-US"/>
          </a:p>
        </p:txBody>
      </p:sp>
    </p:spTree>
  </p:cSld>
  <p:clrMapOvr>
    <a:masterClrMapping/>
  </p:clrMapOvr>
  <p:transition>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A331C54-609F-465A-BFD3-BCDEFD38DA2B}" type="slidenum">
              <a:rPr lang="en-US"/>
              <a:pPr>
                <a:defRPr/>
              </a:pPr>
              <a:t>‹#›</a:t>
            </a:fld>
            <a:endParaRPr lang="en-US"/>
          </a:p>
        </p:txBody>
      </p:sp>
    </p:spTree>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5CDECD-6A46-461F-9E93-0FC2AA09165E}" type="slidenum">
              <a:rPr lang="en-US"/>
              <a:pPr>
                <a:defRPr/>
              </a:pPr>
              <a:t>‹#›</a:t>
            </a:fld>
            <a:endParaRPr lang="en-US"/>
          </a:p>
        </p:txBody>
      </p:sp>
    </p:spTree>
  </p:cSld>
  <p:clrMapOvr>
    <a:masterClrMapping/>
  </p:clrMapOvr>
  <p:transition>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p:spPr>
        <p:txBody>
          <a:bodyPr>
            <a:normAutofit/>
          </a:bodyPr>
          <a:lstStyle/>
          <a:p>
            <a:pPr lvl="0"/>
            <a:endParaRPr lang="en-US" noProof="0"/>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pPr>
              <a:defRPr/>
            </a:pPr>
            <a:fld id="{09C11052-788F-42F0-BD8B-A04E755174BF}" type="slidenum">
              <a:rPr lang="en-US"/>
              <a:pPr>
                <a:defRPr/>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pPr>
              <a:defRPr/>
            </a:pPr>
            <a:endParaRPr lang="en-US"/>
          </a:p>
        </p:txBody>
      </p:sp>
    </p:spTree>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927EEC42-8D69-4A4D-A29E-2632D198FB0C}" type="slidenum">
              <a:rPr lang="en-US"/>
              <a:pPr>
                <a:defRPr/>
              </a:pPr>
              <a:t>‹#›</a:t>
            </a:fld>
            <a:endParaRPr lang="en-US"/>
          </a:p>
        </p:txBody>
      </p:sp>
    </p:spTree>
  </p:cSld>
  <p:clrMapOvr>
    <a:masterClrMapping/>
  </p:clrMapOvr>
  <p:transition>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66E23C26-B6F6-45B5-A428-7F69425E2D8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738D5446-FD70-4E91-A957-3F5FEEE19B1A}" type="slidenum">
              <a:rPr lang="en-US"/>
              <a:pPr>
                <a:defRPr/>
              </a:pPr>
              <a:t>‹#›</a:t>
            </a:fld>
            <a:endParaRPr lang="en-US"/>
          </a:p>
        </p:txBody>
      </p:sp>
    </p:spTree>
  </p:cSld>
  <p:clrMapOvr>
    <a:masterClrMapping/>
  </p:clrMapOvr>
  <p:transition>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9B0C57A0-E6D5-4F3E-95CC-67F7C2E54560}" type="slidenum">
              <a:rPr lang="en-US"/>
              <a:pPr>
                <a:defRPr/>
              </a:pPr>
              <a:t>‹#›</a:t>
            </a:fld>
            <a:endParaRPr lang="en-US"/>
          </a:p>
        </p:txBody>
      </p:sp>
    </p:spTree>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B66AC97-6BE0-4C99-AB90-FD82AFFBC647}" type="slidenum">
              <a:rPr lang="en-US"/>
              <a:pPr>
                <a:defRPr/>
              </a:pPr>
              <a:t>‹#›</a:t>
            </a:fld>
            <a:endParaRPr lang="en-US"/>
          </a:p>
        </p:txBody>
      </p:sp>
    </p:spTree>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DEE6A8C3-F3FB-4F8F-8613-3CF95211726F}" type="slidenum">
              <a:rPr lang="en-US"/>
              <a:pPr>
                <a:defRPr/>
              </a:pPr>
              <a:t>‹#›</a:t>
            </a:fld>
            <a:endParaRPr lang="en-US"/>
          </a:p>
        </p:txBody>
      </p:sp>
    </p:spTree>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3A837E7A-D6D4-4875-962E-6A029B9B82B2}" type="slidenum">
              <a:rPr lang="en-US"/>
              <a:pPr>
                <a:defRPr/>
              </a:pPr>
              <a:t>‹#›</a:t>
            </a:fld>
            <a:endParaRPr lang="en-US"/>
          </a:p>
        </p:txBody>
      </p:sp>
    </p:spTree>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BA52048C-8263-4F18-8293-32D590895C5D}" type="slidenum">
              <a:rPr lang="en-US"/>
              <a:pPr>
                <a:defRPr/>
              </a:pPr>
              <a:t>‹#›</a:t>
            </a:fld>
            <a:endParaRPr lang="en-US"/>
          </a:p>
        </p:txBody>
      </p:sp>
    </p:spTree>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latin typeface="Arial" charset="0"/>
              </a:defRPr>
            </a:lvl1pPr>
          </a:lstStyle>
          <a:p>
            <a:pPr>
              <a:defRPr/>
            </a:pPr>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latin typeface="Arial" charset="0"/>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latin typeface="Arial" charset="0"/>
              </a:defRPr>
            </a:lvl1pPr>
          </a:lstStyle>
          <a:p>
            <a:pPr>
              <a:defRPr/>
            </a:pPr>
            <a:fld id="{E3DF744B-E90A-4F3E-9324-DE4D9B1E57C1}"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794" r:id="rId4"/>
    <p:sldLayoutId id="2147483800" r:id="rId5"/>
    <p:sldLayoutId id="2147483795" r:id="rId6"/>
    <p:sldLayoutId id="2147483801" r:id="rId7"/>
    <p:sldLayoutId id="2147483802" r:id="rId8"/>
    <p:sldLayoutId id="2147483803" r:id="rId9"/>
    <p:sldLayoutId id="2147483796" r:id="rId10"/>
    <p:sldLayoutId id="2147483804" r:id="rId11"/>
    <p:sldLayoutId id="2147483805" r:id="rId12"/>
  </p:sldLayoutIdLst>
  <p:transition>
    <p:split orient="vert"/>
  </p:transition>
  <p:timing>
    <p:tnLst>
      <p:par>
        <p:cTn id="1" dur="indefinite" restart="never" nodeType="tmRoot"/>
      </p:par>
    </p:tnLst>
  </p:timing>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en-US" dirty="0" err="1">
                <a:latin typeface="Arial"/>
              </a:rPr>
              <a:t>Kiểm</a:t>
            </a:r>
            <a:r>
              <a:rPr lang="en-US" dirty="0">
                <a:latin typeface="Arial"/>
              </a:rPr>
              <a:t> </a:t>
            </a:r>
            <a:r>
              <a:rPr lang="en-US" dirty="0" err="1">
                <a:latin typeface="Arial"/>
              </a:rPr>
              <a:t>tra</a:t>
            </a:r>
            <a:r>
              <a:rPr lang="en-US" dirty="0">
                <a:latin typeface="Arial"/>
              </a:rPr>
              <a:t> </a:t>
            </a:r>
            <a:r>
              <a:rPr lang="en-US" dirty="0" err="1">
                <a:latin typeface="Arial"/>
              </a:rPr>
              <a:t>bài</a:t>
            </a:r>
            <a:r>
              <a:rPr lang="en-US" dirty="0">
                <a:latin typeface="Arial"/>
              </a:rPr>
              <a:t> </a:t>
            </a:r>
            <a:r>
              <a:rPr lang="en-US" dirty="0" err="1">
                <a:latin typeface="Arial"/>
              </a:rPr>
              <a:t>cũ</a:t>
            </a:r>
            <a:endParaRPr lang="en-US" dirty="0">
              <a:latin typeface="Arial"/>
            </a:endParaRPr>
          </a:p>
        </p:txBody>
      </p:sp>
      <p:sp>
        <p:nvSpPr>
          <p:cNvPr id="9219" name="Rectangle 3"/>
          <p:cNvSpPr>
            <a:spLocks noGrp="1" noChangeArrowheads="1"/>
          </p:cNvSpPr>
          <p:nvPr>
            <p:ph idx="1"/>
          </p:nvPr>
        </p:nvSpPr>
        <p:spPr/>
        <p:txBody>
          <a:bodyPr/>
          <a:lstStyle/>
          <a:p>
            <a:pPr eaLnBrk="1" hangingPunct="1">
              <a:buFontTx/>
              <a:buChar char="-"/>
            </a:pPr>
            <a:r>
              <a:rPr lang="en-US" smtClean="0">
                <a:latin typeface="Arial" charset="0"/>
              </a:rPr>
              <a:t>Tìm các câu tục ngữ, thành ngữ, ca dao nói về quan hệ gia </a:t>
            </a:r>
            <a:r>
              <a:rPr lang="vi-VN" smtClean="0">
                <a:latin typeface="Arial" charset="0"/>
              </a:rPr>
              <a:t>đình</a:t>
            </a:r>
            <a:r>
              <a:rPr lang="en-US" smtClean="0">
                <a:latin typeface="Arial" charset="0"/>
              </a:rPr>
              <a:t>, thầy trò, bạn bè.</a:t>
            </a:r>
          </a:p>
          <a:p>
            <a:pPr eaLnBrk="1" hangingPunct="1">
              <a:buFontTx/>
              <a:buChar char="-"/>
            </a:pPr>
            <a:r>
              <a:rPr lang="en-US" smtClean="0">
                <a:latin typeface="Arial" charset="0"/>
              </a:rPr>
              <a:t>Đọc </a:t>
            </a:r>
            <a:r>
              <a:rPr lang="vi-VN" smtClean="0">
                <a:latin typeface="Arial" charset="0"/>
              </a:rPr>
              <a:t>đ</a:t>
            </a:r>
            <a:r>
              <a:rPr lang="en-US" smtClean="0">
                <a:latin typeface="Arial" charset="0"/>
              </a:rPr>
              <a:t>oạn v</a:t>
            </a:r>
            <a:r>
              <a:rPr lang="vi-VN" smtClean="0">
                <a:latin typeface="Arial" charset="0"/>
              </a:rPr>
              <a:t>ă</a:t>
            </a:r>
            <a:r>
              <a:rPr lang="en-US" smtClean="0">
                <a:latin typeface="Arial" charset="0"/>
              </a:rPr>
              <a:t>n miêu tả hình dáng một ng</a:t>
            </a:r>
            <a:r>
              <a:rPr lang="vi-VN" smtClean="0">
                <a:latin typeface="Arial" charset="0"/>
              </a:rPr>
              <a:t>ười</a:t>
            </a:r>
            <a:r>
              <a:rPr lang="en-US" smtClean="0">
                <a:latin typeface="Arial" charset="0"/>
              </a:rPr>
              <a:t> thân.</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ox(in)">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nodeType="clickEffect">
                                  <p:stCondLst>
                                    <p:cond delay="0"/>
                                  </p:stCondLst>
                                  <p:childTnLst>
                                    <p:animEffect transition="out" filter="box(in)">
                                      <p:cBhvr>
                                        <p:cTn id="11" dur="500"/>
                                        <p:tgtEl>
                                          <p:spTgt spid="9219">
                                            <p:txEl>
                                              <p:pRg st="0" end="0"/>
                                            </p:txEl>
                                          </p:spTgt>
                                        </p:tgtEl>
                                      </p:cBhvr>
                                    </p:animEffect>
                                    <p:set>
                                      <p:cBhvr>
                                        <p:cTn id="12" dur="1" fill="hold">
                                          <p:stCondLst>
                                            <p:cond delay="499"/>
                                          </p:stCondLst>
                                        </p:cTn>
                                        <p:tgtEl>
                                          <p:spTgt spid="9219">
                                            <p:txEl>
                                              <p:pRg st="0" end="0"/>
                                            </p:txEl>
                                          </p:spTgt>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box(in)">
                                      <p:cBhvr>
                                        <p:cTn id="17"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2743200" y="2590800"/>
            <a:ext cx="6096000" cy="3886200"/>
          </a:xfrm>
        </p:spPr>
        <p:txBody>
          <a:bodyPr/>
          <a:lstStyle/>
          <a:p>
            <a:pPr eaLnBrk="1" hangingPunct="1"/>
            <a:r>
              <a:rPr lang="en-US" sz="4800" smtClean="0">
                <a:latin typeface="Arial" charset="0"/>
              </a:rPr>
              <a:t>Ôn tập:</a:t>
            </a:r>
          </a:p>
          <a:p>
            <a:pPr lvl="1" eaLnBrk="1" hangingPunct="1"/>
            <a:r>
              <a:rPr lang="en-US" sz="4800" smtClean="0">
                <a:solidFill>
                  <a:schemeClr val="hlink"/>
                </a:solidFill>
                <a:latin typeface="Arial" charset="0"/>
              </a:rPr>
              <a:t>Tổng kết vốn từ</a:t>
            </a:r>
          </a:p>
          <a:p>
            <a:pPr eaLnBrk="1" hangingPunct="1"/>
            <a:r>
              <a:rPr lang="en-US" sz="4800" smtClean="0">
                <a:latin typeface="Arial" charset="0"/>
              </a:rPr>
              <a:t>Chuẩn bị bài</a:t>
            </a:r>
          </a:p>
          <a:p>
            <a:pPr lvl="1" eaLnBrk="1" hangingPunct="1"/>
            <a:r>
              <a:rPr lang="en-US" sz="4800" smtClean="0">
                <a:solidFill>
                  <a:schemeClr val="hlink"/>
                </a:solidFill>
                <a:latin typeface="Arial" charset="0"/>
              </a:rPr>
              <a:t>Tổng kết vốn từ</a:t>
            </a:r>
          </a:p>
        </p:txBody>
      </p:sp>
      <p:sp>
        <p:nvSpPr>
          <p:cNvPr id="20483" name="TextBox 7"/>
          <p:cNvSpPr txBox="1">
            <a:spLocks noChangeArrowheads="1"/>
          </p:cNvSpPr>
          <p:nvPr/>
        </p:nvSpPr>
        <p:spPr bwMode="auto">
          <a:xfrm>
            <a:off x="2743200" y="887413"/>
            <a:ext cx="3581400" cy="584200"/>
          </a:xfrm>
          <a:prstGeom prst="rect">
            <a:avLst/>
          </a:prstGeom>
          <a:noFill/>
          <a:ln w="9525">
            <a:noFill/>
            <a:miter lim="800000"/>
            <a:headEnd/>
            <a:tailEnd/>
          </a:ln>
        </p:spPr>
        <p:txBody>
          <a:bodyPr>
            <a:spAutoFit/>
          </a:bodyPr>
          <a:lstStyle/>
          <a:p>
            <a:r>
              <a:rPr lang="en-US" sz="3200"/>
              <a:t>Luyện từ và câu</a:t>
            </a:r>
          </a:p>
        </p:txBody>
      </p:sp>
      <p:sp>
        <p:nvSpPr>
          <p:cNvPr id="20484" name="TextBox 8"/>
          <p:cNvSpPr txBox="1">
            <a:spLocks noChangeArrowheads="1"/>
          </p:cNvSpPr>
          <p:nvPr/>
        </p:nvSpPr>
        <p:spPr bwMode="auto">
          <a:xfrm>
            <a:off x="2197100" y="1647825"/>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5"/>
          <p:cNvSpPr txBox="1">
            <a:spLocks noChangeArrowheads="1"/>
          </p:cNvSpPr>
          <p:nvPr/>
        </p:nvSpPr>
        <p:spPr bwMode="auto">
          <a:xfrm>
            <a:off x="2743200" y="1268413"/>
            <a:ext cx="3581400" cy="584200"/>
          </a:xfrm>
          <a:prstGeom prst="rect">
            <a:avLst/>
          </a:prstGeom>
          <a:noFill/>
          <a:ln w="9525">
            <a:noFill/>
            <a:miter lim="800000"/>
            <a:headEnd/>
            <a:tailEnd/>
          </a:ln>
        </p:spPr>
        <p:txBody>
          <a:bodyPr>
            <a:spAutoFit/>
          </a:bodyPr>
          <a:lstStyle/>
          <a:p>
            <a:r>
              <a:rPr lang="en-US" sz="3200"/>
              <a:t>Luyện từ và câu</a:t>
            </a:r>
          </a:p>
        </p:txBody>
      </p:sp>
      <p:sp>
        <p:nvSpPr>
          <p:cNvPr id="12291" name="TextBox 6"/>
          <p:cNvSpPr txBox="1">
            <a:spLocks noChangeArrowheads="1"/>
          </p:cNvSpPr>
          <p:nvPr/>
        </p:nvSpPr>
        <p:spPr bwMode="auto">
          <a:xfrm>
            <a:off x="2197100" y="2028825"/>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1478304"/>
            <a:ext cx="9144000" cy="1066800"/>
          </a:xfrm>
        </p:spPr>
        <p:txBody>
          <a:bodyPr/>
          <a:lstStyle/>
          <a:p>
            <a:pPr algn="ctr" eaLnBrk="1" fontAlgn="auto" hangingPunct="1">
              <a:spcAft>
                <a:spcPts val="0"/>
              </a:spcAft>
              <a:defRPr/>
            </a:pPr>
            <a:r>
              <a:rPr lang="en-US" sz="2400" b="1" dirty="0" err="1">
                <a:solidFill>
                  <a:schemeClr val="accent1"/>
                </a:solidFill>
                <a:latin typeface="Arial"/>
              </a:rPr>
              <a:t>Câu</a:t>
            </a:r>
            <a:r>
              <a:rPr lang="en-US" sz="2400" b="1" dirty="0">
                <a:solidFill>
                  <a:schemeClr val="accent1"/>
                </a:solidFill>
                <a:latin typeface="Arial"/>
              </a:rPr>
              <a:t> 1</a:t>
            </a:r>
            <a:r>
              <a:rPr lang="en-US" sz="1800" b="1" dirty="0">
                <a:solidFill>
                  <a:schemeClr val="accent1"/>
                </a:solidFill>
                <a:latin typeface="Arial"/>
              </a:rPr>
              <a:t>:</a:t>
            </a:r>
            <a:r>
              <a:rPr lang="en-US" sz="1800" dirty="0">
                <a:latin typeface="Arial"/>
              </a:rPr>
              <a:t> </a:t>
            </a:r>
            <a:r>
              <a:rPr lang="en-US" sz="1800" dirty="0" err="1">
                <a:latin typeface="Arial"/>
              </a:rPr>
              <a:t>Tìm</a:t>
            </a:r>
            <a:r>
              <a:rPr lang="en-US" sz="1800" dirty="0">
                <a:latin typeface="Arial"/>
              </a:rPr>
              <a:t> </a:t>
            </a:r>
            <a:r>
              <a:rPr lang="en-US" sz="1800" dirty="0" err="1">
                <a:latin typeface="Arial"/>
              </a:rPr>
              <a:t>những</a:t>
            </a:r>
            <a:r>
              <a:rPr lang="en-US" sz="1800" dirty="0">
                <a:latin typeface="Arial"/>
              </a:rPr>
              <a:t> </a:t>
            </a:r>
            <a:r>
              <a:rPr lang="en-US" sz="1800" dirty="0" err="1">
                <a:latin typeface="Arial"/>
              </a:rPr>
              <a:t>từ</a:t>
            </a:r>
            <a:r>
              <a:rPr lang="en-US" sz="1800" dirty="0">
                <a:latin typeface="Arial"/>
              </a:rPr>
              <a:t> </a:t>
            </a:r>
            <a:r>
              <a:rPr lang="en-US" sz="1800" dirty="0" err="1">
                <a:latin typeface="Arial"/>
              </a:rPr>
              <a:t>đồng</a:t>
            </a:r>
            <a:r>
              <a:rPr lang="en-US" sz="1800" dirty="0">
                <a:latin typeface="Arial"/>
              </a:rPr>
              <a:t> </a:t>
            </a:r>
            <a:r>
              <a:rPr lang="en-US" sz="1800" dirty="0" err="1">
                <a:latin typeface="Arial"/>
              </a:rPr>
              <a:t>nghĩa</a:t>
            </a:r>
            <a:r>
              <a:rPr lang="en-US" sz="1800" dirty="0">
                <a:latin typeface="Arial"/>
              </a:rPr>
              <a:t> </a:t>
            </a:r>
            <a:r>
              <a:rPr lang="en-US" sz="1800" dirty="0" err="1">
                <a:latin typeface="Arial"/>
              </a:rPr>
              <a:t>và</a:t>
            </a:r>
            <a:r>
              <a:rPr lang="en-US" sz="1800" dirty="0">
                <a:latin typeface="Arial"/>
              </a:rPr>
              <a:t> </a:t>
            </a:r>
            <a:r>
              <a:rPr lang="en-US" sz="1800" dirty="0" err="1">
                <a:latin typeface="Arial"/>
              </a:rPr>
              <a:t>trái</a:t>
            </a:r>
            <a:r>
              <a:rPr lang="en-US" sz="1800" dirty="0">
                <a:latin typeface="Arial"/>
              </a:rPr>
              <a:t> </a:t>
            </a:r>
            <a:r>
              <a:rPr lang="en-US" sz="1800" dirty="0" err="1">
                <a:latin typeface="Arial"/>
              </a:rPr>
              <a:t>nghĩa</a:t>
            </a:r>
            <a:r>
              <a:rPr lang="en-US" sz="1800" dirty="0">
                <a:latin typeface="Arial"/>
              </a:rPr>
              <a:t> </a:t>
            </a:r>
            <a:r>
              <a:rPr lang="en-US" sz="1800" dirty="0" err="1">
                <a:latin typeface="Arial"/>
              </a:rPr>
              <a:t>với</a:t>
            </a:r>
            <a:r>
              <a:rPr lang="en-US" sz="1800" dirty="0">
                <a:latin typeface="Arial"/>
              </a:rPr>
              <a:t> </a:t>
            </a:r>
            <a:r>
              <a:rPr lang="en-US" sz="1800" dirty="0" err="1">
                <a:latin typeface="Arial"/>
              </a:rPr>
              <a:t>mỗi</a:t>
            </a:r>
            <a:r>
              <a:rPr lang="en-US" sz="1800" dirty="0">
                <a:latin typeface="Arial"/>
              </a:rPr>
              <a:t> </a:t>
            </a:r>
            <a:r>
              <a:rPr lang="en-US" sz="1800" dirty="0" err="1">
                <a:latin typeface="Arial"/>
              </a:rPr>
              <a:t>từ</a:t>
            </a:r>
            <a:r>
              <a:rPr lang="en-US" sz="1800" dirty="0">
                <a:latin typeface="Arial"/>
              </a:rPr>
              <a:t> </a:t>
            </a:r>
            <a:r>
              <a:rPr lang="en-US" sz="1800" dirty="0" err="1">
                <a:latin typeface="Arial"/>
              </a:rPr>
              <a:t>sau</a:t>
            </a:r>
            <a:r>
              <a:rPr lang="en-US" sz="1800" dirty="0">
                <a:latin typeface="Arial"/>
              </a:rPr>
              <a:t>.</a:t>
            </a:r>
          </a:p>
        </p:txBody>
      </p:sp>
      <p:graphicFrame>
        <p:nvGraphicFramePr>
          <p:cNvPr id="11303" name="Group 39"/>
          <p:cNvGraphicFramePr>
            <a:graphicFrameLocks noGrp="1"/>
          </p:cNvGraphicFramePr>
          <p:nvPr>
            <p:ph type="tbl" idx="1"/>
          </p:nvPr>
        </p:nvGraphicFramePr>
        <p:xfrm>
          <a:off x="457200" y="2673350"/>
          <a:ext cx="8229600" cy="3879850"/>
        </p:xfrm>
        <a:graphic>
          <a:graphicData uri="http://schemas.openxmlformats.org/drawingml/2006/table">
            <a:tbl>
              <a:tblPr/>
              <a:tblGrid>
                <a:gridCol w="1981200"/>
                <a:gridCol w="3200400"/>
                <a:gridCol w="3048000"/>
              </a:tblGrid>
              <a:tr h="51808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err="1" smtClean="0">
                          <a:ln>
                            <a:noFill/>
                          </a:ln>
                          <a:solidFill>
                            <a:schemeClr val="hlink"/>
                          </a:solidFill>
                          <a:effectLst/>
                          <a:latin typeface="Arial" charset="0"/>
                        </a:rPr>
                        <a:t>Từ</a:t>
                      </a:r>
                      <a:endParaRPr kumimoji="0" lang="en-US" sz="2800" b="0" i="0" u="none" strike="noStrike" cap="none" normalizeH="0" baseline="0" dirty="0" smtClean="0">
                        <a:ln>
                          <a:noFill/>
                        </a:ln>
                        <a:solidFill>
                          <a:schemeClr val="hlink"/>
                        </a:solidFill>
                        <a:effectLst/>
                        <a:latin typeface="Arial" charset="0"/>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chemeClr val="hlink"/>
                          </a:solidFill>
                          <a:effectLst/>
                          <a:latin typeface="Arial" charset="0"/>
                        </a:rPr>
                        <a:t>Đồng nghĩa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chemeClr val="hlink"/>
                          </a:solidFill>
                          <a:effectLst/>
                          <a:latin typeface="Arial" charset="0"/>
                        </a:rPr>
                        <a:t>Trái nghĩa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075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dirty="0" err="1" smtClean="0">
                          <a:ln>
                            <a:noFill/>
                          </a:ln>
                          <a:solidFill>
                            <a:schemeClr val="hlink"/>
                          </a:solidFill>
                          <a:effectLst/>
                          <a:latin typeface="Arial" charset="0"/>
                        </a:rPr>
                        <a:t>Nhân</a:t>
                      </a:r>
                      <a:r>
                        <a:rPr kumimoji="0" lang="en-US" sz="2800" b="0" i="0" u="none" strike="noStrike" cap="none" normalizeH="0" baseline="0" dirty="0" smtClean="0">
                          <a:ln>
                            <a:noFill/>
                          </a:ln>
                          <a:solidFill>
                            <a:schemeClr val="hlink"/>
                          </a:solidFill>
                          <a:effectLst/>
                          <a:latin typeface="Arial" charset="0"/>
                        </a:rPr>
                        <a:t> </a:t>
                      </a:r>
                      <a:r>
                        <a:rPr kumimoji="0" lang="en-US" sz="2800" b="0" i="0" u="none" strike="noStrike" cap="none" normalizeH="0" baseline="0" dirty="0" err="1" smtClean="0">
                          <a:ln>
                            <a:noFill/>
                          </a:ln>
                          <a:solidFill>
                            <a:schemeClr val="hlink"/>
                          </a:solidFill>
                          <a:effectLst/>
                          <a:latin typeface="Arial" charset="0"/>
                        </a:rPr>
                        <a:t>hậu</a:t>
                      </a:r>
                      <a:endParaRPr kumimoji="0" lang="en-US" sz="2800" b="0" i="0" u="none" strike="noStrike" cap="none" normalizeH="0" baseline="0" dirty="0" smtClean="0">
                        <a:ln>
                          <a:noFill/>
                        </a:ln>
                        <a:solidFill>
                          <a:schemeClr val="hlink"/>
                        </a:solidFill>
                        <a:effectLst/>
                        <a:latin typeface="Arial" charset="0"/>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075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chemeClr val="hlink"/>
                          </a:solidFill>
                          <a:effectLst/>
                          <a:latin typeface="Arial" charset="0"/>
                        </a:rPr>
                        <a:t>Trung thực</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951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chemeClr val="hlink"/>
                          </a:solidFill>
                          <a:effectLst/>
                          <a:latin typeface="Arial" charset="0"/>
                        </a:rPr>
                        <a:t>Dũng cảm</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075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chemeClr val="hlink"/>
                          </a:solidFill>
                          <a:effectLst/>
                          <a:latin typeface="Arial" charset="0"/>
                        </a:rPr>
                        <a:t>Cần cù</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smtClean="0">
                        <a:ln>
                          <a:noFill/>
                        </a:ln>
                        <a:solidFill>
                          <a:schemeClr val="hlink"/>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304" name="Rectangle 40"/>
          <p:cNvSpPr>
            <a:spLocks noChangeArrowheads="1"/>
          </p:cNvSpPr>
          <p:nvPr/>
        </p:nvSpPr>
        <p:spPr bwMode="auto">
          <a:xfrm>
            <a:off x="5638800" y="5673725"/>
            <a:ext cx="3048000" cy="1076325"/>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400">
                <a:solidFill>
                  <a:schemeClr val="tx2"/>
                </a:solidFill>
              </a:rPr>
              <a:t> </a:t>
            </a:r>
            <a:r>
              <a:rPr lang="en-US" sz="2000">
                <a:solidFill>
                  <a:schemeClr val="tx2"/>
                </a:solidFill>
              </a:rPr>
              <a:t>lười biếng, lười nhác, ….</a:t>
            </a:r>
          </a:p>
        </p:txBody>
      </p:sp>
      <p:sp>
        <p:nvSpPr>
          <p:cNvPr id="11305" name="Rectangle 41"/>
          <p:cNvSpPr>
            <a:spLocks noChangeArrowheads="1"/>
          </p:cNvSpPr>
          <p:nvPr/>
        </p:nvSpPr>
        <p:spPr bwMode="auto">
          <a:xfrm>
            <a:off x="2438400" y="5645150"/>
            <a:ext cx="3200400" cy="1076325"/>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400">
                <a:solidFill>
                  <a:schemeClr val="tx2"/>
                </a:solidFill>
              </a:rPr>
              <a:t> </a:t>
            </a:r>
            <a:r>
              <a:rPr lang="en-US" sz="2000">
                <a:solidFill>
                  <a:schemeClr val="tx2"/>
                </a:solidFill>
              </a:rPr>
              <a:t>chăm chỉ, chuyên cần, chịu khó,…</a:t>
            </a:r>
          </a:p>
        </p:txBody>
      </p:sp>
      <p:sp>
        <p:nvSpPr>
          <p:cNvPr id="11306" name="Rectangle 42"/>
          <p:cNvSpPr>
            <a:spLocks noChangeArrowheads="1"/>
          </p:cNvSpPr>
          <p:nvPr/>
        </p:nvSpPr>
        <p:spPr bwMode="auto">
          <a:xfrm>
            <a:off x="5638800" y="4908550"/>
            <a:ext cx="3048000" cy="1074738"/>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000">
                <a:solidFill>
                  <a:schemeClr val="tx2"/>
                </a:solidFill>
              </a:rPr>
              <a:t> hèn nhát, nhút nhát, hèn yếu,…</a:t>
            </a:r>
          </a:p>
        </p:txBody>
      </p:sp>
      <p:sp>
        <p:nvSpPr>
          <p:cNvPr id="11307" name="Rectangle 43"/>
          <p:cNvSpPr>
            <a:spLocks noChangeArrowheads="1"/>
          </p:cNvSpPr>
          <p:nvPr/>
        </p:nvSpPr>
        <p:spPr bwMode="auto">
          <a:xfrm>
            <a:off x="2438400" y="4922838"/>
            <a:ext cx="3200400" cy="1074737"/>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000">
                <a:solidFill>
                  <a:schemeClr val="tx2"/>
                </a:solidFill>
              </a:rPr>
              <a:t> anh dũng, mạnh bạo, gan dạ,…</a:t>
            </a:r>
          </a:p>
        </p:txBody>
      </p:sp>
      <p:sp>
        <p:nvSpPr>
          <p:cNvPr id="11308" name="Rectangle 44"/>
          <p:cNvSpPr>
            <a:spLocks noChangeArrowheads="1"/>
          </p:cNvSpPr>
          <p:nvPr/>
        </p:nvSpPr>
        <p:spPr bwMode="auto">
          <a:xfrm>
            <a:off x="5638800" y="4057650"/>
            <a:ext cx="3048000" cy="1076325"/>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000">
                <a:solidFill>
                  <a:schemeClr val="tx2"/>
                </a:solidFill>
              </a:rPr>
              <a:t> dối trá, gian dối, gian manh, …</a:t>
            </a:r>
          </a:p>
        </p:txBody>
      </p:sp>
      <p:sp>
        <p:nvSpPr>
          <p:cNvPr id="11309" name="Rectangle 45"/>
          <p:cNvSpPr>
            <a:spLocks noChangeArrowheads="1"/>
          </p:cNvSpPr>
          <p:nvPr/>
        </p:nvSpPr>
        <p:spPr bwMode="auto">
          <a:xfrm>
            <a:off x="2438400" y="4029075"/>
            <a:ext cx="3200400" cy="1076325"/>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400">
                <a:solidFill>
                  <a:schemeClr val="tx2"/>
                </a:solidFill>
              </a:rPr>
              <a:t> </a:t>
            </a:r>
            <a:r>
              <a:rPr lang="en-US" sz="2000">
                <a:solidFill>
                  <a:schemeClr val="tx2"/>
                </a:solidFill>
              </a:rPr>
              <a:t>thành thật, thật thà, chân thật,…</a:t>
            </a:r>
          </a:p>
        </p:txBody>
      </p:sp>
      <p:sp>
        <p:nvSpPr>
          <p:cNvPr id="11310" name="Rectangle 46"/>
          <p:cNvSpPr>
            <a:spLocks noChangeArrowheads="1"/>
          </p:cNvSpPr>
          <p:nvPr/>
        </p:nvSpPr>
        <p:spPr bwMode="auto">
          <a:xfrm>
            <a:off x="5638800" y="3206750"/>
            <a:ext cx="3048000" cy="1076325"/>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400">
                <a:solidFill>
                  <a:schemeClr val="tx2"/>
                </a:solidFill>
              </a:rPr>
              <a:t> </a:t>
            </a:r>
            <a:r>
              <a:rPr lang="en-US" sz="2000">
                <a:solidFill>
                  <a:schemeClr val="tx2"/>
                </a:solidFill>
              </a:rPr>
              <a:t>bất nhân, độc ác, bạc ác, …</a:t>
            </a:r>
          </a:p>
        </p:txBody>
      </p:sp>
      <p:sp>
        <p:nvSpPr>
          <p:cNvPr id="11311" name="Rectangle 47"/>
          <p:cNvSpPr>
            <a:spLocks noChangeArrowheads="1"/>
          </p:cNvSpPr>
          <p:nvPr/>
        </p:nvSpPr>
        <p:spPr bwMode="auto">
          <a:xfrm>
            <a:off x="2438400" y="3149600"/>
            <a:ext cx="3200400" cy="1076325"/>
          </a:xfrm>
          <a:prstGeom prst="rect">
            <a:avLst/>
          </a:prstGeom>
          <a:noFill/>
          <a:ln w="9525">
            <a:noFill/>
            <a:miter lim="800000"/>
            <a:headEnd/>
            <a:tailEnd/>
          </a:ln>
        </p:spPr>
        <p:txBody>
          <a:bodyPr/>
          <a:lstStyle/>
          <a:p>
            <a:pPr algn="ctr" eaLnBrk="1" hangingPunct="1">
              <a:spcBef>
                <a:spcPct val="20000"/>
              </a:spcBef>
              <a:buClr>
                <a:schemeClr val="bg2"/>
              </a:buClr>
              <a:buSzPct val="75000"/>
              <a:buFont typeface="Wingdings" pitchFamily="2" charset="2"/>
              <a:buNone/>
            </a:pPr>
            <a:r>
              <a:rPr lang="en-US" sz="2400">
                <a:solidFill>
                  <a:schemeClr val="tx2"/>
                </a:solidFill>
              </a:rPr>
              <a:t> </a:t>
            </a:r>
            <a:r>
              <a:rPr lang="en-US" sz="2000">
                <a:solidFill>
                  <a:schemeClr val="tx2"/>
                </a:solidFill>
              </a:rPr>
              <a:t>nhân ái, nhân từ, nhân đức, …</a:t>
            </a:r>
          </a:p>
        </p:txBody>
      </p:sp>
      <p:sp>
        <p:nvSpPr>
          <p:cNvPr id="13349" name="TextBox 38"/>
          <p:cNvSpPr txBox="1">
            <a:spLocks noChangeArrowheads="1"/>
          </p:cNvSpPr>
          <p:nvPr/>
        </p:nvSpPr>
        <p:spPr bwMode="auto">
          <a:xfrm>
            <a:off x="2209800" y="1143000"/>
            <a:ext cx="4724400" cy="708025"/>
          </a:xfrm>
          <a:prstGeom prst="rect">
            <a:avLst/>
          </a:prstGeom>
          <a:noFill/>
          <a:ln w="9525">
            <a:noFill/>
            <a:miter lim="800000"/>
            <a:headEnd/>
            <a:tailEnd/>
          </a:ln>
        </p:spPr>
        <p:txBody>
          <a:bodyPr>
            <a:spAutoFit/>
          </a:bodyPr>
          <a:lstStyle/>
          <a:p>
            <a:r>
              <a:rPr lang="en-US" sz="4000">
                <a:solidFill>
                  <a:srgbClr val="FF0000"/>
                </a:solidFill>
              </a:rPr>
              <a:t>Tổng kết vốn từ</a:t>
            </a:r>
          </a:p>
        </p:txBody>
      </p:sp>
      <p:sp>
        <p:nvSpPr>
          <p:cNvPr id="13350" name="TextBox 39"/>
          <p:cNvSpPr txBox="1">
            <a:spLocks noChangeArrowheads="1"/>
          </p:cNvSpPr>
          <p:nvPr/>
        </p:nvSpPr>
        <p:spPr bwMode="auto">
          <a:xfrm>
            <a:off x="2470150" y="669925"/>
            <a:ext cx="3581400" cy="523875"/>
          </a:xfrm>
          <a:prstGeom prst="rect">
            <a:avLst/>
          </a:prstGeom>
          <a:noFill/>
          <a:ln w="9525">
            <a:noFill/>
            <a:miter lim="800000"/>
            <a:headEnd/>
            <a:tailEnd/>
          </a:ln>
        </p:spPr>
        <p:txBody>
          <a:bodyPr>
            <a:spAutoFit/>
          </a:bodyPr>
          <a:lstStyle/>
          <a:p>
            <a:r>
              <a:rPr lang="en-US" sz="2800"/>
              <a:t>Luyện từ và câu</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311"/>
                                        </p:tgtEl>
                                        <p:attrNameLst>
                                          <p:attrName>style.visibility</p:attrName>
                                        </p:attrNameLst>
                                      </p:cBhvr>
                                      <p:to>
                                        <p:strVal val="visible"/>
                                      </p:to>
                                    </p:set>
                                    <p:animEffect transition="in" filter="strips(downRight)">
                                      <p:cBhvr>
                                        <p:cTn id="7" dur="500"/>
                                        <p:tgtEl>
                                          <p:spTgt spid="113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310"/>
                                        </p:tgtEl>
                                        <p:attrNameLst>
                                          <p:attrName>style.visibility</p:attrName>
                                        </p:attrNameLst>
                                      </p:cBhvr>
                                      <p:to>
                                        <p:strVal val="visible"/>
                                      </p:to>
                                    </p:set>
                                    <p:animEffect transition="in" filter="strips(downRight)">
                                      <p:cBhvr>
                                        <p:cTn id="12" dur="500"/>
                                        <p:tgtEl>
                                          <p:spTgt spid="113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309"/>
                                        </p:tgtEl>
                                        <p:attrNameLst>
                                          <p:attrName>style.visibility</p:attrName>
                                        </p:attrNameLst>
                                      </p:cBhvr>
                                      <p:to>
                                        <p:strVal val="visible"/>
                                      </p:to>
                                    </p:set>
                                    <p:animEffect transition="in" filter="strips(downRight)">
                                      <p:cBhvr>
                                        <p:cTn id="17" dur="500"/>
                                        <p:tgtEl>
                                          <p:spTgt spid="1130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308"/>
                                        </p:tgtEl>
                                        <p:attrNameLst>
                                          <p:attrName>style.visibility</p:attrName>
                                        </p:attrNameLst>
                                      </p:cBhvr>
                                      <p:to>
                                        <p:strVal val="visible"/>
                                      </p:to>
                                    </p:set>
                                    <p:animEffect transition="in" filter="strips(downRight)">
                                      <p:cBhvr>
                                        <p:cTn id="22" dur="500"/>
                                        <p:tgtEl>
                                          <p:spTgt spid="1130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1307"/>
                                        </p:tgtEl>
                                        <p:attrNameLst>
                                          <p:attrName>style.visibility</p:attrName>
                                        </p:attrNameLst>
                                      </p:cBhvr>
                                      <p:to>
                                        <p:strVal val="visible"/>
                                      </p:to>
                                    </p:set>
                                    <p:animEffect transition="in" filter="strips(downRight)">
                                      <p:cBhvr>
                                        <p:cTn id="27" dur="500"/>
                                        <p:tgtEl>
                                          <p:spTgt spid="113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1306"/>
                                        </p:tgtEl>
                                        <p:attrNameLst>
                                          <p:attrName>style.visibility</p:attrName>
                                        </p:attrNameLst>
                                      </p:cBhvr>
                                      <p:to>
                                        <p:strVal val="visible"/>
                                      </p:to>
                                    </p:set>
                                    <p:animEffect transition="in" filter="strips(downRight)">
                                      <p:cBhvr>
                                        <p:cTn id="32" dur="500"/>
                                        <p:tgtEl>
                                          <p:spTgt spid="1130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1305"/>
                                        </p:tgtEl>
                                        <p:attrNameLst>
                                          <p:attrName>style.visibility</p:attrName>
                                        </p:attrNameLst>
                                      </p:cBhvr>
                                      <p:to>
                                        <p:strVal val="visible"/>
                                      </p:to>
                                    </p:set>
                                    <p:animEffect transition="in" filter="strips(downRight)">
                                      <p:cBhvr>
                                        <p:cTn id="37" dur="500"/>
                                        <p:tgtEl>
                                          <p:spTgt spid="1130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11304"/>
                                        </p:tgtEl>
                                        <p:attrNameLst>
                                          <p:attrName>style.visibility</p:attrName>
                                        </p:attrNameLst>
                                      </p:cBhvr>
                                      <p:to>
                                        <p:strVal val="visible"/>
                                      </p:to>
                                    </p:set>
                                    <p:animEffect transition="in" filter="strips(downRight)">
                                      <p:cBhvr>
                                        <p:cTn id="42" dur="500"/>
                                        <p:tgtEl>
                                          <p:spTgt spid="11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04" grpId="0"/>
      <p:bldP spid="11305" grpId="0"/>
      <p:bldP spid="11306" grpId="0"/>
      <p:bldP spid="11307" grpId="0"/>
      <p:bldP spid="11308" grpId="0"/>
      <p:bldP spid="11309" grpId="0"/>
      <p:bldP spid="11310" grpId="0"/>
      <p:bldP spid="113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3581400"/>
            <a:ext cx="8686800" cy="1981200"/>
          </a:xfrm>
        </p:spPr>
        <p:txBody>
          <a:bodyPr>
            <a:normAutofit fontScale="90000"/>
          </a:bodyPr>
          <a:lstStyle/>
          <a:p>
            <a:pPr algn="ctr" eaLnBrk="1" fontAlgn="auto" hangingPunct="1">
              <a:spcAft>
                <a:spcPts val="0"/>
              </a:spcAft>
              <a:defRPr/>
            </a:pPr>
            <a:r>
              <a:rPr lang="en-US" sz="3200" b="1" dirty="0" err="1">
                <a:solidFill>
                  <a:schemeClr val="accent1"/>
                </a:solidFill>
                <a:latin typeface="Arial"/>
              </a:rPr>
              <a:t>Câu</a:t>
            </a:r>
            <a:r>
              <a:rPr lang="en-US" sz="3200" b="1" dirty="0">
                <a:solidFill>
                  <a:schemeClr val="accent1"/>
                </a:solidFill>
                <a:latin typeface="Arial"/>
              </a:rPr>
              <a:t> 2:</a:t>
            </a:r>
            <a:r>
              <a:rPr lang="en-US" sz="3200" dirty="0">
                <a:latin typeface="Arial"/>
              </a:rPr>
              <a:t> </a:t>
            </a:r>
            <a:r>
              <a:rPr lang="en-US" sz="3200" dirty="0" err="1">
                <a:latin typeface="Arial"/>
              </a:rPr>
              <a:t>Cô</a:t>
            </a:r>
            <a:r>
              <a:rPr lang="en-US" sz="3200" dirty="0">
                <a:latin typeface="Arial"/>
              </a:rPr>
              <a:t> </a:t>
            </a:r>
            <a:r>
              <a:rPr lang="en-US" sz="3200" dirty="0" err="1">
                <a:latin typeface="Arial"/>
              </a:rPr>
              <a:t>Chấm</a:t>
            </a:r>
            <a:r>
              <a:rPr lang="en-US" sz="3200" dirty="0">
                <a:latin typeface="Arial"/>
              </a:rPr>
              <a:t> </a:t>
            </a:r>
            <a:r>
              <a:rPr lang="en-US" sz="3200" dirty="0" err="1">
                <a:latin typeface="Arial"/>
              </a:rPr>
              <a:t>trong</a:t>
            </a:r>
            <a:r>
              <a:rPr lang="en-US" sz="3200" dirty="0">
                <a:latin typeface="Arial"/>
              </a:rPr>
              <a:t> </a:t>
            </a:r>
            <a:r>
              <a:rPr lang="en-US" sz="3200" dirty="0" err="1">
                <a:latin typeface="Arial"/>
              </a:rPr>
              <a:t>bài</a:t>
            </a:r>
            <a:r>
              <a:rPr lang="en-US" sz="3200" dirty="0">
                <a:latin typeface="Arial"/>
              </a:rPr>
              <a:t> </a:t>
            </a:r>
            <a:r>
              <a:rPr lang="en-US" sz="3200" dirty="0" err="1">
                <a:latin typeface="Arial"/>
              </a:rPr>
              <a:t>văn</a:t>
            </a:r>
            <a:r>
              <a:rPr lang="en-US" sz="3200" dirty="0">
                <a:latin typeface="Arial"/>
              </a:rPr>
              <a:t> </a:t>
            </a:r>
            <a:r>
              <a:rPr lang="en-US" sz="3200" dirty="0" err="1">
                <a:latin typeface="Arial"/>
              </a:rPr>
              <a:t>là</a:t>
            </a:r>
            <a:r>
              <a:rPr lang="en-US" sz="3200" dirty="0">
                <a:latin typeface="Arial"/>
              </a:rPr>
              <a:t> </a:t>
            </a:r>
            <a:r>
              <a:rPr lang="en-US" sz="3200" dirty="0" err="1">
                <a:latin typeface="Arial"/>
              </a:rPr>
              <a:t>người</a:t>
            </a:r>
            <a:r>
              <a:rPr lang="en-US" sz="3200" dirty="0">
                <a:latin typeface="Arial"/>
              </a:rPr>
              <a:t> </a:t>
            </a:r>
            <a:r>
              <a:rPr lang="en-US" sz="3200" dirty="0" err="1">
                <a:latin typeface="Arial"/>
              </a:rPr>
              <a:t>có</a:t>
            </a:r>
            <a:r>
              <a:rPr lang="en-US" sz="3200" dirty="0">
                <a:latin typeface="Arial"/>
              </a:rPr>
              <a:t> </a:t>
            </a:r>
            <a:r>
              <a:rPr lang="en-US" sz="3200" dirty="0" err="1">
                <a:latin typeface="Arial"/>
              </a:rPr>
              <a:t>tính</a:t>
            </a:r>
            <a:r>
              <a:rPr lang="en-US" sz="3200" dirty="0">
                <a:latin typeface="Arial"/>
              </a:rPr>
              <a:t> </a:t>
            </a:r>
            <a:r>
              <a:rPr lang="en-US" sz="3200" dirty="0" err="1">
                <a:latin typeface="Arial"/>
              </a:rPr>
              <a:t>cách</a:t>
            </a:r>
            <a:r>
              <a:rPr lang="en-US" sz="3200" dirty="0">
                <a:latin typeface="Arial"/>
              </a:rPr>
              <a:t> </a:t>
            </a:r>
            <a:r>
              <a:rPr lang="en-US" sz="3200" dirty="0" err="1">
                <a:latin typeface="Arial"/>
              </a:rPr>
              <a:t>như</a:t>
            </a:r>
            <a:r>
              <a:rPr lang="en-US" sz="3200" dirty="0">
                <a:latin typeface="Arial"/>
              </a:rPr>
              <a:t> </a:t>
            </a:r>
            <a:r>
              <a:rPr lang="en-US" sz="3200" dirty="0" err="1">
                <a:latin typeface="Arial"/>
              </a:rPr>
              <a:t>thế</a:t>
            </a:r>
            <a:r>
              <a:rPr lang="en-US" sz="3200" dirty="0">
                <a:latin typeface="Arial"/>
              </a:rPr>
              <a:t> </a:t>
            </a:r>
            <a:r>
              <a:rPr lang="en-US" sz="3200" dirty="0" err="1">
                <a:latin typeface="Arial"/>
              </a:rPr>
              <a:t>nào</a:t>
            </a:r>
            <a:r>
              <a:rPr lang="en-US" sz="3200" dirty="0">
                <a:latin typeface="Arial"/>
              </a:rPr>
              <a:t>? </a:t>
            </a:r>
            <a:r>
              <a:rPr lang="en-US" sz="3200" dirty="0" err="1">
                <a:latin typeface="Arial"/>
              </a:rPr>
              <a:t>Nêu</a:t>
            </a:r>
            <a:r>
              <a:rPr lang="en-US" sz="3200" dirty="0">
                <a:latin typeface="Arial"/>
              </a:rPr>
              <a:t> </a:t>
            </a:r>
            <a:r>
              <a:rPr lang="en-US" sz="3200" dirty="0" err="1">
                <a:latin typeface="Arial"/>
              </a:rPr>
              <a:t>những</a:t>
            </a:r>
            <a:r>
              <a:rPr lang="en-US" sz="3200" dirty="0">
                <a:latin typeface="Arial"/>
              </a:rPr>
              <a:t> chi </a:t>
            </a:r>
            <a:r>
              <a:rPr lang="en-US" sz="3200" dirty="0" err="1">
                <a:latin typeface="Arial"/>
              </a:rPr>
              <a:t>tiết</a:t>
            </a:r>
            <a:r>
              <a:rPr lang="en-US" sz="3200" dirty="0">
                <a:latin typeface="Arial"/>
              </a:rPr>
              <a:t> </a:t>
            </a:r>
            <a:r>
              <a:rPr lang="en-US" sz="3200" dirty="0" err="1">
                <a:latin typeface="Arial"/>
              </a:rPr>
              <a:t>và</a:t>
            </a:r>
            <a:r>
              <a:rPr lang="en-US" sz="3200" dirty="0">
                <a:latin typeface="Arial"/>
              </a:rPr>
              <a:t> </a:t>
            </a:r>
            <a:r>
              <a:rPr lang="en-US" sz="3200" dirty="0" err="1">
                <a:latin typeface="Arial"/>
              </a:rPr>
              <a:t>hình</a:t>
            </a:r>
            <a:r>
              <a:rPr lang="en-US" sz="3200" dirty="0">
                <a:latin typeface="Arial"/>
              </a:rPr>
              <a:t> </a:t>
            </a:r>
            <a:r>
              <a:rPr lang="en-US" sz="3200" dirty="0" err="1">
                <a:latin typeface="Arial"/>
              </a:rPr>
              <a:t>ảnh</a:t>
            </a:r>
            <a:r>
              <a:rPr lang="en-US" sz="3200" dirty="0">
                <a:latin typeface="Arial"/>
              </a:rPr>
              <a:t> minh </a:t>
            </a:r>
            <a:r>
              <a:rPr lang="en-US" sz="3200" dirty="0" err="1">
                <a:latin typeface="Arial"/>
              </a:rPr>
              <a:t>họa</a:t>
            </a:r>
            <a:r>
              <a:rPr lang="en-US" sz="3200" dirty="0">
                <a:latin typeface="Arial"/>
              </a:rPr>
              <a:t> </a:t>
            </a:r>
            <a:r>
              <a:rPr lang="en-US" sz="3200" dirty="0" err="1">
                <a:latin typeface="Arial"/>
              </a:rPr>
              <a:t>cho</a:t>
            </a:r>
            <a:r>
              <a:rPr lang="en-US" sz="3200" dirty="0">
                <a:latin typeface="Arial"/>
              </a:rPr>
              <a:t> </a:t>
            </a:r>
            <a:r>
              <a:rPr lang="en-US" sz="3200" dirty="0" err="1">
                <a:latin typeface="Arial"/>
              </a:rPr>
              <a:t>nhận</a:t>
            </a:r>
            <a:r>
              <a:rPr lang="en-US" sz="3200" dirty="0">
                <a:latin typeface="Arial"/>
              </a:rPr>
              <a:t> </a:t>
            </a:r>
            <a:r>
              <a:rPr lang="en-US" sz="3200" dirty="0" err="1">
                <a:latin typeface="Arial"/>
              </a:rPr>
              <a:t>xét</a:t>
            </a:r>
            <a:r>
              <a:rPr lang="en-US" sz="3200" dirty="0">
                <a:latin typeface="Arial"/>
              </a:rPr>
              <a:t> </a:t>
            </a:r>
            <a:r>
              <a:rPr lang="en-US" sz="3200" dirty="0" err="1">
                <a:latin typeface="Arial"/>
              </a:rPr>
              <a:t>của</a:t>
            </a:r>
            <a:r>
              <a:rPr lang="en-US" sz="3200" dirty="0">
                <a:latin typeface="Arial"/>
              </a:rPr>
              <a:t> </a:t>
            </a:r>
            <a:r>
              <a:rPr lang="en-US" sz="3200" dirty="0" err="1">
                <a:latin typeface="Arial"/>
              </a:rPr>
              <a:t>em</a:t>
            </a:r>
            <a:r>
              <a:rPr lang="en-US" sz="3200" dirty="0">
                <a:latin typeface="Arial"/>
              </a:rPr>
              <a:t>.</a:t>
            </a:r>
          </a:p>
        </p:txBody>
      </p:sp>
      <p:sp>
        <p:nvSpPr>
          <p:cNvPr id="14339" name="TextBox 8"/>
          <p:cNvSpPr txBox="1">
            <a:spLocks noChangeArrowheads="1"/>
          </p:cNvSpPr>
          <p:nvPr/>
        </p:nvSpPr>
        <p:spPr bwMode="auto">
          <a:xfrm>
            <a:off x="2743200" y="1268413"/>
            <a:ext cx="3581400" cy="584200"/>
          </a:xfrm>
          <a:prstGeom prst="rect">
            <a:avLst/>
          </a:prstGeom>
          <a:noFill/>
          <a:ln w="9525">
            <a:noFill/>
            <a:miter lim="800000"/>
            <a:headEnd/>
            <a:tailEnd/>
          </a:ln>
        </p:spPr>
        <p:txBody>
          <a:bodyPr>
            <a:spAutoFit/>
          </a:bodyPr>
          <a:lstStyle/>
          <a:p>
            <a:r>
              <a:rPr lang="en-US" sz="3200"/>
              <a:t>Luyện từ và câu</a:t>
            </a:r>
          </a:p>
        </p:txBody>
      </p:sp>
      <p:sp>
        <p:nvSpPr>
          <p:cNvPr id="14340" name="TextBox 9"/>
          <p:cNvSpPr txBox="1">
            <a:spLocks noChangeArrowheads="1"/>
          </p:cNvSpPr>
          <p:nvPr/>
        </p:nvSpPr>
        <p:spPr bwMode="auto">
          <a:xfrm>
            <a:off x="2197100" y="2028825"/>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2"/>
          <p:cNvSpPr>
            <a:spLocks noChangeArrowheads="1"/>
          </p:cNvSpPr>
          <p:nvPr/>
        </p:nvSpPr>
        <p:spPr bwMode="auto">
          <a:xfrm>
            <a:off x="7239000" y="685800"/>
            <a:ext cx="1905000" cy="685800"/>
          </a:xfrm>
          <a:prstGeom prst="rect">
            <a:avLst/>
          </a:prstGeom>
          <a:noFill/>
          <a:ln w="9525">
            <a:noFill/>
            <a:miter lim="800000"/>
            <a:headEnd/>
            <a:tailEnd/>
          </a:ln>
        </p:spPr>
        <p:txBody>
          <a:bodyPr wrap="none" anchor="ctr"/>
          <a:lstStyle/>
          <a:p>
            <a:endParaRPr lang="en-US"/>
          </a:p>
        </p:txBody>
      </p:sp>
      <p:sp>
        <p:nvSpPr>
          <p:cNvPr id="15363" name="Rectangle 13"/>
          <p:cNvSpPr>
            <a:spLocks noChangeArrowheads="1"/>
          </p:cNvSpPr>
          <p:nvPr/>
        </p:nvSpPr>
        <p:spPr bwMode="auto">
          <a:xfrm>
            <a:off x="457200" y="2133600"/>
            <a:ext cx="2590800" cy="685800"/>
          </a:xfrm>
          <a:prstGeom prst="rect">
            <a:avLst/>
          </a:prstGeom>
          <a:noFill/>
          <a:ln w="9525">
            <a:noFill/>
            <a:miter lim="800000"/>
            <a:headEnd/>
            <a:tailEnd/>
          </a:ln>
        </p:spPr>
        <p:txBody>
          <a:bodyPr wrap="none" anchor="ctr"/>
          <a:lstStyle/>
          <a:p>
            <a:endParaRPr lang="en-US"/>
          </a:p>
        </p:txBody>
      </p:sp>
      <p:sp>
        <p:nvSpPr>
          <p:cNvPr id="15364" name="Rectangle 14"/>
          <p:cNvSpPr>
            <a:spLocks noChangeArrowheads="1"/>
          </p:cNvSpPr>
          <p:nvPr/>
        </p:nvSpPr>
        <p:spPr bwMode="auto">
          <a:xfrm>
            <a:off x="5867400" y="3200400"/>
            <a:ext cx="1752600" cy="609600"/>
          </a:xfrm>
          <a:prstGeom prst="rect">
            <a:avLst/>
          </a:prstGeom>
          <a:noFill/>
          <a:ln w="9525">
            <a:noFill/>
            <a:miter lim="800000"/>
            <a:headEnd/>
            <a:tailEnd/>
          </a:ln>
        </p:spPr>
        <p:txBody>
          <a:bodyPr wrap="none" anchor="ctr"/>
          <a:lstStyle/>
          <a:p>
            <a:endParaRPr lang="en-US"/>
          </a:p>
        </p:txBody>
      </p:sp>
      <p:sp>
        <p:nvSpPr>
          <p:cNvPr id="15365" name="Rectangle 15"/>
          <p:cNvSpPr>
            <a:spLocks noChangeArrowheads="1"/>
          </p:cNvSpPr>
          <p:nvPr/>
        </p:nvSpPr>
        <p:spPr bwMode="auto">
          <a:xfrm>
            <a:off x="2286000" y="3657600"/>
            <a:ext cx="2895600" cy="762000"/>
          </a:xfrm>
          <a:prstGeom prst="rect">
            <a:avLst/>
          </a:prstGeom>
          <a:noFill/>
          <a:ln w="9525">
            <a:noFill/>
            <a:miter lim="800000"/>
            <a:headEnd/>
            <a:tailEnd/>
          </a:ln>
        </p:spPr>
        <p:txBody>
          <a:bodyPr wrap="none" anchor="ctr"/>
          <a:lstStyle/>
          <a:p>
            <a:endParaRPr lang="en-US"/>
          </a:p>
        </p:txBody>
      </p:sp>
      <p:sp>
        <p:nvSpPr>
          <p:cNvPr id="15366" name="Rectangle 16"/>
          <p:cNvSpPr>
            <a:spLocks noChangeArrowheads="1"/>
          </p:cNvSpPr>
          <p:nvPr/>
        </p:nvSpPr>
        <p:spPr bwMode="auto">
          <a:xfrm>
            <a:off x="3352800" y="4572000"/>
            <a:ext cx="2743200" cy="762000"/>
          </a:xfrm>
          <a:prstGeom prst="rect">
            <a:avLst/>
          </a:prstGeom>
          <a:noFill/>
          <a:ln w="9525">
            <a:noFill/>
            <a:miter lim="800000"/>
            <a:headEnd/>
            <a:tailEnd/>
          </a:ln>
        </p:spPr>
        <p:txBody>
          <a:bodyPr wrap="none" anchor="ctr"/>
          <a:lstStyle/>
          <a:p>
            <a:endParaRPr lang="en-US"/>
          </a:p>
        </p:txBody>
      </p:sp>
      <p:sp>
        <p:nvSpPr>
          <p:cNvPr id="15367" name="Rectangle 17"/>
          <p:cNvSpPr>
            <a:spLocks noChangeArrowheads="1"/>
          </p:cNvSpPr>
          <p:nvPr/>
        </p:nvSpPr>
        <p:spPr bwMode="auto">
          <a:xfrm>
            <a:off x="2514600" y="6019800"/>
            <a:ext cx="4191000" cy="990600"/>
          </a:xfrm>
          <a:prstGeom prst="rect">
            <a:avLst/>
          </a:prstGeom>
          <a:noFill/>
          <a:ln w="9525">
            <a:noFill/>
            <a:miter lim="800000"/>
            <a:headEnd/>
            <a:tailEnd/>
          </a:ln>
        </p:spPr>
        <p:txBody>
          <a:bodyPr wrap="none" anchor="ctr"/>
          <a:lstStyle/>
          <a:p>
            <a:endParaRPr lang="en-US"/>
          </a:p>
        </p:txBody>
      </p:sp>
      <p:sp>
        <p:nvSpPr>
          <p:cNvPr id="18" name="TextBox 17"/>
          <p:cNvSpPr txBox="1">
            <a:spLocks noChangeArrowheads="1"/>
          </p:cNvSpPr>
          <p:nvPr/>
        </p:nvSpPr>
        <p:spPr bwMode="auto">
          <a:xfrm>
            <a:off x="2667000" y="6019800"/>
            <a:ext cx="4876800" cy="646113"/>
          </a:xfrm>
          <a:prstGeom prst="rect">
            <a:avLst/>
          </a:prstGeom>
          <a:noFill/>
          <a:ln w="9525">
            <a:noFill/>
            <a:miter lim="800000"/>
            <a:headEnd/>
            <a:tailEnd/>
          </a:ln>
        </p:spPr>
        <p:txBody>
          <a:bodyPr>
            <a:spAutoFit/>
          </a:bodyPr>
          <a:lstStyle/>
          <a:p>
            <a:r>
              <a:rPr lang="en-US" sz="3600">
                <a:solidFill>
                  <a:srgbClr val="FF0000"/>
                </a:solidFill>
              </a:rPr>
              <a:t>Trung thực, thẳng thắn</a:t>
            </a:r>
          </a:p>
        </p:txBody>
      </p:sp>
      <p:sp>
        <p:nvSpPr>
          <p:cNvPr id="15369" name="TextBox 20"/>
          <p:cNvSpPr txBox="1">
            <a:spLocks noChangeArrowheads="1"/>
          </p:cNvSpPr>
          <p:nvPr/>
        </p:nvSpPr>
        <p:spPr bwMode="auto">
          <a:xfrm>
            <a:off x="2743200" y="609600"/>
            <a:ext cx="3581400" cy="584200"/>
          </a:xfrm>
          <a:prstGeom prst="rect">
            <a:avLst/>
          </a:prstGeom>
          <a:noFill/>
          <a:ln w="9525">
            <a:noFill/>
            <a:miter lim="800000"/>
            <a:headEnd/>
            <a:tailEnd/>
          </a:ln>
        </p:spPr>
        <p:txBody>
          <a:bodyPr>
            <a:spAutoFit/>
          </a:bodyPr>
          <a:lstStyle/>
          <a:p>
            <a:r>
              <a:rPr lang="en-US" sz="3200"/>
              <a:t>Luyện từ và câu</a:t>
            </a:r>
          </a:p>
        </p:txBody>
      </p:sp>
      <p:sp>
        <p:nvSpPr>
          <p:cNvPr id="15370" name="TextBox 21"/>
          <p:cNvSpPr txBox="1">
            <a:spLocks noChangeArrowheads="1"/>
          </p:cNvSpPr>
          <p:nvPr/>
        </p:nvSpPr>
        <p:spPr bwMode="auto">
          <a:xfrm>
            <a:off x="2197100" y="1066800"/>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sp>
        <p:nvSpPr>
          <p:cNvPr id="15371" name="Rectangle 22"/>
          <p:cNvSpPr>
            <a:spLocks noChangeArrowheads="1"/>
          </p:cNvSpPr>
          <p:nvPr/>
        </p:nvSpPr>
        <p:spPr bwMode="auto">
          <a:xfrm>
            <a:off x="228600" y="1720850"/>
            <a:ext cx="8610600" cy="4400550"/>
          </a:xfrm>
          <a:prstGeom prst="rect">
            <a:avLst/>
          </a:prstGeom>
          <a:noFill/>
          <a:ln w="9525">
            <a:noFill/>
            <a:miter lim="800000"/>
            <a:headEnd/>
            <a:tailEnd/>
          </a:ln>
        </p:spPr>
        <p:txBody>
          <a:bodyPr>
            <a:spAutoFit/>
          </a:bodyPr>
          <a:lstStyle/>
          <a:p>
            <a:r>
              <a:rPr lang="en-US" sz="2800"/>
              <a:t> Đôi mắt Chấm đã định nhìn ai thì dám nhìn thẳng, dù người ấy nhìn lại mình, dù người ấy là con trai. Nghĩ thế nào, Chấm dám nói thế . Bình điểm ở tổ, ai làm hơn, làm kém, người khác đắn đo, quanh quanh mãi chưa dám nói ra, Chấm nói ngay cho mà xem, nói thẳng băng và còn nói đáng mấy điểm nữa. Đối với mình cũng vậy, Chấm có hôm dám nhận hơn người khác bốn năm điểm. Được cái thẳng như thế nhưng không ai giận, vì người ta biết trong bụng Chấm không có gì độc địa bao giờ.</a:t>
            </a:r>
          </a:p>
        </p:txBody>
      </p:sp>
      <p:cxnSp>
        <p:nvCxnSpPr>
          <p:cNvPr id="25" name="Straight Connector 24"/>
          <p:cNvCxnSpPr/>
          <p:nvPr/>
        </p:nvCxnSpPr>
        <p:spPr>
          <a:xfrm>
            <a:off x="5791200" y="2133600"/>
            <a:ext cx="2319338" cy="2857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629025" y="3033713"/>
            <a:ext cx="1828800" cy="158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876800" y="3886200"/>
            <a:ext cx="12954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04800" y="4325938"/>
            <a:ext cx="2362200" cy="158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791200" y="4724400"/>
            <a:ext cx="22098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57313" y="6019800"/>
            <a:ext cx="3048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ox(in)">
                                      <p:cBhvr>
                                        <p:cTn id="12" dur="500"/>
                                        <p:tgtEl>
                                          <p:spTgt spid="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box(in)">
                                      <p:cBhvr>
                                        <p:cTn id="27" dur="500"/>
                                        <p:tgtEl>
                                          <p:spTgt spid="3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blinds(horizontal)">
                                      <p:cBhvr>
                                        <p:cTn id="32" dur="500"/>
                                        <p:tgtEl>
                                          <p:spTgt spid="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checkerboard(across)">
                                      <p:cBhvr>
                                        <p:cTn id="3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381000" y="2057400"/>
            <a:ext cx="8763000" cy="4495800"/>
          </a:xfrm>
          <a:prstGeom prst="rect">
            <a:avLst/>
          </a:prstGeom>
          <a:noFill/>
          <a:ln w="9525">
            <a:noFill/>
            <a:miter lim="800000"/>
            <a:headEnd/>
            <a:tailEnd/>
          </a:ln>
        </p:spPr>
        <p:txBody>
          <a:bodyPr anchor="ctr"/>
          <a:lstStyle/>
          <a:p>
            <a:pPr eaLnBrk="1" hangingPunct="1"/>
            <a:r>
              <a:rPr lang="en-US" sz="3200"/>
              <a:t>       </a:t>
            </a:r>
            <a:r>
              <a:rPr lang="en-US" sz="2400"/>
              <a:t>Chấm cứ như một cây xương rồng. Cây xương rồng chặt ngang chặt dọc, chỉ cần cắm nó xuống đất, đất cằn cũng được, nó sẽ sống và sẽ lớn lên. Chấm thì cần cơm và lao động để sống. Chấm ăn rất khỏe, không có thức ăn cũng được. Những bữa chấm về muộn, bà Am thương con làm nhiều để phần dư thức ăn, Chấm cũng chỉ ăn như thường, còn bao nhiêu để cuối bữa ăn vã. Châm hay làm thực sự, đó là một nhu cầu của sự sống, không làm chân tay nó bứt rứt làm sao ấy. Tết Nguyên đán, chấm ra đồng từ sớm mồng hai, dẫu có băt ở nhà cũng không được.</a:t>
            </a:r>
          </a:p>
        </p:txBody>
      </p:sp>
      <p:sp>
        <p:nvSpPr>
          <p:cNvPr id="18439" name="Line 7"/>
          <p:cNvSpPr>
            <a:spLocks noChangeShapeType="1"/>
          </p:cNvSpPr>
          <p:nvPr/>
        </p:nvSpPr>
        <p:spPr bwMode="auto">
          <a:xfrm>
            <a:off x="2895600" y="5105400"/>
            <a:ext cx="1066800" cy="0"/>
          </a:xfrm>
          <a:prstGeom prst="line">
            <a:avLst/>
          </a:prstGeom>
          <a:noFill/>
          <a:ln w="38100">
            <a:solidFill>
              <a:srgbClr val="FF0000"/>
            </a:solidFill>
            <a:round/>
            <a:headEnd/>
            <a:tailEnd/>
          </a:ln>
        </p:spPr>
        <p:txBody>
          <a:bodyPr/>
          <a:lstStyle/>
          <a:p>
            <a:endParaRPr lang="en-US"/>
          </a:p>
        </p:txBody>
      </p:sp>
      <p:sp>
        <p:nvSpPr>
          <p:cNvPr id="16388" name="Rectangle 10"/>
          <p:cNvSpPr>
            <a:spLocks noChangeArrowheads="1"/>
          </p:cNvSpPr>
          <p:nvPr/>
        </p:nvSpPr>
        <p:spPr bwMode="auto">
          <a:xfrm>
            <a:off x="7010400" y="1981200"/>
            <a:ext cx="1752600" cy="609600"/>
          </a:xfrm>
          <a:prstGeom prst="rect">
            <a:avLst/>
          </a:prstGeom>
          <a:noFill/>
          <a:ln w="9525">
            <a:noFill/>
            <a:miter lim="800000"/>
            <a:headEnd/>
            <a:tailEnd/>
          </a:ln>
        </p:spPr>
        <p:txBody>
          <a:bodyPr wrap="none" anchor="ctr"/>
          <a:lstStyle/>
          <a:p>
            <a:endParaRPr lang="en-US"/>
          </a:p>
        </p:txBody>
      </p:sp>
      <p:sp>
        <p:nvSpPr>
          <p:cNvPr id="16389" name="Rectangle 11"/>
          <p:cNvSpPr>
            <a:spLocks noChangeArrowheads="1"/>
          </p:cNvSpPr>
          <p:nvPr/>
        </p:nvSpPr>
        <p:spPr bwMode="auto">
          <a:xfrm>
            <a:off x="6324600" y="4343400"/>
            <a:ext cx="1295400" cy="533400"/>
          </a:xfrm>
          <a:prstGeom prst="rect">
            <a:avLst/>
          </a:prstGeom>
          <a:noFill/>
          <a:ln w="9525">
            <a:noFill/>
            <a:miter lim="800000"/>
            <a:headEnd/>
            <a:tailEnd/>
          </a:ln>
        </p:spPr>
        <p:txBody>
          <a:bodyPr wrap="none" anchor="ctr"/>
          <a:lstStyle/>
          <a:p>
            <a:endParaRPr lang="en-US"/>
          </a:p>
        </p:txBody>
      </p:sp>
      <p:sp>
        <p:nvSpPr>
          <p:cNvPr id="16390" name="Rectangle 12"/>
          <p:cNvSpPr>
            <a:spLocks noChangeArrowheads="1"/>
          </p:cNvSpPr>
          <p:nvPr/>
        </p:nvSpPr>
        <p:spPr bwMode="auto">
          <a:xfrm>
            <a:off x="7010400" y="4953000"/>
            <a:ext cx="1143000" cy="381000"/>
          </a:xfrm>
          <a:prstGeom prst="rect">
            <a:avLst/>
          </a:prstGeom>
          <a:noFill/>
          <a:ln w="9525">
            <a:noFill/>
            <a:miter lim="800000"/>
            <a:headEnd/>
            <a:tailEnd/>
          </a:ln>
        </p:spPr>
        <p:txBody>
          <a:bodyPr wrap="none" anchor="ctr"/>
          <a:lstStyle/>
          <a:p>
            <a:endParaRPr lang="en-US"/>
          </a:p>
        </p:txBody>
      </p:sp>
      <p:sp>
        <p:nvSpPr>
          <p:cNvPr id="14" name="TextBox 13"/>
          <p:cNvSpPr txBox="1">
            <a:spLocks noChangeArrowheads="1"/>
          </p:cNvSpPr>
          <p:nvPr/>
        </p:nvSpPr>
        <p:spPr bwMode="auto">
          <a:xfrm>
            <a:off x="2895600" y="6096000"/>
            <a:ext cx="2514600" cy="708025"/>
          </a:xfrm>
          <a:prstGeom prst="rect">
            <a:avLst/>
          </a:prstGeom>
          <a:noFill/>
          <a:ln w="9525">
            <a:noFill/>
            <a:miter lim="800000"/>
            <a:headEnd/>
            <a:tailEnd/>
          </a:ln>
        </p:spPr>
        <p:txBody>
          <a:bodyPr>
            <a:spAutoFit/>
          </a:bodyPr>
          <a:lstStyle/>
          <a:p>
            <a:r>
              <a:rPr lang="en-US" sz="4000">
                <a:solidFill>
                  <a:schemeClr val="hlink"/>
                </a:solidFill>
              </a:rPr>
              <a:t>Chăm chỉ</a:t>
            </a:r>
          </a:p>
        </p:txBody>
      </p:sp>
      <p:sp>
        <p:nvSpPr>
          <p:cNvPr id="16392" name="TextBox 16"/>
          <p:cNvSpPr txBox="1">
            <a:spLocks noChangeArrowheads="1"/>
          </p:cNvSpPr>
          <p:nvPr/>
        </p:nvSpPr>
        <p:spPr bwMode="auto">
          <a:xfrm>
            <a:off x="2743200" y="876300"/>
            <a:ext cx="3581400" cy="585788"/>
          </a:xfrm>
          <a:prstGeom prst="rect">
            <a:avLst/>
          </a:prstGeom>
          <a:noFill/>
          <a:ln w="9525">
            <a:noFill/>
            <a:miter lim="800000"/>
            <a:headEnd/>
            <a:tailEnd/>
          </a:ln>
        </p:spPr>
        <p:txBody>
          <a:bodyPr>
            <a:spAutoFit/>
          </a:bodyPr>
          <a:lstStyle/>
          <a:p>
            <a:r>
              <a:rPr lang="en-US" sz="3200"/>
              <a:t>Luyện từ và câu</a:t>
            </a:r>
          </a:p>
        </p:txBody>
      </p:sp>
      <p:sp>
        <p:nvSpPr>
          <p:cNvPr id="16393" name="TextBox 17"/>
          <p:cNvSpPr txBox="1">
            <a:spLocks noChangeArrowheads="1"/>
          </p:cNvSpPr>
          <p:nvPr/>
        </p:nvSpPr>
        <p:spPr bwMode="auto">
          <a:xfrm>
            <a:off x="2197100" y="1636713"/>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cxnSp>
        <p:nvCxnSpPr>
          <p:cNvPr id="22" name="Straight Connector 21"/>
          <p:cNvCxnSpPr/>
          <p:nvPr/>
        </p:nvCxnSpPr>
        <p:spPr>
          <a:xfrm>
            <a:off x="6934200" y="3581400"/>
            <a:ext cx="1143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295400" y="5410200"/>
            <a:ext cx="40386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505200" y="5791200"/>
            <a:ext cx="1905000" cy="15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ox(in)">
                                      <p:cBhvr>
                                        <p:cTn id="12" dur="500"/>
                                        <p:tgtEl>
                                          <p:spTgt spid="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8439"/>
                                        </p:tgtEl>
                                        <p:attrNameLst>
                                          <p:attrName>style.visibility</p:attrName>
                                        </p:attrNameLst>
                                      </p:cBhvr>
                                      <p:to>
                                        <p:strVal val="visible"/>
                                      </p:to>
                                    </p:set>
                                    <p:animEffect transition="in" filter="box(in)">
                                      <p:cBhvr>
                                        <p:cTn id="17" dur="500"/>
                                        <p:tgtEl>
                                          <p:spTgt spid="184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checkerboard(across)">
                                      <p:cBhvr>
                                        <p:cTn id="22" dur="500"/>
                                        <p:tgtEl>
                                          <p:spTgt spid="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checkerboard(across)">
                                      <p:cBhvr>
                                        <p:cTn id="2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9"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685800" y="2057400"/>
            <a:ext cx="8001000" cy="4343400"/>
          </a:xfrm>
          <a:prstGeom prst="rect">
            <a:avLst/>
          </a:prstGeom>
          <a:noFill/>
          <a:ln w="9525">
            <a:noFill/>
            <a:miter lim="800000"/>
            <a:headEnd/>
            <a:tailEnd/>
          </a:ln>
        </p:spPr>
        <p:txBody>
          <a:bodyPr anchor="ctr"/>
          <a:lstStyle/>
          <a:p>
            <a:pPr eaLnBrk="1" hangingPunct="1"/>
            <a:r>
              <a:rPr lang="en-US" sz="3200"/>
              <a:t>       Chấm không đua đòi may mặc. Mùa hè một áo cánh nâu. Mùa đông rét mấy cũng chỉ hai áo cánh nâu. Chấm mộc mạc như hòn đất. Hòn đất ây bầu bạn với mưa để cho cây lúa mọc lên hết vụ này qua vụ khác, hết năm này qua năm khác.</a:t>
            </a:r>
          </a:p>
        </p:txBody>
      </p:sp>
      <p:sp>
        <p:nvSpPr>
          <p:cNvPr id="19462" name="Line 6"/>
          <p:cNvSpPr>
            <a:spLocks noChangeShapeType="1"/>
          </p:cNvSpPr>
          <p:nvPr/>
        </p:nvSpPr>
        <p:spPr bwMode="auto">
          <a:xfrm>
            <a:off x="6705600" y="4191000"/>
            <a:ext cx="1600200" cy="0"/>
          </a:xfrm>
          <a:prstGeom prst="line">
            <a:avLst/>
          </a:prstGeom>
          <a:noFill/>
          <a:ln w="38100">
            <a:solidFill>
              <a:schemeClr val="hlink"/>
            </a:solidFill>
            <a:round/>
            <a:headEnd/>
            <a:tailEnd/>
          </a:ln>
        </p:spPr>
        <p:txBody>
          <a:bodyPr/>
          <a:lstStyle/>
          <a:p>
            <a:endParaRPr lang="en-US"/>
          </a:p>
        </p:txBody>
      </p:sp>
      <p:sp>
        <p:nvSpPr>
          <p:cNvPr id="19463" name="Line 7"/>
          <p:cNvSpPr>
            <a:spLocks noChangeShapeType="1"/>
          </p:cNvSpPr>
          <p:nvPr/>
        </p:nvSpPr>
        <p:spPr bwMode="auto">
          <a:xfrm>
            <a:off x="838200" y="4648200"/>
            <a:ext cx="2133600" cy="0"/>
          </a:xfrm>
          <a:prstGeom prst="line">
            <a:avLst/>
          </a:prstGeom>
          <a:noFill/>
          <a:ln w="38100">
            <a:solidFill>
              <a:schemeClr val="hlink"/>
            </a:solidFill>
            <a:round/>
            <a:headEnd/>
            <a:tailEnd/>
          </a:ln>
        </p:spPr>
        <p:txBody>
          <a:bodyPr/>
          <a:lstStyle/>
          <a:p>
            <a:endParaRPr lang="en-US"/>
          </a:p>
        </p:txBody>
      </p:sp>
      <p:sp>
        <p:nvSpPr>
          <p:cNvPr id="19464" name="Line 8"/>
          <p:cNvSpPr>
            <a:spLocks noChangeShapeType="1"/>
          </p:cNvSpPr>
          <p:nvPr/>
        </p:nvSpPr>
        <p:spPr bwMode="auto">
          <a:xfrm>
            <a:off x="2743200" y="3200400"/>
            <a:ext cx="2590800" cy="0"/>
          </a:xfrm>
          <a:prstGeom prst="line">
            <a:avLst/>
          </a:prstGeom>
          <a:noFill/>
          <a:ln w="38100">
            <a:solidFill>
              <a:schemeClr val="hlink"/>
            </a:solidFill>
            <a:round/>
            <a:headEnd/>
            <a:tailEnd/>
          </a:ln>
        </p:spPr>
        <p:txBody>
          <a:bodyPr/>
          <a:lstStyle/>
          <a:p>
            <a:endParaRPr lang="en-US"/>
          </a:p>
        </p:txBody>
      </p:sp>
      <p:sp>
        <p:nvSpPr>
          <p:cNvPr id="17414" name="Rectangle 9"/>
          <p:cNvSpPr>
            <a:spLocks noChangeArrowheads="1"/>
          </p:cNvSpPr>
          <p:nvPr/>
        </p:nvSpPr>
        <p:spPr bwMode="auto">
          <a:xfrm>
            <a:off x="2667000" y="2133600"/>
            <a:ext cx="2667000" cy="609600"/>
          </a:xfrm>
          <a:prstGeom prst="rect">
            <a:avLst/>
          </a:prstGeom>
          <a:noFill/>
          <a:ln w="9525">
            <a:noFill/>
            <a:miter lim="800000"/>
            <a:headEnd/>
            <a:tailEnd/>
          </a:ln>
        </p:spPr>
        <p:txBody>
          <a:bodyPr wrap="none" anchor="ctr"/>
          <a:lstStyle/>
          <a:p>
            <a:endParaRPr lang="en-US"/>
          </a:p>
        </p:txBody>
      </p:sp>
      <p:sp>
        <p:nvSpPr>
          <p:cNvPr id="17415" name="Rectangle 10"/>
          <p:cNvSpPr>
            <a:spLocks noChangeArrowheads="1"/>
          </p:cNvSpPr>
          <p:nvPr/>
        </p:nvSpPr>
        <p:spPr bwMode="auto">
          <a:xfrm>
            <a:off x="6629400" y="3200400"/>
            <a:ext cx="1752600" cy="609600"/>
          </a:xfrm>
          <a:prstGeom prst="rect">
            <a:avLst/>
          </a:prstGeom>
          <a:noFill/>
          <a:ln w="9525">
            <a:noFill/>
            <a:miter lim="800000"/>
            <a:headEnd/>
            <a:tailEnd/>
          </a:ln>
        </p:spPr>
        <p:txBody>
          <a:bodyPr wrap="none" anchor="ctr"/>
          <a:lstStyle/>
          <a:p>
            <a:endParaRPr lang="en-US"/>
          </a:p>
        </p:txBody>
      </p:sp>
      <p:sp>
        <p:nvSpPr>
          <p:cNvPr id="10" name="TextBox 9"/>
          <p:cNvSpPr txBox="1">
            <a:spLocks noChangeArrowheads="1"/>
          </p:cNvSpPr>
          <p:nvPr/>
        </p:nvSpPr>
        <p:spPr bwMode="auto">
          <a:xfrm>
            <a:off x="3581400" y="6096000"/>
            <a:ext cx="1905000" cy="646113"/>
          </a:xfrm>
          <a:prstGeom prst="rect">
            <a:avLst/>
          </a:prstGeom>
          <a:noFill/>
          <a:ln w="9525">
            <a:noFill/>
            <a:miter lim="800000"/>
            <a:headEnd/>
            <a:tailEnd/>
          </a:ln>
        </p:spPr>
        <p:txBody>
          <a:bodyPr>
            <a:spAutoFit/>
          </a:bodyPr>
          <a:lstStyle/>
          <a:p>
            <a:r>
              <a:rPr lang="en-US" sz="3600">
                <a:solidFill>
                  <a:schemeClr val="hlink"/>
                </a:solidFill>
              </a:rPr>
              <a:t>Giản dị</a:t>
            </a:r>
          </a:p>
        </p:txBody>
      </p:sp>
      <p:sp>
        <p:nvSpPr>
          <p:cNvPr id="17417" name="TextBox 11"/>
          <p:cNvSpPr txBox="1">
            <a:spLocks noChangeArrowheads="1"/>
          </p:cNvSpPr>
          <p:nvPr/>
        </p:nvSpPr>
        <p:spPr bwMode="auto">
          <a:xfrm>
            <a:off x="2743200" y="887413"/>
            <a:ext cx="3581400" cy="584200"/>
          </a:xfrm>
          <a:prstGeom prst="rect">
            <a:avLst/>
          </a:prstGeom>
          <a:noFill/>
          <a:ln w="9525">
            <a:noFill/>
            <a:miter lim="800000"/>
            <a:headEnd/>
            <a:tailEnd/>
          </a:ln>
        </p:spPr>
        <p:txBody>
          <a:bodyPr>
            <a:spAutoFit/>
          </a:bodyPr>
          <a:lstStyle/>
          <a:p>
            <a:r>
              <a:rPr lang="en-US" sz="3200"/>
              <a:t>Luyện từ và câu</a:t>
            </a:r>
          </a:p>
        </p:txBody>
      </p:sp>
      <p:sp>
        <p:nvSpPr>
          <p:cNvPr id="17418" name="TextBox 12"/>
          <p:cNvSpPr txBox="1">
            <a:spLocks noChangeArrowheads="1"/>
          </p:cNvSpPr>
          <p:nvPr/>
        </p:nvSpPr>
        <p:spPr bwMode="auto">
          <a:xfrm>
            <a:off x="2197100" y="1647825"/>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64"/>
                                        </p:tgtEl>
                                        <p:attrNameLst>
                                          <p:attrName>style.visibility</p:attrName>
                                        </p:attrNameLst>
                                      </p:cBhvr>
                                      <p:to>
                                        <p:strVal val="visible"/>
                                      </p:to>
                                    </p:set>
                                    <p:animEffect transition="in" filter="blinds(horizontal)">
                                      <p:cBhvr>
                                        <p:cTn id="12" dur="500"/>
                                        <p:tgtEl>
                                          <p:spTgt spid="194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9462"/>
                                        </p:tgtEl>
                                        <p:attrNameLst>
                                          <p:attrName>style.visibility</p:attrName>
                                        </p:attrNameLst>
                                      </p:cBhvr>
                                      <p:to>
                                        <p:strVal val="visible"/>
                                      </p:to>
                                    </p:set>
                                    <p:animEffect transition="in" filter="box(in)">
                                      <p:cBhvr>
                                        <p:cTn id="17" dur="500"/>
                                        <p:tgtEl>
                                          <p:spTgt spid="194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9463"/>
                                        </p:tgtEl>
                                        <p:attrNameLst>
                                          <p:attrName>style.visibility</p:attrName>
                                        </p:attrNameLst>
                                      </p:cBhvr>
                                      <p:to>
                                        <p:strVal val="visible"/>
                                      </p:to>
                                    </p:set>
                                    <p:animEffect transition="in" filter="box(in)">
                                      <p:cBhvr>
                                        <p:cTn id="22" dur="5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nimBg="1"/>
      <p:bldP spid="19463" grpId="0" animBg="1"/>
      <p:bldP spid="19464"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685800" y="2286000"/>
            <a:ext cx="8001000" cy="4114800"/>
          </a:xfrm>
          <a:prstGeom prst="rect">
            <a:avLst/>
          </a:prstGeom>
          <a:noFill/>
          <a:ln w="9525">
            <a:noFill/>
            <a:miter lim="800000"/>
            <a:headEnd/>
            <a:tailEnd/>
          </a:ln>
        </p:spPr>
        <p:txBody>
          <a:bodyPr anchor="ctr"/>
          <a:lstStyle/>
          <a:p>
            <a:pPr eaLnBrk="1" hangingPunct="1"/>
            <a:r>
              <a:rPr lang="en-US" sz="3200"/>
              <a:t>       Nhưng cô gái có bề ngoài rắn rỏi là thế lại là người hay nghĩ ngợi, dễ cảm thương. Có bữa đi xem phim, những cảnh ngộ trong phim làm Chấm khóc gần suốt buổi. Đêm ấy ngủ, trong giấc mơ, Chấm lại khóc mất bao nhiêu nước mắt.</a:t>
            </a:r>
          </a:p>
        </p:txBody>
      </p:sp>
      <p:sp>
        <p:nvSpPr>
          <p:cNvPr id="20486" name="Line 6"/>
          <p:cNvSpPr>
            <a:spLocks noChangeShapeType="1"/>
          </p:cNvSpPr>
          <p:nvPr/>
        </p:nvSpPr>
        <p:spPr bwMode="auto">
          <a:xfrm>
            <a:off x="2895600" y="3810000"/>
            <a:ext cx="2514600" cy="0"/>
          </a:xfrm>
          <a:prstGeom prst="line">
            <a:avLst/>
          </a:prstGeom>
          <a:noFill/>
          <a:ln w="38100">
            <a:solidFill>
              <a:schemeClr val="hlink"/>
            </a:solidFill>
            <a:round/>
            <a:headEnd/>
            <a:tailEnd/>
          </a:ln>
        </p:spPr>
        <p:txBody>
          <a:bodyPr/>
          <a:lstStyle/>
          <a:p>
            <a:endParaRPr lang="en-US"/>
          </a:p>
        </p:txBody>
      </p:sp>
      <p:sp>
        <p:nvSpPr>
          <p:cNvPr id="20487" name="Line 7"/>
          <p:cNvSpPr>
            <a:spLocks noChangeShapeType="1"/>
          </p:cNvSpPr>
          <p:nvPr/>
        </p:nvSpPr>
        <p:spPr bwMode="auto">
          <a:xfrm>
            <a:off x="4800600" y="4800600"/>
            <a:ext cx="3352800" cy="0"/>
          </a:xfrm>
          <a:prstGeom prst="line">
            <a:avLst/>
          </a:prstGeom>
          <a:noFill/>
          <a:ln w="38100">
            <a:solidFill>
              <a:schemeClr val="hlink"/>
            </a:solidFill>
            <a:round/>
            <a:headEnd/>
            <a:tailEnd/>
          </a:ln>
        </p:spPr>
        <p:txBody>
          <a:bodyPr/>
          <a:lstStyle/>
          <a:p>
            <a:endParaRPr lang="en-US"/>
          </a:p>
        </p:txBody>
      </p:sp>
      <p:sp>
        <p:nvSpPr>
          <p:cNvPr id="20488" name="Line 8"/>
          <p:cNvSpPr>
            <a:spLocks noChangeShapeType="1"/>
          </p:cNvSpPr>
          <p:nvPr/>
        </p:nvSpPr>
        <p:spPr bwMode="auto">
          <a:xfrm>
            <a:off x="7620000" y="5257800"/>
            <a:ext cx="914400" cy="0"/>
          </a:xfrm>
          <a:prstGeom prst="line">
            <a:avLst/>
          </a:prstGeom>
          <a:noFill/>
          <a:ln w="38100">
            <a:solidFill>
              <a:schemeClr val="hlink"/>
            </a:solidFill>
            <a:round/>
            <a:headEnd/>
            <a:tailEnd/>
          </a:ln>
        </p:spPr>
        <p:txBody>
          <a:bodyPr/>
          <a:lstStyle/>
          <a:p>
            <a:endParaRPr lang="en-US"/>
          </a:p>
        </p:txBody>
      </p:sp>
      <p:sp>
        <p:nvSpPr>
          <p:cNvPr id="20489" name="Line 9"/>
          <p:cNvSpPr>
            <a:spLocks noChangeShapeType="1"/>
          </p:cNvSpPr>
          <p:nvPr/>
        </p:nvSpPr>
        <p:spPr bwMode="auto">
          <a:xfrm>
            <a:off x="762000" y="5791200"/>
            <a:ext cx="4495800" cy="0"/>
          </a:xfrm>
          <a:prstGeom prst="line">
            <a:avLst/>
          </a:prstGeom>
          <a:noFill/>
          <a:ln w="38100">
            <a:solidFill>
              <a:schemeClr val="hlink"/>
            </a:solidFill>
            <a:round/>
            <a:headEnd/>
            <a:tailEnd/>
          </a:ln>
        </p:spPr>
        <p:txBody>
          <a:bodyPr/>
          <a:lstStyle/>
          <a:p>
            <a:endParaRPr lang="en-US"/>
          </a:p>
        </p:txBody>
      </p:sp>
      <p:sp>
        <p:nvSpPr>
          <p:cNvPr id="18439" name="Rectangle 10"/>
          <p:cNvSpPr>
            <a:spLocks noChangeArrowheads="1"/>
          </p:cNvSpPr>
          <p:nvPr/>
        </p:nvSpPr>
        <p:spPr bwMode="auto">
          <a:xfrm>
            <a:off x="2895600" y="2667000"/>
            <a:ext cx="2514600" cy="457200"/>
          </a:xfrm>
          <a:prstGeom prst="rect">
            <a:avLst/>
          </a:prstGeom>
          <a:noFill/>
          <a:ln w="9525">
            <a:noFill/>
            <a:miter lim="800000"/>
            <a:headEnd/>
            <a:tailEnd/>
          </a:ln>
        </p:spPr>
        <p:txBody>
          <a:bodyPr wrap="none" anchor="ctr"/>
          <a:lstStyle/>
          <a:p>
            <a:endParaRPr lang="en-US"/>
          </a:p>
        </p:txBody>
      </p:sp>
      <p:sp>
        <p:nvSpPr>
          <p:cNvPr id="18440" name="Rectangle 11"/>
          <p:cNvSpPr>
            <a:spLocks noChangeArrowheads="1"/>
          </p:cNvSpPr>
          <p:nvPr/>
        </p:nvSpPr>
        <p:spPr bwMode="auto">
          <a:xfrm>
            <a:off x="4724400" y="3581400"/>
            <a:ext cx="3505200" cy="609600"/>
          </a:xfrm>
          <a:prstGeom prst="rect">
            <a:avLst/>
          </a:prstGeom>
          <a:noFill/>
          <a:ln w="9525">
            <a:noFill/>
            <a:miter lim="800000"/>
            <a:headEnd/>
            <a:tailEnd/>
          </a:ln>
        </p:spPr>
        <p:txBody>
          <a:bodyPr wrap="none" anchor="ctr"/>
          <a:lstStyle/>
          <a:p>
            <a:endParaRPr lang="en-US"/>
          </a:p>
        </p:txBody>
      </p:sp>
      <p:sp>
        <p:nvSpPr>
          <p:cNvPr id="18441" name="Rectangle 12"/>
          <p:cNvSpPr>
            <a:spLocks noChangeArrowheads="1"/>
          </p:cNvSpPr>
          <p:nvPr/>
        </p:nvSpPr>
        <p:spPr bwMode="auto">
          <a:xfrm>
            <a:off x="685800" y="4572000"/>
            <a:ext cx="4724400" cy="914400"/>
          </a:xfrm>
          <a:prstGeom prst="rect">
            <a:avLst/>
          </a:prstGeom>
          <a:noFill/>
          <a:ln w="9525">
            <a:noFill/>
            <a:miter lim="800000"/>
            <a:headEnd/>
            <a:tailEnd/>
          </a:ln>
        </p:spPr>
        <p:txBody>
          <a:bodyPr wrap="none" anchor="ctr"/>
          <a:lstStyle/>
          <a:p>
            <a:endParaRPr lang="en-US"/>
          </a:p>
        </p:txBody>
      </p:sp>
      <p:sp>
        <p:nvSpPr>
          <p:cNvPr id="12" name="TextBox 11"/>
          <p:cNvSpPr txBox="1">
            <a:spLocks noChangeArrowheads="1"/>
          </p:cNvSpPr>
          <p:nvPr/>
        </p:nvSpPr>
        <p:spPr bwMode="auto">
          <a:xfrm>
            <a:off x="1752600" y="5954713"/>
            <a:ext cx="6248400" cy="646112"/>
          </a:xfrm>
          <a:prstGeom prst="rect">
            <a:avLst/>
          </a:prstGeom>
          <a:noFill/>
          <a:ln w="9525">
            <a:noFill/>
            <a:miter lim="800000"/>
            <a:headEnd/>
            <a:tailEnd/>
          </a:ln>
        </p:spPr>
        <p:txBody>
          <a:bodyPr>
            <a:spAutoFit/>
          </a:bodyPr>
          <a:lstStyle/>
          <a:p>
            <a:r>
              <a:rPr lang="en-US" sz="3600">
                <a:solidFill>
                  <a:schemeClr val="hlink"/>
                </a:solidFill>
              </a:rPr>
              <a:t>Giàu tình cảm, dễ xúc động</a:t>
            </a:r>
          </a:p>
        </p:txBody>
      </p:sp>
      <p:sp>
        <p:nvSpPr>
          <p:cNvPr id="18443" name="TextBox 13"/>
          <p:cNvSpPr txBox="1">
            <a:spLocks noChangeArrowheads="1"/>
          </p:cNvSpPr>
          <p:nvPr/>
        </p:nvSpPr>
        <p:spPr bwMode="auto">
          <a:xfrm>
            <a:off x="2743200" y="811213"/>
            <a:ext cx="3581400" cy="584200"/>
          </a:xfrm>
          <a:prstGeom prst="rect">
            <a:avLst/>
          </a:prstGeom>
          <a:noFill/>
          <a:ln w="9525">
            <a:noFill/>
            <a:miter lim="800000"/>
            <a:headEnd/>
            <a:tailEnd/>
          </a:ln>
        </p:spPr>
        <p:txBody>
          <a:bodyPr>
            <a:spAutoFit/>
          </a:bodyPr>
          <a:lstStyle/>
          <a:p>
            <a:r>
              <a:rPr lang="en-US" sz="3200"/>
              <a:t>Luyện từ và câu</a:t>
            </a:r>
          </a:p>
        </p:txBody>
      </p:sp>
      <p:sp>
        <p:nvSpPr>
          <p:cNvPr id="18444" name="TextBox 14"/>
          <p:cNvSpPr txBox="1">
            <a:spLocks noChangeArrowheads="1"/>
          </p:cNvSpPr>
          <p:nvPr/>
        </p:nvSpPr>
        <p:spPr bwMode="auto">
          <a:xfrm>
            <a:off x="2197100" y="1571625"/>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486"/>
                                        </p:tgtEl>
                                        <p:attrNameLst>
                                          <p:attrName>style.visibility</p:attrName>
                                        </p:attrNameLst>
                                      </p:cBhvr>
                                      <p:to>
                                        <p:strVal val="visible"/>
                                      </p:to>
                                    </p:set>
                                    <p:animEffect transition="in" filter="box(in)">
                                      <p:cBhvr>
                                        <p:cTn id="12" dur="500"/>
                                        <p:tgtEl>
                                          <p:spTgt spid="204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0487"/>
                                        </p:tgtEl>
                                        <p:attrNameLst>
                                          <p:attrName>style.visibility</p:attrName>
                                        </p:attrNameLst>
                                      </p:cBhvr>
                                      <p:to>
                                        <p:strVal val="visible"/>
                                      </p:to>
                                    </p:set>
                                    <p:animEffect transition="in" filter="box(in)">
                                      <p:cBhvr>
                                        <p:cTn id="17" dur="500"/>
                                        <p:tgtEl>
                                          <p:spTgt spid="204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488"/>
                                        </p:tgtEl>
                                        <p:attrNameLst>
                                          <p:attrName>style.visibility</p:attrName>
                                        </p:attrNameLst>
                                      </p:cBhvr>
                                      <p:to>
                                        <p:strVal val="visible"/>
                                      </p:to>
                                    </p:set>
                                    <p:animEffect transition="in" filter="checkerboard(across)">
                                      <p:cBhvr>
                                        <p:cTn id="22" dur="500"/>
                                        <p:tgtEl>
                                          <p:spTgt spid="2048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0489"/>
                                        </p:tgtEl>
                                        <p:attrNameLst>
                                          <p:attrName>style.visibility</p:attrName>
                                        </p:attrNameLst>
                                      </p:cBhvr>
                                      <p:to>
                                        <p:strVal val="visible"/>
                                      </p:to>
                                    </p:set>
                                    <p:animEffect transition="in" filter="checkerboard(across)">
                                      <p:cBhvr>
                                        <p:cTn id="25" dur="500"/>
                                        <p:tgtEl>
                                          <p:spTgt spid="20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animBg="1"/>
      <p:bldP spid="20487" grpId="0" animBg="1"/>
      <p:bldP spid="20488" grpId="0" animBg="1"/>
      <p:bldP spid="20489"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219200" y="2971800"/>
            <a:ext cx="7848600" cy="1200150"/>
          </a:xfrm>
          <a:prstGeom prst="rect">
            <a:avLst/>
          </a:prstGeom>
          <a:noFill/>
          <a:ln w="9525">
            <a:noFill/>
            <a:miter lim="800000"/>
            <a:headEnd/>
            <a:tailEnd/>
          </a:ln>
        </p:spPr>
        <p:txBody>
          <a:bodyPr>
            <a:spAutoFit/>
          </a:bodyPr>
          <a:lstStyle/>
          <a:p>
            <a:r>
              <a:rPr lang="en-US" sz="3600"/>
              <a:t>Tìm từ </a:t>
            </a:r>
            <a:r>
              <a:rPr lang="vi-VN" sz="3600"/>
              <a:t>đồng</a:t>
            </a:r>
            <a:r>
              <a:rPr lang="en-US" sz="3600"/>
              <a:t> nghĩa với từ trung thực .</a:t>
            </a:r>
          </a:p>
          <a:p>
            <a:endParaRPr lang="en-US"/>
          </a:p>
          <a:p>
            <a:endParaRPr lang="en-US"/>
          </a:p>
        </p:txBody>
      </p:sp>
      <p:sp>
        <p:nvSpPr>
          <p:cNvPr id="3" name="TextBox 2"/>
          <p:cNvSpPr txBox="1">
            <a:spLocks noChangeArrowheads="1"/>
          </p:cNvSpPr>
          <p:nvPr/>
        </p:nvSpPr>
        <p:spPr bwMode="auto">
          <a:xfrm>
            <a:off x="1219200" y="4267200"/>
            <a:ext cx="7696200" cy="646113"/>
          </a:xfrm>
          <a:prstGeom prst="rect">
            <a:avLst/>
          </a:prstGeom>
          <a:noFill/>
          <a:ln w="9525">
            <a:noFill/>
            <a:miter lim="800000"/>
            <a:headEnd/>
            <a:tailEnd/>
          </a:ln>
        </p:spPr>
        <p:txBody>
          <a:bodyPr>
            <a:spAutoFit/>
          </a:bodyPr>
          <a:lstStyle/>
          <a:p>
            <a:r>
              <a:rPr lang="en-US" sz="3600"/>
              <a:t>Tìm từ trái nghĩa với từ cần cù .</a:t>
            </a:r>
          </a:p>
        </p:txBody>
      </p:sp>
      <p:sp>
        <p:nvSpPr>
          <p:cNvPr id="19460" name="TextBox 4"/>
          <p:cNvSpPr txBox="1">
            <a:spLocks noChangeArrowheads="1"/>
          </p:cNvSpPr>
          <p:nvPr/>
        </p:nvSpPr>
        <p:spPr bwMode="auto">
          <a:xfrm>
            <a:off x="2743200" y="1268413"/>
            <a:ext cx="3581400" cy="584200"/>
          </a:xfrm>
          <a:prstGeom prst="rect">
            <a:avLst/>
          </a:prstGeom>
          <a:noFill/>
          <a:ln w="9525">
            <a:noFill/>
            <a:miter lim="800000"/>
            <a:headEnd/>
            <a:tailEnd/>
          </a:ln>
        </p:spPr>
        <p:txBody>
          <a:bodyPr>
            <a:spAutoFit/>
          </a:bodyPr>
          <a:lstStyle/>
          <a:p>
            <a:r>
              <a:rPr lang="en-US" sz="3200"/>
              <a:t>Luyện từ và câu</a:t>
            </a:r>
          </a:p>
        </p:txBody>
      </p:sp>
      <p:sp>
        <p:nvSpPr>
          <p:cNvPr id="19461" name="TextBox 5"/>
          <p:cNvSpPr txBox="1">
            <a:spLocks noChangeArrowheads="1"/>
          </p:cNvSpPr>
          <p:nvPr/>
        </p:nvSpPr>
        <p:spPr bwMode="auto">
          <a:xfrm>
            <a:off x="2197100" y="2028825"/>
            <a:ext cx="4724400" cy="768350"/>
          </a:xfrm>
          <a:prstGeom prst="rect">
            <a:avLst/>
          </a:prstGeom>
          <a:noFill/>
          <a:ln w="9525">
            <a:noFill/>
            <a:miter lim="800000"/>
            <a:headEnd/>
            <a:tailEnd/>
          </a:ln>
        </p:spPr>
        <p:txBody>
          <a:bodyPr>
            <a:spAutoFit/>
          </a:bodyPr>
          <a:lstStyle/>
          <a:p>
            <a:r>
              <a:rPr lang="en-US" sz="4400">
                <a:solidFill>
                  <a:srgbClr val="FF0000"/>
                </a:solidFill>
              </a:rPr>
              <a:t>Tổng kết vốn từ</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192</TotalTime>
  <Words>684</Words>
  <Application>Microsoft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Franklin Gothic Medium</vt:lpstr>
      <vt:lpstr>Franklin Gothic Book</vt:lpstr>
      <vt:lpstr>Wingdings 2</vt:lpstr>
      <vt:lpstr>Calibri</vt:lpstr>
      <vt:lpstr>Wingdings</vt:lpstr>
      <vt:lpstr>Trek</vt:lpstr>
      <vt:lpstr>Kiểm tra bài cũ</vt:lpstr>
      <vt:lpstr>Slide 2</vt:lpstr>
      <vt:lpstr>Câu 1: Tìm những từ đồng nghĩa và trái nghĩa với mỗi từ sau.</vt:lpstr>
      <vt:lpstr>Câu 2: Cô Chấm trong bài văn là người có tính cách như thế nào? Nêu những chi tiết và hình ảnh minh họa cho nhận xét của em.</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THAY HAI</dc:creator>
  <cp:lastModifiedBy>CSTeam</cp:lastModifiedBy>
  <cp:revision>22</cp:revision>
  <cp:lastPrinted>1601-01-01T00:00:00Z</cp:lastPrinted>
  <dcterms:created xsi:type="dcterms:W3CDTF">1601-01-01T00:00:00Z</dcterms:created>
  <dcterms:modified xsi:type="dcterms:W3CDTF">2016-06-30T03:12:30Z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