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9" r:id="rId3"/>
    <p:sldId id="260" r:id="rId4"/>
    <p:sldId id="261" r:id="rId5"/>
    <p:sldId id="256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FFFF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37F5F8-D5A0-4BCF-8D49-51819BF9C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6EB0A2-8574-40ED-9E2A-C27E28D90DD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1BC9-81B5-450D-8D8E-E46C6D4F1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B881C-CA10-493E-B3D6-B85D8769F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77FD9-DF6F-42AF-BE33-F4E70A1F5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DCCFE-AD43-441A-9A23-E6723766D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6D2C0-C8CC-4CBC-8D22-DD491A30DC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494B9-FA74-448F-99F8-D31775DD7C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88908-A846-4380-B8C2-6CDEE6378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4581B-0D57-4B6B-B0B4-1D77D51BC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3CE8D-F443-406D-8B73-8F3110CAB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20A42-6660-47B8-8512-EF42E1582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6FF4A-CEA7-4716-91E7-02C0358FE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85043FA-EC72-49E9-81E0-7E067C999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2743200" y="188913"/>
            <a:ext cx="5105400" cy="1439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TỪ VÀ CÂU</a:t>
            </a:r>
          </a:p>
        </p:txBody>
      </p:sp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304800" y="2492375"/>
            <a:ext cx="8534400" cy="2232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MỞ RỘNG VỐN TỪ : NHÂN DÂN</a:t>
            </a:r>
          </a:p>
        </p:txBody>
      </p:sp>
      <p:pic>
        <p:nvPicPr>
          <p:cNvPr id="4100" name="Picture 4" descr="JFLOWER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57400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6084888" y="4797425"/>
            <a:ext cx="2209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Trang 27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9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2" presetID="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  <p:bldP spid="4098" grpId="1" animBg="1"/>
      <p:bldP spid="4099" grpId="0" animBg="1"/>
      <p:bldP spid="4099" grpId="1" animBg="1"/>
      <p:bldP spid="410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76200"/>
            <a:ext cx="8458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rgbClr val="0000FF"/>
                </a:solidFill>
              </a:rPr>
              <a:t/>
            </a:r>
            <a:br>
              <a:rPr lang="en-US" sz="2000">
                <a:solidFill>
                  <a:srgbClr val="0000FF"/>
                </a:solidFill>
              </a:rPr>
            </a:br>
            <a:r>
              <a:rPr lang="en-US" sz="3200" b="1" u="sng">
                <a:solidFill>
                  <a:srgbClr val="FF0000"/>
                </a:solidFill>
              </a:rPr>
              <a:t>Luyện từ và câu :</a:t>
            </a:r>
            <a:br>
              <a:rPr lang="en-US" sz="3200" b="1" u="sng">
                <a:solidFill>
                  <a:srgbClr val="FF0000"/>
                </a:solidFill>
              </a:rPr>
            </a:br>
            <a:r>
              <a:rPr lang="en-US" sz="4400" b="1" u="sng">
                <a:solidFill>
                  <a:srgbClr val="FF0000"/>
                </a:solidFill>
              </a:rPr>
              <a:t>Mở rộng vốn từ </a:t>
            </a:r>
            <a:r>
              <a:rPr lang="en-US" sz="4400" b="1">
                <a:solidFill>
                  <a:srgbClr val="FF0000"/>
                </a:solidFill>
              </a:rPr>
              <a:t>: Nhân dân</a:t>
            </a:r>
            <a:endParaRPr lang="en-US" sz="4400" b="1">
              <a:solidFill>
                <a:srgbClr val="3333CC"/>
              </a:solidFill>
            </a:endParaRPr>
          </a:p>
        </p:txBody>
      </p:sp>
      <p:graphicFrame>
        <p:nvGraphicFramePr>
          <p:cNvPr id="14345" name="Group 9"/>
          <p:cNvGraphicFramePr>
            <a:graphicFrameLocks noGrp="1"/>
          </p:cNvGraphicFramePr>
          <p:nvPr/>
        </p:nvGraphicFramePr>
        <p:xfrm>
          <a:off x="533400" y="2130425"/>
          <a:ext cx="8382000" cy="4041775"/>
        </p:xfrm>
        <a:graphic>
          <a:graphicData uri="http://schemas.openxmlformats.org/drawingml/2006/table">
            <a:tbl>
              <a:tblPr/>
              <a:tblGrid>
                <a:gridCol w="8382000"/>
              </a:tblGrid>
              <a:tr h="404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Dặn dò</a:t>
                      </a:r>
                      <a:r>
                        <a:rPr kumimoji="0" 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+ Về nhà : làm bài tập 3c vào vở cho hoàn chỉnh.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+ Chuẩn bị bài sau : Luyện tập về từ đồng nghĩa (tt).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WordArt 3"/>
          <p:cNvSpPr>
            <a:spLocks noChangeArrowheads="1" noChangeShapeType="1" noTextEdit="1"/>
          </p:cNvSpPr>
          <p:nvPr/>
        </p:nvSpPr>
        <p:spPr bwMode="auto">
          <a:xfrm>
            <a:off x="990600" y="914400"/>
            <a:ext cx="76962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8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/>
                <a:cs typeface="Arial"/>
              </a:rPr>
              <a:t>Giờ học kết thúc.</a:t>
            </a:r>
          </a:p>
          <a:p>
            <a:pPr algn="ctr"/>
            <a:r>
              <a:rPr lang="en-US" sz="3600" b="1" kern="10">
                <a:ln w="12700">
                  <a:solidFill>
                    <a:srgbClr val="00008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/>
                <a:cs typeface="Arial"/>
              </a:rPr>
              <a:t> </a:t>
            </a:r>
          </a:p>
        </p:txBody>
      </p:sp>
      <p:sp>
        <p:nvSpPr>
          <p:cNvPr id="15364" name="WordArt 4"/>
          <p:cNvSpPr>
            <a:spLocks noChangeArrowheads="1" noChangeShapeType="1" noTextEdit="1"/>
          </p:cNvSpPr>
          <p:nvPr/>
        </p:nvSpPr>
        <p:spPr bwMode="auto">
          <a:xfrm>
            <a:off x="304800" y="3657600"/>
            <a:ext cx="84582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FF99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Chúc các em chăm ngoan, học giỏi.</a:t>
            </a:r>
            <a:endParaRPr lang="en-US" sz="3600" kern="10">
              <a:ln w="12700">
                <a:solidFill>
                  <a:srgbClr val="FF99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2292" name="Picture 5" descr="Picture1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4648200"/>
            <a:ext cx="1625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153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/>
      <p:bldP spid="15364" grpId="0" animBg="1"/>
      <p:bldP spid="1536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762000" y="1219200"/>
            <a:ext cx="7696200" cy="881063"/>
          </a:xfrm>
          <a:prstGeom prst="flowChartTerminator">
            <a:avLst/>
          </a:prstGeom>
          <a:gradFill rotWithShape="1">
            <a:gsLst>
              <a:gs pos="0">
                <a:srgbClr val="003399"/>
              </a:gs>
              <a:gs pos="50000">
                <a:srgbClr val="0099FF"/>
              </a:gs>
              <a:gs pos="100000">
                <a:srgbClr val="003399"/>
              </a:gs>
            </a:gsLst>
            <a:lin ang="5400000" scaled="1"/>
          </a:gradFill>
          <a:ln w="127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FF00"/>
                </a:solidFill>
              </a:rPr>
              <a:t>Chọn </a:t>
            </a:r>
            <a:r>
              <a:rPr lang="en-US" sz="3200" b="1">
                <a:solidFill>
                  <a:srgbClr val="FF3300"/>
                </a:solidFill>
              </a:rPr>
              <a:t>A</a:t>
            </a:r>
            <a:r>
              <a:rPr lang="en-US" sz="3200" b="1">
                <a:solidFill>
                  <a:srgbClr val="FFFF00"/>
                </a:solidFill>
              </a:rPr>
              <a:t>, hoặc </a:t>
            </a:r>
            <a:r>
              <a:rPr lang="en-US" sz="3200" b="1">
                <a:solidFill>
                  <a:srgbClr val="FF3300"/>
                </a:solidFill>
              </a:rPr>
              <a:t>B</a:t>
            </a:r>
            <a:r>
              <a:rPr lang="en-US" sz="3200" b="1">
                <a:solidFill>
                  <a:srgbClr val="FFFF00"/>
                </a:solidFill>
              </a:rPr>
              <a:t>, hoặc </a:t>
            </a:r>
            <a:r>
              <a:rPr lang="en-US" sz="3200" b="1">
                <a:solidFill>
                  <a:srgbClr val="FF3300"/>
                </a:solidFill>
              </a:rPr>
              <a:t>C</a:t>
            </a:r>
            <a:r>
              <a:rPr lang="en-US" sz="3200" b="1">
                <a:solidFill>
                  <a:srgbClr val="FFFF00"/>
                </a:solidFill>
              </a:rPr>
              <a:t>.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1720850" y="2209800"/>
            <a:ext cx="6965950" cy="8651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/>
              <a:t>Em hãy chọn ý đúng nhất.</a:t>
            </a: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76200" y="1981200"/>
            <a:ext cx="1524000" cy="129540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</a:rPr>
              <a:t>Câu 1</a:t>
            </a:r>
            <a:r>
              <a:rPr lang="en-US" sz="3200" b="1"/>
              <a:t> 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-76200" y="3352800"/>
            <a:ext cx="9144000" cy="627063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19050">
            <a:solidFill>
              <a:srgbClr val="CCFF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</a:rPr>
              <a:t>A. Từ đồng nghĩa là những từ có nghĩa giống nhau.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-76200" y="4114800"/>
            <a:ext cx="9448800" cy="657225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19050">
            <a:solidFill>
              <a:srgbClr val="CCFF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</a:rPr>
              <a:t>B.Từ đồng nghĩa là những từ có nghĩa gần giống nhau.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0" y="4953000"/>
            <a:ext cx="9144000" cy="1066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19050">
            <a:solidFill>
              <a:srgbClr val="CCFF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</a:rPr>
              <a:t>C.Từ đồng nghĩa là những từ có nghĩa giống nhau </a:t>
            </a:r>
          </a:p>
          <a:p>
            <a:r>
              <a:rPr lang="en-US" sz="2800" b="1">
                <a:solidFill>
                  <a:srgbClr val="FF0000"/>
                </a:solidFill>
              </a:rPr>
              <a:t>hoặc gần giống nhau.</a:t>
            </a:r>
          </a:p>
        </p:txBody>
      </p:sp>
      <p:pic>
        <p:nvPicPr>
          <p:cNvPr id="3080" name="Picture 8" descr="Hinh dong Phao hoa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400000">
            <a:off x="-1462088" y="-1482725"/>
            <a:ext cx="1771651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 descr="hinhnen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36513" y="6380163"/>
            <a:ext cx="91805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8" name="WordArt 10"/>
          <p:cNvSpPr>
            <a:spLocks noChangeArrowheads="1" noChangeShapeType="1" noTextEdit="1"/>
          </p:cNvSpPr>
          <p:nvPr/>
        </p:nvSpPr>
        <p:spPr bwMode="auto">
          <a:xfrm>
            <a:off x="2487613" y="6516688"/>
            <a:ext cx="4676775" cy="27781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CHÚC MỪNG CÁC EM !</a:t>
            </a:r>
          </a:p>
        </p:txBody>
      </p:sp>
      <p:sp>
        <p:nvSpPr>
          <p:cNvPr id="7179" name="WordArt 11" descr="Narrow vertical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 rot="-128454">
            <a:off x="2514600" y="76200"/>
            <a:ext cx="4714875" cy="87471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200" b="1" kern="1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</a:t>
            </a:r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0</a:t>
            </a:r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1</a:t>
            </a:r>
          </a:p>
        </p:txBody>
      </p:sp>
      <p:sp>
        <p:nvSpPr>
          <p:cNvPr id="7182" name="Oval 14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2</a:t>
            </a:r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3</a:t>
            </a:r>
          </a:p>
        </p:txBody>
      </p:sp>
      <p:sp>
        <p:nvSpPr>
          <p:cNvPr id="7184" name="Oval 16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4</a:t>
            </a:r>
          </a:p>
        </p:txBody>
      </p:sp>
      <p:sp>
        <p:nvSpPr>
          <p:cNvPr id="7185" name="Oval 17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5</a:t>
            </a:r>
          </a:p>
        </p:txBody>
      </p:sp>
      <p:sp>
        <p:nvSpPr>
          <p:cNvPr id="7186" name="Oval 18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6</a:t>
            </a:r>
          </a:p>
        </p:txBody>
      </p:sp>
      <p:sp>
        <p:nvSpPr>
          <p:cNvPr id="7187" name="Oval 19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7</a:t>
            </a:r>
          </a:p>
        </p:txBody>
      </p:sp>
      <p:sp>
        <p:nvSpPr>
          <p:cNvPr id="7188" name="Oval 20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8</a:t>
            </a:r>
          </a:p>
        </p:txBody>
      </p:sp>
      <p:sp>
        <p:nvSpPr>
          <p:cNvPr id="7189" name="Oval 21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9</a:t>
            </a:r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533400" y="533400"/>
            <a:ext cx="838200" cy="7620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10</a:t>
            </a:r>
          </a:p>
        </p:txBody>
      </p:sp>
      <p:sp>
        <p:nvSpPr>
          <p:cNvPr id="7191" name="AutoShape 23"/>
          <p:cNvSpPr>
            <a:spLocks noChangeArrowheads="1"/>
          </p:cNvSpPr>
          <p:nvPr/>
        </p:nvSpPr>
        <p:spPr bwMode="auto">
          <a:xfrm>
            <a:off x="0" y="4953000"/>
            <a:ext cx="91440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800" b="1">
                <a:solidFill>
                  <a:srgbClr val="FF0000"/>
                </a:solidFill>
              </a:rPr>
              <a:t>C.Từ đồng nghĩa là những từ có nghĩa giống nhau      </a:t>
            </a:r>
          </a:p>
          <a:p>
            <a:pPr eaLnBrk="0" hangingPunct="0"/>
            <a:r>
              <a:rPr lang="en-US" sz="2800" b="1">
                <a:solidFill>
                  <a:srgbClr val="FF0000"/>
                </a:solidFill>
              </a:rPr>
              <a:t>hoặc gần giống nhau.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717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" presetClass="entr" presetSubtype="2" accel="50000" decel="5000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6" presetID="2" presetClass="entr" presetSubtype="2" accel="50000" decel="5000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allAtOnce" animBg="1"/>
      <p:bldP spid="7171" grpId="0" animBg="1"/>
      <p:bldP spid="7172" grpId="0" animBg="1"/>
      <p:bldP spid="7173" grpId="0" animBg="1"/>
      <p:bldP spid="7174" grpId="0" animBg="1"/>
      <p:bldP spid="7175" grpId="0" animBg="1"/>
      <p:bldP spid="7178" grpId="0" animBg="1"/>
      <p:bldP spid="7179" grpId="0" animBg="1"/>
      <p:bldP spid="7180" grpId="0" animBg="1"/>
      <p:bldP spid="7180" grpId="1" animBg="1"/>
      <p:bldP spid="7181" grpId="0" animBg="1"/>
      <p:bldP spid="7182" grpId="0" animBg="1"/>
      <p:bldP spid="7183" grpId="0" animBg="1"/>
      <p:bldP spid="7183" grpId="1" animBg="1"/>
      <p:bldP spid="7184" grpId="0" animBg="1"/>
      <p:bldP spid="7184" grpId="1" animBg="1"/>
      <p:bldP spid="7185" grpId="0" animBg="1"/>
      <p:bldP spid="7185" grpId="1" animBg="1"/>
      <p:bldP spid="7186" grpId="0" animBg="1"/>
      <p:bldP spid="7186" grpId="1" animBg="1"/>
      <p:bldP spid="7187" grpId="0" animBg="1"/>
      <p:bldP spid="7187" grpId="1" animBg="1"/>
      <p:bldP spid="7188" grpId="0" animBg="1"/>
      <p:bldP spid="7188" grpId="1" animBg="1"/>
      <p:bldP spid="7189" grpId="0" animBg="1"/>
      <p:bldP spid="7189" grpId="1" animBg="1"/>
      <p:bldP spid="7190" grpId="0" animBg="1"/>
      <p:bldP spid="7190" grpId="1" animBg="1"/>
      <p:bldP spid="71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295400" y="1295400"/>
            <a:ext cx="53340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sz="3600" b="1" u="sng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Kiểm tra bài cũ:</a:t>
            </a:r>
            <a:r>
              <a:rPr lang="en-US" sz="3600" b="1" u="sng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pic>
        <p:nvPicPr>
          <p:cNvPr id="8195" name="Picture 3" descr="Meo_Tom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209800"/>
            <a:ext cx="7302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Meo_Tom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3606800"/>
            <a:ext cx="7302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 descr="Meo_Tom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953000"/>
            <a:ext cx="7302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990600" y="1981200"/>
            <a:ext cx="7924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1. Thế nào là từ đồng nghĩa ? Cho ví dụ.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62000" y="76200"/>
            <a:ext cx="81534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          </a:t>
            </a:r>
            <a:endParaRPr lang="en-US" sz="2800" b="1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667000" y="685800"/>
            <a:ext cx="42672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990033"/>
                </a:solidFill>
              </a:rPr>
              <a:t>LUYỆN TỪ VÀ CÂU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04800" y="3505200"/>
            <a:ext cx="8686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en-US" sz="4000" b="1"/>
              <a:t>	</a:t>
            </a:r>
            <a:r>
              <a:rPr lang="en-US" sz="4400" b="1"/>
              <a:t>Từ đồng nghĩa là những từ có nghĩa  giống nhau hoặc gần giống nhau.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en-US" sz="4000" b="1"/>
              <a:t>     Ví dụ: siêng năng, chăm chỉ, cần cù,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WordArt 3"/>
          <p:cNvSpPr>
            <a:spLocks noChangeArrowheads="1" noChangeShapeType="1" noTextEdit="1"/>
          </p:cNvSpPr>
          <p:nvPr/>
        </p:nvSpPr>
        <p:spPr bwMode="auto">
          <a:xfrm>
            <a:off x="685800" y="76200"/>
            <a:ext cx="7772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Arial"/>
                <a:cs typeface="Arial"/>
              </a:rPr>
              <a:t>MỞ RỘNG VỐN TỪ : NHÂN DÂN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52400" y="1828800"/>
            <a:ext cx="8763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/>
              <a:t>1. Xếp các từ trong ngoặc đơn vào nhóm thích hợp :</a:t>
            </a:r>
            <a:endParaRPr lang="en-US" sz="4800" b="1">
              <a:solidFill>
                <a:srgbClr val="FF0000"/>
              </a:solidFill>
            </a:endParaRP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3276600" y="914400"/>
            <a:ext cx="1600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/>
              <a:t>Giải</a:t>
            </a:r>
            <a:r>
              <a:rPr lang="en-US" sz="4000" b="1"/>
              <a:t>: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-57150" y="1371600"/>
            <a:ext cx="3810000" cy="6461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a) Công nhân : </a:t>
            </a:r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-76200" y="2438400"/>
            <a:ext cx="3810000" cy="6461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b) Nông dân : </a:t>
            </a: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-76200" y="3184525"/>
            <a:ext cx="4191000" cy="6461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c) Doanh nhân : </a:t>
            </a:r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-47625" y="3962400"/>
            <a:ext cx="3810000" cy="6461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d) Quân nhân : </a:t>
            </a: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0" y="4724400"/>
            <a:ext cx="3124200" cy="6461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e) Trí thức : </a:t>
            </a: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0" y="5486400"/>
            <a:ext cx="3276600" cy="6461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g) Học sinh : 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3748088" y="1676400"/>
            <a:ext cx="5243512" cy="64611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/>
              <a:t>thợ điện, thợ cơ khí</a:t>
            </a: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3886200" y="2405063"/>
            <a:ext cx="5181600" cy="64611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/>
              <a:t>thợ cày, thợ cấy</a:t>
            </a: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3810000" y="3184525"/>
            <a:ext cx="5486400" cy="64611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/>
              <a:t>tiểu thương, chủ tiệm</a:t>
            </a:r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3986213" y="3948113"/>
            <a:ext cx="4548187" cy="64611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/>
              <a:t>đại ý, trung sĩ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3200400" y="4724400"/>
            <a:ext cx="5943600" cy="64611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/>
              <a:t>giáo viên, bác sĩ, kĩ sư</a:t>
            </a:r>
          </a:p>
        </p:txBody>
      </p:sp>
      <p:sp>
        <p:nvSpPr>
          <p:cNvPr id="9259" name="Text Box 43"/>
          <p:cNvSpPr txBox="1">
            <a:spLocks noChangeArrowheads="1"/>
          </p:cNvSpPr>
          <p:nvPr/>
        </p:nvSpPr>
        <p:spPr bwMode="auto">
          <a:xfrm>
            <a:off x="3505200" y="5470525"/>
            <a:ext cx="5486400" cy="120015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/>
              <a:t>học sinh tiểu học, học sinh trung học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9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9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9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9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9220" grpId="0"/>
      <p:bldP spid="9220" grpId="1"/>
      <p:bldP spid="9248" grpId="0" animBg="1"/>
      <p:bldP spid="9249" grpId="0" animBg="1"/>
      <p:bldP spid="9250" grpId="0" animBg="1"/>
      <p:bldP spid="9251" grpId="0" animBg="1"/>
      <p:bldP spid="9252" grpId="0" animBg="1"/>
      <p:bldP spid="9253" grpId="0" animBg="1"/>
      <p:bldP spid="9254" grpId="0" animBg="1"/>
      <p:bldP spid="9255" grpId="0" animBg="1"/>
      <p:bldP spid="9256" grpId="0" animBg="1"/>
      <p:bldP spid="9257" grpId="0" animBg="1"/>
      <p:bldP spid="9258" grpId="0" animBg="1"/>
      <p:bldP spid="925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85800" y="76200"/>
            <a:ext cx="7772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Arial"/>
                <a:cs typeface="Arial"/>
              </a:rPr>
              <a:t>MỞ RỘNG VỐN TỪ : NHÂN DÂN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1065213"/>
            <a:ext cx="92964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/>
              <a:t>      2. Các thành ngữ, tục ngữ dưới đây nói lên những phẩm chất gì của người Việt Nam ta?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9050" y="1219200"/>
            <a:ext cx="7219950" cy="7080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a) Chịu thương chịu khó: 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4288" y="1828800"/>
            <a:ext cx="9129712" cy="13239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/>
              <a:t>	Chỉ sự cần cù, chăm chỉ, không ngại khó khăn gian khổ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6200" y="3429000"/>
            <a:ext cx="7219950" cy="7080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b) Dám nghĩ dám làm: 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0" y="4191000"/>
            <a:ext cx="9129713" cy="13239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/>
              <a:t>	Chỉ tính mạnh dạn, táo bạo, nhiều sáng kiến.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2053" grpId="0"/>
      <p:bldP spid="2053" grpId="1"/>
      <p:bldP spid="2054" grpId="0" animBg="1"/>
      <p:bldP spid="2055" grpId="0" animBg="1"/>
      <p:bldP spid="2056" grpId="0" animBg="1"/>
      <p:bldP spid="20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066800" y="152400"/>
            <a:ext cx="7219950" cy="7080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c) Muôn người như một : 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-152400" y="990600"/>
            <a:ext cx="9448800" cy="13239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/>
              <a:t>Chỉ ý đoàn kết, trên dưới một lòng thống nhất ý chí và hành động.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066800" y="2590800"/>
            <a:ext cx="7219950" cy="7080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d) Trọng nghĩa khinh tài : 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0" y="3429000"/>
            <a:ext cx="9144000" cy="7080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/>
              <a:t>Coi trọng đạo lí, coi nhẹ tiền bạc.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085850" y="4343400"/>
            <a:ext cx="7448550" cy="7080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e) Uống nước nhớ nguồn : 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0" y="5168900"/>
            <a:ext cx="9144000" cy="13239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/>
              <a:t>	Có nghĩa có tình, thủy chung, biết 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5" grpId="0" animBg="1"/>
      <p:bldP spid="10246" grpId="0" animBg="1"/>
      <p:bldP spid="10247" grpId="0" animBg="1"/>
      <p:bldP spid="10248" grpId="0" animBg="1"/>
      <p:bldP spid="102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685800" y="76200"/>
            <a:ext cx="7772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Arial"/>
                <a:cs typeface="Arial"/>
              </a:rPr>
              <a:t>MỞ RỘNG VỐN TỪ : NHÂN DÂN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0" y="1065213"/>
            <a:ext cx="9144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/>
              <a:t>      3. Đọc truyện “Con Rồng cháu Tiên” và trả lời câu hỏi :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9050" y="92075"/>
            <a:ext cx="9124950" cy="13239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	a) Vì sao người Việt Nam ta gọi nhau là đồng bào ? 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0" y="1695450"/>
            <a:ext cx="9144000" cy="44005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/>
              <a:t>- Đồng : có nghĩa là cùng               - bào : cái nhau nuôi thai nhi trong bụng mẹ.					    - Người Việt Nam ta gọi nhau là đồng bào vì xem mình đều là con rồng cháu tiên đều sinh ra từ một bọc trăm trứng của mẹ Âu Cơ.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8" grpId="1" animBg="1"/>
      <p:bldP spid="11269" grpId="0"/>
      <p:bldP spid="11269" grpId="1"/>
      <p:bldP spid="11270" grpId="0" animBg="1"/>
      <p:bldP spid="112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9050" y="92075"/>
            <a:ext cx="9124950" cy="13239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	b) Tìm từ bắt đầu bằng tiếng đồng ( có nghĩa là cùng ) 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0" y="1584325"/>
            <a:ext cx="33528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hương 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0" y="2346325"/>
            <a:ext cx="33528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môn 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0" y="3108325"/>
            <a:ext cx="33528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chí 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0" y="3870325"/>
            <a:ext cx="33528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thời 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0" y="4632325"/>
            <a:ext cx="33528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bọn 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0" y="5410200"/>
            <a:ext cx="33528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ca 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0" y="6156325"/>
            <a:ext cx="33528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cảm 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429000" y="1585913"/>
            <a:ext cx="2971800" cy="646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diễn 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429000" y="2346325"/>
            <a:ext cx="29718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dạng 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3429000" y="3108325"/>
            <a:ext cx="29718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điệu 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3429000" y="3870325"/>
            <a:ext cx="29718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hành 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429000" y="4648200"/>
            <a:ext cx="29718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đội 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3429000" y="5394325"/>
            <a:ext cx="29718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hao 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3429000" y="6156325"/>
            <a:ext cx="29718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khởi 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6477000" y="1595438"/>
            <a:ext cx="2667000" cy="646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loại 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6477000" y="2346325"/>
            <a:ext cx="26670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loạt 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400800" y="3108325"/>
            <a:ext cx="28956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phục 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6477000" y="3871913"/>
            <a:ext cx="2667000" cy="646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ý 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6477000" y="4632325"/>
            <a:ext cx="26670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tình 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6477000" y="5394325"/>
            <a:ext cx="26670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tâm 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6400800" y="6156325"/>
            <a:ext cx="29718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Đồng minh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2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2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7" dur="2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20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3" grpId="0" animBg="1"/>
      <p:bldP spid="12294" grpId="0" animBg="1"/>
      <p:bldP spid="12295" grpId="0" animBg="1"/>
      <p:bldP spid="12296" grpId="0" animBg="1"/>
      <p:bldP spid="12297" grpId="0" animBg="1"/>
      <p:bldP spid="12298" grpId="0" animBg="1"/>
      <p:bldP spid="12299" grpId="0" animBg="1"/>
      <p:bldP spid="12300" grpId="0" animBg="1"/>
      <p:bldP spid="12301" grpId="0" animBg="1"/>
      <p:bldP spid="12302" grpId="0" animBg="1"/>
      <p:bldP spid="12303" grpId="0" animBg="1"/>
      <p:bldP spid="12304" grpId="0" animBg="1"/>
      <p:bldP spid="12305" grpId="0" animBg="1"/>
      <p:bldP spid="12306" grpId="0" animBg="1"/>
      <p:bldP spid="12307" grpId="0" animBg="1"/>
      <p:bldP spid="12308" grpId="0" animBg="1"/>
      <p:bldP spid="12309" grpId="0" animBg="1"/>
      <p:bldP spid="12310" grpId="0" animBg="1"/>
      <p:bldP spid="12311" grpId="0" animBg="1"/>
      <p:bldP spid="12312" grpId="0" animBg="1"/>
      <p:bldP spid="123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9050" y="92075"/>
            <a:ext cx="9124950" cy="13239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	c) Đặt câu với những từ vừa tìm được :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276600" y="1600200"/>
            <a:ext cx="2133600" cy="70802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/>
              <a:t> </a:t>
            </a:r>
            <a:r>
              <a:rPr lang="en-US" sz="4000" b="1" i="1">
                <a:solidFill>
                  <a:srgbClr val="FF0000"/>
                </a:solidFill>
              </a:rPr>
              <a:t>Ví dụ :</a:t>
            </a:r>
            <a:r>
              <a:rPr lang="en-US" sz="4000" b="1" i="1"/>
              <a:t> 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-228600" y="2425700"/>
            <a:ext cx="9601200" cy="7080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/>
              <a:t> Cả trường tôi đều mặc đồng phục.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0" y="3340100"/>
            <a:ext cx="9067800" cy="1323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/>
              <a:t>Cả dân tộc Việt Nam đồng lòng xây dựng đất nước ngày càng giàu đẹp.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-152400" y="5473700"/>
            <a:ext cx="9296400" cy="7080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/>
              <a:t> Bến Tre là quê hương </a:t>
            </a:r>
            <a:r>
              <a:rPr lang="en-US" sz="4000" b="1" i="1" u="sng"/>
              <a:t>đồng khởi</a:t>
            </a:r>
            <a:r>
              <a:rPr lang="en-US" sz="4000" b="1" i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17" grpId="0" animBg="1"/>
      <p:bldP spid="13318" grpId="0"/>
      <p:bldP spid="13319" grpId="0"/>
      <p:bldP spid="1332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484</Words>
  <Application>Microsoft Office PowerPoint</Application>
  <PresentationFormat>On-screen Show (4:3)</PresentationFormat>
  <Paragraphs>97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Duy Tan</dc:creator>
  <cp:lastModifiedBy>CSTeam</cp:lastModifiedBy>
  <cp:revision>5</cp:revision>
  <dcterms:created xsi:type="dcterms:W3CDTF">2011-08-29T12:33:49Z</dcterms:created>
  <dcterms:modified xsi:type="dcterms:W3CDTF">2016-06-30T02:53:05Z</dcterms:modified>
</cp:coreProperties>
</file>