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60" r:id="rId4"/>
    <p:sldId id="269" r:id="rId5"/>
    <p:sldId id="261" r:id="rId6"/>
    <p:sldId id="262" r:id="rId7"/>
    <p:sldId id="265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99FF"/>
    <a:srgbClr val="00FF00"/>
    <a:srgbClr val="99FF33"/>
    <a:srgbClr val="FFFF66"/>
    <a:srgbClr val="FF33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6575-1BF6-4997-BC9F-FF29197C6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A91A8-278D-4B3A-8CF5-0C0B67729C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377948-B7D2-49FF-B75C-62D36E4D10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D4B6B-78DB-44EE-9E52-748ADCC03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1687C-9E78-4B72-87A0-10DD096740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2020B-6C19-47D0-840E-5DC36BCC23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5905FC-F47E-4277-83D6-AD72E8273E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568C6F-1E07-4AEE-A089-6822CA7553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386F4-D4EA-4053-9546-4EBFB68250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DADF7-168D-47D7-A86A-C36EB34D4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3F45E-3D10-4E7E-8913-426A0E2B8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7F46E454-937E-4910-B5C9-D824F0685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685800" y="14478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latin typeface="Arial" charset="0"/>
                <a:cs typeface="Arial" charset="0"/>
              </a:rPr>
              <a:t>I-Nhận xét</a:t>
            </a:r>
          </a:p>
        </p:txBody>
      </p:sp>
      <p:sp>
        <p:nvSpPr>
          <p:cNvPr id="19463" name="Text Box 7"/>
          <p:cNvSpPr txBox="1">
            <a:spLocks noChangeArrowheads="1"/>
          </p:cNvSpPr>
          <p:nvPr/>
        </p:nvSpPr>
        <p:spPr bwMode="auto">
          <a:xfrm>
            <a:off x="533400" y="1843088"/>
            <a:ext cx="8686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solidFill>
                  <a:schemeClr val="tx2"/>
                </a:solidFill>
                <a:latin typeface="Arial" charset="0"/>
                <a:cs typeface="Arial" charset="0"/>
              </a:rPr>
              <a:t>1.Tìm nghĩa ở cột B</a:t>
            </a:r>
            <a:r>
              <a:rPr lang="en-US">
                <a:latin typeface="Arial" charset="0"/>
                <a:cs typeface="Arial" charset="0"/>
              </a:rPr>
              <a:t> </a:t>
            </a:r>
            <a:r>
              <a:rPr lang="en-US" b="1">
                <a:solidFill>
                  <a:schemeClr val="tx2"/>
                </a:solidFill>
                <a:latin typeface="Arial" charset="0"/>
                <a:cs typeface="Arial" charset="0"/>
              </a:rPr>
              <a:t>thích hợp với mỗi từ ở cột A:</a:t>
            </a:r>
          </a:p>
        </p:txBody>
      </p:sp>
      <p:sp>
        <p:nvSpPr>
          <p:cNvPr id="19464" name="Text Box 8"/>
          <p:cNvSpPr txBox="1">
            <a:spLocks noChangeArrowheads="1"/>
          </p:cNvSpPr>
          <p:nvPr/>
        </p:nvSpPr>
        <p:spPr bwMode="auto">
          <a:xfrm>
            <a:off x="304800" y="2362200"/>
            <a:ext cx="533400" cy="5238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4114800" y="2392363"/>
            <a:ext cx="533400" cy="523875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2971800"/>
            <a:ext cx="11430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  <a:cs typeface="Arial" charset="0"/>
              </a:rPr>
              <a:t>Răng</a:t>
            </a: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1219200" y="2971800"/>
            <a:ext cx="79248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342900" indent="-342900"/>
            <a:r>
              <a:rPr lang="en-US" b="1" i="1">
                <a:latin typeface="Arial" charset="0"/>
                <a:cs typeface="Arial" charset="0"/>
              </a:rPr>
              <a:t>  a) Bộ phận ở hai bên đầu người và động vật</a:t>
            </a:r>
          </a:p>
          <a:p>
            <a:pPr marL="342900" indent="-342900"/>
            <a:r>
              <a:rPr lang="en-US" b="1" i="1">
                <a:latin typeface="Arial" charset="0"/>
                <a:cs typeface="Arial" charset="0"/>
              </a:rPr>
              <a:t>    dùng để nghe.</a:t>
            </a:r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1219200" y="4267200"/>
            <a:ext cx="79248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b="1" i="1">
                <a:latin typeface="Arial" charset="0"/>
                <a:cs typeface="Arial" charset="0"/>
              </a:rPr>
              <a:t>  b) Phần xương cứng màu trắng, mọc trên </a:t>
            </a:r>
          </a:p>
          <a:p>
            <a:r>
              <a:rPr lang="en-US" b="1" i="1">
                <a:latin typeface="Arial" charset="0"/>
                <a:cs typeface="Arial" charset="0"/>
              </a:rPr>
              <a:t>    hàm, dùng để cắn, giữ và nhai thức ăn.</a:t>
            </a: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5562600"/>
            <a:ext cx="11430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  <a:cs typeface="Arial" charset="0"/>
              </a:rPr>
              <a:t>Tai</a:t>
            </a: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0" y="4267200"/>
            <a:ext cx="11430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latin typeface="Arial" charset="0"/>
                <a:cs typeface="Arial" charset="0"/>
              </a:rPr>
              <a:t>Mũi</a:t>
            </a: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1219200" y="5562600"/>
            <a:ext cx="7924800" cy="1066800"/>
          </a:xfrm>
          <a:prstGeom prst="rect">
            <a:avLst/>
          </a:prstGeom>
          <a:gradFill rotWithShape="1">
            <a:gsLst>
              <a:gs pos="0">
                <a:schemeClr val="bg2"/>
              </a:gs>
              <a:gs pos="100000">
                <a:srgbClr val="FDE6D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b="1" i="1">
                <a:latin typeface="Arial" charset="0"/>
                <a:cs typeface="Arial" charset="0"/>
              </a:rPr>
              <a:t>c) Bộ phận nhô lên ở giữa mặt người hoặc </a:t>
            </a:r>
          </a:p>
          <a:p>
            <a:pPr algn="ctr"/>
            <a:r>
              <a:rPr lang="en-US" b="1" i="1">
                <a:latin typeface="Arial" charset="0"/>
                <a:cs typeface="Arial" charset="0"/>
              </a:rPr>
              <a:t>động vật có xương sống,dùng để thở và ngửi</a:t>
            </a:r>
            <a:r>
              <a:rPr lang="en-US" b="1">
                <a:latin typeface="Arial" charset="0"/>
                <a:cs typeface="Arial" charset="0"/>
              </a:rPr>
              <a:t>.</a:t>
            </a:r>
          </a:p>
        </p:txBody>
      </p:sp>
      <p:sp>
        <p:nvSpPr>
          <p:cNvPr id="2060" name="Text Box 17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4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9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4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4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4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9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1" grpId="0"/>
      <p:bldP spid="19463" grpId="0"/>
      <p:bldP spid="19464" grpId="0" animBg="1"/>
      <p:bldP spid="19465" grpId="0" animBg="1"/>
      <p:bldP spid="19466" grpId="0" animBg="1"/>
      <p:bldP spid="19467" grpId="0" animBg="1"/>
      <p:bldP spid="19468" grpId="0" animBg="1"/>
      <p:bldP spid="19469" grpId="0" animBg="1"/>
      <p:bldP spid="19470" grpId="0" animBg="1"/>
      <p:bldP spid="19471" grpId="0" animBg="1"/>
      <p:bldP spid="1947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333375" y="16002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II- Ghi nhớ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228600" y="2133600"/>
            <a:ext cx="82296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Từ nhiều nghĩa là từ có một nghĩa gốc và một hay một số nghĩa chuyển. Các nghĩa của từ nhiều nghĩa bao giờ cũng có mối liên hệ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với nhau.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314325" y="33528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III- Luyện tập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304800" y="3733800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1 (trang 67)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304800" y="4191000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2 (trang 67)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250" autoRev="1" fill="hold"/>
                                        <p:tgtEl>
                                          <p:spTgt spid="143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mph" presetSubtype="0" repeatCount="indefinite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250" autoRev="1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250" autoRev="1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250" autoRev="1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81000" y="11430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" y="1600200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1, Tìm nghĩa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sz="2000">
                <a:latin typeface="Arial" charset="0"/>
              </a:rPr>
              <a:t> thích hợp với mỗi từ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457200" y="2133600"/>
            <a:ext cx="7162800" cy="838200"/>
            <a:chOff x="288" y="1344"/>
            <a:chExt cx="4512" cy="528"/>
          </a:xfrm>
        </p:grpSpPr>
        <p:sp>
          <p:nvSpPr>
            <p:cNvPr id="3088" name="Text Box 9"/>
            <p:cNvSpPr txBox="1">
              <a:spLocks noChangeArrowheads="1"/>
            </p:cNvSpPr>
            <p:nvPr/>
          </p:nvSpPr>
          <p:spPr bwMode="auto">
            <a:xfrm>
              <a:off x="288" y="1344"/>
              <a:ext cx="4512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R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ă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ng: Phần x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ươ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ng cứng, màu trắng, mọc trên hàm, dùng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ể cắn, giữ và nhai thức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ă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089" name="AutoShape 12"/>
            <p:cNvSpPr>
              <a:spLocks noChangeArrowheads="1"/>
            </p:cNvSpPr>
            <p:nvPr/>
          </p:nvSpPr>
          <p:spPr bwMode="auto">
            <a:xfrm>
              <a:off x="288" y="1344"/>
              <a:ext cx="4416" cy="528"/>
            </a:xfrm>
            <a:prstGeom prst="wedgeRoundRectCallout">
              <a:avLst>
                <a:gd name="adj1" fmla="val 53532"/>
                <a:gd name="adj2" fmla="val 82199"/>
                <a:gd name="adj3" fmla="val 16667"/>
              </a:avLst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57200" y="3581400"/>
            <a:ext cx="7239000" cy="838200"/>
            <a:chOff x="288" y="2400"/>
            <a:chExt cx="4560" cy="528"/>
          </a:xfrm>
        </p:grpSpPr>
        <p:sp>
          <p:nvSpPr>
            <p:cNvPr id="3086" name="Text Box 10"/>
            <p:cNvSpPr txBox="1">
              <a:spLocks noChangeArrowheads="1"/>
            </p:cNvSpPr>
            <p:nvPr/>
          </p:nvSpPr>
          <p:spPr bwMode="auto">
            <a:xfrm>
              <a:off x="288" y="2410"/>
              <a:ext cx="4560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Mũi: Bộ phận nhô lên ở giữa mặt ng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ư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ời hoặc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ộng vật có x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ươ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ng sống, dùng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ể thở và ngửi.</a:t>
              </a:r>
            </a:p>
          </p:txBody>
        </p:sp>
        <p:sp>
          <p:nvSpPr>
            <p:cNvPr id="3087" name="AutoShape 13"/>
            <p:cNvSpPr>
              <a:spLocks noChangeArrowheads="1"/>
            </p:cNvSpPr>
            <p:nvPr/>
          </p:nvSpPr>
          <p:spPr bwMode="auto">
            <a:xfrm>
              <a:off x="336" y="2400"/>
              <a:ext cx="4416" cy="528"/>
            </a:xfrm>
            <a:prstGeom prst="wedgeRoundRectCallout">
              <a:avLst>
                <a:gd name="adj1" fmla="val 54574"/>
                <a:gd name="adj2" fmla="val 80301"/>
                <a:gd name="adj3" fmla="val 16667"/>
              </a:avLst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</p:grpSp>
      <p:grpSp>
        <p:nvGrpSpPr>
          <p:cNvPr id="4" name="Group 17"/>
          <p:cNvGrpSpPr>
            <a:grpSpLocks/>
          </p:cNvGrpSpPr>
          <p:nvPr/>
        </p:nvGrpSpPr>
        <p:grpSpPr bwMode="auto">
          <a:xfrm>
            <a:off x="457200" y="5181600"/>
            <a:ext cx="7924800" cy="609600"/>
            <a:chOff x="288" y="3264"/>
            <a:chExt cx="4992" cy="384"/>
          </a:xfrm>
        </p:grpSpPr>
        <p:sp>
          <p:nvSpPr>
            <p:cNvPr id="3084" name="Text Box 11"/>
            <p:cNvSpPr txBox="1">
              <a:spLocks noChangeArrowheads="1"/>
            </p:cNvSpPr>
            <p:nvPr/>
          </p:nvSpPr>
          <p:spPr bwMode="auto">
            <a:xfrm>
              <a:off x="288" y="3312"/>
              <a:ext cx="4992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Tai: Bộ phận ở hai bên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ầu ng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ư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ời và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ộng vật dùng </a:t>
              </a:r>
              <a:r>
                <a:rPr lang="vi-VN" sz="2000">
                  <a:solidFill>
                    <a:srgbClr val="0000FF"/>
                  </a:solidFill>
                  <a:latin typeface="Arial" charset="0"/>
                </a:rPr>
                <a:t>đ</a:t>
              </a:r>
              <a:r>
                <a:rPr lang="en-US" sz="2000">
                  <a:solidFill>
                    <a:srgbClr val="0000FF"/>
                  </a:solidFill>
                  <a:latin typeface="Arial" charset="0"/>
                </a:rPr>
                <a:t>ể nghe.</a:t>
              </a:r>
            </a:p>
          </p:txBody>
        </p:sp>
        <p:sp>
          <p:nvSpPr>
            <p:cNvPr id="3085" name="AutoShape 14"/>
            <p:cNvSpPr>
              <a:spLocks noChangeArrowheads="1"/>
            </p:cNvSpPr>
            <p:nvPr/>
          </p:nvSpPr>
          <p:spPr bwMode="auto">
            <a:xfrm>
              <a:off x="306" y="3264"/>
              <a:ext cx="4656" cy="384"/>
            </a:xfrm>
            <a:prstGeom prst="wedgeRoundRectCallout">
              <a:avLst>
                <a:gd name="adj1" fmla="val 51440"/>
                <a:gd name="adj2" fmla="val 100523"/>
                <a:gd name="adj3" fmla="val 16667"/>
              </a:avLst>
            </a:prstGeom>
            <a:noFill/>
            <a:ln w="9525">
              <a:solidFill>
                <a:srgbClr val="FF33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en-US" sz="2000">
                <a:latin typeface="Arial" charset="0"/>
              </a:endParaRPr>
            </a:p>
          </p:txBody>
        </p:sp>
      </p:grpSp>
      <p:pic>
        <p:nvPicPr>
          <p:cNvPr id="3090" name="Picture 18" descr="Copy of Thuc hanh Danh rang va rua 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91425" y="2438400"/>
            <a:ext cx="15525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1" name="Picture 19" descr="Copy of SANY01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3733800"/>
            <a:ext cx="9747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92" name="Picture 20" descr="Copy of SANY01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001000" y="5029200"/>
            <a:ext cx="892175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Luyện từ và câu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I- Nhận xét</a:t>
            </a:r>
          </a:p>
        </p:txBody>
      </p:sp>
      <p:sp>
        <p:nvSpPr>
          <p:cNvPr id="4101" name="Text Box 6"/>
          <p:cNvSpPr txBox="1">
            <a:spLocks noChangeArrowheads="1"/>
          </p:cNvSpPr>
          <p:nvPr/>
        </p:nvSpPr>
        <p:spPr bwMode="auto">
          <a:xfrm>
            <a:off x="381000" y="1481138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1, Tìm nghĩa ở cột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>
                <a:latin typeface="Arial" charset="0"/>
              </a:rPr>
              <a:t> thích hợp với mỗi từ ở cột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4102" name="Text Box 19"/>
          <p:cNvSpPr txBox="1">
            <a:spLocks noChangeArrowheads="1"/>
          </p:cNvSpPr>
          <p:nvPr/>
        </p:nvSpPr>
        <p:spPr bwMode="auto">
          <a:xfrm>
            <a:off x="381000" y="1909763"/>
            <a:ext cx="876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2, Tìm nghĩa của các từ in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ậm trong khổ th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 sau có gì khác nghĩa của chúng ở bài tập 1 ?</a:t>
            </a:r>
            <a:endParaRPr lang="en-US" sz="2000" i="1">
              <a:latin typeface="Arial" charset="0"/>
            </a:endParaRP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>
            <a:off x="0" y="2743200"/>
            <a:ext cx="8763000" cy="289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                                       R</a:t>
            </a:r>
            <a:r>
              <a:rPr lang="vi-VN" b="1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ng</a:t>
            </a:r>
            <a:r>
              <a:rPr lang="en-US">
                <a:latin typeface="Arial" charset="0"/>
              </a:rPr>
              <a:t> của chiếc cào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Làm sao nhai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?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 b="1">
                <a:solidFill>
                  <a:srgbClr val="0000FF"/>
                </a:solidFill>
                <a:latin typeface="Arial" charset="0"/>
              </a:rPr>
              <a:t>Mũi</a:t>
            </a:r>
            <a:r>
              <a:rPr lang="en-US">
                <a:latin typeface="Arial" charset="0"/>
              </a:rPr>
              <a:t> thuyền rẽ n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ớc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    Thì ngửi cái gì ?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Cái ấm không nghe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Sao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tai</a:t>
            </a:r>
            <a:r>
              <a:rPr lang="en-US">
                <a:latin typeface="Arial" charset="0"/>
              </a:rPr>
              <a:t> lại mọc ?...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                  </a:t>
            </a:r>
            <a:r>
              <a:rPr lang="en-US" sz="2000" i="1">
                <a:latin typeface="Arial" charset="0"/>
              </a:rPr>
              <a:t>Quang Huy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381000" y="9144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381000" y="1328738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1, Tìm nghĩa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sz="2000">
                <a:latin typeface="Arial" charset="0"/>
              </a:rPr>
              <a:t> thích hợp với mỗi từ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5126" name="Text Box 7"/>
          <p:cNvSpPr txBox="1">
            <a:spLocks noChangeArrowheads="1"/>
          </p:cNvSpPr>
          <p:nvPr/>
        </p:nvSpPr>
        <p:spPr bwMode="auto">
          <a:xfrm>
            <a:off x="381000" y="1757363"/>
            <a:ext cx="8763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2, Tìm nghĩa của các từ in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ậm trong khổ th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 sau có gì khác nghĩa của chúng ở bài tập 1 ?</a:t>
            </a:r>
            <a:endParaRPr lang="en-US" sz="1800" i="1">
              <a:latin typeface="Arial" charset="0"/>
            </a:endParaRP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28600" y="2414588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- 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của chiếc cào không nhai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ời.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228600" y="3276600"/>
            <a:ext cx="6172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Mũi thuyền không dùng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ể ngửi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mũi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của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ời.</a:t>
            </a:r>
          </a:p>
        </p:txBody>
      </p:sp>
      <p:sp>
        <p:nvSpPr>
          <p:cNvPr id="18443" name="Text Box 11"/>
          <p:cNvSpPr txBox="1">
            <a:spLocks noChangeArrowheads="1"/>
          </p:cNvSpPr>
          <p:nvPr/>
        </p:nvSpPr>
        <p:spPr bwMode="auto">
          <a:xfrm>
            <a:off x="304800" y="4495800"/>
            <a:ext cx="8153400" cy="98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Tai của cái ấm không dùng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ể nghe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endParaRPr lang="en-US" sz="2000">
              <a:latin typeface="Arial" charset="0"/>
            </a:endParaRPr>
          </a:p>
          <a:p>
            <a:pPr>
              <a:lnSpc>
                <a:spcPct val="12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 tai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và tai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 vật.</a:t>
            </a:r>
          </a:p>
        </p:txBody>
      </p:sp>
      <p:pic>
        <p:nvPicPr>
          <p:cNvPr id="18446" name="Picture 14" descr="IMG1219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2209800"/>
            <a:ext cx="2057400" cy="912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7" name="Picture 15" descr="Thuy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505200"/>
            <a:ext cx="2971800" cy="105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8" name="Picture 16" descr="IMG1220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8400" y="4648200"/>
            <a:ext cx="26670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50" name="Oval 18"/>
          <p:cNvSpPr>
            <a:spLocks noChangeArrowheads="1"/>
          </p:cNvSpPr>
          <p:nvPr/>
        </p:nvSpPr>
        <p:spPr bwMode="auto">
          <a:xfrm>
            <a:off x="7848600" y="5715000"/>
            <a:ext cx="533400" cy="7620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sp>
        <p:nvSpPr>
          <p:cNvPr id="18451" name="Oval 19"/>
          <p:cNvSpPr>
            <a:spLocks noChangeArrowheads="1"/>
          </p:cNvSpPr>
          <p:nvPr/>
        </p:nvSpPr>
        <p:spPr bwMode="auto">
          <a:xfrm>
            <a:off x="6172200" y="3962400"/>
            <a:ext cx="533400" cy="533400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000">
              <a:latin typeface="Arial" charset="0"/>
            </a:endParaRP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457200" y="3657600"/>
            <a:ext cx="5638800" cy="533400"/>
            <a:chOff x="288" y="2304"/>
            <a:chExt cx="3552" cy="336"/>
          </a:xfrm>
        </p:grpSpPr>
        <p:grpSp>
          <p:nvGrpSpPr>
            <p:cNvPr id="5144" name="Group 24"/>
            <p:cNvGrpSpPr>
              <a:grpSpLocks/>
            </p:cNvGrpSpPr>
            <p:nvPr/>
          </p:nvGrpSpPr>
          <p:grpSpPr bwMode="auto">
            <a:xfrm>
              <a:off x="288" y="2304"/>
              <a:ext cx="816" cy="96"/>
              <a:chOff x="288" y="2304"/>
              <a:chExt cx="816" cy="96"/>
            </a:xfrm>
          </p:grpSpPr>
          <p:sp>
            <p:nvSpPr>
              <p:cNvPr id="5146" name="Line 25"/>
              <p:cNvSpPr>
                <a:spLocks noChangeShapeType="1"/>
              </p:cNvSpPr>
              <p:nvPr/>
            </p:nvSpPr>
            <p:spPr bwMode="auto">
              <a:xfrm>
                <a:off x="288" y="2304"/>
                <a:ext cx="816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47" name="Line 26"/>
              <p:cNvSpPr>
                <a:spLocks noChangeShapeType="1"/>
              </p:cNvSpPr>
              <p:nvPr/>
            </p:nvSpPr>
            <p:spPr bwMode="auto">
              <a:xfrm>
                <a:off x="672" y="2304"/>
                <a:ext cx="0" cy="96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145" name="Line 27"/>
            <p:cNvSpPr>
              <a:spLocks noChangeShapeType="1"/>
            </p:cNvSpPr>
            <p:nvPr/>
          </p:nvSpPr>
          <p:spPr bwMode="auto">
            <a:xfrm>
              <a:off x="672" y="2400"/>
              <a:ext cx="3168" cy="24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35"/>
          <p:cNvGrpSpPr>
            <a:grpSpLocks/>
          </p:cNvGrpSpPr>
          <p:nvPr/>
        </p:nvGrpSpPr>
        <p:grpSpPr bwMode="auto">
          <a:xfrm>
            <a:off x="533400" y="2819400"/>
            <a:ext cx="6629400" cy="165100"/>
            <a:chOff x="336" y="1768"/>
            <a:chExt cx="4176" cy="104"/>
          </a:xfrm>
        </p:grpSpPr>
        <p:sp>
          <p:nvSpPr>
            <p:cNvPr id="5141" name="Line 32"/>
            <p:cNvSpPr>
              <a:spLocks noChangeShapeType="1"/>
            </p:cNvSpPr>
            <p:nvPr/>
          </p:nvSpPr>
          <p:spPr bwMode="auto">
            <a:xfrm>
              <a:off x="336" y="1768"/>
              <a:ext cx="1440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2" name="Line 33"/>
            <p:cNvSpPr>
              <a:spLocks noChangeShapeType="1"/>
            </p:cNvSpPr>
            <p:nvPr/>
          </p:nvSpPr>
          <p:spPr bwMode="auto">
            <a:xfrm>
              <a:off x="1056" y="1776"/>
              <a:ext cx="0" cy="96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3" name="Line 34"/>
            <p:cNvSpPr>
              <a:spLocks noChangeShapeType="1"/>
            </p:cNvSpPr>
            <p:nvPr/>
          </p:nvSpPr>
          <p:spPr bwMode="auto">
            <a:xfrm>
              <a:off x="1056" y="1872"/>
              <a:ext cx="3456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43"/>
          <p:cNvGrpSpPr>
            <a:grpSpLocks/>
          </p:cNvGrpSpPr>
          <p:nvPr/>
        </p:nvGrpSpPr>
        <p:grpSpPr bwMode="auto">
          <a:xfrm>
            <a:off x="571500" y="4938713"/>
            <a:ext cx="7200900" cy="1243012"/>
            <a:chOff x="360" y="3111"/>
            <a:chExt cx="4536" cy="783"/>
          </a:xfrm>
        </p:grpSpPr>
        <p:sp>
          <p:nvSpPr>
            <p:cNvPr id="5138" name="Line 39"/>
            <p:cNvSpPr>
              <a:spLocks noChangeShapeType="1"/>
            </p:cNvSpPr>
            <p:nvPr/>
          </p:nvSpPr>
          <p:spPr bwMode="auto">
            <a:xfrm>
              <a:off x="360" y="3111"/>
              <a:ext cx="1008" cy="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39" name="Line 40"/>
            <p:cNvSpPr>
              <a:spLocks noChangeShapeType="1"/>
            </p:cNvSpPr>
            <p:nvPr/>
          </p:nvSpPr>
          <p:spPr bwMode="auto">
            <a:xfrm>
              <a:off x="912" y="3118"/>
              <a:ext cx="0" cy="48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140" name="Line 41"/>
            <p:cNvSpPr>
              <a:spLocks noChangeShapeType="1"/>
            </p:cNvSpPr>
            <p:nvPr/>
          </p:nvSpPr>
          <p:spPr bwMode="auto">
            <a:xfrm>
              <a:off x="912" y="3174"/>
              <a:ext cx="3984" cy="720"/>
            </a:xfrm>
            <a:prstGeom prst="line">
              <a:avLst/>
            </a:prstGeom>
            <a:noFill/>
            <a:ln w="9525">
              <a:solidFill>
                <a:srgbClr val="FF33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2" grpId="0"/>
      <p:bldP spid="18443" grpId="0"/>
      <p:bldP spid="18450" grpId="0" animBg="1"/>
      <p:bldP spid="1845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/>
          <p:cNvSpPr txBox="1">
            <a:spLocks noChangeArrowheads="1"/>
          </p:cNvSpPr>
          <p:nvPr/>
        </p:nvSpPr>
        <p:spPr bwMode="auto">
          <a:xfrm>
            <a:off x="3429000" y="1905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6147" name="Text Box 4"/>
          <p:cNvSpPr txBox="1">
            <a:spLocks noChangeArrowheads="1"/>
          </p:cNvSpPr>
          <p:nvPr/>
        </p:nvSpPr>
        <p:spPr bwMode="auto">
          <a:xfrm>
            <a:off x="3490913" y="51435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6148" name="Text Box 5"/>
          <p:cNvSpPr txBox="1">
            <a:spLocks noChangeArrowheads="1"/>
          </p:cNvSpPr>
          <p:nvPr/>
        </p:nvSpPr>
        <p:spPr bwMode="auto">
          <a:xfrm>
            <a:off x="381000" y="728663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457200" y="1066800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1, Tìm nghĩa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 sz="2000">
                <a:latin typeface="Arial" charset="0"/>
              </a:rPr>
              <a:t> thích hợp với mỗi từ ở cột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6150" name="Text Box 7"/>
          <p:cNvSpPr txBox="1">
            <a:spLocks noChangeArrowheads="1"/>
          </p:cNvSpPr>
          <p:nvPr/>
        </p:nvSpPr>
        <p:spPr bwMode="auto">
          <a:xfrm>
            <a:off x="152400" y="3733800"/>
            <a:ext cx="87630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2, Tìm nghĩa của các từ in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ậm trong khổ th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 sau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  có gì khác nghĩa của chúng ở bài tập 1 ?</a:t>
            </a:r>
            <a:endParaRPr lang="en-US" sz="1800" i="1">
              <a:latin typeface="Arial" charset="0"/>
            </a:endParaRP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228600" y="4419600"/>
            <a:ext cx="8153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- 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của chiếc cào không nhai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r</a:t>
            </a:r>
            <a:r>
              <a:rPr lang="vi-VN" sz="2000">
                <a:latin typeface="Arial" charset="0"/>
              </a:rPr>
              <a:t>ă</a:t>
            </a:r>
            <a:r>
              <a:rPr lang="en-US" sz="2000">
                <a:latin typeface="Arial" charset="0"/>
              </a:rPr>
              <a:t>ng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ời.</a:t>
            </a:r>
          </a:p>
        </p:txBody>
      </p:sp>
      <p:sp>
        <p:nvSpPr>
          <p:cNvPr id="8202" name="Text Box 10"/>
          <p:cNvSpPr txBox="1">
            <a:spLocks noChangeArrowheads="1"/>
          </p:cNvSpPr>
          <p:nvPr/>
        </p:nvSpPr>
        <p:spPr bwMode="auto">
          <a:xfrm>
            <a:off x="228600" y="4953000"/>
            <a:ext cx="777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5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Mũi thuyền không dùng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ể ngửi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</a:t>
            </a:r>
          </a:p>
          <a:p>
            <a:pPr>
              <a:lnSpc>
                <a:spcPct val="55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mũi của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ời.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600" y="5715000"/>
            <a:ext cx="9220200" cy="554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Tai của cái ấm không dùng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ể nghe </a:t>
            </a:r>
            <a:r>
              <a:rPr lang="vi-VN" sz="2000">
                <a:latin typeface="Arial" charset="0"/>
              </a:rPr>
              <a:t>đư</a:t>
            </a:r>
            <a:r>
              <a:rPr lang="en-US" sz="2000">
                <a:latin typeface="Arial" charset="0"/>
              </a:rPr>
              <a:t>ợc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</a:t>
            </a:r>
          </a:p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  tai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và tai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 vật.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400050" y="1543050"/>
            <a:ext cx="716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R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ng: Phần x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ng cứng, màu trắng, mọc trên hàm, dùng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ể cắn, giữ và nhai thức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n</a:t>
            </a:r>
          </a:p>
        </p:txBody>
      </p:sp>
      <p:sp>
        <p:nvSpPr>
          <p:cNvPr id="6155" name="AutoShape 15"/>
          <p:cNvSpPr>
            <a:spLocks noChangeArrowheads="1"/>
          </p:cNvSpPr>
          <p:nvPr/>
        </p:nvSpPr>
        <p:spPr bwMode="auto">
          <a:xfrm>
            <a:off x="442913" y="1524000"/>
            <a:ext cx="7010400" cy="711200"/>
          </a:xfrm>
          <a:prstGeom prst="wedgeRoundRectCallout">
            <a:avLst>
              <a:gd name="adj1" fmla="val 56023"/>
              <a:gd name="adj2" fmla="val 16963"/>
              <a:gd name="adj3" fmla="val 16667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500063" y="2343150"/>
            <a:ext cx="7239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Mũi: Bộ phận nhô lên ở giữa mặt ng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ời hoặc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ộng vật có x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ươ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ng sống, dùng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ể thở và ngửi.</a:t>
            </a:r>
          </a:p>
        </p:txBody>
      </p:sp>
      <p:sp>
        <p:nvSpPr>
          <p:cNvPr id="6157" name="AutoShape 18"/>
          <p:cNvSpPr>
            <a:spLocks noChangeArrowheads="1"/>
          </p:cNvSpPr>
          <p:nvPr/>
        </p:nvSpPr>
        <p:spPr bwMode="auto">
          <a:xfrm>
            <a:off x="533400" y="2362200"/>
            <a:ext cx="7010400" cy="685800"/>
          </a:xfrm>
          <a:prstGeom prst="wedgeRoundRectCallout">
            <a:avLst>
              <a:gd name="adj1" fmla="val 56634"/>
              <a:gd name="adj2" fmla="val 16667"/>
              <a:gd name="adj3" fmla="val 16667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Arial" charset="0"/>
            </a:endParaRPr>
          </a:p>
        </p:txBody>
      </p:sp>
      <p:sp>
        <p:nvSpPr>
          <p:cNvPr id="8212" name="Text Box 20"/>
          <p:cNvSpPr txBox="1">
            <a:spLocks noChangeArrowheads="1"/>
          </p:cNvSpPr>
          <p:nvPr/>
        </p:nvSpPr>
        <p:spPr bwMode="auto">
          <a:xfrm>
            <a:off x="457200" y="3233738"/>
            <a:ext cx="79248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  <a:latin typeface="Arial" charset="0"/>
              </a:rPr>
              <a:t>Tai: Bộ phận ở hai bên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ầu ng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ư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ời và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ộng vật dùng </a:t>
            </a:r>
            <a:r>
              <a:rPr lang="vi-VN" sz="1800">
                <a:solidFill>
                  <a:srgbClr val="0000FF"/>
                </a:solidFill>
                <a:latin typeface="Arial" charset="0"/>
              </a:rPr>
              <a:t>đ</a:t>
            </a:r>
            <a:r>
              <a:rPr lang="en-US" sz="1800">
                <a:solidFill>
                  <a:srgbClr val="0000FF"/>
                </a:solidFill>
                <a:latin typeface="Arial" charset="0"/>
              </a:rPr>
              <a:t>ể nghe.</a:t>
            </a:r>
          </a:p>
        </p:txBody>
      </p:sp>
      <p:sp>
        <p:nvSpPr>
          <p:cNvPr id="6159" name="AutoShape 21"/>
          <p:cNvSpPr>
            <a:spLocks noChangeArrowheads="1"/>
          </p:cNvSpPr>
          <p:nvPr/>
        </p:nvSpPr>
        <p:spPr bwMode="auto">
          <a:xfrm>
            <a:off x="485775" y="3171825"/>
            <a:ext cx="7391400" cy="533400"/>
          </a:xfrm>
          <a:prstGeom prst="wedgeRoundRectCallout">
            <a:avLst>
              <a:gd name="adj1" fmla="val 53005"/>
              <a:gd name="adj2" fmla="val 8333"/>
              <a:gd name="adj3" fmla="val 16667"/>
            </a:avLst>
          </a:prstGeom>
          <a:noFill/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 sz="2000">
              <a:latin typeface="Arial" charset="0"/>
            </a:endParaRPr>
          </a:p>
        </p:txBody>
      </p:sp>
      <p:pic>
        <p:nvPicPr>
          <p:cNvPr id="6160" name="Picture 22" descr="Copy of Thuc hanh Danh rang va rua ma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20025" y="1447800"/>
            <a:ext cx="1323975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1" name="Picture 23" descr="Copy of SANY01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45463" y="2286000"/>
            <a:ext cx="766762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2" name="Picture 24" descr="Copy of SANY014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40700" y="3200400"/>
            <a:ext cx="774700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7" name="Picture 25" descr="IMG1219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91400" y="4267200"/>
            <a:ext cx="13716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8" name="Picture 26" descr="Thuyen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324600" y="4953000"/>
            <a:ext cx="19812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19" name="Picture 27" descr="IMG1220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629400" y="5688013"/>
            <a:ext cx="990600" cy="82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6" name="Text Box 29"/>
          <p:cNvSpPr txBox="1">
            <a:spLocks noChangeArrowheads="1"/>
          </p:cNvSpPr>
          <p:nvPr/>
        </p:nvSpPr>
        <p:spPr bwMode="auto">
          <a:xfrm>
            <a:off x="228600" y="6400800"/>
            <a:ext cx="883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3, Nghĩa của các từ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r</a:t>
            </a:r>
            <a:r>
              <a:rPr lang="vi-VN" sz="2000" b="1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ng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mũi</a:t>
            </a:r>
            <a:r>
              <a:rPr lang="en-US" sz="2000">
                <a:latin typeface="Arial" charset="0"/>
              </a:rPr>
              <a:t>, </a:t>
            </a:r>
            <a:r>
              <a:rPr lang="en-US" sz="2000" b="1">
                <a:solidFill>
                  <a:srgbClr val="0000FF"/>
                </a:solidFill>
                <a:latin typeface="Arial" charset="0"/>
              </a:rPr>
              <a:t>tai</a:t>
            </a:r>
            <a:r>
              <a:rPr lang="en-US" sz="2000">
                <a:latin typeface="Arial" charset="0"/>
              </a:rPr>
              <a:t> ở bài 1 và bài 2 có gì giống nhau 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 tmFilter="0, 0; .2, .5; .8, .5; 1, 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1000" autoRev="1" fill="hold"/>
                                        <p:tgtEl>
                                          <p:spTgt spid="820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 tmFilter="0, 0; .2, .5; .8, .5; 1, 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500" autoRev="1" fill="hold"/>
                                        <p:tgtEl>
                                          <p:spTgt spid="820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8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82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8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6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820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82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82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820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820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1" grpId="0"/>
      <p:bldP spid="8202" grpId="0"/>
      <p:bldP spid="8203" grpId="0"/>
      <p:bldP spid="8206" grpId="0"/>
      <p:bldP spid="8209" grpId="0"/>
      <p:bldP spid="82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Luyện từ và câu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I- Nhận xét</a:t>
            </a:r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381000" y="1481138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1, Tìm nghĩa ở cột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A</a:t>
            </a:r>
            <a:r>
              <a:rPr lang="en-US">
                <a:latin typeface="Arial" charset="0"/>
              </a:rPr>
              <a:t> thích hợp với mỗi từ ở cột </a:t>
            </a:r>
            <a:r>
              <a:rPr lang="en-US">
                <a:solidFill>
                  <a:srgbClr val="0000FF"/>
                </a:solidFill>
                <a:latin typeface="Arial" charset="0"/>
              </a:rPr>
              <a:t>B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381000" y="1909763"/>
            <a:ext cx="8763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2, Tìm nghĩa của các từ in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ậm trong khổ th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 sau có gì khác nghĩa của chúng ở bài tập 1 ?</a:t>
            </a:r>
            <a:endParaRPr lang="en-US" sz="2000" i="1">
              <a:latin typeface="Arial" charset="0"/>
            </a:endParaRPr>
          </a:p>
        </p:txBody>
      </p:sp>
      <p:sp>
        <p:nvSpPr>
          <p:cNvPr id="7175" name="Text Box 12"/>
          <p:cNvSpPr txBox="1">
            <a:spLocks noChangeArrowheads="1"/>
          </p:cNvSpPr>
          <p:nvPr/>
        </p:nvSpPr>
        <p:spPr bwMode="auto">
          <a:xfrm>
            <a:off x="381000" y="2743200"/>
            <a:ext cx="8839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3, Nghĩa của các từ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r</a:t>
            </a:r>
            <a:r>
              <a:rPr lang="vi-VN" b="1">
                <a:solidFill>
                  <a:srgbClr val="0000FF"/>
                </a:solidFill>
                <a:latin typeface="Arial" charset="0"/>
              </a:rPr>
              <a:t>ă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ng</a:t>
            </a:r>
            <a:r>
              <a:rPr lang="en-US">
                <a:latin typeface="Arial" charset="0"/>
              </a:rPr>
              <a:t>,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mũi</a:t>
            </a:r>
            <a:r>
              <a:rPr lang="en-US">
                <a:latin typeface="Arial" charset="0"/>
              </a:rPr>
              <a:t>, </a:t>
            </a:r>
            <a:r>
              <a:rPr lang="en-US" b="1">
                <a:solidFill>
                  <a:srgbClr val="0000FF"/>
                </a:solidFill>
                <a:latin typeface="Arial" charset="0"/>
              </a:rPr>
              <a:t>tai</a:t>
            </a:r>
            <a:r>
              <a:rPr lang="en-US">
                <a:latin typeface="Arial" charset="0"/>
              </a:rPr>
              <a:t> ở bài 1 và bài 2 có gì giống nhau ? </a:t>
            </a:r>
          </a:p>
        </p:txBody>
      </p:sp>
      <p:sp>
        <p:nvSpPr>
          <p:cNvPr id="7176" name="Text Box 13"/>
          <p:cNvSpPr txBox="1">
            <a:spLocks noChangeArrowheads="1"/>
          </p:cNvSpPr>
          <p:nvPr/>
        </p:nvSpPr>
        <p:spPr bwMode="auto">
          <a:xfrm>
            <a:off x="228600" y="3565525"/>
            <a:ext cx="83820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Ví dụ: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Bạn Lan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ang </a:t>
            </a:r>
            <a:r>
              <a:rPr lang="vi-VN" b="1">
                <a:latin typeface="Arial" charset="0"/>
              </a:rPr>
              <a:t>ă</a:t>
            </a:r>
            <a:r>
              <a:rPr lang="en-US" b="1">
                <a:latin typeface="Arial" charset="0"/>
              </a:rPr>
              <a:t>n</a:t>
            </a:r>
            <a:r>
              <a:rPr lang="en-US">
                <a:latin typeface="Arial" charset="0"/>
              </a:rPr>
              <a:t> c</a:t>
            </a:r>
            <a:r>
              <a:rPr lang="vi-VN">
                <a:latin typeface="Arial" charset="0"/>
              </a:rPr>
              <a:t>ơ</a:t>
            </a:r>
            <a:r>
              <a:rPr lang="en-US">
                <a:latin typeface="Arial" charset="0"/>
              </a:rPr>
              <a:t>m.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Bạn Lan rất      ảnh.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>
                <a:latin typeface="Arial" charset="0"/>
              </a:rPr>
              <a:t>                     Xe vào      than.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3657600" y="4267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b="1">
                <a:latin typeface="Arial" charset="0"/>
              </a:rPr>
              <a:t>ă</a:t>
            </a:r>
            <a:r>
              <a:rPr lang="en-US" b="1">
                <a:latin typeface="Arial" charset="0"/>
              </a:rPr>
              <a:t>n</a:t>
            </a:r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3048000" y="4724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b="1">
                <a:latin typeface="Arial" charset="0"/>
              </a:rPr>
              <a:t>ă</a:t>
            </a:r>
            <a:r>
              <a:rPr lang="en-US" b="1">
                <a:latin typeface="Arial" charset="0"/>
              </a:rPr>
              <a:t>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4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92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mph" presetSubtype="0" repeatCount="4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autoRev="1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330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92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0" grpId="0"/>
      <p:bldP spid="923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333375" y="16002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II- Ghi nhớ</a:t>
            </a:r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>
            <a:off x="228600" y="2133600"/>
            <a:ext cx="85344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Từ nhiều nghĩa là từ có một nghĩa gốc và một hay một số nghĩa chuyển. Các nghĩa của từ nhiều nghĩa bao giờ cũng có mối liên hệ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với nhau.</a:t>
            </a: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14325" y="33528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III-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4" grpId="0"/>
      <p:bldP spid="1229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9220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9221" name="Text Box 12"/>
          <p:cNvSpPr txBox="1">
            <a:spLocks noChangeArrowheads="1"/>
          </p:cNvSpPr>
          <p:nvPr/>
        </p:nvSpPr>
        <p:spPr bwMode="auto">
          <a:xfrm>
            <a:off x="333375" y="16002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II- Ghi nhớ</a:t>
            </a:r>
          </a:p>
        </p:txBody>
      </p:sp>
      <p:sp>
        <p:nvSpPr>
          <p:cNvPr id="9222" name="Text Box 14"/>
          <p:cNvSpPr txBox="1">
            <a:spLocks noChangeArrowheads="1"/>
          </p:cNvSpPr>
          <p:nvPr/>
        </p:nvSpPr>
        <p:spPr bwMode="auto">
          <a:xfrm>
            <a:off x="314325" y="20574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III- Luyện tập</a:t>
            </a:r>
          </a:p>
        </p:txBody>
      </p:sp>
      <p:sp>
        <p:nvSpPr>
          <p:cNvPr id="9223" name="Text Box 15"/>
          <p:cNvSpPr txBox="1">
            <a:spLocks noChangeArrowheads="1"/>
          </p:cNvSpPr>
          <p:nvPr/>
        </p:nvSpPr>
        <p:spPr bwMode="auto">
          <a:xfrm>
            <a:off x="304800" y="2514600"/>
            <a:ext cx="8534400" cy="1030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1(trang 67):</a:t>
            </a:r>
          </a:p>
          <a:p>
            <a:pPr>
              <a:lnSpc>
                <a:spcPct val="85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Trong những câu nào, các từ mắt, chân,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 mang nghĩa gốc và trong những câu nào, chúng mang nghĩa chuyển ?</a:t>
            </a:r>
          </a:p>
        </p:txBody>
      </p:sp>
      <p:sp>
        <p:nvSpPr>
          <p:cNvPr id="9224" name="Text Box 16"/>
          <p:cNvSpPr txBox="1">
            <a:spLocks noChangeArrowheads="1"/>
          </p:cNvSpPr>
          <p:nvPr/>
        </p:nvSpPr>
        <p:spPr bwMode="auto">
          <a:xfrm>
            <a:off x="2438400" y="3937000"/>
            <a:ext cx="35052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Đôi        của bé mở to.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-Quả na mở        .</a:t>
            </a:r>
          </a:p>
        </p:txBody>
      </p:sp>
      <p:sp>
        <p:nvSpPr>
          <p:cNvPr id="9225" name="Text Box 17"/>
          <p:cNvSpPr txBox="1">
            <a:spLocks noChangeArrowheads="1"/>
          </p:cNvSpPr>
          <p:nvPr/>
        </p:nvSpPr>
        <p:spPr bwMode="auto">
          <a:xfrm>
            <a:off x="2438400" y="4826000"/>
            <a:ext cx="50292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- Lòng ta vẫn vững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kiềng ba         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- Bé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au         .</a:t>
            </a:r>
          </a:p>
        </p:txBody>
      </p:sp>
      <p:sp>
        <p:nvSpPr>
          <p:cNvPr id="9226" name="Text Box 20"/>
          <p:cNvSpPr txBox="1">
            <a:spLocks noChangeArrowheads="1"/>
          </p:cNvSpPr>
          <p:nvPr/>
        </p:nvSpPr>
        <p:spPr bwMode="auto">
          <a:xfrm>
            <a:off x="2438400" y="5638800"/>
            <a:ext cx="457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  <a:buFontTx/>
              <a:buChar char="-"/>
            </a:pPr>
            <a:r>
              <a:rPr lang="en-US" sz="2000">
                <a:latin typeface="Arial" charset="0"/>
              </a:rPr>
              <a:t>Khi viết, em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ừng ngọeo       .</a:t>
            </a:r>
          </a:p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- N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ớc suối          nguồn rất trong.</a:t>
            </a:r>
          </a:p>
        </p:txBody>
      </p:sp>
      <p:sp>
        <p:nvSpPr>
          <p:cNvPr id="9227" name="Text Box 21"/>
          <p:cNvSpPr txBox="1">
            <a:spLocks noChangeArrowheads="1"/>
          </p:cNvSpPr>
          <p:nvPr/>
        </p:nvSpPr>
        <p:spPr bwMode="auto">
          <a:xfrm>
            <a:off x="762000" y="4038600"/>
            <a:ext cx="129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a, </a:t>
            </a:r>
            <a:r>
              <a:rPr lang="en-US" sz="2000" b="1">
                <a:latin typeface="Arial" charset="0"/>
              </a:rPr>
              <a:t>Mắt</a:t>
            </a:r>
          </a:p>
        </p:txBody>
      </p:sp>
      <p:sp>
        <p:nvSpPr>
          <p:cNvPr id="9228" name="Text Box 22"/>
          <p:cNvSpPr txBox="1">
            <a:spLocks noChangeArrowheads="1"/>
          </p:cNvSpPr>
          <p:nvPr/>
        </p:nvSpPr>
        <p:spPr bwMode="auto">
          <a:xfrm>
            <a:off x="774700" y="4876800"/>
            <a:ext cx="1219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b, </a:t>
            </a:r>
            <a:r>
              <a:rPr lang="en-US" sz="2000" b="1">
                <a:latin typeface="Arial" charset="0"/>
              </a:rPr>
              <a:t>Chân</a:t>
            </a:r>
          </a:p>
        </p:txBody>
      </p:sp>
      <p:sp>
        <p:nvSpPr>
          <p:cNvPr id="9229" name="Text Box 23"/>
          <p:cNvSpPr txBox="1">
            <a:spLocks noChangeArrowheads="1"/>
          </p:cNvSpPr>
          <p:nvPr/>
        </p:nvSpPr>
        <p:spPr bwMode="auto">
          <a:xfrm>
            <a:off x="800100" y="5740400"/>
            <a:ext cx="1257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c, </a:t>
            </a:r>
            <a:r>
              <a:rPr lang="en-US" sz="2000" b="1">
                <a:latin typeface="Arial" charset="0"/>
              </a:rPr>
              <a:t>Đầu</a:t>
            </a:r>
          </a:p>
        </p:txBody>
      </p:sp>
      <p:sp>
        <p:nvSpPr>
          <p:cNvPr id="10264" name="Text Box 24"/>
          <p:cNvSpPr txBox="1">
            <a:spLocks noChangeArrowheads="1"/>
          </p:cNvSpPr>
          <p:nvPr/>
        </p:nvSpPr>
        <p:spPr bwMode="auto">
          <a:xfrm>
            <a:off x="3976688" y="4219575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mắt</a:t>
            </a:r>
          </a:p>
        </p:txBody>
      </p:sp>
      <p:sp>
        <p:nvSpPr>
          <p:cNvPr id="10265" name="Text Box 25"/>
          <p:cNvSpPr txBox="1">
            <a:spLocks noChangeArrowheads="1"/>
          </p:cNvSpPr>
          <p:nvPr/>
        </p:nvSpPr>
        <p:spPr bwMode="auto">
          <a:xfrm>
            <a:off x="3076575" y="3824288"/>
            <a:ext cx="838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mắt </a:t>
            </a:r>
          </a:p>
        </p:txBody>
      </p:sp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3486150" y="5029200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chân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6172200" y="4710113"/>
            <a:ext cx="1371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chân</a:t>
            </a:r>
          </a:p>
        </p:txBody>
      </p:sp>
      <p:sp>
        <p:nvSpPr>
          <p:cNvPr id="10269" name="Text Box 29"/>
          <p:cNvSpPr txBox="1">
            <a:spLocks noChangeArrowheads="1"/>
          </p:cNvSpPr>
          <p:nvPr/>
        </p:nvSpPr>
        <p:spPr bwMode="auto">
          <a:xfrm>
            <a:off x="5334000" y="5534025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</a:t>
            </a:r>
          </a:p>
        </p:txBody>
      </p:sp>
      <p:sp>
        <p:nvSpPr>
          <p:cNvPr id="10270" name="Text Box 30"/>
          <p:cNvSpPr txBox="1">
            <a:spLocks noChangeArrowheads="1"/>
          </p:cNvSpPr>
          <p:nvPr/>
        </p:nvSpPr>
        <p:spPr bwMode="auto">
          <a:xfrm>
            <a:off x="3976688" y="5848350"/>
            <a:ext cx="762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ầu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6" dur="500" fill="hold"/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" presetID="20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8" dur="500" autoRev="1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9" dur="500" autoRev="1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0" dur="500" autoRev="1" fill="hold"/>
                                        <p:tgtEl>
                                          <p:spTgt spid="102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mph" presetSubtype="0" repeatCount="4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4" dur="500" autoRev="1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5" dur="500" autoRev="1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00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6" dur="500" autoRev="1" fill="hold"/>
                                        <p:tgtEl>
                                          <p:spTgt spid="102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4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2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1026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mph" presetSubtype="0" repeatCount="5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 override="childStyle">
                                        <p:cTn id="26" dur="1000" fill="hold"/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normal"/>
                                          </p:val>
                                        </p:tav>
                                        <p:tav tm="50000">
                                          <p:val>
                                            <p:strVal val="bold"/>
                                          </p:val>
                                        </p:tav>
                                        <p:tav tm="60000">
                                          <p:val>
                                            <p:strVal val="normal"/>
                                          </p:val>
                                        </p:tav>
                                        <p:tav tm="100000">
                                          <p:val>
                                            <p:strVal val="normal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0" presetClass="emph" presetSubtype="0" repeatCount="5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28" dur="500" autoRev="1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9" dur="500" autoRev="1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99FF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0" dur="500" autoRev="1" fill="hold"/>
                                        <p:tgtEl>
                                          <p:spTgt spid="102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4" grpId="0"/>
      <p:bldP spid="10265" grpId="0"/>
      <p:bldP spid="10267" grpId="0"/>
      <p:bldP spid="10268" grpId="0"/>
      <p:bldP spid="10269" grpId="0"/>
      <p:bldP spid="1027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3429000" y="3048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Luyện từ và câu</a:t>
            </a: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505200" y="685800"/>
            <a:ext cx="2362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FF3300"/>
                </a:solidFill>
                <a:latin typeface="Arial" charset="0"/>
              </a:rPr>
              <a:t>Từ nhiều nghĩa</a:t>
            </a:r>
          </a:p>
        </p:txBody>
      </p:sp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381000" y="1066800"/>
            <a:ext cx="1676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I- Nhận xét</a:t>
            </a:r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333375" y="16002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II- Ghi nhớ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228600" y="2133600"/>
            <a:ext cx="8305800" cy="104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 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Từ nhiều nghĩa là từ có một nghĩa gốc và một hay một số nghĩa chuyển. Các nghĩa của từ nhiều nghĩa bao giờ cũng có mối liên hệ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  <a:latin typeface="Arial" charset="0"/>
              </a:rPr>
              <a:t>với nhau.</a:t>
            </a:r>
          </a:p>
        </p:txBody>
      </p:sp>
      <p:sp>
        <p:nvSpPr>
          <p:cNvPr id="10247" name="Text Box 8"/>
          <p:cNvSpPr txBox="1">
            <a:spLocks noChangeArrowheads="1"/>
          </p:cNvSpPr>
          <p:nvPr/>
        </p:nvSpPr>
        <p:spPr bwMode="auto">
          <a:xfrm>
            <a:off x="314325" y="3352800"/>
            <a:ext cx="2057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III- Luyện tập</a:t>
            </a:r>
          </a:p>
        </p:txBody>
      </p:sp>
      <p:sp>
        <p:nvSpPr>
          <p:cNvPr id="10248" name="Text Box 9"/>
          <p:cNvSpPr txBox="1">
            <a:spLocks noChangeArrowheads="1"/>
          </p:cNvSpPr>
          <p:nvPr/>
        </p:nvSpPr>
        <p:spPr bwMode="auto">
          <a:xfrm>
            <a:off x="304800" y="3733800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1 (trang 67)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304800" y="4191000"/>
            <a:ext cx="3733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Bài 2 (trang 67)</a:t>
            </a:r>
          </a:p>
        </p:txBody>
      </p:sp>
      <p:sp>
        <p:nvSpPr>
          <p:cNvPr id="10250" name="Text Box 11"/>
          <p:cNvSpPr txBox="1">
            <a:spLocks noChangeArrowheads="1"/>
          </p:cNvSpPr>
          <p:nvPr/>
        </p:nvSpPr>
        <p:spPr bwMode="auto">
          <a:xfrm>
            <a:off x="381000" y="4829175"/>
            <a:ext cx="876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Các từ chỉ bộ phận c</a:t>
            </a:r>
            <a:r>
              <a:rPr lang="vi-VN" sz="2000">
                <a:latin typeface="Arial" charset="0"/>
              </a:rPr>
              <a:t>ơ</a:t>
            </a:r>
            <a:r>
              <a:rPr lang="en-US" sz="2000">
                <a:latin typeface="Arial" charset="0"/>
              </a:rPr>
              <a:t> thể ng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ời và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ộng vật th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ờng là từ nhiều nghĩa.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Hãy tìm một số ví dụ về sự chuyển nghĩa của từ sau: 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en-US" sz="2000">
                <a:latin typeface="Arial" charset="0"/>
              </a:rPr>
              <a:t>   </a:t>
            </a:r>
            <a:r>
              <a:rPr lang="en-US" sz="2000" b="1" i="1">
                <a:latin typeface="Arial" charset="0"/>
              </a:rPr>
              <a:t>l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ỡi, miệng, cổ,</a:t>
            </a:r>
            <a:r>
              <a:rPr lang="en-US" sz="2000" i="1">
                <a:latin typeface="Arial" charset="0"/>
              </a:rPr>
              <a:t> </a:t>
            </a:r>
            <a:r>
              <a:rPr lang="en-US" sz="2000" b="1" i="1">
                <a:latin typeface="Arial" charset="0"/>
              </a:rPr>
              <a:t>tay, l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1046</Words>
  <Application>Microsoft Office PowerPoint</Application>
  <PresentationFormat>On-screen Show 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.VnTime</vt:lpstr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VU VAN TUY</dc:creator>
  <cp:lastModifiedBy>CSTeam</cp:lastModifiedBy>
  <cp:revision>16</cp:revision>
  <dcterms:created xsi:type="dcterms:W3CDTF">2008-10-04T08:19:20Z</dcterms:created>
  <dcterms:modified xsi:type="dcterms:W3CDTF">2016-06-30T03:00:42Z</dcterms:modified>
</cp:coreProperties>
</file>