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4"/>
  </p:notesMasterIdLst>
  <p:sldIdLst>
    <p:sldId id="257" r:id="rId2"/>
    <p:sldId id="300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</p:sldIdLst>
  <p:sldSz cx="9906000" cy="6858000" type="A4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0066FF"/>
    <a:srgbClr val="DFECFB"/>
    <a:srgbClr val="B5D4F7"/>
    <a:srgbClr val="66FF66"/>
    <a:srgbClr val="FF5050"/>
    <a:srgbClr val="0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90" autoAdjust="0"/>
    <p:restoredTop sz="94660"/>
  </p:normalViewPr>
  <p:slideViewPr>
    <p:cSldViewPr>
      <p:cViewPr>
        <p:scale>
          <a:sx n="70" d="100"/>
          <a:sy n="70" d="100"/>
        </p:scale>
        <p:origin x="-240" y="-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48E4DBF-4A7D-4567-B05B-B5D1230B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6B6A9-CFE1-49CE-AAC0-4483071F958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0584C-4FFA-4615-BDC4-8DA0538DC38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9F911-1663-4F40-8ED3-F62B39A1A9A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8F350-E386-4BD5-AFA2-65FFBC709C1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7294F-43BE-4388-82FE-DB2F758A54C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FD2D8-86CA-43BD-A3B9-1B542021A31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5BE10-8BA3-4453-8EA7-1050F08CD58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F92CC-7EA1-4E6D-8EB9-74F42CA4D6D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97069-8432-4CAC-AE83-9BEDFDE1F79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77A52-74F5-477D-8D34-878F3F40401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4711A-AADF-4FA8-BD1A-564BCF2BE03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0EEEC-630E-46C0-8390-8E30BD2DC5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57425" y="296863"/>
            <a:ext cx="7392988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4" cy="447"/>
              <a:chOff x="0" y="0"/>
              <a:chExt cx="766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6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7" y="253"/>
                <a:ext cx="183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1" y="188"/>
              <a:ext cx="4299" cy="3371"/>
              <a:chOff x="0" y="1"/>
              <a:chExt cx="5532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8"/>
                  <a:ext cx="2919" cy="2149"/>
                  <a:chOff x="1266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1" y="1601"/>
                    <a:ext cx="577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7" cy="2327"/>
                    <a:chOff x="3471" y="1530"/>
                    <a:chExt cx="1257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50"/>
                      <a:ext cx="924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3"/>
                    <a:ext cx="2476" cy="1065"/>
                    <a:chOff x="2897" y="1831"/>
                    <a:chExt cx="2476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1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7" y="1608"/>
                    <a:ext cx="2473" cy="927"/>
                    <a:chOff x="2923" y="1636"/>
                    <a:chExt cx="2473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3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6" y="2036"/>
                      <a:ext cx="900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3" y="1386"/>
                    <a:ext cx="2341" cy="657"/>
                    <a:chOff x="2959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9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8" y="1241"/>
                    <a:ext cx="2149" cy="342"/>
                    <a:chOff x="2984" y="1269"/>
                    <a:chExt cx="2149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4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9"/>
                      <a:ext cx="661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4"/>
                    <a:ext cx="1257" cy="2327"/>
                    <a:chOff x="637" y="1652"/>
                    <a:chExt cx="1257" cy="2327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5" cy="1334"/>
                    <a:chOff x="-5" y="2196"/>
                    <a:chExt cx="2465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5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3" y="1981"/>
                    <a:ext cx="2476" cy="1063"/>
                    <a:chOff x="-51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1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3" cy="928"/>
                    <a:chOff x="-74" y="1813"/>
                    <a:chExt cx="2473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2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0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1" cy="656"/>
                    <a:chOff x="22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80" y="1066"/>
                    <a:ext cx="1879" cy="427"/>
                    <a:chOff x="506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6" y="1094"/>
                      <a:ext cx="661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51" cy="552"/>
                    <a:chOff x="616" y="901"/>
                    <a:chExt cx="1851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4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3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9" cy="743"/>
                    <a:chOff x="911" y="589"/>
                    <a:chExt cx="1769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7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3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4" cy="892"/>
                    <a:chOff x="1120" y="300"/>
                    <a:chExt cx="1694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8" y="1"/>
                    <a:ext cx="636" cy="1535"/>
                    <a:chOff x="1934" y="29"/>
                    <a:chExt cx="636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3"/>
                    <a:ext cx="1843" cy="567"/>
                    <a:chOff x="2823" y="671"/>
                    <a:chExt cx="1843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1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8" y="417"/>
                    <a:ext cx="1779" cy="717"/>
                    <a:chOff x="2684" y="445"/>
                    <a:chExt cx="1779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4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4" y="950"/>
                    <a:ext cx="1026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8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5"/>
                    <a:ext cx="637" cy="1518"/>
                    <a:chOff x="2801" y="43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3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8" cy="1464"/>
                    <a:chOff x="2934" y="163"/>
                    <a:chExt cx="1018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3" y="4"/>
                    <a:ext cx="244" cy="1449"/>
                    <a:chOff x="2729" y="32"/>
                    <a:chExt cx="244" cy="1449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5" cy="2450"/>
                    <a:chOff x="943" y="1768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4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3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6"/>
                    <a:ext cx="765" cy="2374"/>
                    <a:chOff x="1455" y="1934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6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7" y="1961"/>
                    <a:ext cx="458" cy="2328"/>
                    <a:chOff x="1953" y="1989"/>
                    <a:chExt cx="491" cy="2603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5"/>
                      <a:ext cx="1712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9"/>
                    <a:ext cx="1122" cy="2426"/>
                    <a:chOff x="3335" y="1717"/>
                    <a:chExt cx="1122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4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2" cy="2426"/>
                    <a:chOff x="3181" y="1866"/>
                    <a:chExt cx="882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1" y="1956"/>
                    <a:ext cx="620" cy="2385"/>
                    <a:chOff x="3007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30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4" y="2073"/>
                    <a:ext cx="403" cy="2219"/>
                    <a:chOff x="2820" y="2101"/>
                    <a:chExt cx="403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8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3"/>
                      <a:ext cx="789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7"/>
                    <a:ext cx="427" cy="2185"/>
                    <a:chOff x="2288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7"/>
                      <a:ext cx="771" cy="29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8" cy="3667"/>
                <a:chOff x="74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8" cy="3667"/>
                  <a:chOff x="74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7" cy="2047"/>
                  </a:xfrm>
                  <a:custGeom>
                    <a:avLst/>
                    <a:gdLst>
                      <a:gd name="T0" fmla="*/ 2567 w 36729"/>
                      <a:gd name="T1" fmla="*/ 990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5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39 w 36830"/>
                      <a:gd name="T3" fmla="*/ 2380 h 22305"/>
                      <a:gd name="T4" fmla="*/ 1050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5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49 w 31881"/>
                      <a:gd name="T3" fmla="*/ 518 h 21600"/>
                      <a:gd name="T4" fmla="*/ 1057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2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4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37" cy="2966"/>
              <a:chOff x="210" y="337"/>
              <a:chExt cx="5199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6" y="2382"/>
                <a:ext cx="484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5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7" y="1480"/>
                <a:ext cx="1243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5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0" cy="2379"/>
              </a:xfrm>
              <a:custGeom>
                <a:avLst/>
                <a:gdLst>
                  <a:gd name="T0" fmla="*/ 0 w 34812"/>
                  <a:gd name="T1" fmla="*/ 481 h 22305"/>
                  <a:gd name="T2" fmla="*/ 380 w 34812"/>
                  <a:gd name="T3" fmla="*/ 2379 h 22305"/>
                  <a:gd name="T4" fmla="*/ 144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3" cy="2379"/>
              </a:xfrm>
              <a:custGeom>
                <a:avLst/>
                <a:gdLst>
                  <a:gd name="T0" fmla="*/ 0 w 34812"/>
                  <a:gd name="T1" fmla="*/ 481 h 22305"/>
                  <a:gd name="T2" fmla="*/ 1003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4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2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91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1" y="893"/>
                <a:ext cx="69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2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9" y="1470"/>
                <a:ext cx="1517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5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3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37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827213"/>
            <a:ext cx="84201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8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668B-CA21-4182-B7F9-1427CE7F5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B352-C83C-4983-B436-BBDD6201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301625"/>
            <a:ext cx="2105025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301625"/>
            <a:ext cx="6162675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8B14-4C7B-4ADB-8973-1AC13941B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01625"/>
            <a:ext cx="84201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41338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114800"/>
            <a:ext cx="41338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51D10-606A-4EE1-A84F-A904023C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40B8-9EB9-4EA7-BD3F-5A9329DAE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3E8A-307F-4269-B1D9-DCFE15D1B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3067A-57C3-402F-97D8-44261367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62D4-F1A1-4E37-A4AE-81A9AEC7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5A1F-D781-471B-84E5-18B9B476C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789C-DB61-4D72-B62F-B855A897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E5EB-3D48-40A8-92E4-7D295610B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1F7D-D881-43DF-B7C4-C61BC5FB8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829425" y="0"/>
            <a:ext cx="3076575" cy="3254375"/>
            <a:chOff x="3115" y="0"/>
            <a:chExt cx="2170" cy="2486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7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0" y="2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7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7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4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79" y="1602"/>
                  <a:ext cx="579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4"/>
                    <a:ext cx="1717" cy="3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6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6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5" y="2805"/>
                    <a:ext cx="976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901" y="1832"/>
                    <a:ext cx="1737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4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3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3"/>
                    <a:ext cx="903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5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69" y="1581"/>
                    <a:ext cx="831" cy="4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4" y="1286"/>
                    <a:ext cx="1405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80" y="1264"/>
                    <a:ext cx="754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9" y="1128"/>
                    <a:ext cx="1233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81" y="2358"/>
                    <a:ext cx="1723" cy="3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20" y="3270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3" y="2196"/>
                    <a:ext cx="1816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8" y="2010"/>
                    <a:ext cx="1737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8"/>
                    <a:ext cx="931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3" y="1812"/>
                    <a:ext cx="1680" cy="33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3" cy="5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5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7"/>
                    <a:ext cx="831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4" y="1463"/>
                    <a:ext cx="1405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4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6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7"/>
                    <a:ext cx="1234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8"/>
                    <a:ext cx="663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3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89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5" y="961"/>
                    <a:ext cx="1101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11" y="232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3" y="1022"/>
                    <a:ext cx="1234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9" y="673"/>
                    <a:ext cx="663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7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3" y="444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2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33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6"/>
                    <a:ext cx="1058" cy="18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5" y="181"/>
                    <a:ext cx="566" cy="2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5" y="913"/>
                    <a:ext cx="1154" cy="27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5" y="261"/>
                    <a:ext cx="619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9" y="961"/>
                    <a:ext cx="954" cy="8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1"/>
                    <a:ext cx="511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2" y="2473"/>
                    <a:ext cx="1721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5"/>
                    <a:ext cx="925" cy="49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9" y="2578"/>
                    <a:ext cx="159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4"/>
                    <a:ext cx="851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3" y="2689"/>
                    <a:ext cx="1712" cy="30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2"/>
                    <a:ext cx="917" cy="47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9" y="2422"/>
                    <a:ext cx="1723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7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91" y="3609"/>
                    <a:ext cx="885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9" y="2659"/>
                    <a:ext cx="1600" cy="2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45"/>
                    <a:ext cx="860" cy="3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9" y="2710"/>
                    <a:ext cx="1466" cy="2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8" y="3727"/>
                    <a:ext cx="789" cy="3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8"/>
                    <a:ext cx="1435" cy="18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2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8" y="725"/>
                <a:ext cx="833" cy="902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1 h 22305"/>
                  <a:gd name="T4" fmla="*/ 230 w 30473"/>
                  <a:gd name="T5" fmla="*/ 90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3" cy="933"/>
              </a:xfrm>
              <a:custGeom>
                <a:avLst/>
                <a:gdLst>
                  <a:gd name="T0" fmla="*/ 0 w 34455"/>
                  <a:gd name="T1" fmla="*/ 177 h 22305"/>
                  <a:gd name="T2" fmla="*/ 933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1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5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5" cy="933"/>
              </a:xfrm>
              <a:custGeom>
                <a:avLst/>
                <a:gdLst>
                  <a:gd name="T0" fmla="*/ 0 w 36830"/>
                  <a:gd name="T1" fmla="*/ 263 h 22305"/>
                  <a:gd name="T2" fmla="*/ 995 w 36830"/>
                  <a:gd name="T3" fmla="*/ 933 h 22305"/>
                  <a:gd name="T4" fmla="*/ 411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5" y="122"/>
                <a:ext cx="723" cy="902"/>
              </a:xfrm>
              <a:custGeom>
                <a:avLst/>
                <a:gdLst>
                  <a:gd name="T0" fmla="*/ 0 w 31881"/>
                  <a:gd name="T1" fmla="*/ 419 h 21600"/>
                  <a:gd name="T2" fmla="*/ 724 w 31881"/>
                  <a:gd name="T3" fmla="*/ 203 h 21600"/>
                  <a:gd name="T4" fmla="*/ 414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2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6" y="981"/>
                <a:ext cx="424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2" y="172"/>
                <a:ext cx="16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0" y="894"/>
                <a:ext cx="394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7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2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1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31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01625"/>
            <a:ext cx="84201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D04FDD-E93B-487B-9065-65871B9BB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6867525" y="3271838"/>
            <a:ext cx="0" cy="1587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1026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1027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3733800"/>
            <a:ext cx="935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32" name="Group 28"/>
          <p:cNvGrpSpPr>
            <a:grpSpLocks/>
          </p:cNvGrpSpPr>
          <p:nvPr/>
        </p:nvGrpSpPr>
        <p:grpSpPr bwMode="auto">
          <a:xfrm>
            <a:off x="2724150" y="990600"/>
            <a:ext cx="5035550" cy="1524000"/>
            <a:chOff x="144" y="192"/>
            <a:chExt cx="1776" cy="816"/>
          </a:xfrm>
        </p:grpSpPr>
        <p:sp>
          <p:nvSpPr>
            <p:cNvPr id="1035" name="AutoShape 19"/>
            <p:cNvSpPr>
              <a:spLocks noChangeArrowheads="1"/>
            </p:cNvSpPr>
            <p:nvPr/>
          </p:nvSpPr>
          <p:spPr bwMode="auto">
            <a:xfrm>
              <a:off x="192" y="192"/>
              <a:ext cx="1728" cy="81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36" name="WordArt 20"/>
            <p:cNvSpPr>
              <a:spLocks noChangeArrowheads="1" noChangeShapeType="1" noTextEdit="1"/>
            </p:cNvSpPr>
            <p:nvPr/>
          </p:nvSpPr>
          <p:spPr bwMode="auto">
            <a:xfrm rot="630752">
              <a:off x="144" y="223"/>
              <a:ext cx="1680" cy="5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4740000" scaled="1"/>
                  </a:gradFill>
                  <a:latin typeface="Arial"/>
                  <a:cs typeface="Arial"/>
                </a:rPr>
                <a:t>Kiểm tra bài cũ</a:t>
              </a:r>
            </a:p>
          </p:txBody>
        </p:sp>
      </p:grp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908050" y="3200400"/>
            <a:ext cx="8007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Đọc </a:t>
            </a:r>
            <a:r>
              <a:rPr lang="vi-VN" sz="32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oạn 1 và trả lời câu hỏi 1(SGK)</a:t>
            </a:r>
          </a:p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Arial" charset="0"/>
              </a:rPr>
              <a:t>Đọc </a:t>
            </a:r>
            <a:r>
              <a:rPr lang="vi-VN" sz="32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oạn 2 và trả lời câu hỏi 4(SGK)</a:t>
            </a:r>
          </a:p>
        </p:txBody>
      </p: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1651000" y="0"/>
            <a:ext cx="660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Luyện từ và câu</a:t>
            </a:r>
            <a:endParaRPr lang="en-US" sz="24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10242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10242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10243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10243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0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0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42950" y="1219200"/>
            <a:ext cx="31369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30200" y="1676400"/>
            <a:ext cx="51181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-Có: vị phù sa,h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ng sen th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m,lời mẹ hát</a:t>
            </a:r>
          </a:p>
          <a:p>
            <a:pPr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-Giọt mồ hôi sa,n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ớc nh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 nấu: cá chết , cua ngoi lên b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 - mẹ xuống cấy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-Chống hạn:vục mẻ miệng gầu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  Bắt sâu:lúa cao rát mặt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  Gánh phân:quang trành quết 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ất</a:t>
            </a:r>
          </a:p>
        </p:txBody>
      </p:sp>
      <p:pic>
        <p:nvPicPr>
          <p:cNvPr id="140299" name="Picture 11" descr="XethoDienBienPhu-2"/>
          <p:cNvPicPr>
            <a:picLocks noChangeAspect="1" noChangeArrowheads="1"/>
          </p:cNvPicPr>
          <p:nvPr/>
        </p:nvPicPr>
        <p:blipFill>
          <a:blip r:embed="rId6">
            <a:lum bright="-20000" contrast="34000"/>
          </a:blip>
          <a:srcRect/>
          <a:stretch>
            <a:fillRect/>
          </a:stretch>
        </p:blipFill>
        <p:spPr bwMode="auto">
          <a:xfrm>
            <a:off x="5035550" y="1295400"/>
            <a:ext cx="48244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1126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11266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1126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11267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0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0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228600" y="1752600"/>
            <a:ext cx="5791200" cy="3108325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</a:t>
            </a:r>
            <a:r>
              <a:rPr lang="en-US" sz="2800" b="1">
                <a:latin typeface="Arial" charset="0"/>
              </a:rPr>
              <a:t>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-Có: vị phù sa,h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ng sen th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m,lời mẹ hát</a:t>
            </a:r>
          </a:p>
          <a:p>
            <a:pPr eaLnBrk="1" hangingPunct="1"/>
            <a:r>
              <a:rPr lang="en-US" sz="2400" b="1">
                <a:solidFill>
                  <a:schemeClr val="tx2"/>
                </a:solidFill>
                <a:latin typeface="Arial" charset="0"/>
              </a:rPr>
              <a:t>-Giọt mồ hôi sa,n</a:t>
            </a:r>
            <a:r>
              <a:rPr lang="vi-VN" sz="24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ớc nh</a:t>
            </a:r>
            <a:r>
              <a:rPr lang="vi-VN" sz="24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 nấu: cá chết , cua ngoi lên b</a:t>
            </a:r>
            <a:r>
              <a:rPr lang="vi-VN" sz="2400" b="1">
                <a:solidFill>
                  <a:schemeClr val="tx2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 - mẹ xuống cấy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-Chống hạn:vục mẻ miệng gầu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  Bắt sâu:lúa cao rát mặt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  Gánh phân:quang trành quết 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ất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6019800" y="1752600"/>
            <a:ext cx="3733800" cy="30464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Nội dung: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Hạt gạo </a:t>
            </a:r>
            <a:r>
              <a:rPr lang="vi-VN" sz="2400" b="1">
                <a:solidFill>
                  <a:schemeClr val="tx2"/>
                </a:solidFill>
                <a:latin typeface="Arial" charset="0"/>
              </a:rPr>
              <a:t>đư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ợc làm nên từ mồ hôi , công sức của cha mẹ , các bạn thiếu nhi,là tấm lòng của hậu ph</a:t>
            </a:r>
            <a:r>
              <a:rPr lang="vi-VN" sz="2400" b="1">
                <a:solidFill>
                  <a:schemeClr val="tx2"/>
                </a:solidFill>
                <a:latin typeface="Arial" charset="0"/>
              </a:rPr>
              <a:t>ươ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ng góp phần vào chiến thắng trong kháng chiến chống Mĩ.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12290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12291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12291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38900" y="-14478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51000" y="0"/>
            <a:ext cx="660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4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533400" y="1828800"/>
            <a:ext cx="4038600" cy="3540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Nội dung: 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Hạt gạo 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đư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ợc làm nên từ mồ hôi , công sức của cha mẹ , các bạn thiếu nhi,là tấm lòng của hậu ph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ng góp phần vào chiến thắng trong kháng chiến chống Mĩ.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105400" y="1828800"/>
            <a:ext cx="3962400" cy="34782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>
                <a:solidFill>
                  <a:srgbClr val="000099"/>
                </a:solidFill>
                <a:latin typeface="Arial" charset="0"/>
              </a:rPr>
              <a:t>LUYỆN ĐỌC DIỄN CẢM</a:t>
            </a:r>
          </a:p>
          <a:p>
            <a:pPr eaLnBrk="1" hangingPunct="1"/>
            <a:r>
              <a:rPr lang="en-US" sz="2800" b="1">
                <a:solidFill>
                  <a:srgbClr val="CC0066"/>
                </a:solidFill>
                <a:latin typeface="Arial" charset="0"/>
              </a:rPr>
              <a:t>Hạt gạo làng  ta </a:t>
            </a:r>
          </a:p>
          <a:p>
            <a:pPr eaLnBrk="1" hangingPunct="1"/>
            <a:r>
              <a:rPr lang="en-US" sz="2800" b="1">
                <a:solidFill>
                  <a:srgbClr val="CC0066"/>
                </a:solidFill>
                <a:latin typeface="Arial" charset="0"/>
              </a:rPr>
              <a:t>Có vị phù sa </a:t>
            </a:r>
          </a:p>
          <a:p>
            <a:pPr eaLnBrk="1" hangingPunct="1"/>
            <a:r>
              <a:rPr lang="en-US" sz="2800" b="1">
                <a:solidFill>
                  <a:srgbClr val="CC0066"/>
                </a:solidFill>
                <a:latin typeface="Arial" charset="0"/>
              </a:rPr>
              <a:t>Của sông Kinh Thầy </a:t>
            </a:r>
          </a:p>
          <a:p>
            <a:pPr eaLnBrk="1" hangingPunct="1"/>
            <a:r>
              <a:rPr lang="en-US" sz="2800" b="1">
                <a:solidFill>
                  <a:srgbClr val="CC0066"/>
                </a:solidFill>
                <a:latin typeface="Arial" charset="0"/>
              </a:rPr>
              <a:t>Có h</a:t>
            </a:r>
            <a:r>
              <a:rPr lang="vi-VN" sz="2800" b="1">
                <a:solidFill>
                  <a:srgbClr val="CC0066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CC0066"/>
                </a:solidFill>
                <a:latin typeface="Arial" charset="0"/>
              </a:rPr>
              <a:t>ng sen th</a:t>
            </a:r>
            <a:r>
              <a:rPr lang="vi-VN" sz="2800" b="1">
                <a:solidFill>
                  <a:srgbClr val="CC0066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CC0066"/>
                </a:solidFill>
                <a:latin typeface="Arial" charset="0"/>
              </a:rPr>
              <a:t>m </a:t>
            </a:r>
          </a:p>
          <a:p>
            <a:pPr eaLnBrk="1" hangingPunct="1"/>
            <a:r>
              <a:rPr lang="en-US" sz="2800" b="1">
                <a:solidFill>
                  <a:srgbClr val="CC0066"/>
                </a:solidFill>
                <a:latin typeface="Arial" charset="0"/>
              </a:rPr>
              <a:t>Trong hồ n</a:t>
            </a:r>
            <a:r>
              <a:rPr lang="vi-VN" sz="2800" b="1">
                <a:solidFill>
                  <a:srgbClr val="CC0066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CC0066"/>
                </a:solidFill>
                <a:latin typeface="Arial" charset="0"/>
              </a:rPr>
              <a:t>ớc </a:t>
            </a:r>
            <a:r>
              <a:rPr lang="vi-VN" sz="2800" b="1">
                <a:solidFill>
                  <a:srgbClr val="CC0066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CC0066"/>
                </a:solidFill>
                <a:latin typeface="Arial" charset="0"/>
              </a:rPr>
              <a:t>ầy </a:t>
            </a:r>
          </a:p>
          <a:p>
            <a:pPr eaLnBrk="1" hangingPunct="1"/>
            <a:r>
              <a:rPr lang="en-US" sz="2800" b="1">
                <a:solidFill>
                  <a:srgbClr val="CC0066"/>
                </a:solidFill>
                <a:latin typeface="Arial" charset="0"/>
              </a:rPr>
              <a:t>Có lời mẹ hát </a:t>
            </a:r>
          </a:p>
          <a:p>
            <a:pPr eaLnBrk="1" hangingPunct="1"/>
            <a:r>
              <a:rPr lang="en-US" sz="2800" b="1">
                <a:solidFill>
                  <a:srgbClr val="CC0066"/>
                </a:solidFill>
                <a:latin typeface="Arial" charset="0"/>
              </a:rPr>
              <a:t>Ngọt bùi </a:t>
            </a:r>
            <a:r>
              <a:rPr lang="vi-VN" sz="2800" b="1">
                <a:solidFill>
                  <a:srgbClr val="CC0066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CC0066"/>
                </a:solidFill>
                <a:latin typeface="Arial" charset="0"/>
              </a:rPr>
              <a:t>ắng cay . . .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5791200" y="3124200"/>
            <a:ext cx="1295400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5867400" y="3962400"/>
            <a:ext cx="2209800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5791200" y="4800600"/>
            <a:ext cx="1447800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/>
      <p:bldP spid="144394" grpId="0" animBg="1"/>
      <p:bldP spid="144395" grpId="0" animBg="1"/>
      <p:bldP spid="1443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6867525" y="3271838"/>
            <a:ext cx="0" cy="1587"/>
            <a:chOff x="62566" y="4800"/>
            <a:chExt cx="2439" cy="480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2050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2051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3733800"/>
            <a:ext cx="935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438900" y="-14478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1651000" y="0"/>
            <a:ext cx="660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4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pic>
        <p:nvPicPr>
          <p:cNvPr id="115725" name="Picture 13" descr="Hat gao lang 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5900" y="838200"/>
            <a:ext cx="7924800" cy="56086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5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3074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3075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438900" y="-14478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1651000" y="0"/>
            <a:ext cx="660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4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3879850" y="1219200"/>
            <a:ext cx="255905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32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ọc</a:t>
            </a:r>
            <a:endParaRPr lang="en-US" sz="32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42950" y="1219200"/>
            <a:ext cx="3136900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32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0" y="1828800"/>
            <a:ext cx="429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Kinh Thầy</a:t>
            </a:r>
          </a:p>
        </p:txBody>
      </p:sp>
      <p:pic>
        <p:nvPicPr>
          <p:cNvPr id="119821" name="Picture 13" descr="tu13"/>
          <p:cNvPicPr>
            <a:picLocks noChangeAspect="1" noChangeArrowheads="1"/>
          </p:cNvPicPr>
          <p:nvPr/>
        </p:nvPicPr>
        <p:blipFill>
          <a:blip r:embed="rId6">
            <a:lum bright="4000" contrast="44000"/>
          </a:blip>
          <a:srcRect/>
          <a:stretch>
            <a:fillRect/>
          </a:stretch>
        </p:blipFill>
        <p:spPr bwMode="auto">
          <a:xfrm>
            <a:off x="3714750" y="1905000"/>
            <a:ext cx="6026150" cy="41735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19822" name="Picture 14" descr="songhong001resize280zh7"/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lum bright="2000" contrast="66000"/>
          </a:blip>
          <a:srcRect/>
          <a:stretch>
            <a:fillRect/>
          </a:stretch>
        </p:blipFill>
        <p:spPr>
          <a:xfrm>
            <a:off x="3714750" y="2209800"/>
            <a:ext cx="6191250" cy="4287838"/>
          </a:xfrm>
          <a:noFill/>
          <a:ln w="38100">
            <a:solidFill>
              <a:srgbClr val="00FF00"/>
            </a:solidFill>
          </a:ln>
        </p:spPr>
      </p:pic>
      <p:pic>
        <p:nvPicPr>
          <p:cNvPr id="119823" name="Picture 15" descr="tu13"/>
          <p:cNvPicPr>
            <a:picLocks noChangeAspect="1" noChangeArrowheads="1"/>
          </p:cNvPicPr>
          <p:nvPr/>
        </p:nvPicPr>
        <p:blipFill>
          <a:blip r:embed="rId6">
            <a:lum bright="4000" contrast="44000"/>
          </a:blip>
          <a:srcRect/>
          <a:stretch>
            <a:fillRect/>
          </a:stretch>
        </p:blipFill>
        <p:spPr bwMode="auto">
          <a:xfrm>
            <a:off x="3714750" y="1828800"/>
            <a:ext cx="6026150" cy="41735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19824" name="Picture 16" descr="songhong001resize280zh7"/>
          <p:cNvPicPr>
            <a:picLocks noChangeAspect="1" noChangeArrowheads="1"/>
          </p:cNvPicPr>
          <p:nvPr/>
        </p:nvPicPr>
        <p:blipFill>
          <a:blip r:embed="rId7">
            <a:lum bright="2000" contrast="66000"/>
          </a:blip>
          <a:srcRect/>
          <a:stretch>
            <a:fillRect/>
          </a:stretch>
        </p:blipFill>
        <p:spPr bwMode="auto">
          <a:xfrm>
            <a:off x="3714750" y="1828800"/>
            <a:ext cx="6191250" cy="428783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 animBg="1"/>
      <p:bldP spid="119818" grpId="1" animBg="1"/>
      <p:bldP spid="119819" grpId="0" animBg="1"/>
      <p:bldP spid="11982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4098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4099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4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42950" y="1219200"/>
            <a:ext cx="3136900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32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0" y="1828800"/>
            <a:ext cx="429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Kinh Thầy</a:t>
            </a:r>
          </a:p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hào giao thông</a:t>
            </a:r>
          </a:p>
        </p:txBody>
      </p:sp>
      <p:pic>
        <p:nvPicPr>
          <p:cNvPr id="123928" name="Picture 24" descr="h2+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lum bright="-4000" contrast="16000"/>
          </a:blip>
          <a:srcRect/>
          <a:stretch>
            <a:fillRect/>
          </a:stretch>
        </p:blipFill>
        <p:spPr>
          <a:xfrm>
            <a:off x="3632200" y="1905000"/>
            <a:ext cx="5943600" cy="4140200"/>
          </a:xfrm>
          <a:solidFill>
            <a:srgbClr val="FF0000"/>
          </a:solidFill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3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5122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5122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5123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5123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0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0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2950" y="1219200"/>
            <a:ext cx="31369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0" y="1828800"/>
            <a:ext cx="429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Kinh Thầy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hào giao thông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trành</a:t>
            </a:r>
          </a:p>
        </p:txBody>
      </p:sp>
      <p:pic>
        <p:nvPicPr>
          <p:cNvPr id="125963" name="Picture 11" descr="1568_1215623559"/>
          <p:cNvPicPr>
            <a:picLocks noChangeAspect="1" noChangeArrowheads="1"/>
          </p:cNvPicPr>
          <p:nvPr/>
        </p:nvPicPr>
        <p:blipFill>
          <a:blip r:embed="rId6">
            <a:lum bright="4000" contrast="48000"/>
          </a:blip>
          <a:srcRect/>
          <a:stretch>
            <a:fillRect/>
          </a:stretch>
        </p:blipFill>
        <p:spPr bwMode="auto">
          <a:xfrm>
            <a:off x="3632200" y="2438400"/>
            <a:ext cx="6273800" cy="38369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6146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614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6147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0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0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42950" y="1219200"/>
            <a:ext cx="31369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30200" y="1905000"/>
            <a:ext cx="4540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-Có: vị phù sa</a:t>
            </a:r>
          </a:p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         h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ng sen th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m</a:t>
            </a:r>
          </a:p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         lời mẹ hát</a:t>
            </a:r>
          </a:p>
        </p:txBody>
      </p:sp>
      <p:pic>
        <p:nvPicPr>
          <p:cNvPr id="128011" name="Picture 11" descr="tu13"/>
          <p:cNvPicPr>
            <a:picLocks noChangeAspect="1" noChangeArrowheads="1"/>
          </p:cNvPicPr>
          <p:nvPr/>
        </p:nvPicPr>
        <p:blipFill>
          <a:blip r:embed="rId6">
            <a:lum bright="4000" contrast="46000"/>
          </a:blip>
          <a:srcRect/>
          <a:stretch>
            <a:fillRect/>
          </a:stretch>
        </p:blipFill>
        <p:spPr bwMode="auto">
          <a:xfrm>
            <a:off x="4457700" y="2133600"/>
            <a:ext cx="5448300" cy="3614738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28012" name="Picture 12" descr="picture 089_resize"/>
          <p:cNvPicPr>
            <a:picLocks noChangeAspect="1" noChangeArrowheads="1"/>
          </p:cNvPicPr>
          <p:nvPr/>
        </p:nvPicPr>
        <p:blipFill>
          <a:blip r:embed="rId7">
            <a:lum contrast="36000"/>
          </a:blip>
          <a:srcRect/>
          <a:stretch>
            <a:fillRect/>
          </a:stretch>
        </p:blipFill>
        <p:spPr bwMode="auto">
          <a:xfrm>
            <a:off x="4457700" y="2209800"/>
            <a:ext cx="54483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3" name="Picture 13" descr="trong-lua"/>
          <p:cNvPicPr>
            <a:picLocks noChangeAspect="1" noChangeArrowheads="1"/>
          </p:cNvPicPr>
          <p:nvPr/>
        </p:nvPicPr>
        <p:blipFill>
          <a:blip r:embed="rId8">
            <a:lum bright="-4000" contrast="40000"/>
          </a:blip>
          <a:srcRect/>
          <a:stretch>
            <a:fillRect/>
          </a:stretch>
        </p:blipFill>
        <p:spPr bwMode="auto">
          <a:xfrm>
            <a:off x="4608513" y="1219200"/>
            <a:ext cx="52974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7170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7171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7171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4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42950" y="1219200"/>
            <a:ext cx="3136900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32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330200" y="1905000"/>
            <a:ext cx="4622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" charset="0"/>
              </a:rPr>
              <a:t>-Có: vị phù sa,h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ng sen th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m,lời mẹ hát</a:t>
            </a:r>
          </a:p>
          <a:p>
            <a:pPr eaLnBrk="1" hangingPunct="1"/>
            <a:r>
              <a:rPr lang="en-US" sz="2800" b="1">
                <a:solidFill>
                  <a:srgbClr val="66FF66"/>
                </a:solidFill>
                <a:latin typeface="Arial" charset="0"/>
              </a:rPr>
              <a:t>-Giọt mồ hôi sa </a:t>
            </a:r>
          </a:p>
          <a:p>
            <a:pPr eaLnBrk="1" hangingPunct="1"/>
            <a:r>
              <a:rPr lang="en-US" sz="2800" b="1">
                <a:solidFill>
                  <a:srgbClr val="66FF66"/>
                </a:solidFill>
                <a:latin typeface="Arial" charset="0"/>
              </a:rPr>
              <a:t>  N</a:t>
            </a:r>
            <a:r>
              <a:rPr lang="vi-VN" sz="28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66FF66"/>
                </a:solidFill>
                <a:latin typeface="Arial" charset="0"/>
              </a:rPr>
              <a:t>ớc nh</a:t>
            </a:r>
            <a:r>
              <a:rPr lang="vi-VN" sz="28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66FF66"/>
                </a:solidFill>
                <a:latin typeface="Arial" charset="0"/>
              </a:rPr>
              <a:t> nấu: cá chết , cua ngoi lên bờ-mẹ xuống cấy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8194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8194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8195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8195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0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0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25500" y="1143000"/>
            <a:ext cx="31369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330200" y="1676400"/>
            <a:ext cx="47879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-Có: vị phù sa,h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ng sen th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m,lời mẹ hát</a:t>
            </a:r>
          </a:p>
          <a:p>
            <a:pPr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-Giọt mồ hôi sa,n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ớc nh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 nấu: cá chết , cua ngoi lên b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 - mẹ xuống cấy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-Chống hạn:vục mẻ miệng gầu </a:t>
            </a:r>
          </a:p>
          <a:p>
            <a:pPr eaLnBrk="1" hangingPunct="1"/>
            <a:endParaRPr lang="en-US" sz="2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2108" name="Picture 12" descr="ImageView"/>
          <p:cNvPicPr>
            <a:picLocks noChangeAspect="1" noChangeArrowheads="1"/>
          </p:cNvPicPr>
          <p:nvPr/>
        </p:nvPicPr>
        <p:blipFill>
          <a:blip r:embed="rId6">
            <a:lum bright="-14000" contrast="30000"/>
          </a:blip>
          <a:srcRect/>
          <a:stretch>
            <a:fillRect/>
          </a:stretch>
        </p:blipFill>
        <p:spPr bwMode="auto">
          <a:xfrm>
            <a:off x="1403350" y="1752600"/>
            <a:ext cx="70993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4375150" y="3276600"/>
            <a:ext cx="0" cy="1588"/>
            <a:chOff x="62566" y="4800"/>
            <a:chExt cx="2439" cy="480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9218" name="Equation" r:id="rId4" imgW="291973" imgH="203112" progId="Equation.DSMT4">
                <p:embed/>
              </p:oleObj>
            </a:graphicData>
          </a:graphic>
        </p:graphicFrame>
        <p:graphicFrame>
          <p:nvGraphicFramePr>
            <p:cNvPr id="9219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9219" name="Equation" r:id="rId5" imgW="241195" imgH="203112" progId="Equation.DSMT4">
                <p:embed/>
              </p:oleObj>
            </a:graphicData>
          </a:graphic>
        </p:graphicFrame>
      </p:grp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702425" y="4267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38900" y="-1447800"/>
            <a:ext cx="1485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algn="r" eaLnBrk="1" hangingPunct="1"/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51000" y="0"/>
            <a:ext cx="660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Tập </a:t>
            </a:r>
            <a:r>
              <a:rPr lang="vi-VN" sz="2000" b="1" u="sng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ọc</a:t>
            </a:r>
          </a:p>
          <a:p>
            <a:pPr algn="ctr" eaLnBrk="1" hangingPunct="1"/>
            <a:r>
              <a:rPr lang="en-US" sz="2000" b="1">
                <a:solidFill>
                  <a:srgbClr val="66FF66"/>
                </a:solidFill>
                <a:latin typeface="Arial" charset="0"/>
              </a:rPr>
              <a:t>HẠT GẠO LÀNG TA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5500" y="1143000"/>
            <a:ext cx="31369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</a:t>
            </a:r>
            <a:endParaRPr lang="en-US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30200" y="1676400"/>
            <a:ext cx="5283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-Có: vị phù sa,h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ng sen th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m,lời mẹ hát</a:t>
            </a:r>
          </a:p>
          <a:p>
            <a:pPr eaLnBrk="1" hangingPunct="1"/>
            <a:r>
              <a:rPr lang="en-US" sz="2400" b="1">
                <a:solidFill>
                  <a:srgbClr val="66FF66"/>
                </a:solidFill>
                <a:latin typeface="Arial" charset="0"/>
              </a:rPr>
              <a:t>-Giọt mồ hôi sa,n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ớc nh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 nấu: cá chết , cua ngoi lên b</a:t>
            </a:r>
            <a:r>
              <a:rPr lang="vi-VN" sz="2400" b="1">
                <a:solidFill>
                  <a:srgbClr val="66FF66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66FF66"/>
                </a:solidFill>
                <a:latin typeface="Arial" charset="0"/>
              </a:rPr>
              <a:t> - mẹ xuống cấy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-Chống hạn:vục mẻ miệng gầu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  Bắt sâu:lúa cao rát mặt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Arial" charset="0"/>
              </a:rPr>
              <a:t>  Gánh phân:quang trành quết 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ất</a:t>
            </a:r>
          </a:p>
        </p:txBody>
      </p:sp>
      <p:pic>
        <p:nvPicPr>
          <p:cNvPr id="138251" name="Picture 11" descr="Hat gao lang ta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" y="1143000"/>
            <a:ext cx="833755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8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8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8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8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932</TotalTime>
  <Words>552</Words>
  <Application>Microsoft PowerPoint</Application>
  <PresentationFormat>A4 Paper (210x297 mm)</PresentationFormat>
  <Paragraphs>88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Black</vt:lpstr>
      <vt:lpstr>Arial</vt:lpstr>
      <vt:lpstr>Times New Roman</vt:lpstr>
      <vt:lpstr>Fireworks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Trong Phat Computer 93 NTT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Phi Hung</dc:creator>
  <cp:lastModifiedBy>CSTeam</cp:lastModifiedBy>
  <cp:revision>119</cp:revision>
  <dcterms:created xsi:type="dcterms:W3CDTF">2008-06-06T02:16:08Z</dcterms:created>
  <dcterms:modified xsi:type="dcterms:W3CDTF">2016-06-30T03:11:32Z</dcterms:modified>
</cp:coreProperties>
</file>