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313" r:id="rId3"/>
    <p:sldId id="315" r:id="rId4"/>
    <p:sldId id="258" r:id="rId5"/>
    <p:sldId id="262" r:id="rId6"/>
    <p:sldId id="319" r:id="rId7"/>
    <p:sldId id="280" r:id="rId8"/>
    <p:sldId id="261" r:id="rId9"/>
    <p:sldId id="309" r:id="rId10"/>
    <p:sldId id="268" r:id="rId11"/>
    <p:sldId id="331" r:id="rId12"/>
    <p:sldId id="330" r:id="rId13"/>
    <p:sldId id="333" r:id="rId14"/>
    <p:sldId id="307" r:id="rId15"/>
    <p:sldId id="275" r:id="rId16"/>
    <p:sldId id="276" r:id="rId17"/>
    <p:sldId id="277" r:id="rId18"/>
    <p:sldId id="278" r:id="rId19"/>
    <p:sldId id="279" r:id="rId20"/>
    <p:sldId id="282" r:id="rId21"/>
    <p:sldId id="326" r:id="rId22"/>
    <p:sldId id="317" r:id="rId23"/>
    <p:sldId id="316" r:id="rId24"/>
    <p:sldId id="285" r:id="rId25"/>
    <p:sldId id="290" r:id="rId26"/>
    <p:sldId id="287" r:id="rId27"/>
    <p:sldId id="324" r:id="rId28"/>
    <p:sldId id="323" r:id="rId29"/>
    <p:sldId id="288" r:id="rId30"/>
    <p:sldId id="325" r:id="rId31"/>
    <p:sldId id="293" r:id="rId32"/>
    <p:sldId id="294" r:id="rId33"/>
    <p:sldId id="291" r:id="rId34"/>
    <p:sldId id="295" r:id="rId35"/>
    <p:sldId id="292" r:id="rId36"/>
    <p:sldId id="296" r:id="rId37"/>
    <p:sldId id="318" r:id="rId38"/>
    <p:sldId id="297" r:id="rId39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tx2"/>
      </a:buClr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CCCC"/>
    <a:srgbClr val="FF66FF"/>
    <a:srgbClr val="9966FF"/>
    <a:srgbClr val="6600FF"/>
    <a:srgbClr val="0000FF"/>
    <a:srgbClr val="FFFF00"/>
    <a:srgbClr val="FF0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1176" autoAdjust="0"/>
    <p:restoredTop sz="94660"/>
  </p:normalViewPr>
  <p:slideViewPr>
    <p:cSldViewPr>
      <p:cViewPr varScale="1">
        <p:scale>
          <a:sx n="43" d="100"/>
          <a:sy n="43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4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DFB0E-AB97-4679-8528-74FE7B757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AA633-D4CE-4A7D-AE4B-185CC5B8C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74621-8F12-43EA-B86B-7F8831BFC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E410F-77DB-4336-A508-4207C5138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7C55E-DFA0-4BE1-9F6B-F04974EEE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169D5-99EA-4004-A37D-B002BE2D1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31479-189A-4BAF-8051-7A4C522F4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1AEBD-40A8-437C-9199-F8F108A05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A45EF-138E-49D1-BE5A-E45E14441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E8414-5F42-45FE-9FF1-DBF45D032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22525-210B-41BC-A625-C1296F5E1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74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74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4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5F0A990-3354-42F3-B39B-0F38F6F73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981200" y="457200"/>
            <a:ext cx="4784725" cy="2362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5400" kern="10">
                <a:ln w="9525" cap="sq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solidFill>
                  <a:srgbClr val="FF00FF"/>
                </a:solidFill>
                <a:latin typeface="Arial"/>
                <a:cs typeface="Arial"/>
              </a:rPr>
              <a:t>Tập đọc lớp 5</a:t>
            </a:r>
            <a:endParaRPr lang="en-US" sz="5400" kern="10">
              <a:ln w="9525" cap="sq">
                <a:solidFill>
                  <a:srgbClr val="FF00FF"/>
                </a:solidFill>
                <a:round/>
                <a:headEnd type="none" w="sm" len="sm"/>
                <a:tailEnd type="none" w="sm" len="sm"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2290763" y="31400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endParaRPr lang="en-US" sz="3200" b="1" i="1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04800" y="1539875"/>
            <a:ext cx="8494713" cy="2586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5400" b="1">
                <a:solidFill>
                  <a:srgbClr val="FFFF00"/>
                </a:solidFill>
              </a:rPr>
              <a:t>Trong bài tập </a:t>
            </a:r>
            <a:r>
              <a:rPr lang="vi-VN" sz="5400" b="1">
                <a:solidFill>
                  <a:srgbClr val="FFFF00"/>
                </a:solidFill>
              </a:rPr>
              <a:t>đ</a:t>
            </a:r>
            <a:r>
              <a:rPr lang="en-US" sz="5400" b="1">
                <a:solidFill>
                  <a:srgbClr val="FFFF00"/>
                </a:solidFill>
              </a:rPr>
              <a:t>ọc của chúng ta có mấy bài ca dao?</a:t>
            </a:r>
            <a:r>
              <a:rPr lang="en-US" sz="5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"/>
            <a:ext cx="7010400" cy="19050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300" b="1" smtClean="0">
                <a:solidFill>
                  <a:srgbClr val="CC0000"/>
                </a:solidFill>
              </a:rPr>
              <a:t>			</a:t>
            </a:r>
            <a:r>
              <a:rPr lang="en-US" sz="2300" b="1" smtClean="0"/>
              <a:t>Cày đồng đang buổi ban trưa,		Mồ hôi thánh thót như mưa ruộng cày.			Ai ơi bưng bát cơm đầy,		Dẻo thơm một hạt đắng cay muôn phần!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1485900" y="1771650"/>
            <a:ext cx="815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300" b="1">
                <a:solidFill>
                  <a:srgbClr val="0000FF"/>
                </a:solidFill>
              </a:rPr>
              <a:t>		</a:t>
            </a:r>
            <a:r>
              <a:rPr lang="en-US" sz="2300" b="1">
                <a:solidFill>
                  <a:srgbClr val="FFCCCC"/>
                </a:solidFill>
              </a:rPr>
              <a:t>Ơn trời mưa nắng phải thì,</a:t>
            </a:r>
          </a:p>
          <a:p>
            <a:pPr marL="342900" indent="-342900"/>
            <a:r>
              <a:rPr lang="en-US" sz="2300" b="1">
                <a:solidFill>
                  <a:srgbClr val="FFCCCC"/>
                </a:solidFill>
              </a:rPr>
              <a:t>Nơi thì bừa cạn, nơi thì cày sâu.</a:t>
            </a:r>
          </a:p>
          <a:p>
            <a:pPr marL="342900" indent="-342900"/>
            <a:r>
              <a:rPr lang="en-US" sz="2300" b="1">
                <a:solidFill>
                  <a:srgbClr val="FFCCCC"/>
                </a:solidFill>
              </a:rPr>
              <a:t>		Công lênh chẳng quản lâu đâu,</a:t>
            </a:r>
          </a:p>
          <a:p>
            <a:pPr marL="342900" indent="-342900"/>
            <a:r>
              <a:rPr lang="en-US" sz="2300" b="1">
                <a:solidFill>
                  <a:srgbClr val="FFCCCC"/>
                </a:solidFill>
              </a:rPr>
              <a:t>Ngày nay nước bạc, ngày sau cơm vàng.</a:t>
            </a:r>
          </a:p>
          <a:p>
            <a:pPr marL="342900" indent="-342900"/>
            <a:r>
              <a:rPr lang="en-US" sz="2300" b="1">
                <a:solidFill>
                  <a:srgbClr val="FFCCCC"/>
                </a:solidFill>
              </a:rPr>
              <a:t>		Ai ơi đừng bỏ ruộng hoang,</a:t>
            </a:r>
          </a:p>
          <a:p>
            <a:pPr marL="342900" indent="-342900"/>
            <a:r>
              <a:rPr lang="en-US" sz="2300" b="1">
                <a:solidFill>
                  <a:srgbClr val="FFCCCC"/>
                </a:solidFill>
              </a:rPr>
              <a:t>Bao nhiêu tấc đất, tấc vàng bấy nhiêu.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1524000" y="4267200"/>
            <a:ext cx="800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en-US" sz="2300" b="1">
                <a:solidFill>
                  <a:srgbClr val="33CC33"/>
                </a:solidFill>
              </a:rPr>
              <a:t>		</a:t>
            </a:r>
            <a:r>
              <a:rPr lang="en-US" sz="2300" b="1">
                <a:solidFill>
                  <a:srgbClr val="FFFF00"/>
                </a:solidFill>
              </a:rPr>
              <a:t>Người ta đi cấy lấy công,</a:t>
            </a:r>
          </a:p>
          <a:p>
            <a:pPr marL="342900" indent="-342900">
              <a:lnSpc>
                <a:spcPct val="100000"/>
              </a:lnSpc>
            </a:pPr>
            <a:r>
              <a:rPr lang="en-US" sz="2300" b="1">
                <a:solidFill>
                  <a:srgbClr val="FFFF00"/>
                </a:solidFill>
              </a:rPr>
              <a:t>Tôi nay đi cấy còn trông nhiều bề.</a:t>
            </a:r>
          </a:p>
          <a:p>
            <a:pPr marL="342900" indent="-342900">
              <a:lnSpc>
                <a:spcPct val="100000"/>
              </a:lnSpc>
            </a:pPr>
            <a:r>
              <a:rPr lang="en-US" sz="2300" b="1">
                <a:solidFill>
                  <a:srgbClr val="FFFF00"/>
                </a:solidFill>
              </a:rPr>
              <a:t>		Trông trời, trông đất, trông mây,</a:t>
            </a:r>
          </a:p>
          <a:p>
            <a:pPr marL="342900" indent="-342900">
              <a:lnSpc>
                <a:spcPct val="100000"/>
              </a:lnSpc>
            </a:pPr>
            <a:r>
              <a:rPr lang="en-US" sz="2300" b="1">
                <a:solidFill>
                  <a:srgbClr val="FFFF00"/>
                </a:solidFill>
              </a:rPr>
              <a:t>Trông mưa, trông nắng, trông ngày, trông đêm		Trông cho chân cứng đá mềm,</a:t>
            </a:r>
          </a:p>
          <a:p>
            <a:pPr marL="342900" indent="-342900">
              <a:lnSpc>
                <a:spcPct val="100000"/>
              </a:lnSpc>
            </a:pPr>
            <a:r>
              <a:rPr lang="en-US" sz="2300" b="1">
                <a:solidFill>
                  <a:srgbClr val="FFFF00"/>
                </a:solidFill>
              </a:rPr>
              <a:t>Trời yên, biển lặng mới yên tấm lòng.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build="p"/>
      <p:bldP spid="125955" grpId="0"/>
      <p:bldP spid="1259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533400" y="914400"/>
            <a:ext cx="8494713" cy="1446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4400" b="1"/>
              <a:t>Trong khi </a:t>
            </a:r>
            <a:r>
              <a:rPr lang="vi-VN" sz="4400" b="1"/>
              <a:t>đ</a:t>
            </a:r>
            <a:r>
              <a:rPr lang="en-US" sz="4400" b="1"/>
              <a:t>ọc, chúng ta </a:t>
            </a:r>
            <a:r>
              <a:rPr lang="vi-VN" sz="4400" b="1"/>
              <a:t>đ</a:t>
            </a:r>
            <a:r>
              <a:rPr lang="en-US" sz="4400" b="1"/>
              <a:t>ọc giọng như thế nào ?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76200" y="4191000"/>
            <a:ext cx="9144000" cy="216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4000">
                <a:solidFill>
                  <a:srgbClr val="FFFF00"/>
                </a:solidFill>
              </a:rPr>
              <a:t>Chúng ta</a:t>
            </a:r>
            <a:r>
              <a:rPr lang="en-US" sz="4000"/>
              <a:t> </a:t>
            </a:r>
            <a:r>
              <a:rPr lang="en-US" sz="4000">
                <a:solidFill>
                  <a:srgbClr val="FFFF00"/>
                </a:solidFill>
              </a:rPr>
              <a:t>cần đọc với giọng lưu loát, tâm tình, nhẹ nhàng.</a:t>
            </a:r>
          </a:p>
          <a:p>
            <a:pPr marL="342900" indent="-342900">
              <a:spcBef>
                <a:spcPct val="50000"/>
              </a:spcBef>
            </a:pPr>
            <a:endParaRPr lang="en-US" sz="40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33600"/>
            <a:ext cx="9296400" cy="36576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/>
              <a:t>		Cày đồng đang buổi ban trưa,</a:t>
            </a:r>
            <a:endParaRPr lang="en-US" sz="36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smtClean="0"/>
              <a:t>	Mồ hôi thánh thót</a:t>
            </a:r>
            <a:r>
              <a:rPr lang="en-US" sz="3600" smtClean="0">
                <a:solidFill>
                  <a:srgbClr val="FFFF00"/>
                </a:solidFill>
              </a:rPr>
              <a:t> </a:t>
            </a:r>
            <a:r>
              <a:rPr lang="en-US" sz="3600" smtClean="0"/>
              <a:t> như mưa ruộng cày.</a:t>
            </a:r>
            <a:endParaRPr lang="en-US" sz="36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smtClean="0"/>
              <a:t>		Ai ơi  bưng bát cơm đầy,</a:t>
            </a:r>
            <a:endParaRPr lang="en-US" sz="36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smtClean="0"/>
              <a:t>	Dẻo thơm một hạt  đắng cay muôn phần!</a:t>
            </a:r>
            <a:endParaRPr lang="en-US" sz="3600" smtClean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82296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3500">
                <a:solidFill>
                  <a:srgbClr val="FFFF00"/>
                </a:solidFill>
              </a:rPr>
              <a:t>Khi </a:t>
            </a:r>
            <a:r>
              <a:rPr lang="vi-VN" sz="3500">
                <a:solidFill>
                  <a:srgbClr val="FFFF00"/>
                </a:solidFill>
              </a:rPr>
              <a:t>đ</a:t>
            </a:r>
            <a:r>
              <a:rPr lang="en-US" sz="3500">
                <a:solidFill>
                  <a:srgbClr val="FFFF00"/>
                </a:solidFill>
              </a:rPr>
              <a:t>ọc bài ca dao này ta cần ngắt nhịp nh</a:t>
            </a:r>
            <a:r>
              <a:rPr lang="vi-VN" sz="3500">
                <a:solidFill>
                  <a:srgbClr val="FFFF00"/>
                </a:solidFill>
              </a:rPr>
              <a:t>ư</a:t>
            </a:r>
            <a:r>
              <a:rPr lang="en-US" sz="3500">
                <a:solidFill>
                  <a:srgbClr val="FFFF00"/>
                </a:solidFill>
              </a:rPr>
              <a:t> thế nào ?</a:t>
            </a:r>
          </a:p>
        </p:txBody>
      </p:sp>
      <p:sp>
        <p:nvSpPr>
          <p:cNvPr id="129028" name="Line 4"/>
          <p:cNvSpPr>
            <a:spLocks noChangeShapeType="1"/>
          </p:cNvSpPr>
          <p:nvPr/>
        </p:nvSpPr>
        <p:spPr bwMode="auto">
          <a:xfrm flipH="1">
            <a:off x="2971800" y="2190750"/>
            <a:ext cx="152400" cy="514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29" name="Line 5"/>
          <p:cNvSpPr>
            <a:spLocks noChangeShapeType="1"/>
          </p:cNvSpPr>
          <p:nvPr/>
        </p:nvSpPr>
        <p:spPr bwMode="auto">
          <a:xfrm flipH="1">
            <a:off x="7086600" y="2209800"/>
            <a:ext cx="152400" cy="514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 flipH="1">
            <a:off x="4038600" y="2857500"/>
            <a:ext cx="152400" cy="514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 flipH="1">
            <a:off x="8382000" y="2895600"/>
            <a:ext cx="152400" cy="514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 flipH="1">
            <a:off x="8534400" y="2895600"/>
            <a:ext cx="152400" cy="514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 flipH="1">
            <a:off x="1981200" y="3505200"/>
            <a:ext cx="152400" cy="514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 flipH="1">
            <a:off x="6096000" y="3505200"/>
            <a:ext cx="152400" cy="514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 flipH="1">
            <a:off x="4191000" y="4191000"/>
            <a:ext cx="152400" cy="514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36" name="Line 12"/>
          <p:cNvSpPr>
            <a:spLocks noChangeShapeType="1"/>
          </p:cNvSpPr>
          <p:nvPr/>
        </p:nvSpPr>
        <p:spPr bwMode="auto">
          <a:xfrm flipH="1">
            <a:off x="8763000" y="4191000"/>
            <a:ext cx="152400" cy="514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37" name="Line 13"/>
          <p:cNvSpPr>
            <a:spLocks noChangeShapeType="1"/>
          </p:cNvSpPr>
          <p:nvPr/>
        </p:nvSpPr>
        <p:spPr bwMode="auto">
          <a:xfrm flipH="1">
            <a:off x="8896350" y="4191000"/>
            <a:ext cx="152400" cy="5143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9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9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9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9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build="p" autoUpdateAnimBg="0"/>
      <p:bldP spid="129027" grpId="0"/>
      <p:bldP spid="129028" grpId="0" animBg="1"/>
      <p:bldP spid="129029" grpId="0" animBg="1"/>
      <p:bldP spid="129030" grpId="0" animBg="1"/>
      <p:bldP spid="129031" grpId="0" animBg="1"/>
      <p:bldP spid="129032" grpId="0" animBg="1"/>
      <p:bldP spid="129033" grpId="0" animBg="1"/>
      <p:bldP spid="129034" grpId="0" animBg="1"/>
      <p:bldP spid="129035" grpId="0" animBg="1"/>
      <p:bldP spid="129036" grpId="0" animBg="1"/>
      <p:bldP spid="1290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649288" y="900113"/>
            <a:ext cx="8494712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800" b="1">
                <a:solidFill>
                  <a:srgbClr val="FFFF00"/>
                </a:solidFill>
              </a:rPr>
              <a:t>Tập </a:t>
            </a:r>
            <a:r>
              <a:rPr lang="vi-VN" sz="2800" b="1">
                <a:solidFill>
                  <a:srgbClr val="FFFF00"/>
                </a:solidFill>
              </a:rPr>
              <a:t>đ</a:t>
            </a:r>
            <a:r>
              <a:rPr lang="en-US" sz="2800" b="1">
                <a:solidFill>
                  <a:srgbClr val="FFFF00"/>
                </a:solidFill>
              </a:rPr>
              <a:t>ọc</a:t>
            </a:r>
            <a:r>
              <a:rPr lang="en-US" sz="2800">
                <a:solidFill>
                  <a:srgbClr val="FFFF00"/>
                </a:solidFill>
              </a:rPr>
              <a:t>: </a:t>
            </a:r>
            <a:r>
              <a:rPr lang="en-US" sz="3600" b="1">
                <a:solidFill>
                  <a:srgbClr val="FFFF00"/>
                </a:solidFill>
              </a:rPr>
              <a:t>Ca dao về lao </a:t>
            </a:r>
            <a:r>
              <a:rPr lang="vi-VN" sz="3600" b="1">
                <a:solidFill>
                  <a:srgbClr val="FFFF00"/>
                </a:solidFill>
              </a:rPr>
              <a:t>đ</a:t>
            </a:r>
            <a:r>
              <a:rPr lang="en-US" sz="3600" b="1">
                <a:solidFill>
                  <a:srgbClr val="FFFF00"/>
                </a:solidFill>
              </a:rPr>
              <a:t>ộng sản xuất</a:t>
            </a:r>
            <a:r>
              <a:rPr lang="en-US" b="1"/>
              <a:t> </a:t>
            </a:r>
          </a:p>
        </p:txBody>
      </p:sp>
      <p:sp>
        <p:nvSpPr>
          <p:cNvPr id="16387" name="Line 6"/>
          <p:cNvSpPr>
            <a:spLocks noChangeShapeType="1"/>
          </p:cNvSpPr>
          <p:nvPr/>
        </p:nvSpPr>
        <p:spPr bwMode="auto">
          <a:xfrm flipH="1">
            <a:off x="4124325" y="2325688"/>
            <a:ext cx="1588" cy="3997325"/>
          </a:xfrm>
          <a:prstGeom prst="line">
            <a:avLst/>
          </a:prstGeom>
          <a:noFill/>
          <a:ln w="38100" cap="sq">
            <a:solidFill>
              <a:srgbClr val="EDF06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86400" y="1905000"/>
            <a:ext cx="21526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>
                <a:solidFill>
                  <a:srgbClr val="FFFF00"/>
                </a:solidFill>
              </a:rPr>
              <a:t>Luyện </a:t>
            </a:r>
            <a:r>
              <a:rPr lang="vi-VN" sz="2400" b="1">
                <a:solidFill>
                  <a:srgbClr val="FFFF00"/>
                </a:solidFill>
              </a:rPr>
              <a:t>đ</a:t>
            </a:r>
            <a:r>
              <a:rPr lang="en-US" sz="2400" b="1">
                <a:solidFill>
                  <a:srgbClr val="FFFF00"/>
                </a:solidFill>
              </a:rPr>
              <a:t>ọc</a:t>
            </a:r>
            <a:endParaRPr lang="en-US" sz="1800" b="1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730750" y="2925763"/>
            <a:ext cx="2681288" cy="2301875"/>
            <a:chOff x="240" y="1776"/>
            <a:chExt cx="1689" cy="1450"/>
          </a:xfrm>
        </p:grpSpPr>
        <p:grpSp>
          <p:nvGrpSpPr>
            <p:cNvPr id="16392" name="Group 9"/>
            <p:cNvGrpSpPr>
              <a:grpSpLocks/>
            </p:cNvGrpSpPr>
            <p:nvPr/>
          </p:nvGrpSpPr>
          <p:grpSpPr bwMode="auto">
            <a:xfrm>
              <a:off x="480" y="1776"/>
              <a:ext cx="1449" cy="1376"/>
              <a:chOff x="522" y="1551"/>
              <a:chExt cx="1449" cy="1240"/>
            </a:xfrm>
          </p:grpSpPr>
          <p:grpSp>
            <p:nvGrpSpPr>
              <p:cNvPr id="16394" name="Group 10"/>
              <p:cNvGrpSpPr>
                <a:grpSpLocks/>
              </p:cNvGrpSpPr>
              <p:nvPr/>
            </p:nvGrpSpPr>
            <p:grpSpPr bwMode="auto">
              <a:xfrm>
                <a:off x="522" y="1551"/>
                <a:ext cx="1412" cy="599"/>
                <a:chOff x="522" y="1551"/>
                <a:chExt cx="1412" cy="599"/>
              </a:xfrm>
            </p:grpSpPr>
            <p:sp>
              <p:nvSpPr>
                <p:cNvPr id="1639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2" y="1551"/>
                  <a:ext cx="1356" cy="227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100000"/>
                    </a:lnSpc>
                    <a:spcBef>
                      <a:spcPct val="50000"/>
                    </a:spcBef>
                    <a:buClrTx/>
                  </a:pPr>
                  <a:r>
                    <a:rPr lang="en-US" b="1">
                      <a:solidFill>
                        <a:srgbClr val="FFFF00"/>
                      </a:solidFill>
                    </a:rPr>
                    <a:t>  công lênh</a:t>
                  </a:r>
                </a:p>
              </p:txBody>
            </p:sp>
            <p:sp>
              <p:nvSpPr>
                <p:cNvPr id="1639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78" y="1923"/>
                  <a:ext cx="1356" cy="227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100000"/>
                    </a:lnSpc>
                    <a:spcBef>
                      <a:spcPct val="50000"/>
                    </a:spcBef>
                    <a:buClrTx/>
                  </a:pPr>
                  <a:r>
                    <a:rPr lang="en-US" b="1">
                      <a:solidFill>
                        <a:srgbClr val="FFFF00"/>
                      </a:solidFill>
                    </a:rPr>
                    <a:t> tấc </a:t>
                  </a:r>
                  <a:r>
                    <a:rPr lang="vi-VN" b="1">
                      <a:solidFill>
                        <a:srgbClr val="FFFF00"/>
                      </a:solidFill>
                    </a:rPr>
                    <a:t>đ</a:t>
                  </a:r>
                  <a:r>
                    <a:rPr lang="en-US" b="1">
                      <a:solidFill>
                        <a:srgbClr val="FFFF00"/>
                      </a:solidFill>
                    </a:rPr>
                    <a:t>ất</a:t>
                  </a:r>
                </a:p>
              </p:txBody>
            </p:sp>
          </p:grpSp>
          <p:sp>
            <p:nvSpPr>
              <p:cNvPr id="16395" name="Text Box 13"/>
              <p:cNvSpPr txBox="1">
                <a:spLocks noChangeArrowheads="1"/>
              </p:cNvSpPr>
              <p:nvPr/>
            </p:nvSpPr>
            <p:spPr bwMode="auto">
              <a:xfrm>
                <a:off x="615" y="2267"/>
                <a:ext cx="1356" cy="227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50000"/>
                  </a:spcBef>
                  <a:buClrTx/>
                </a:pPr>
                <a:r>
                  <a:rPr lang="en-US" b="1">
                    <a:solidFill>
                      <a:srgbClr val="FFFF00"/>
                    </a:solidFill>
                  </a:rPr>
                  <a:t>tấc vàng</a:t>
                </a:r>
              </a:p>
            </p:txBody>
          </p:sp>
          <p:sp>
            <p:nvSpPr>
              <p:cNvPr id="16396" name="Text Box 14">
                <a:hlinkClick r:id="rId3" action="ppaction://hlinksldjump"/>
              </p:cNvPr>
              <p:cNvSpPr txBox="1">
                <a:spLocks noChangeArrowheads="1"/>
              </p:cNvSpPr>
              <p:nvPr/>
            </p:nvSpPr>
            <p:spPr bwMode="auto">
              <a:xfrm>
                <a:off x="560" y="2564"/>
                <a:ext cx="1356" cy="227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50000"/>
                  </a:spcBef>
                  <a:buClrTx/>
                </a:pPr>
                <a:r>
                  <a:rPr lang="en-US" b="1">
                    <a:solidFill>
                      <a:srgbClr val="FFFF00"/>
                    </a:solidFill>
                  </a:rPr>
                  <a:t> </a:t>
                </a:r>
                <a:endParaRPr lang="en-US" sz="3600" b="1"/>
              </a:p>
            </p:txBody>
          </p:sp>
        </p:grpSp>
        <p:sp>
          <p:nvSpPr>
            <p:cNvPr id="16393" name="Text Box 21"/>
            <p:cNvSpPr txBox="1">
              <a:spLocks noChangeArrowheads="1"/>
            </p:cNvSpPr>
            <p:nvPr/>
          </p:nvSpPr>
          <p:spPr bwMode="auto">
            <a:xfrm>
              <a:off x="240" y="2928"/>
              <a:ext cx="139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</a:pPr>
              <a:r>
                <a:rPr lang="en-US" sz="2400" b="1">
                  <a:solidFill>
                    <a:srgbClr val="FFFF00"/>
                  </a:solidFill>
                </a:rPr>
                <a:t>      lâu </a:t>
              </a:r>
              <a:r>
                <a:rPr lang="vi-VN" sz="2400" b="1">
                  <a:solidFill>
                    <a:srgbClr val="FFFF00"/>
                  </a:solidFill>
                </a:rPr>
                <a:t>đ</a:t>
              </a:r>
              <a:r>
                <a:rPr lang="en-US" sz="2400" b="1">
                  <a:solidFill>
                    <a:srgbClr val="FFFF00"/>
                  </a:solidFill>
                </a:rPr>
                <a:t>âu </a:t>
              </a:r>
            </a:p>
          </p:txBody>
        </p:sp>
      </p:grpSp>
      <p:sp>
        <p:nvSpPr>
          <p:cNvPr id="76830" name="Text Box 30"/>
          <p:cNvSpPr txBox="1">
            <a:spLocks noChangeArrowheads="1"/>
          </p:cNvSpPr>
          <p:nvPr/>
        </p:nvSpPr>
        <p:spPr bwMode="auto">
          <a:xfrm>
            <a:off x="5264150" y="5364163"/>
            <a:ext cx="1752600" cy="434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biển lặng</a:t>
            </a:r>
          </a:p>
        </p:txBody>
      </p:sp>
      <p:sp>
        <p:nvSpPr>
          <p:cNvPr id="16391" name="Text Box 3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143000" y="1995488"/>
            <a:ext cx="21526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>
                <a:solidFill>
                  <a:srgbClr val="FFFF00"/>
                </a:solidFill>
              </a:rPr>
              <a:t>Tìm hiểu bài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000" i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u="sng" smtClean="0"/>
              <a:t>Tập đọc</a:t>
            </a:r>
            <a:r>
              <a:rPr lang="en-US" sz="2800" smtClean="0"/>
              <a:t> </a:t>
            </a:r>
          </a:p>
          <a:p>
            <a:pPr algn="ctr" eaLnBrk="1" hangingPunct="1">
              <a:buFontTx/>
              <a:buNone/>
            </a:pPr>
            <a:r>
              <a:rPr lang="en-US" sz="4000" smtClean="0"/>
              <a:t>Ca dao về lao </a:t>
            </a:r>
            <a:r>
              <a:rPr lang="vi-VN" sz="4000" smtClean="0"/>
              <a:t>đ</a:t>
            </a:r>
            <a:r>
              <a:rPr lang="en-US" sz="4000" smtClean="0"/>
              <a:t>ộng sản xuất</a:t>
            </a:r>
          </a:p>
          <a:p>
            <a:pPr algn="ctr" eaLnBrk="1" hangingPunct="1">
              <a:buFontTx/>
              <a:buNone/>
            </a:pPr>
            <a:endParaRPr lang="en-US" sz="3600" smtClean="0">
              <a:latin typeface=".VnArial" pitchFamily="34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09600" y="4038600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3600"/>
              <a:t>Luyện </a:t>
            </a:r>
            <a:r>
              <a:rPr lang="vi-VN" sz="3600"/>
              <a:t>đ</a:t>
            </a:r>
            <a:r>
              <a:rPr lang="en-US" sz="3600"/>
              <a:t>ọc: Đọc tiếp sức 3 bài ca dao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HOURGL_1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00200"/>
            <a:ext cx="5867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AutoShape 5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752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Mời các em đọc bài theo </a:t>
            </a:r>
            <a:r>
              <a:rPr lang="en-US" sz="4000" smtClean="0">
                <a:solidFill>
                  <a:srgbClr val="FF0000"/>
                </a:solidFill>
              </a:rPr>
              <a:t>nhóm đôi</a:t>
            </a:r>
            <a:r>
              <a:rPr lang="en-US" smtClean="0"/>
              <a:t> (trong 3 phút)</a:t>
            </a:r>
            <a:endParaRPr lang="en-US" i="1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AutoShape 4" descr="Pink tissue paper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48600" cy="5943600"/>
          </a:xfrm>
          <a:prstGeom prst="horizontalScrol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  <a:round/>
          </a:ln>
        </p:spPr>
        <p:txBody>
          <a:bodyPr/>
          <a:lstStyle/>
          <a:p>
            <a:pPr eaLnBrk="1" hangingPunct="1">
              <a:defRPr/>
            </a:pPr>
            <a:r>
              <a:rPr lang="en-US" i="1" smtClean="0">
                <a:solidFill>
                  <a:srgbClr val="0000FF"/>
                </a:solidFill>
              </a:rPr>
              <a:t>Mời các em dừng lại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88900" y="0"/>
            <a:ext cx="8888413" cy="2233613"/>
          </a:xfrm>
          <a:prstGeom prst="cloudCallout">
            <a:avLst>
              <a:gd name="adj1" fmla="val -35120"/>
              <a:gd name="adj2" fmla="val 146093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2800" b="1">
                <a:solidFill>
                  <a:srgbClr val="D60093"/>
                </a:solidFill>
              </a:rPr>
              <a:t>1. Tìm những hình ảnh nói lên nỗi vất vả, lo lắng của ng</a:t>
            </a:r>
            <a:r>
              <a:rPr lang="vi-VN" sz="2800" b="1">
                <a:solidFill>
                  <a:srgbClr val="D60093"/>
                </a:solidFill>
              </a:rPr>
              <a:t>ư</a:t>
            </a:r>
            <a:r>
              <a:rPr lang="en-US" sz="2800" b="1">
                <a:solidFill>
                  <a:srgbClr val="D60093"/>
                </a:solidFill>
              </a:rPr>
              <a:t>ời nông dân trong sản xuất? </a:t>
            </a:r>
            <a:r>
              <a:rPr lang="en-US" sz="2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TRAU C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/>
          <p:cNvSpPr>
            <a:spLocks noChangeArrowheads="1"/>
          </p:cNvSpPr>
          <p:nvPr/>
        </p:nvSpPr>
        <p:spPr bwMode="auto">
          <a:xfrm>
            <a:off x="0" y="1828800"/>
            <a:ext cx="9144000" cy="1219200"/>
          </a:xfrm>
          <a:prstGeom prst="cloudCallout">
            <a:avLst>
              <a:gd name="adj1" fmla="val -34046"/>
              <a:gd name="adj2" fmla="val 228255"/>
            </a:avLst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4000" b="1">
                <a:solidFill>
                  <a:srgbClr val="CC3300"/>
                </a:solidFill>
              </a:rPr>
              <a:t>Kiểm tra bài cũ</a:t>
            </a:r>
            <a:r>
              <a:rPr lang="en-US" sz="3200" b="1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81000" y="4678363"/>
            <a:ext cx="8362950" cy="1816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3200"/>
              <a:t>Đọc </a:t>
            </a:r>
            <a:r>
              <a:rPr lang="vi-VN" sz="3200"/>
              <a:t>đ</a:t>
            </a:r>
            <a:r>
              <a:rPr lang="en-US" sz="3200"/>
              <a:t>oạn 1 và trả lời câu hỏi: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3200">
                <a:solidFill>
                  <a:srgbClr val="FFFF00"/>
                </a:solidFill>
              </a:rPr>
              <a:t>Ông … </a:t>
            </a:r>
            <a:r>
              <a:rPr lang="vi-VN" sz="3200">
                <a:solidFill>
                  <a:srgbClr val="FFFF00"/>
                </a:solidFill>
              </a:rPr>
              <a:t>đ</a:t>
            </a:r>
            <a:r>
              <a:rPr lang="en-US" sz="3200">
                <a:solidFill>
                  <a:srgbClr val="FFFF00"/>
                </a:solidFill>
              </a:rPr>
              <a:t>ã làm thế nào </a:t>
            </a:r>
            <a:r>
              <a:rPr lang="vi-VN" sz="3200">
                <a:solidFill>
                  <a:srgbClr val="FFFF00"/>
                </a:solidFill>
              </a:rPr>
              <a:t>đ</a:t>
            </a:r>
            <a:r>
              <a:rPr lang="en-US" sz="3200">
                <a:solidFill>
                  <a:srgbClr val="FFFF00"/>
                </a:solidFill>
              </a:rPr>
              <a:t>ể </a:t>
            </a:r>
            <a:r>
              <a:rPr lang="vi-VN" sz="3200">
                <a:solidFill>
                  <a:srgbClr val="FFFF00"/>
                </a:solidFill>
              </a:rPr>
              <a:t>đư</a:t>
            </a:r>
            <a:r>
              <a:rPr lang="en-US" sz="3200">
                <a:solidFill>
                  <a:srgbClr val="FFFF00"/>
                </a:solidFill>
              </a:rPr>
              <a:t>a </a:t>
            </a:r>
            <a:r>
              <a:rPr lang="vi-VN" sz="3200">
                <a:solidFill>
                  <a:srgbClr val="FFFF00"/>
                </a:solidFill>
              </a:rPr>
              <a:t>đư</a:t>
            </a:r>
            <a:r>
              <a:rPr lang="en-US" sz="3200">
                <a:solidFill>
                  <a:srgbClr val="FFFF00"/>
                </a:solidFill>
              </a:rPr>
              <a:t>ợc n</a:t>
            </a:r>
            <a:r>
              <a:rPr lang="vi-VN" sz="3200">
                <a:solidFill>
                  <a:srgbClr val="FFFF00"/>
                </a:solidFill>
              </a:rPr>
              <a:t>ư</a:t>
            </a:r>
            <a:r>
              <a:rPr lang="en-US" sz="3200">
                <a:solidFill>
                  <a:srgbClr val="FFFF00"/>
                </a:solidFill>
              </a:rPr>
              <a:t>ớc về thôn?</a:t>
            </a: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609600" y="0"/>
            <a:ext cx="7772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</a:rPr>
              <a:t>T</a:t>
            </a:r>
            <a:r>
              <a:rPr lang="en-US" sz="4400">
                <a:solidFill>
                  <a:srgbClr val="FFFF00"/>
                </a:solidFill>
              </a:rPr>
              <a:t>ập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  <p:bldP spid="83971" grpId="0"/>
      <p:bldP spid="839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649288" y="900113"/>
            <a:ext cx="8494712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800" b="1">
                <a:solidFill>
                  <a:srgbClr val="FFFF00"/>
                </a:solidFill>
              </a:rPr>
              <a:t>Tập </a:t>
            </a:r>
            <a:r>
              <a:rPr lang="vi-VN" sz="2800" b="1">
                <a:solidFill>
                  <a:srgbClr val="FFFF00"/>
                </a:solidFill>
              </a:rPr>
              <a:t>đ</a:t>
            </a:r>
            <a:r>
              <a:rPr lang="en-US" sz="2800" b="1">
                <a:solidFill>
                  <a:srgbClr val="FFFF00"/>
                </a:solidFill>
              </a:rPr>
              <a:t>ọc</a:t>
            </a:r>
            <a:r>
              <a:rPr lang="en-US" sz="2800">
                <a:solidFill>
                  <a:srgbClr val="FFFF00"/>
                </a:solidFill>
              </a:rPr>
              <a:t>: </a:t>
            </a:r>
            <a:r>
              <a:rPr lang="en-US" sz="3600" b="1">
                <a:solidFill>
                  <a:srgbClr val="FFFF00"/>
                </a:solidFill>
              </a:rPr>
              <a:t>Ca dao về lao </a:t>
            </a:r>
            <a:r>
              <a:rPr lang="vi-VN" sz="3600" b="1">
                <a:solidFill>
                  <a:srgbClr val="FFFF00"/>
                </a:solidFill>
              </a:rPr>
              <a:t>đ</a:t>
            </a:r>
            <a:r>
              <a:rPr lang="en-US" sz="3600" b="1">
                <a:solidFill>
                  <a:srgbClr val="FFFF00"/>
                </a:solidFill>
              </a:rPr>
              <a:t>ộng sản xuất</a:t>
            </a:r>
            <a:r>
              <a:rPr lang="en-US" b="1"/>
              <a:t> </a:t>
            </a:r>
          </a:p>
        </p:txBody>
      </p:sp>
      <p:sp>
        <p:nvSpPr>
          <p:cNvPr id="24579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019800" y="1992313"/>
            <a:ext cx="21526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>
                <a:solidFill>
                  <a:srgbClr val="FFFF00"/>
                </a:solidFill>
              </a:rPr>
              <a:t>Luyện </a:t>
            </a:r>
            <a:r>
              <a:rPr lang="vi-VN" sz="2400" b="1">
                <a:solidFill>
                  <a:srgbClr val="FFFF00"/>
                </a:solidFill>
              </a:rPr>
              <a:t>đ</a:t>
            </a:r>
            <a:r>
              <a:rPr lang="en-US" sz="2400" b="1">
                <a:solidFill>
                  <a:srgbClr val="FFFF00"/>
                </a:solidFill>
              </a:rPr>
              <a:t>ọc</a:t>
            </a:r>
            <a:endParaRPr lang="en-US" sz="1800" b="1"/>
          </a:p>
        </p:txBody>
      </p:sp>
      <p:grpSp>
        <p:nvGrpSpPr>
          <p:cNvPr id="24580" name="Group 8"/>
          <p:cNvGrpSpPr>
            <a:grpSpLocks/>
          </p:cNvGrpSpPr>
          <p:nvPr/>
        </p:nvGrpSpPr>
        <p:grpSpPr bwMode="auto">
          <a:xfrm>
            <a:off x="5797550" y="3013075"/>
            <a:ext cx="2300288" cy="2184400"/>
            <a:chOff x="522" y="1551"/>
            <a:chExt cx="1449" cy="1240"/>
          </a:xfrm>
        </p:grpSpPr>
        <p:grpSp>
          <p:nvGrpSpPr>
            <p:cNvPr id="24586" name="Group 9"/>
            <p:cNvGrpSpPr>
              <a:grpSpLocks/>
            </p:cNvGrpSpPr>
            <p:nvPr/>
          </p:nvGrpSpPr>
          <p:grpSpPr bwMode="auto">
            <a:xfrm>
              <a:off x="522" y="1551"/>
              <a:ext cx="1412" cy="599"/>
              <a:chOff x="522" y="1551"/>
              <a:chExt cx="1412" cy="599"/>
            </a:xfrm>
          </p:grpSpPr>
          <p:sp>
            <p:nvSpPr>
              <p:cNvPr id="24589" name="Text Box 10"/>
              <p:cNvSpPr txBox="1">
                <a:spLocks noChangeArrowheads="1"/>
              </p:cNvSpPr>
              <p:nvPr/>
            </p:nvSpPr>
            <p:spPr bwMode="auto">
              <a:xfrm>
                <a:off x="522" y="1551"/>
                <a:ext cx="1356" cy="227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50000"/>
                  </a:spcBef>
                  <a:buClrTx/>
                </a:pPr>
                <a:r>
                  <a:rPr lang="en-US" b="1">
                    <a:solidFill>
                      <a:srgbClr val="FFFF00"/>
                    </a:solidFill>
                  </a:rPr>
                  <a:t>  công lênh</a:t>
                </a:r>
              </a:p>
            </p:txBody>
          </p:sp>
          <p:sp>
            <p:nvSpPr>
              <p:cNvPr id="24590" name="Text Box 11"/>
              <p:cNvSpPr txBox="1">
                <a:spLocks noChangeArrowheads="1"/>
              </p:cNvSpPr>
              <p:nvPr/>
            </p:nvSpPr>
            <p:spPr bwMode="auto">
              <a:xfrm>
                <a:off x="578" y="1923"/>
                <a:ext cx="1356" cy="227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50000"/>
                  </a:spcBef>
                  <a:buClrTx/>
                </a:pPr>
                <a:r>
                  <a:rPr lang="en-US" b="1">
                    <a:solidFill>
                      <a:srgbClr val="FFFF00"/>
                    </a:solidFill>
                  </a:rPr>
                  <a:t> tấc </a:t>
                </a:r>
                <a:r>
                  <a:rPr lang="vi-VN" b="1">
                    <a:solidFill>
                      <a:srgbClr val="FFFF00"/>
                    </a:solidFill>
                  </a:rPr>
                  <a:t>đ</a:t>
                </a:r>
                <a:r>
                  <a:rPr lang="en-US" b="1">
                    <a:solidFill>
                      <a:srgbClr val="FFFF00"/>
                    </a:solidFill>
                  </a:rPr>
                  <a:t>ất</a:t>
                </a:r>
              </a:p>
            </p:txBody>
          </p:sp>
        </p:grpSp>
        <p:sp>
          <p:nvSpPr>
            <p:cNvPr id="24587" name="Text Box 12"/>
            <p:cNvSpPr txBox="1">
              <a:spLocks noChangeArrowheads="1"/>
            </p:cNvSpPr>
            <p:nvPr/>
          </p:nvSpPr>
          <p:spPr bwMode="auto">
            <a:xfrm>
              <a:off x="615" y="2267"/>
              <a:ext cx="1356" cy="2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</a:pPr>
              <a:r>
                <a:rPr lang="en-US" b="1">
                  <a:solidFill>
                    <a:srgbClr val="FFFF00"/>
                  </a:solidFill>
                </a:rPr>
                <a:t>tấc vàng</a:t>
              </a:r>
            </a:p>
          </p:txBody>
        </p:sp>
        <p:sp>
          <p:nvSpPr>
            <p:cNvPr id="24588" name="Text Box 13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60" y="2564"/>
              <a:ext cx="1356" cy="2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</a:pPr>
              <a:r>
                <a:rPr lang="en-US" b="1">
                  <a:solidFill>
                    <a:srgbClr val="FFFF00"/>
                  </a:solidFill>
                </a:rPr>
                <a:t> biển lặng</a:t>
              </a:r>
            </a:p>
          </p:txBody>
        </p:sp>
      </p:grpSp>
      <p:sp>
        <p:nvSpPr>
          <p:cNvPr id="24581" name="Text Box 14"/>
          <p:cNvSpPr txBox="1">
            <a:spLocks noChangeArrowheads="1"/>
          </p:cNvSpPr>
          <p:nvPr/>
        </p:nvSpPr>
        <p:spPr bwMode="auto">
          <a:xfrm>
            <a:off x="5949950" y="5299075"/>
            <a:ext cx="1752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>
                <a:solidFill>
                  <a:srgbClr val="FFFF00"/>
                </a:solidFill>
              </a:rPr>
              <a:t>lâu </a:t>
            </a:r>
            <a:r>
              <a:rPr lang="vi-VN" sz="2400" b="1">
                <a:solidFill>
                  <a:srgbClr val="FFFF00"/>
                </a:solidFill>
              </a:rPr>
              <a:t>đ</a:t>
            </a:r>
            <a:r>
              <a:rPr lang="en-US" sz="2400" b="1">
                <a:solidFill>
                  <a:srgbClr val="FFFF00"/>
                </a:solidFill>
              </a:rPr>
              <a:t>âu</a:t>
            </a:r>
          </a:p>
        </p:txBody>
      </p:sp>
      <p:sp>
        <p:nvSpPr>
          <p:cNvPr id="24582" name="Line 17"/>
          <p:cNvSpPr>
            <a:spLocks noChangeShapeType="1"/>
          </p:cNvSpPr>
          <p:nvPr/>
        </p:nvSpPr>
        <p:spPr bwMode="auto">
          <a:xfrm flipH="1">
            <a:off x="4722813" y="2057400"/>
            <a:ext cx="1587" cy="3997325"/>
          </a:xfrm>
          <a:prstGeom prst="line">
            <a:avLst/>
          </a:prstGeom>
          <a:noFill/>
          <a:ln w="38100" cap="sq">
            <a:solidFill>
              <a:srgbClr val="EDF06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Text Box 1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306513" y="2012950"/>
            <a:ext cx="21526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>
                <a:solidFill>
                  <a:srgbClr val="FFFF00"/>
                </a:solidFill>
              </a:rPr>
              <a:t>Tìm hiểu bài</a:t>
            </a:r>
          </a:p>
        </p:txBody>
      </p:sp>
      <p:sp>
        <p:nvSpPr>
          <p:cNvPr id="89107" name="Text Box 19"/>
          <p:cNvSpPr txBox="1">
            <a:spLocks noChangeArrowheads="1"/>
          </p:cNvSpPr>
          <p:nvPr/>
        </p:nvSpPr>
        <p:spPr bwMode="auto">
          <a:xfrm>
            <a:off x="609600" y="3048000"/>
            <a:ext cx="215265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Thánh thót</a:t>
            </a:r>
          </a:p>
        </p:txBody>
      </p:sp>
      <p:sp>
        <p:nvSpPr>
          <p:cNvPr id="89108" name="Text Box 20"/>
          <p:cNvSpPr txBox="1">
            <a:spLocks noChangeArrowheads="1"/>
          </p:cNvSpPr>
          <p:nvPr/>
        </p:nvSpPr>
        <p:spPr bwMode="auto">
          <a:xfrm>
            <a:off x="2085975" y="3028950"/>
            <a:ext cx="215265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, </a:t>
            </a:r>
            <a:r>
              <a:rPr lang="vi-VN" b="1">
                <a:solidFill>
                  <a:srgbClr val="FFFF00"/>
                </a:solidFill>
              </a:rPr>
              <a:t>đ</a:t>
            </a:r>
            <a:r>
              <a:rPr lang="en-US" b="1">
                <a:solidFill>
                  <a:srgbClr val="FFFF00"/>
                </a:solidFill>
              </a:rPr>
              <a:t>ắng cay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7" grpId="0"/>
      <p:bldP spid="8910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649288" y="900113"/>
            <a:ext cx="8494712" cy="646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800" b="1">
                <a:solidFill>
                  <a:srgbClr val="FFFF00"/>
                </a:solidFill>
              </a:rPr>
              <a:t>Tập </a:t>
            </a:r>
            <a:r>
              <a:rPr lang="vi-VN" sz="2800" b="1">
                <a:solidFill>
                  <a:srgbClr val="FFFF00"/>
                </a:solidFill>
              </a:rPr>
              <a:t>đ</a:t>
            </a:r>
            <a:r>
              <a:rPr lang="en-US" sz="2800" b="1">
                <a:solidFill>
                  <a:srgbClr val="FFFF00"/>
                </a:solidFill>
              </a:rPr>
              <a:t>ọc</a:t>
            </a:r>
            <a:r>
              <a:rPr lang="en-US" sz="2800">
                <a:solidFill>
                  <a:srgbClr val="FFFF00"/>
                </a:solidFill>
              </a:rPr>
              <a:t>: </a:t>
            </a:r>
            <a:r>
              <a:rPr lang="en-US" sz="3600" b="1">
                <a:solidFill>
                  <a:srgbClr val="FFFF00"/>
                </a:solidFill>
              </a:rPr>
              <a:t>Ca dao về lao </a:t>
            </a:r>
            <a:r>
              <a:rPr lang="vi-VN" sz="3600" b="1">
                <a:solidFill>
                  <a:srgbClr val="FFFF00"/>
                </a:solidFill>
              </a:rPr>
              <a:t>đ</a:t>
            </a:r>
            <a:r>
              <a:rPr lang="en-US" sz="3600" b="1">
                <a:solidFill>
                  <a:srgbClr val="FFFF00"/>
                </a:solidFill>
              </a:rPr>
              <a:t>ộng sản xuất</a:t>
            </a:r>
            <a:r>
              <a:rPr lang="en-US" b="1"/>
              <a:t> </a:t>
            </a:r>
          </a:p>
        </p:txBody>
      </p:sp>
      <p:sp>
        <p:nvSpPr>
          <p:cNvPr id="25603" name="Line 6"/>
          <p:cNvSpPr>
            <a:spLocks noChangeShapeType="1"/>
          </p:cNvSpPr>
          <p:nvPr/>
        </p:nvSpPr>
        <p:spPr bwMode="auto">
          <a:xfrm flipH="1">
            <a:off x="4722813" y="1905000"/>
            <a:ext cx="1587" cy="3997325"/>
          </a:xfrm>
          <a:prstGeom prst="line">
            <a:avLst/>
          </a:prstGeom>
          <a:noFill/>
          <a:ln w="38100" cap="sq">
            <a:solidFill>
              <a:srgbClr val="EDF06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Text 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486400" y="1905000"/>
            <a:ext cx="21526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>
                <a:solidFill>
                  <a:srgbClr val="FFFF00"/>
                </a:solidFill>
              </a:rPr>
              <a:t>Luyện </a:t>
            </a:r>
            <a:r>
              <a:rPr lang="vi-VN" sz="2400" b="1">
                <a:solidFill>
                  <a:srgbClr val="FFFF00"/>
                </a:solidFill>
              </a:rPr>
              <a:t>đ</a:t>
            </a:r>
            <a:r>
              <a:rPr lang="en-US" sz="2400" b="1">
                <a:solidFill>
                  <a:srgbClr val="FFFF00"/>
                </a:solidFill>
              </a:rPr>
              <a:t>ọc</a:t>
            </a:r>
            <a:endParaRPr lang="en-US" sz="1800" b="1"/>
          </a:p>
        </p:txBody>
      </p:sp>
      <p:grpSp>
        <p:nvGrpSpPr>
          <p:cNvPr id="25605" name="Group 9"/>
          <p:cNvGrpSpPr>
            <a:grpSpLocks/>
          </p:cNvGrpSpPr>
          <p:nvPr/>
        </p:nvGrpSpPr>
        <p:grpSpPr bwMode="auto">
          <a:xfrm>
            <a:off x="5548313" y="2773363"/>
            <a:ext cx="2300287" cy="2184400"/>
            <a:chOff x="522" y="1551"/>
            <a:chExt cx="1449" cy="1240"/>
          </a:xfrm>
        </p:grpSpPr>
        <p:grpSp>
          <p:nvGrpSpPr>
            <p:cNvPr id="25612" name="Group 10"/>
            <p:cNvGrpSpPr>
              <a:grpSpLocks/>
            </p:cNvGrpSpPr>
            <p:nvPr/>
          </p:nvGrpSpPr>
          <p:grpSpPr bwMode="auto">
            <a:xfrm>
              <a:off x="522" y="1551"/>
              <a:ext cx="1412" cy="599"/>
              <a:chOff x="522" y="1551"/>
              <a:chExt cx="1412" cy="599"/>
            </a:xfrm>
          </p:grpSpPr>
          <p:sp>
            <p:nvSpPr>
              <p:cNvPr id="25615" name="Text Box 11"/>
              <p:cNvSpPr txBox="1">
                <a:spLocks noChangeArrowheads="1"/>
              </p:cNvSpPr>
              <p:nvPr/>
            </p:nvSpPr>
            <p:spPr bwMode="auto">
              <a:xfrm>
                <a:off x="522" y="1551"/>
                <a:ext cx="1356" cy="227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50000"/>
                  </a:spcBef>
                  <a:buClrTx/>
                </a:pPr>
                <a:r>
                  <a:rPr lang="en-US" b="1">
                    <a:solidFill>
                      <a:srgbClr val="FFFF00"/>
                    </a:solidFill>
                  </a:rPr>
                  <a:t>  công lênh</a:t>
                </a:r>
              </a:p>
            </p:txBody>
          </p:sp>
          <p:sp>
            <p:nvSpPr>
              <p:cNvPr id="25616" name="Text Box 12"/>
              <p:cNvSpPr txBox="1">
                <a:spLocks noChangeArrowheads="1"/>
              </p:cNvSpPr>
              <p:nvPr/>
            </p:nvSpPr>
            <p:spPr bwMode="auto">
              <a:xfrm>
                <a:off x="578" y="1923"/>
                <a:ext cx="1356" cy="227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50000"/>
                  </a:spcBef>
                  <a:buClrTx/>
                </a:pPr>
                <a:r>
                  <a:rPr lang="en-US" b="1">
                    <a:solidFill>
                      <a:srgbClr val="FFFF00"/>
                    </a:solidFill>
                  </a:rPr>
                  <a:t> tấc </a:t>
                </a:r>
                <a:r>
                  <a:rPr lang="vi-VN" b="1">
                    <a:solidFill>
                      <a:srgbClr val="FFFF00"/>
                    </a:solidFill>
                  </a:rPr>
                  <a:t>đ</a:t>
                </a:r>
                <a:r>
                  <a:rPr lang="en-US" b="1">
                    <a:solidFill>
                      <a:srgbClr val="FFFF00"/>
                    </a:solidFill>
                  </a:rPr>
                  <a:t>ất</a:t>
                </a:r>
              </a:p>
            </p:txBody>
          </p:sp>
        </p:grpSp>
        <p:sp>
          <p:nvSpPr>
            <p:cNvPr id="25613" name="Text Box 13"/>
            <p:cNvSpPr txBox="1">
              <a:spLocks noChangeArrowheads="1"/>
            </p:cNvSpPr>
            <p:nvPr/>
          </p:nvSpPr>
          <p:spPr bwMode="auto">
            <a:xfrm>
              <a:off x="615" y="2267"/>
              <a:ext cx="1356" cy="2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</a:pPr>
              <a:r>
                <a:rPr lang="en-US" b="1">
                  <a:solidFill>
                    <a:srgbClr val="FFFF00"/>
                  </a:solidFill>
                </a:rPr>
                <a:t>tấc vàng</a:t>
              </a:r>
            </a:p>
          </p:txBody>
        </p:sp>
        <p:sp>
          <p:nvSpPr>
            <p:cNvPr id="25614" name="Text Box 1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60" y="2564"/>
              <a:ext cx="1356" cy="22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50000"/>
                </a:spcBef>
                <a:buClrTx/>
              </a:pPr>
              <a:r>
                <a:rPr lang="en-US" b="1">
                  <a:solidFill>
                    <a:srgbClr val="FFFF00"/>
                  </a:solidFill>
                </a:rPr>
                <a:t> biển lặng</a:t>
              </a:r>
            </a:p>
          </p:txBody>
        </p:sp>
      </p:grpSp>
      <p:sp>
        <p:nvSpPr>
          <p:cNvPr id="25606" name="Text Box 15"/>
          <p:cNvSpPr txBox="1">
            <a:spLocks noChangeArrowheads="1"/>
          </p:cNvSpPr>
          <p:nvPr/>
        </p:nvSpPr>
        <p:spPr bwMode="auto">
          <a:xfrm>
            <a:off x="5700713" y="5059363"/>
            <a:ext cx="17526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>
                <a:solidFill>
                  <a:srgbClr val="FFFF00"/>
                </a:solidFill>
              </a:rPr>
              <a:t>lâu </a:t>
            </a:r>
            <a:r>
              <a:rPr lang="vi-VN" sz="2400" b="1">
                <a:solidFill>
                  <a:srgbClr val="FFFF00"/>
                </a:solidFill>
              </a:rPr>
              <a:t>đ</a:t>
            </a:r>
            <a:r>
              <a:rPr lang="en-US" sz="2400" b="1">
                <a:solidFill>
                  <a:srgbClr val="FFFF00"/>
                </a:solidFill>
              </a:rPr>
              <a:t>âu</a:t>
            </a:r>
          </a:p>
        </p:txBody>
      </p:sp>
      <p:sp>
        <p:nvSpPr>
          <p:cNvPr id="25607" name="Text Box 2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214438" y="1936750"/>
            <a:ext cx="21526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>
                <a:solidFill>
                  <a:srgbClr val="FFFF00"/>
                </a:solidFill>
              </a:rPr>
              <a:t>Tìm hiểu bài</a:t>
            </a:r>
          </a:p>
        </p:txBody>
      </p:sp>
      <p:sp>
        <p:nvSpPr>
          <p:cNvPr id="25608" name="Text Box 21"/>
          <p:cNvSpPr txBox="1">
            <a:spLocks noChangeArrowheads="1"/>
          </p:cNvSpPr>
          <p:nvPr/>
        </p:nvSpPr>
        <p:spPr bwMode="auto">
          <a:xfrm>
            <a:off x="517525" y="2971800"/>
            <a:ext cx="215265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Thánh thót</a:t>
            </a:r>
          </a:p>
        </p:txBody>
      </p:sp>
      <p:sp>
        <p:nvSpPr>
          <p:cNvPr id="25609" name="Text Box 22"/>
          <p:cNvSpPr txBox="1">
            <a:spLocks noChangeArrowheads="1"/>
          </p:cNvSpPr>
          <p:nvPr/>
        </p:nvSpPr>
        <p:spPr bwMode="auto">
          <a:xfrm>
            <a:off x="1993900" y="2952750"/>
            <a:ext cx="215265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, </a:t>
            </a:r>
            <a:r>
              <a:rPr lang="vi-VN" b="1">
                <a:solidFill>
                  <a:srgbClr val="FFFF00"/>
                </a:solidFill>
              </a:rPr>
              <a:t>đ</a:t>
            </a:r>
            <a:r>
              <a:rPr lang="en-US" b="1">
                <a:solidFill>
                  <a:srgbClr val="FFFF00"/>
                </a:solidFill>
              </a:rPr>
              <a:t>ắng cay</a:t>
            </a:r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593725" y="3429000"/>
            <a:ext cx="99060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trông</a:t>
            </a:r>
          </a:p>
        </p:txBody>
      </p:sp>
      <p:sp>
        <p:nvSpPr>
          <p:cNvPr id="88088" name="Text Box 2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279525" y="3429000"/>
            <a:ext cx="306387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, chân cứng </a:t>
            </a:r>
            <a:r>
              <a:rPr lang="vi-VN" b="1">
                <a:solidFill>
                  <a:srgbClr val="FFFF00"/>
                </a:solidFill>
              </a:rPr>
              <a:t>đ</a:t>
            </a:r>
            <a:r>
              <a:rPr lang="en-US" b="1">
                <a:solidFill>
                  <a:srgbClr val="FFFF00"/>
                </a:solidFill>
              </a:rPr>
              <a:t>á mềm,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7" grpId="0"/>
      <p:bldP spid="880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0" y="530225"/>
            <a:ext cx="9318625" cy="2625725"/>
          </a:xfrm>
          <a:prstGeom prst="cloudCallout">
            <a:avLst>
              <a:gd name="adj1" fmla="val -36796"/>
              <a:gd name="adj2" fmla="val 96616"/>
            </a:avLst>
          </a:prstGeom>
          <a:solidFill>
            <a:schemeClr val="hlink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3200" b="1">
                <a:solidFill>
                  <a:srgbClr val="CC3300"/>
                </a:solidFill>
              </a:rPr>
              <a:t>2. Những câu nào thể hiện tinh thần lạc quan của ng</a:t>
            </a:r>
            <a:r>
              <a:rPr lang="vi-VN" sz="3200" b="1">
                <a:solidFill>
                  <a:srgbClr val="CC3300"/>
                </a:solidFill>
              </a:rPr>
              <a:t>ư</a:t>
            </a:r>
            <a:r>
              <a:rPr lang="en-US" sz="3200" b="1">
                <a:solidFill>
                  <a:srgbClr val="CC3300"/>
                </a:solidFill>
              </a:rPr>
              <a:t>ời nông dân ?  </a:t>
            </a:r>
          </a:p>
        </p:txBody>
      </p:sp>
      <p:pic>
        <p:nvPicPr>
          <p:cNvPr id="26627" name="Picture 5" descr="bellBg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5814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349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en-US" sz="4000" i="1" dirty="0" smtClean="0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803275"/>
            <a:ext cx="8229600" cy="13716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u="sng" smtClean="0"/>
              <a:t>Tập đọc:</a:t>
            </a:r>
          </a:p>
          <a:p>
            <a:pPr algn="ctr" eaLnBrk="1" hangingPunct="1">
              <a:buFontTx/>
              <a:buNone/>
            </a:pPr>
            <a:r>
              <a:rPr lang="en-US" sz="2800" b="1" smtClean="0"/>
              <a:t>Ca dao về lao </a:t>
            </a:r>
            <a:r>
              <a:rPr lang="vi-VN" sz="2800" b="1" smtClean="0"/>
              <a:t>đ</a:t>
            </a:r>
            <a:r>
              <a:rPr lang="en-US" sz="2800" b="1" smtClean="0"/>
              <a:t>ộng sản xuất</a:t>
            </a:r>
          </a:p>
        </p:txBody>
      </p:sp>
      <p:sp>
        <p:nvSpPr>
          <p:cNvPr id="27652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116638" y="2601913"/>
            <a:ext cx="21526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>
                <a:solidFill>
                  <a:srgbClr val="FFFF00"/>
                </a:solidFill>
              </a:rPr>
              <a:t>Luyện </a:t>
            </a:r>
            <a:r>
              <a:rPr lang="vi-VN" sz="2400" b="1">
                <a:solidFill>
                  <a:srgbClr val="FFFF00"/>
                </a:solidFill>
              </a:rPr>
              <a:t>đ</a:t>
            </a:r>
            <a:r>
              <a:rPr lang="en-US" sz="2400" b="1">
                <a:solidFill>
                  <a:srgbClr val="FFFF00"/>
                </a:solidFill>
              </a:rPr>
              <a:t>ọc</a:t>
            </a:r>
            <a:endParaRPr lang="en-US" sz="1800" b="1"/>
          </a:p>
        </p:txBody>
      </p:sp>
      <p:sp>
        <p:nvSpPr>
          <p:cNvPr id="27653" name="Line 8"/>
          <p:cNvSpPr>
            <a:spLocks noChangeShapeType="1"/>
          </p:cNvSpPr>
          <p:nvPr/>
        </p:nvSpPr>
        <p:spPr bwMode="auto">
          <a:xfrm flipH="1">
            <a:off x="5180013" y="2514600"/>
            <a:ext cx="1587" cy="3997325"/>
          </a:xfrm>
          <a:prstGeom prst="line">
            <a:avLst/>
          </a:prstGeom>
          <a:noFill/>
          <a:ln w="38100" cap="sq">
            <a:solidFill>
              <a:srgbClr val="EDF06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6138863" y="3184525"/>
            <a:ext cx="215265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công lênh</a:t>
            </a:r>
          </a:p>
        </p:txBody>
      </p:sp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6153150" y="3775075"/>
            <a:ext cx="215265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tấc </a:t>
            </a:r>
            <a:r>
              <a:rPr lang="vi-VN" b="1">
                <a:solidFill>
                  <a:srgbClr val="FFFF00"/>
                </a:solidFill>
              </a:rPr>
              <a:t>đ</a:t>
            </a:r>
            <a:r>
              <a:rPr lang="en-US" b="1">
                <a:solidFill>
                  <a:srgbClr val="FFFF00"/>
                </a:solidFill>
              </a:rPr>
              <a:t>ất</a:t>
            </a:r>
          </a:p>
        </p:txBody>
      </p:sp>
      <p:sp>
        <p:nvSpPr>
          <p:cNvPr id="27656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153150" y="5181600"/>
            <a:ext cx="215265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biển lặng</a:t>
            </a:r>
          </a:p>
        </p:txBody>
      </p:sp>
      <p:sp>
        <p:nvSpPr>
          <p:cNvPr id="27657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153150" y="4724400"/>
            <a:ext cx="215265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lâu </a:t>
            </a:r>
            <a:r>
              <a:rPr lang="vi-VN" b="1">
                <a:solidFill>
                  <a:srgbClr val="FFFF00"/>
                </a:solidFill>
              </a:rPr>
              <a:t>đ</a:t>
            </a:r>
            <a:r>
              <a:rPr lang="en-US" b="1">
                <a:solidFill>
                  <a:srgbClr val="FFFF00"/>
                </a:solidFill>
              </a:rPr>
              <a:t>âu</a:t>
            </a:r>
          </a:p>
        </p:txBody>
      </p:sp>
      <p:sp>
        <p:nvSpPr>
          <p:cNvPr id="27658" name="Text Box 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153150" y="4267200"/>
            <a:ext cx="215265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tấc vàng</a:t>
            </a:r>
          </a:p>
        </p:txBody>
      </p:sp>
      <p:sp>
        <p:nvSpPr>
          <p:cNvPr id="27659" name="Text Box 2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885950" y="2587625"/>
            <a:ext cx="21526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>
                <a:solidFill>
                  <a:srgbClr val="FFFF00"/>
                </a:solidFill>
              </a:rPr>
              <a:t>Tìm hiểu bài</a:t>
            </a:r>
          </a:p>
        </p:txBody>
      </p:sp>
      <p:sp>
        <p:nvSpPr>
          <p:cNvPr id="27660" name="Text Box 22"/>
          <p:cNvSpPr txBox="1">
            <a:spLocks noChangeArrowheads="1"/>
          </p:cNvSpPr>
          <p:nvPr/>
        </p:nvSpPr>
        <p:spPr bwMode="auto">
          <a:xfrm>
            <a:off x="1095375" y="3276600"/>
            <a:ext cx="215265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Thánh thót</a:t>
            </a:r>
          </a:p>
        </p:txBody>
      </p:sp>
      <p:sp>
        <p:nvSpPr>
          <p:cNvPr id="27661" name="Text Box 23"/>
          <p:cNvSpPr txBox="1">
            <a:spLocks noChangeArrowheads="1"/>
          </p:cNvSpPr>
          <p:nvPr/>
        </p:nvSpPr>
        <p:spPr bwMode="auto">
          <a:xfrm>
            <a:off x="2571750" y="3257550"/>
            <a:ext cx="215265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, </a:t>
            </a:r>
            <a:r>
              <a:rPr lang="vi-VN" b="1">
                <a:solidFill>
                  <a:srgbClr val="FFFF00"/>
                </a:solidFill>
              </a:rPr>
              <a:t>đ</a:t>
            </a:r>
            <a:r>
              <a:rPr lang="en-US" b="1">
                <a:solidFill>
                  <a:srgbClr val="FFFF00"/>
                </a:solidFill>
              </a:rPr>
              <a:t>ắng cay</a:t>
            </a:r>
          </a:p>
        </p:txBody>
      </p:sp>
      <p:sp>
        <p:nvSpPr>
          <p:cNvPr id="27662" name="Text Box 2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660525" y="3657600"/>
            <a:ext cx="306387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, chân cứng </a:t>
            </a:r>
            <a:r>
              <a:rPr lang="vi-VN" b="1">
                <a:solidFill>
                  <a:srgbClr val="FFFF00"/>
                </a:solidFill>
              </a:rPr>
              <a:t>đ</a:t>
            </a:r>
            <a:r>
              <a:rPr lang="en-US" b="1">
                <a:solidFill>
                  <a:srgbClr val="FFFF00"/>
                </a:solidFill>
              </a:rPr>
              <a:t>á mềm,</a:t>
            </a:r>
          </a:p>
        </p:txBody>
      </p:sp>
      <p:sp>
        <p:nvSpPr>
          <p:cNvPr id="27663" name="Text Box 25"/>
          <p:cNvSpPr txBox="1">
            <a:spLocks noChangeArrowheads="1"/>
          </p:cNvSpPr>
          <p:nvPr/>
        </p:nvSpPr>
        <p:spPr bwMode="auto">
          <a:xfrm>
            <a:off x="922338" y="3668713"/>
            <a:ext cx="215265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trông</a:t>
            </a:r>
          </a:p>
        </p:txBody>
      </p:sp>
      <p:sp>
        <p:nvSpPr>
          <p:cNvPr id="56346" name="Text Box 2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914400" y="4033838"/>
            <a:ext cx="306387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n</a:t>
            </a:r>
            <a:r>
              <a:rPr lang="vi-VN" b="1">
                <a:solidFill>
                  <a:srgbClr val="FFFF00"/>
                </a:solidFill>
              </a:rPr>
              <a:t>ư</a:t>
            </a:r>
            <a:r>
              <a:rPr lang="en-US" b="1">
                <a:solidFill>
                  <a:srgbClr val="FFFF00"/>
                </a:solidFill>
              </a:rPr>
              <a:t>ớc bạc, c</a:t>
            </a:r>
            <a:r>
              <a:rPr lang="vi-VN" b="1">
                <a:solidFill>
                  <a:srgbClr val="FFFF00"/>
                </a:solidFill>
              </a:rPr>
              <a:t>ơ</a:t>
            </a:r>
            <a:r>
              <a:rPr lang="en-US" b="1">
                <a:solidFill>
                  <a:srgbClr val="FFFF00"/>
                </a:solidFill>
              </a:rPr>
              <a:t>m vàng</a:t>
            </a:r>
            <a:endParaRPr lang="en-US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385888" y="0"/>
            <a:ext cx="6754812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3200" b="1">
                <a:solidFill>
                  <a:srgbClr val="FFFF00"/>
                </a:solidFill>
              </a:rPr>
              <a:t>Nối các câu th</a:t>
            </a:r>
            <a:r>
              <a:rPr lang="vi-VN" sz="3200" b="1">
                <a:solidFill>
                  <a:srgbClr val="FFFF00"/>
                </a:solidFill>
              </a:rPr>
              <a:t>ơ</a:t>
            </a:r>
            <a:r>
              <a:rPr lang="en-US" sz="3200" b="1">
                <a:solidFill>
                  <a:srgbClr val="FFFF00"/>
                </a:solidFill>
              </a:rPr>
              <a:t> ở cột B sao cho ứng với các nội  dung ở cột A</a:t>
            </a:r>
          </a:p>
        </p:txBody>
      </p:sp>
      <p:pic>
        <p:nvPicPr>
          <p:cNvPr id="28675" name="Picture 5" descr="!dk8_1l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293688"/>
            <a:ext cx="1023938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14300" y="2349500"/>
            <a:ext cx="4032250" cy="784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1800" b="1"/>
              <a:t>a.- Khuyên nông dân ch</a:t>
            </a:r>
            <a:r>
              <a:rPr lang="vi-VN" sz="1800" b="1"/>
              <a:t>ă</a:t>
            </a:r>
            <a:r>
              <a:rPr lang="en-US" sz="1800" b="1"/>
              <a:t>m 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1800" b="1"/>
              <a:t>chỉ cấy cày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27000" y="3667125"/>
            <a:ext cx="3492500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1800" b="1"/>
              <a:t>b.- Thể hiện quyết tâm trong lao </a:t>
            </a:r>
            <a:r>
              <a:rPr lang="vi-VN" sz="1800" b="1"/>
              <a:t>đ</a:t>
            </a:r>
            <a:r>
              <a:rPr lang="en-US" sz="1800" b="1"/>
              <a:t>ộng sản xuất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01600" y="5086350"/>
            <a:ext cx="3284538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1800" b="1"/>
              <a:t>c.- Nhắc ng</a:t>
            </a:r>
            <a:r>
              <a:rPr lang="vi-VN" sz="1800" b="1"/>
              <a:t>ư</a:t>
            </a:r>
            <a:r>
              <a:rPr lang="en-US" sz="1800" b="1"/>
              <a:t>ời ta nhớ </a:t>
            </a:r>
            <a:r>
              <a:rPr lang="vi-VN" sz="1800" b="1"/>
              <a:t>ơ</a:t>
            </a:r>
            <a:r>
              <a:rPr lang="en-US" sz="1800" b="1"/>
              <a:t>n ng</a:t>
            </a:r>
            <a:r>
              <a:rPr lang="vi-VN" sz="1800" b="1"/>
              <a:t>ư</a:t>
            </a:r>
            <a:r>
              <a:rPr lang="en-US" sz="1800" b="1"/>
              <a:t>ời làm ra hạt gạo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3997325" y="2390775"/>
            <a:ext cx="5383213" cy="784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1800" b="1"/>
              <a:t>Trông cho chân cứng </a:t>
            </a:r>
            <a:r>
              <a:rPr lang="vi-VN" sz="1800" b="1"/>
              <a:t>đ</a:t>
            </a:r>
            <a:r>
              <a:rPr lang="en-US" sz="1800" b="1"/>
              <a:t>á mềm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1800" b="1"/>
              <a:t>Trời yên, biển lặng mới yên tấm lòng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3771900" y="3624263"/>
            <a:ext cx="5564188" cy="784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1800" b="1"/>
              <a:t>Ai </a:t>
            </a:r>
            <a:r>
              <a:rPr lang="vi-VN" sz="1800" b="1"/>
              <a:t>ơ</a:t>
            </a:r>
            <a:r>
              <a:rPr lang="en-US" sz="1800" b="1"/>
              <a:t>i, b</a:t>
            </a:r>
            <a:r>
              <a:rPr lang="vi-VN" sz="1800" b="1"/>
              <a:t>ư</a:t>
            </a:r>
            <a:r>
              <a:rPr lang="en-US" sz="1800" b="1"/>
              <a:t>ng bát c</a:t>
            </a:r>
            <a:r>
              <a:rPr lang="vi-VN" sz="1800" b="1"/>
              <a:t>ơ</a:t>
            </a:r>
            <a:r>
              <a:rPr lang="en-US" sz="1800" b="1"/>
              <a:t>m </a:t>
            </a:r>
            <a:r>
              <a:rPr lang="vi-VN" sz="1800" b="1"/>
              <a:t>đ</a:t>
            </a:r>
            <a:r>
              <a:rPr lang="en-US" sz="1800" b="1"/>
              <a:t>ầy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1800" b="1"/>
              <a:t>Dẻo th</a:t>
            </a:r>
            <a:r>
              <a:rPr lang="vi-VN" sz="1800" b="1"/>
              <a:t>ơ</a:t>
            </a:r>
            <a:r>
              <a:rPr lang="en-US" sz="1800" b="1"/>
              <a:t>m một hạt, </a:t>
            </a:r>
            <a:r>
              <a:rPr lang="vi-VN" sz="1800" b="1"/>
              <a:t>đ</a:t>
            </a:r>
            <a:r>
              <a:rPr lang="en-US" sz="1800" b="1"/>
              <a:t>ắng cay muôn phần!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756025" y="5046663"/>
            <a:ext cx="5564188" cy="784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1800" b="1"/>
              <a:t>Ai </a:t>
            </a:r>
            <a:r>
              <a:rPr lang="vi-VN" sz="1800" b="1"/>
              <a:t>ơ</a:t>
            </a:r>
            <a:r>
              <a:rPr lang="en-US" sz="1800" b="1"/>
              <a:t>i, </a:t>
            </a:r>
            <a:r>
              <a:rPr lang="vi-VN" sz="1800" b="1"/>
              <a:t>đ</a:t>
            </a:r>
            <a:r>
              <a:rPr lang="en-US" sz="1800" b="1"/>
              <a:t>ừng bỏ ruộng hoang,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1800" b="1"/>
              <a:t>Bao nhiêu tấc </a:t>
            </a:r>
            <a:r>
              <a:rPr lang="vi-VN" sz="1800" b="1"/>
              <a:t>đ</a:t>
            </a:r>
            <a:r>
              <a:rPr lang="en-US" sz="1800" b="1"/>
              <a:t>ất, tấc vàng bấy nhiêu.</a:t>
            </a:r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3317875" y="2862263"/>
            <a:ext cx="958850" cy="2609850"/>
          </a:xfrm>
          <a:prstGeom prst="line">
            <a:avLst/>
          </a:prstGeom>
          <a:noFill/>
          <a:ln w="57150" cap="sq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 flipV="1">
            <a:off x="3024188" y="2919413"/>
            <a:ext cx="1355725" cy="974725"/>
          </a:xfrm>
          <a:prstGeom prst="line">
            <a:avLst/>
          </a:prstGeom>
          <a:noFill/>
          <a:ln w="57150" cap="sq">
            <a:solidFill>
              <a:srgbClr val="FF00FF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V="1">
            <a:off x="2551113" y="3803650"/>
            <a:ext cx="1978025" cy="1389063"/>
          </a:xfrm>
          <a:prstGeom prst="line">
            <a:avLst/>
          </a:prstGeom>
          <a:noFill/>
          <a:ln w="57150" cap="sq">
            <a:solidFill>
              <a:schemeClr val="accent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685" name="Text Box 15"/>
          <p:cNvSpPr txBox="1">
            <a:spLocks noChangeArrowheads="1"/>
          </p:cNvSpPr>
          <p:nvPr/>
        </p:nvSpPr>
        <p:spPr bwMode="auto">
          <a:xfrm>
            <a:off x="1217613" y="1514475"/>
            <a:ext cx="6440487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800" b="1">
                <a:solidFill>
                  <a:srgbClr val="FFFF00"/>
                </a:solidFill>
              </a:rPr>
              <a:t>Cột A                              Cột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53255" grpId="0"/>
      <p:bldP spid="53256" grpId="0"/>
      <p:bldP spid="53257" grpId="0"/>
      <p:bldP spid="53258" grpId="0"/>
      <p:bldP spid="53259" grpId="0"/>
      <p:bldP spid="53260" grpId="0" animBg="1"/>
      <p:bldP spid="53261" grpId="0" animBg="1"/>
      <p:bldP spid="5326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loud"/>
          <p:cNvSpPr>
            <a:spLocks noChangeAspect="1" noEditPoints="1" noChangeArrowheads="1"/>
          </p:cNvSpPr>
          <p:nvPr/>
        </p:nvSpPr>
        <p:spPr bwMode="auto">
          <a:xfrm rot="256174">
            <a:off x="0" y="727075"/>
            <a:ext cx="9367838" cy="3983038"/>
          </a:xfrm>
          <a:custGeom>
            <a:avLst/>
            <a:gdLst>
              <a:gd name="T0" fmla="*/ 29058 w 21600"/>
              <a:gd name="T1" fmla="*/ 1991519 h 21600"/>
              <a:gd name="T2" fmla="*/ 4683919 w 21600"/>
              <a:gd name="T3" fmla="*/ 3978797 h 21600"/>
              <a:gd name="T4" fmla="*/ 9360031 w 21600"/>
              <a:gd name="T5" fmla="*/ 1991519 h 21600"/>
              <a:gd name="T6" fmla="*/ 4683919 w 21600"/>
              <a:gd name="T7" fmla="*/ 22773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1524000" y="2085975"/>
            <a:ext cx="6781800" cy="1754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4000">
                <a:solidFill>
                  <a:schemeClr val="bg2"/>
                </a:solidFill>
              </a:rPr>
              <a:t>Đọc </a:t>
            </a:r>
            <a:r>
              <a:rPr lang="vi-VN" sz="4000">
                <a:solidFill>
                  <a:schemeClr val="bg2"/>
                </a:solidFill>
              </a:rPr>
              <a:t>đ</a:t>
            </a:r>
            <a:r>
              <a:rPr lang="en-US" sz="4000">
                <a:solidFill>
                  <a:schemeClr val="bg2"/>
                </a:solidFill>
              </a:rPr>
              <a:t>oạn 2 và nêu nội dung bài Ngũ Công xã Trịnh T</a:t>
            </a:r>
            <a:r>
              <a:rPr lang="vi-VN" sz="4000">
                <a:solidFill>
                  <a:schemeClr val="bg2"/>
                </a:solidFill>
              </a:rPr>
              <a:t>ư</a:t>
            </a:r>
            <a:r>
              <a:rPr lang="en-US" sz="4000">
                <a:solidFill>
                  <a:schemeClr val="bg2"/>
                </a:solidFill>
              </a:rPr>
              <a:t>ờng</a:t>
            </a:r>
            <a:endParaRPr lang="en-US" sz="48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1441450" y="762000"/>
            <a:ext cx="6753225" cy="1462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3800" b="1" u="sng">
                <a:solidFill>
                  <a:srgbClr val="FFFF00"/>
                </a:solidFill>
              </a:rPr>
              <a:t>Tập </a:t>
            </a:r>
            <a:r>
              <a:rPr lang="vi-VN" sz="3800" b="1" u="sng">
                <a:solidFill>
                  <a:srgbClr val="FFFF00"/>
                </a:solidFill>
              </a:rPr>
              <a:t>đ</a:t>
            </a:r>
            <a:r>
              <a:rPr lang="en-US" sz="3800" b="1" u="sng">
                <a:solidFill>
                  <a:srgbClr val="FFFF00"/>
                </a:solidFill>
              </a:rPr>
              <a:t>ọc: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3400" b="1">
                <a:solidFill>
                  <a:srgbClr val="FFFF00"/>
                </a:solidFill>
              </a:rPr>
              <a:t>Ca dao về lao </a:t>
            </a:r>
            <a:r>
              <a:rPr lang="vi-VN" sz="3400" b="1">
                <a:solidFill>
                  <a:srgbClr val="FFFF00"/>
                </a:solidFill>
              </a:rPr>
              <a:t>đ</a:t>
            </a:r>
            <a:r>
              <a:rPr lang="en-US" sz="3400" b="1">
                <a:solidFill>
                  <a:srgbClr val="FFFF00"/>
                </a:solidFill>
              </a:rPr>
              <a:t>ộng sản xuất</a:t>
            </a:r>
          </a:p>
        </p:txBody>
      </p:sp>
      <p:pic>
        <p:nvPicPr>
          <p:cNvPr id="33795" name="Picture 6" descr="!dk8_1l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293688"/>
            <a:ext cx="1023937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0" y="2633663"/>
            <a:ext cx="9144000" cy="3886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900" b="1"/>
              <a:t>Ng</a:t>
            </a:r>
            <a:r>
              <a:rPr lang="vi-VN" sz="2900" b="1"/>
              <a:t>ư</a:t>
            </a:r>
            <a:r>
              <a:rPr lang="en-US" sz="2900" b="1"/>
              <a:t>ời ta </a:t>
            </a:r>
            <a:r>
              <a:rPr lang="vi-VN" sz="2900" b="1"/>
              <a:t>đ</a:t>
            </a:r>
            <a:r>
              <a:rPr lang="en-US" sz="2900" b="1"/>
              <a:t>i cấy lấy công,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900" b="1"/>
              <a:t>Tôi nay </a:t>
            </a:r>
            <a:r>
              <a:rPr lang="vi-VN" sz="2900" b="1"/>
              <a:t>đ</a:t>
            </a:r>
            <a:r>
              <a:rPr lang="en-US" sz="2900" b="1"/>
              <a:t>i cấy còn trông nhiều bề.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900" b="1"/>
              <a:t>Trông trời, trông </a:t>
            </a:r>
            <a:r>
              <a:rPr lang="vi-VN" sz="2900" b="1"/>
              <a:t>đ</a:t>
            </a:r>
            <a:r>
              <a:rPr lang="en-US" sz="2900" b="1"/>
              <a:t>ất, trông mây,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900" b="1"/>
              <a:t>Trông m</a:t>
            </a:r>
            <a:r>
              <a:rPr lang="vi-VN" sz="2900" b="1"/>
              <a:t>ư</a:t>
            </a:r>
            <a:r>
              <a:rPr lang="en-US" sz="2900" b="1"/>
              <a:t>a, trông nắng, trông ngày, trông </a:t>
            </a:r>
            <a:r>
              <a:rPr lang="vi-VN" sz="2900" b="1"/>
              <a:t>đ</a:t>
            </a:r>
            <a:r>
              <a:rPr lang="en-US" sz="2900" b="1"/>
              <a:t>êm.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900" b="1"/>
              <a:t>Trông cho chân cứng </a:t>
            </a:r>
            <a:r>
              <a:rPr lang="vi-VN" sz="2900" b="1"/>
              <a:t>đ</a:t>
            </a:r>
            <a:r>
              <a:rPr lang="en-US" sz="2900" b="1"/>
              <a:t>á mềm,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900" b="1"/>
              <a:t>Trời yên, biển lặng mới yên tấm lòng.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1122363" y="685800"/>
            <a:ext cx="6713537" cy="1400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3400" b="1" u="sng">
                <a:solidFill>
                  <a:srgbClr val="FFFF00"/>
                </a:solidFill>
              </a:rPr>
              <a:t>Tập </a:t>
            </a:r>
            <a:r>
              <a:rPr lang="vi-VN" sz="3400" b="1" u="sng">
                <a:solidFill>
                  <a:srgbClr val="FFFF00"/>
                </a:solidFill>
              </a:rPr>
              <a:t>đ</a:t>
            </a:r>
            <a:r>
              <a:rPr lang="en-US" sz="3400" b="1" u="sng">
                <a:solidFill>
                  <a:srgbClr val="FFFF00"/>
                </a:solidFill>
              </a:rPr>
              <a:t>ọc: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3400" b="1">
                <a:solidFill>
                  <a:srgbClr val="FFFF00"/>
                </a:solidFill>
              </a:rPr>
              <a:t> Ca dao về lao </a:t>
            </a:r>
            <a:r>
              <a:rPr lang="vi-VN" sz="3400" b="1">
                <a:solidFill>
                  <a:srgbClr val="FFFF00"/>
                </a:solidFill>
              </a:rPr>
              <a:t>đ</a:t>
            </a:r>
            <a:r>
              <a:rPr lang="en-US" sz="3400" b="1">
                <a:solidFill>
                  <a:srgbClr val="FFFF00"/>
                </a:solidFill>
              </a:rPr>
              <a:t>ộng sản xuất</a:t>
            </a:r>
          </a:p>
        </p:txBody>
      </p:sp>
      <p:pic>
        <p:nvPicPr>
          <p:cNvPr id="34819" name="Picture 6" descr="!dk8_1l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950" y="293688"/>
            <a:ext cx="79533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0" y="2224088"/>
            <a:ext cx="9144000" cy="39544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900" b="1"/>
              <a:t>Ng</a:t>
            </a:r>
            <a:r>
              <a:rPr lang="vi-VN" sz="2900" b="1"/>
              <a:t>ư</a:t>
            </a:r>
            <a:r>
              <a:rPr lang="en-US" sz="2900" b="1"/>
              <a:t>ời ta </a:t>
            </a:r>
            <a:r>
              <a:rPr lang="vi-VN" sz="2900" b="1"/>
              <a:t>đ</a:t>
            </a:r>
            <a:r>
              <a:rPr lang="en-US" sz="2900" b="1"/>
              <a:t>i cấy </a:t>
            </a:r>
            <a:r>
              <a:rPr lang="en-US" sz="2900" b="1">
                <a:solidFill>
                  <a:srgbClr val="FFFF00"/>
                </a:solidFill>
              </a:rPr>
              <a:t>/</a:t>
            </a:r>
            <a:r>
              <a:rPr lang="en-US" sz="2900" b="1"/>
              <a:t> lấy công,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900" b="1"/>
              <a:t>Tôi nay </a:t>
            </a:r>
            <a:r>
              <a:rPr lang="vi-VN" sz="2900" b="1"/>
              <a:t>đ</a:t>
            </a:r>
            <a:r>
              <a:rPr lang="en-US" sz="2900" b="1"/>
              <a:t>i cấy </a:t>
            </a:r>
            <a:r>
              <a:rPr lang="en-US" sz="2900" b="1">
                <a:solidFill>
                  <a:srgbClr val="FFFF00"/>
                </a:solidFill>
              </a:rPr>
              <a:t>/</a:t>
            </a:r>
            <a:r>
              <a:rPr lang="en-US" sz="1800">
                <a:solidFill>
                  <a:srgbClr val="FFFF00"/>
                </a:solidFill>
              </a:rPr>
              <a:t> </a:t>
            </a:r>
            <a:r>
              <a:rPr lang="en-US" sz="2900" b="1"/>
              <a:t>còn trông nhiều bề.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900" b="1"/>
              <a:t>Trông trời, trông </a:t>
            </a:r>
            <a:r>
              <a:rPr lang="vi-VN" sz="2900" b="1"/>
              <a:t>đ</a:t>
            </a:r>
            <a:r>
              <a:rPr lang="en-US" sz="2900" b="1"/>
              <a:t>ất, trông mây,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900" b="1"/>
              <a:t>Trông m</a:t>
            </a:r>
            <a:r>
              <a:rPr lang="vi-VN" sz="2900" b="1"/>
              <a:t>ư</a:t>
            </a:r>
            <a:r>
              <a:rPr lang="en-US" sz="2900" b="1"/>
              <a:t>a, trông nắng, trông ngày, trông </a:t>
            </a:r>
            <a:r>
              <a:rPr lang="vi-VN" sz="2900" b="1"/>
              <a:t>đ</a:t>
            </a:r>
            <a:r>
              <a:rPr lang="en-US" sz="2900" b="1"/>
              <a:t>êm.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900" b="1"/>
              <a:t>Trông cho </a:t>
            </a:r>
            <a:r>
              <a:rPr lang="en-US" sz="2900" b="1">
                <a:solidFill>
                  <a:srgbClr val="FFFF00"/>
                </a:solidFill>
              </a:rPr>
              <a:t>/</a:t>
            </a:r>
            <a:r>
              <a:rPr lang="en-US" sz="3200"/>
              <a:t> </a:t>
            </a:r>
            <a:r>
              <a:rPr lang="en-US" sz="2900" b="1"/>
              <a:t>chân cứng </a:t>
            </a:r>
            <a:r>
              <a:rPr lang="vi-VN" sz="2900" b="1"/>
              <a:t>đ</a:t>
            </a:r>
            <a:r>
              <a:rPr lang="en-US" sz="2900" b="1"/>
              <a:t>á mềm,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900" b="1"/>
              <a:t>Trời yên, biển lặng </a:t>
            </a:r>
            <a:r>
              <a:rPr lang="en-US" sz="2900" b="1">
                <a:solidFill>
                  <a:srgbClr val="FFFF00"/>
                </a:solidFill>
              </a:rPr>
              <a:t>/</a:t>
            </a:r>
            <a:r>
              <a:rPr lang="en-US" sz="2900"/>
              <a:t> </a:t>
            </a:r>
            <a:r>
              <a:rPr lang="en-US" sz="1800"/>
              <a:t> </a:t>
            </a:r>
            <a:r>
              <a:rPr lang="en-US" sz="2900" b="1"/>
              <a:t>mới yên tấm lòng.</a:t>
            </a: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>
            <a:off x="5048250" y="3462338"/>
            <a:ext cx="871538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464" name="Line 24"/>
          <p:cNvSpPr>
            <a:spLocks noChangeShapeType="1"/>
          </p:cNvSpPr>
          <p:nvPr/>
        </p:nvSpPr>
        <p:spPr bwMode="auto">
          <a:xfrm>
            <a:off x="1947863" y="4079875"/>
            <a:ext cx="871537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465" name="Line 25"/>
          <p:cNvSpPr>
            <a:spLocks noChangeShapeType="1"/>
          </p:cNvSpPr>
          <p:nvPr/>
        </p:nvSpPr>
        <p:spPr bwMode="auto">
          <a:xfrm>
            <a:off x="3713163" y="4108450"/>
            <a:ext cx="871537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466" name="Line 26"/>
          <p:cNvSpPr>
            <a:spLocks noChangeShapeType="1"/>
          </p:cNvSpPr>
          <p:nvPr/>
        </p:nvSpPr>
        <p:spPr bwMode="auto">
          <a:xfrm>
            <a:off x="5486400" y="4106863"/>
            <a:ext cx="871538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467" name="Line 27"/>
          <p:cNvSpPr>
            <a:spLocks noChangeShapeType="1"/>
          </p:cNvSpPr>
          <p:nvPr/>
        </p:nvSpPr>
        <p:spPr bwMode="auto">
          <a:xfrm>
            <a:off x="576263" y="4773613"/>
            <a:ext cx="871537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468" name="Line 28"/>
          <p:cNvSpPr>
            <a:spLocks noChangeShapeType="1"/>
          </p:cNvSpPr>
          <p:nvPr/>
        </p:nvSpPr>
        <p:spPr bwMode="auto">
          <a:xfrm>
            <a:off x="2506663" y="4773613"/>
            <a:ext cx="871537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469" name="Line 29"/>
          <p:cNvSpPr>
            <a:spLocks noChangeShapeType="1"/>
          </p:cNvSpPr>
          <p:nvPr/>
        </p:nvSpPr>
        <p:spPr bwMode="auto">
          <a:xfrm>
            <a:off x="4751388" y="4752975"/>
            <a:ext cx="871537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470" name="Line 30"/>
          <p:cNvSpPr>
            <a:spLocks noChangeShapeType="1"/>
          </p:cNvSpPr>
          <p:nvPr/>
        </p:nvSpPr>
        <p:spPr bwMode="auto">
          <a:xfrm>
            <a:off x="6781800" y="4773613"/>
            <a:ext cx="871538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471" name="Line 31"/>
          <p:cNvSpPr>
            <a:spLocks noChangeShapeType="1"/>
          </p:cNvSpPr>
          <p:nvPr/>
        </p:nvSpPr>
        <p:spPr bwMode="auto">
          <a:xfrm>
            <a:off x="1801813" y="5480050"/>
            <a:ext cx="871537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472" name="Line 32"/>
          <p:cNvSpPr>
            <a:spLocks noChangeShapeType="1"/>
          </p:cNvSpPr>
          <p:nvPr/>
        </p:nvSpPr>
        <p:spPr bwMode="auto">
          <a:xfrm>
            <a:off x="1328738" y="6145213"/>
            <a:ext cx="1338262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473" name="Line 33"/>
          <p:cNvSpPr>
            <a:spLocks noChangeShapeType="1"/>
          </p:cNvSpPr>
          <p:nvPr/>
        </p:nvSpPr>
        <p:spPr bwMode="auto">
          <a:xfrm>
            <a:off x="6400800" y="6135688"/>
            <a:ext cx="1338263" cy="0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2" grpId="0"/>
      <p:bldP spid="61463" grpId="0" animBg="1"/>
      <p:bldP spid="61464" grpId="0" animBg="1"/>
      <p:bldP spid="61465" grpId="0" animBg="1"/>
      <p:bldP spid="61466" grpId="0" animBg="1"/>
      <p:bldP spid="61467" grpId="0" animBg="1"/>
      <p:bldP spid="61468" grpId="0" animBg="1"/>
      <p:bldP spid="61469" grpId="0" animBg="1"/>
      <p:bldP spid="61470" grpId="0" animBg="1"/>
      <p:bldP spid="61471" grpId="0" animBg="1"/>
      <p:bldP spid="61472" grpId="0" animBg="1"/>
      <p:bldP spid="6147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7620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US"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Học thuộc lòng bài th</a:t>
            </a:r>
            <a:r>
              <a:rPr lang="vi-VN"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ơ</a:t>
            </a:r>
            <a:endParaRPr lang="en-US" sz="5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pic>
        <p:nvPicPr>
          <p:cNvPr id="3584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1343025"/>
            <a:ext cx="8991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1371600"/>
          </a:xfrm>
          <a:gradFill rotWithShape="0">
            <a:gsLst>
              <a:gs pos="0">
                <a:schemeClr val="accent1"/>
              </a:gs>
              <a:gs pos="100000">
                <a:srgbClr val="CC99FF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</a:rPr>
              <a:t>Thi </a:t>
            </a:r>
            <a:r>
              <a:rPr lang="vi-VN" sz="4000" smtClean="0">
                <a:solidFill>
                  <a:srgbClr val="FFFF00"/>
                </a:solidFill>
              </a:rPr>
              <a:t>đ</a:t>
            </a:r>
            <a:r>
              <a:rPr lang="en-US" sz="4000" smtClean="0">
                <a:solidFill>
                  <a:srgbClr val="FFFF00"/>
                </a:solidFill>
              </a:rPr>
              <a:t>ọc thuộc lòng bài ca dao tr</a:t>
            </a:r>
            <a:r>
              <a:rPr lang="vi-VN" sz="4000" smtClean="0">
                <a:solidFill>
                  <a:srgbClr val="FFFF00"/>
                </a:solidFill>
              </a:rPr>
              <a:t>ư</a:t>
            </a:r>
            <a:r>
              <a:rPr lang="en-US" sz="4000" smtClean="0">
                <a:solidFill>
                  <a:srgbClr val="FFFF00"/>
                </a:solidFill>
              </a:rPr>
              <a:t>ớc lớp</a:t>
            </a:r>
          </a:p>
        </p:txBody>
      </p:sp>
      <p:pic>
        <p:nvPicPr>
          <p:cNvPr id="62470" name="Picture 6" descr="j0234131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" y="1951038"/>
            <a:ext cx="1524000" cy="1192212"/>
          </a:xfrm>
          <a:noFill/>
        </p:spPr>
      </p:pic>
      <p:pic>
        <p:nvPicPr>
          <p:cNvPr id="3686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24000"/>
            <a:ext cx="7620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03275"/>
            <a:ext cx="8229600" cy="13716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u="sng" smtClean="0"/>
              <a:t>Tập đọc:</a:t>
            </a:r>
          </a:p>
          <a:p>
            <a:pPr algn="ctr" eaLnBrk="1" hangingPunct="1">
              <a:buFontTx/>
              <a:buNone/>
            </a:pPr>
            <a:r>
              <a:rPr lang="en-US" sz="2800" b="1" smtClean="0"/>
              <a:t>Ca dao về lao </a:t>
            </a:r>
            <a:r>
              <a:rPr lang="vi-VN" sz="2800" b="1" smtClean="0"/>
              <a:t>đ</a:t>
            </a:r>
            <a:r>
              <a:rPr lang="en-US" sz="2800" b="1" smtClean="0"/>
              <a:t>ộng sản xuất</a:t>
            </a:r>
          </a:p>
        </p:txBody>
      </p:sp>
      <p:sp>
        <p:nvSpPr>
          <p:cNvPr id="37891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343650" y="2300288"/>
            <a:ext cx="21526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>
                <a:solidFill>
                  <a:srgbClr val="FFFF00"/>
                </a:solidFill>
              </a:rPr>
              <a:t>Luyện </a:t>
            </a:r>
            <a:r>
              <a:rPr lang="vi-VN" sz="2400" b="1">
                <a:solidFill>
                  <a:srgbClr val="FFFF00"/>
                </a:solidFill>
              </a:rPr>
              <a:t>đ</a:t>
            </a:r>
            <a:r>
              <a:rPr lang="en-US" sz="2400" b="1">
                <a:solidFill>
                  <a:srgbClr val="FFFF00"/>
                </a:solidFill>
              </a:rPr>
              <a:t>ọc</a:t>
            </a:r>
            <a:endParaRPr lang="en-US" sz="1800" b="1"/>
          </a:p>
        </p:txBody>
      </p:sp>
      <p:sp>
        <p:nvSpPr>
          <p:cNvPr id="37892" name="Line 6"/>
          <p:cNvSpPr>
            <a:spLocks noChangeShapeType="1"/>
          </p:cNvSpPr>
          <p:nvPr/>
        </p:nvSpPr>
        <p:spPr bwMode="auto">
          <a:xfrm flipH="1">
            <a:off x="5789613" y="2482850"/>
            <a:ext cx="1587" cy="3997325"/>
          </a:xfrm>
          <a:prstGeom prst="line">
            <a:avLst/>
          </a:prstGeom>
          <a:noFill/>
          <a:ln w="38100" cap="sq">
            <a:solidFill>
              <a:srgbClr val="EDF06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6610350" y="2882900"/>
            <a:ext cx="215265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công lênh</a:t>
            </a:r>
          </a:p>
        </p:txBody>
      </p:sp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6610350" y="3473450"/>
            <a:ext cx="215265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tấc </a:t>
            </a:r>
            <a:r>
              <a:rPr lang="vi-VN" b="1">
                <a:solidFill>
                  <a:srgbClr val="FFFF00"/>
                </a:solidFill>
              </a:rPr>
              <a:t>đ</a:t>
            </a:r>
            <a:r>
              <a:rPr lang="en-US" b="1">
                <a:solidFill>
                  <a:srgbClr val="FFFF00"/>
                </a:solidFill>
              </a:rPr>
              <a:t>ất</a:t>
            </a:r>
          </a:p>
        </p:txBody>
      </p:sp>
      <p:sp>
        <p:nvSpPr>
          <p:cNvPr id="37895" name="Text Box 10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610350" y="4879975"/>
            <a:ext cx="215265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biển lặng</a:t>
            </a:r>
          </a:p>
        </p:txBody>
      </p:sp>
      <p:sp>
        <p:nvSpPr>
          <p:cNvPr id="37896" name="Text Box 1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610350" y="4422775"/>
            <a:ext cx="215265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lâu </a:t>
            </a:r>
            <a:r>
              <a:rPr lang="vi-VN" b="1">
                <a:solidFill>
                  <a:srgbClr val="FFFF00"/>
                </a:solidFill>
              </a:rPr>
              <a:t>đ</a:t>
            </a:r>
            <a:r>
              <a:rPr lang="en-US" b="1">
                <a:solidFill>
                  <a:srgbClr val="FFFF00"/>
                </a:solidFill>
              </a:rPr>
              <a:t>âu</a:t>
            </a:r>
          </a:p>
        </p:txBody>
      </p:sp>
      <p:sp>
        <p:nvSpPr>
          <p:cNvPr id="37897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591300" y="3965575"/>
            <a:ext cx="215265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tấc vàng</a:t>
            </a:r>
          </a:p>
        </p:txBody>
      </p:sp>
      <p:sp>
        <p:nvSpPr>
          <p:cNvPr id="37898" name="Text Box 21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1922463" y="2286000"/>
            <a:ext cx="21526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>
                <a:solidFill>
                  <a:srgbClr val="FFFF00"/>
                </a:solidFill>
              </a:rPr>
              <a:t>Tìm hiểu bài</a:t>
            </a:r>
          </a:p>
        </p:txBody>
      </p:sp>
      <p:sp>
        <p:nvSpPr>
          <p:cNvPr id="37899" name="Text Box 22"/>
          <p:cNvSpPr txBox="1">
            <a:spLocks noChangeArrowheads="1"/>
          </p:cNvSpPr>
          <p:nvPr/>
        </p:nvSpPr>
        <p:spPr bwMode="auto">
          <a:xfrm>
            <a:off x="1400175" y="2974975"/>
            <a:ext cx="215265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Thánh thót</a:t>
            </a:r>
          </a:p>
        </p:txBody>
      </p:sp>
      <p:sp>
        <p:nvSpPr>
          <p:cNvPr id="37900" name="Text Box 23"/>
          <p:cNvSpPr txBox="1">
            <a:spLocks noChangeArrowheads="1"/>
          </p:cNvSpPr>
          <p:nvPr/>
        </p:nvSpPr>
        <p:spPr bwMode="auto">
          <a:xfrm>
            <a:off x="2876550" y="2955925"/>
            <a:ext cx="215265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, </a:t>
            </a:r>
            <a:r>
              <a:rPr lang="vi-VN" b="1">
                <a:solidFill>
                  <a:srgbClr val="FFFF00"/>
                </a:solidFill>
              </a:rPr>
              <a:t>đ</a:t>
            </a:r>
            <a:r>
              <a:rPr lang="en-US" b="1">
                <a:solidFill>
                  <a:srgbClr val="FFFF00"/>
                </a:solidFill>
              </a:rPr>
              <a:t>ắng cay</a:t>
            </a:r>
          </a:p>
        </p:txBody>
      </p:sp>
      <p:sp>
        <p:nvSpPr>
          <p:cNvPr id="37901" name="Text Box 2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965325" y="3355975"/>
            <a:ext cx="306387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, chân cứng </a:t>
            </a:r>
            <a:r>
              <a:rPr lang="vi-VN" b="1">
                <a:solidFill>
                  <a:srgbClr val="FFFF00"/>
                </a:solidFill>
              </a:rPr>
              <a:t>đ</a:t>
            </a:r>
            <a:r>
              <a:rPr lang="en-US" b="1">
                <a:solidFill>
                  <a:srgbClr val="FFFF00"/>
                </a:solidFill>
              </a:rPr>
              <a:t>á mềm</a:t>
            </a:r>
          </a:p>
        </p:txBody>
      </p:sp>
      <p:sp>
        <p:nvSpPr>
          <p:cNvPr id="37902" name="Text Box 25"/>
          <p:cNvSpPr txBox="1">
            <a:spLocks noChangeArrowheads="1"/>
          </p:cNvSpPr>
          <p:nvPr/>
        </p:nvSpPr>
        <p:spPr bwMode="auto">
          <a:xfrm>
            <a:off x="1227138" y="3367088"/>
            <a:ext cx="2152650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trông</a:t>
            </a:r>
          </a:p>
        </p:txBody>
      </p:sp>
      <p:sp>
        <p:nvSpPr>
          <p:cNvPr id="37903" name="Text Box 2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219200" y="3810000"/>
            <a:ext cx="3063875" cy="4000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b="1">
                <a:solidFill>
                  <a:srgbClr val="FFFF00"/>
                </a:solidFill>
              </a:rPr>
              <a:t>n</a:t>
            </a:r>
            <a:r>
              <a:rPr lang="vi-VN" b="1">
                <a:solidFill>
                  <a:srgbClr val="FFFF00"/>
                </a:solidFill>
              </a:rPr>
              <a:t>ư</a:t>
            </a:r>
            <a:r>
              <a:rPr lang="en-US" b="1">
                <a:solidFill>
                  <a:srgbClr val="FFFF00"/>
                </a:solidFill>
              </a:rPr>
              <a:t>ớc bạc, c</a:t>
            </a:r>
            <a:r>
              <a:rPr lang="vi-VN" b="1">
                <a:solidFill>
                  <a:srgbClr val="FFFF00"/>
                </a:solidFill>
              </a:rPr>
              <a:t>ơ</a:t>
            </a:r>
            <a:r>
              <a:rPr lang="en-US" b="1">
                <a:solidFill>
                  <a:srgbClr val="FFFF00"/>
                </a:solidFill>
              </a:rPr>
              <a:t>m vàng</a:t>
            </a:r>
            <a:endParaRPr lang="en-US" sz="1600" b="1"/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76200" y="4572000"/>
            <a:ext cx="51054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en-US" sz="2400" b="1" u="sng"/>
              <a:t>Nội dung:</a:t>
            </a:r>
            <a:r>
              <a:rPr lang="en-US" sz="2400"/>
              <a:t> Lao </a:t>
            </a:r>
            <a:r>
              <a:rPr lang="vi-VN" sz="2400"/>
              <a:t>đ</a:t>
            </a:r>
            <a:r>
              <a:rPr lang="en-US" sz="2400"/>
              <a:t>ộng vất vả trên ruộng </a:t>
            </a:r>
            <a:r>
              <a:rPr lang="vi-VN" sz="2400"/>
              <a:t>đ</a:t>
            </a:r>
            <a:r>
              <a:rPr lang="en-US" sz="2400"/>
              <a:t>ồng của những ng</a:t>
            </a:r>
            <a:r>
              <a:rPr lang="vi-VN" sz="2400"/>
              <a:t>ư</a:t>
            </a:r>
            <a:r>
              <a:rPr lang="en-US" sz="2400"/>
              <a:t>ời nông dân </a:t>
            </a:r>
            <a:r>
              <a:rPr lang="vi-VN" sz="2400"/>
              <a:t>đ</a:t>
            </a:r>
            <a:r>
              <a:rPr lang="en-US" sz="2400"/>
              <a:t>ã mang lại cuộc sống ấm no hạnh phúc cho mọi ng</a:t>
            </a:r>
            <a:r>
              <a:rPr lang="vi-VN" sz="2400"/>
              <a:t>ư</a:t>
            </a:r>
            <a:r>
              <a:rPr lang="en-US" sz="2400"/>
              <a:t>ời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447800"/>
          </a:xfrm>
          <a:gradFill rotWithShape="0">
            <a:gsLst>
              <a:gs pos="0">
                <a:srgbClr val="FF3300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Củng cố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458200" cy="2971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smtClean="0"/>
              <a:t>* Ngoài các bài ca dao vừa học, c</a:t>
            </a:r>
            <a:r>
              <a:rPr lang="en-US" sz="4000" smtClean="0"/>
              <a:t>ác </a:t>
            </a:r>
            <a:r>
              <a:rPr lang="en-US" sz="3600" smtClean="0"/>
              <a:t>em </a:t>
            </a:r>
            <a:r>
              <a:rPr lang="en-US" sz="4000" smtClean="0"/>
              <a:t>c</a:t>
            </a:r>
            <a:r>
              <a:rPr lang="en-US" sz="3600" smtClean="0"/>
              <a:t>òn biết thêm</a:t>
            </a:r>
            <a:r>
              <a:rPr lang="en-US" smtClean="0"/>
              <a:t> </a:t>
            </a:r>
            <a:r>
              <a:rPr lang="en-US" sz="3600" smtClean="0"/>
              <a:t>những câu ca dao, tục ngữ, </a:t>
            </a:r>
            <a:r>
              <a:rPr lang="en-US" sz="4000" smtClean="0"/>
              <a:t>c</a:t>
            </a:r>
            <a:r>
              <a:rPr lang="en-US" sz="3600" smtClean="0"/>
              <a:t>âu thơ nào</a:t>
            </a:r>
            <a:r>
              <a:rPr lang="en-US" sz="2800" smtClean="0"/>
              <a:t> </a:t>
            </a:r>
            <a:r>
              <a:rPr lang="en-US" sz="3600" smtClean="0"/>
              <a:t>nói về nỗi vất vả của người nông dân?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447800"/>
          </a:xfrm>
          <a:gradFill rotWithShape="0">
            <a:gsLst>
              <a:gs pos="0">
                <a:srgbClr val="FF3300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Củng cố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81000" y="2514600"/>
            <a:ext cx="8458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r>
              <a:rPr lang="en-US" sz="4000"/>
              <a:t>Chúng ta phải làm gì </a:t>
            </a:r>
            <a:r>
              <a:rPr lang="vi-VN" sz="4000"/>
              <a:t>đ</a:t>
            </a:r>
            <a:r>
              <a:rPr lang="en-US" sz="4000"/>
              <a:t>ể giúp bố mẹ </a:t>
            </a:r>
            <a:r>
              <a:rPr lang="vi-VN" sz="4000"/>
              <a:t>đ</a:t>
            </a:r>
            <a:r>
              <a:rPr lang="en-US" sz="4000"/>
              <a:t>ỡ vất vả trong công việc?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FontTx/>
              <a:buChar char="•"/>
            </a:pP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5" descr="IMG059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9144000" cy="3689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81000" y="1371600"/>
            <a:ext cx="8494713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4000" b="1">
                <a:solidFill>
                  <a:srgbClr val="FFFF00"/>
                </a:solidFill>
              </a:rPr>
              <a:t>Tập </a:t>
            </a:r>
            <a:r>
              <a:rPr lang="vi-VN" sz="4000" b="1">
                <a:solidFill>
                  <a:srgbClr val="FFFF00"/>
                </a:solidFill>
              </a:rPr>
              <a:t>đ</a:t>
            </a:r>
            <a:r>
              <a:rPr lang="en-US" sz="4000" b="1">
                <a:solidFill>
                  <a:srgbClr val="FFFF00"/>
                </a:solidFill>
              </a:rPr>
              <a:t>ọc</a:t>
            </a:r>
            <a:endParaRPr lang="en-US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 descr="TRAU C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gat l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228600" y="1447800"/>
            <a:ext cx="8494713" cy="1846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1800"/>
              <a:t> </a:t>
            </a:r>
            <a:r>
              <a:rPr lang="en-US" sz="4800" b="1" u="sng">
                <a:solidFill>
                  <a:srgbClr val="FFFF00"/>
                </a:solidFill>
              </a:rPr>
              <a:t>Tập </a:t>
            </a:r>
            <a:r>
              <a:rPr lang="vi-VN" sz="4800" b="1" u="sng">
                <a:solidFill>
                  <a:srgbClr val="FFFF00"/>
                </a:solidFill>
              </a:rPr>
              <a:t>đ</a:t>
            </a:r>
            <a:r>
              <a:rPr lang="en-US" sz="4800" b="1" u="sng">
                <a:solidFill>
                  <a:srgbClr val="FFFF00"/>
                </a:solidFill>
              </a:rPr>
              <a:t>ọc:</a:t>
            </a:r>
            <a:endParaRPr lang="en-US" sz="4800" u="sng">
              <a:solidFill>
                <a:srgbClr val="FFFF00"/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4400" b="1">
                <a:solidFill>
                  <a:srgbClr val="FFFF00"/>
                </a:solidFill>
              </a:rPr>
              <a:t>Ca dao về lao </a:t>
            </a:r>
            <a:r>
              <a:rPr lang="vi-VN" sz="4400" b="1">
                <a:solidFill>
                  <a:srgbClr val="FFFF00"/>
                </a:solidFill>
              </a:rPr>
              <a:t>đ</a:t>
            </a:r>
            <a:r>
              <a:rPr lang="en-US" sz="4400" b="1">
                <a:solidFill>
                  <a:srgbClr val="FFFF00"/>
                </a:solidFill>
              </a:rPr>
              <a:t>ộng sản xuất</a:t>
            </a:r>
            <a:r>
              <a:rPr lang="en-US" sz="2400" b="1"/>
              <a:t> 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-101600" y="1066800"/>
            <a:ext cx="2130425" cy="1920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kumimoji="1" lang="en-US" sz="12000">
                <a:sym typeface="Wingdings" pitchFamily="2" charset="2"/>
              </a:rPr>
              <a:t>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495300" y="1622425"/>
            <a:ext cx="920750" cy="519113"/>
          </a:xfrm>
          <a:prstGeom prst="rect">
            <a:avLst/>
          </a:prstGeom>
          <a:solidFill>
            <a:srgbClr val="CCFFCC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800" b="1">
                <a:solidFill>
                  <a:srgbClr val="0000FF"/>
                </a:solidFill>
              </a:rPr>
              <a:t>168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/>
      <p:bldP spid="79880" grpId="0" animBg="1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tx2"/>
          </a:buClr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860</TotalTime>
  <Words>825</Words>
  <Application>Microsoft Office PowerPoint</Application>
  <PresentationFormat>On-screen Show (4:3)</PresentationFormat>
  <Paragraphs>132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Wingdings</vt:lpstr>
      <vt:lpstr>.VnArial</vt:lpstr>
      <vt:lpstr>Mountain Top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Mời các em đọc bài theo nhóm đôi (trong 3 phút)</vt:lpstr>
      <vt:lpstr>Mời các em dừng lại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Thi đọc thuộc lòng bài ca dao trước lớp</vt:lpstr>
      <vt:lpstr>Slide 35</vt:lpstr>
      <vt:lpstr>Củng cố</vt:lpstr>
      <vt:lpstr>Củng cố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CSTeam</cp:lastModifiedBy>
  <cp:revision>161</cp:revision>
  <dcterms:created xsi:type="dcterms:W3CDTF">2006-01-26T11:50:33Z</dcterms:created>
  <dcterms:modified xsi:type="dcterms:W3CDTF">2016-06-30T03:13:00Z</dcterms:modified>
</cp:coreProperties>
</file>