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CC"/>
    <a:srgbClr val="FFFF00"/>
    <a:srgbClr val="00FFFF"/>
    <a:srgbClr val="B2B2B2"/>
    <a:srgbClr val="009900"/>
    <a:srgbClr val="CC3300"/>
    <a:srgbClr val="FF99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2E6E4-0A21-4A58-81D5-13D139F60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1F0B-085D-405B-9D20-56E09C428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30347-2028-44A3-AC7B-BDB13B4E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B1C48-47AD-4A9B-81C0-686EFDD4C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1F7D-A619-4171-A01B-89651F32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2DD8A-259A-4849-8B85-F51CF9A1E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B4D34-694E-4504-B3C2-33320D42E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EF0AE-1061-49A3-9645-D35388E96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6F324-1D91-4747-929B-A2DF77EEE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B00F9-7DA0-4F92-A77D-9FF369EE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ED67-9E8C-422D-A466-C1F0BEC83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5D2D-1903-45AD-AD92-7F717F46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100000">
              <a:srgbClr val="182F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9FAE80-8B02-4192-91ED-1C2CFF610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amond/>
    <p:sndAc>
      <p:stSnd>
        <p:snd r:embed="rId14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Bau%20troi%20xanh.wmv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62000" y="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Tập </a:t>
            </a:r>
            <a:r>
              <a:rPr lang="vi-VN" sz="2800" b="1">
                <a:solidFill>
                  <a:srgbClr val="FFFF00"/>
                </a:solidFill>
              </a:rPr>
              <a:t>đ</a:t>
            </a:r>
            <a:r>
              <a:rPr lang="en-US" sz="2800" b="1">
                <a:solidFill>
                  <a:srgbClr val="FFFF00"/>
                </a:solidFill>
              </a:rPr>
              <a:t>ọc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990600" y="8382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FF"/>
                </a:solidFill>
              </a:rPr>
              <a:t>Kiểm tra bài cũ</a:t>
            </a:r>
          </a:p>
        </p:txBody>
      </p:sp>
      <p:pic>
        <p:nvPicPr>
          <p:cNvPr id="3086" name="Picture 14" descr="Nguoi da 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5791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990600" y="5029200"/>
            <a:ext cx="7772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30000"/>
              </a:spcBef>
              <a:buFontTx/>
              <a:buAutoNum type="arabicPeriod"/>
            </a:pPr>
            <a:r>
              <a:rPr lang="en-US" sz="2800" b="1">
                <a:solidFill>
                  <a:srgbClr val="FFFFFF"/>
                </a:solidFill>
              </a:rPr>
              <a:t>Bức tranh minh hoạ cho câu chuyện gì ?</a:t>
            </a:r>
          </a:p>
          <a:p>
            <a:pPr marL="342900" indent="-342900">
              <a:spcBef>
                <a:spcPct val="30000"/>
              </a:spcBef>
            </a:pPr>
            <a:r>
              <a:rPr lang="en-US" sz="2800" b="1">
                <a:solidFill>
                  <a:srgbClr val="FFFFFF"/>
                </a:solidFill>
              </a:rPr>
              <a:t>2. Bức tranh minh hoạ cho sự việc gì ?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371600" y="60960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66"/>
                </a:solidFill>
              </a:rPr>
              <a:t>Em hãy </a:t>
            </a:r>
            <a:r>
              <a:rPr lang="vi-VN" sz="2800" b="1">
                <a:solidFill>
                  <a:srgbClr val="FFFF66"/>
                </a:solidFill>
              </a:rPr>
              <a:t>đ</a:t>
            </a:r>
            <a:r>
              <a:rPr lang="en-US" sz="2800" b="1">
                <a:solidFill>
                  <a:srgbClr val="FFFF66"/>
                </a:solidFill>
              </a:rPr>
              <a:t>ọc </a:t>
            </a:r>
            <a:r>
              <a:rPr lang="vi-VN" sz="2800" b="1">
                <a:solidFill>
                  <a:srgbClr val="FFFF66"/>
                </a:solidFill>
              </a:rPr>
              <a:t>đ</a:t>
            </a:r>
            <a:r>
              <a:rPr lang="en-US" sz="2800" b="1">
                <a:solidFill>
                  <a:srgbClr val="FFFF66"/>
                </a:solidFill>
              </a:rPr>
              <a:t>oạn v</a:t>
            </a:r>
            <a:r>
              <a:rPr lang="vi-VN" sz="2800" b="1">
                <a:solidFill>
                  <a:srgbClr val="FFFF66"/>
                </a:solidFill>
              </a:rPr>
              <a:t>ă</a:t>
            </a:r>
            <a:r>
              <a:rPr lang="en-US" sz="2800" b="1">
                <a:solidFill>
                  <a:srgbClr val="FFFF66"/>
                </a:solidFill>
              </a:rPr>
              <a:t>n diễn tả sự việc này?</a:t>
            </a:r>
          </a:p>
        </p:txBody>
      </p:sp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5" grpId="0"/>
      <p:bldP spid="30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762000" y="3810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0772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 b="1">
                <a:solidFill>
                  <a:srgbClr val="FFFF66"/>
                </a:solidFill>
              </a:rPr>
              <a:t>Tập </a:t>
            </a:r>
            <a:r>
              <a:rPr lang="vi-VN" sz="2800" b="1">
                <a:solidFill>
                  <a:srgbClr val="FFFF66"/>
                </a:solidFill>
              </a:rPr>
              <a:t>đ</a:t>
            </a:r>
            <a:r>
              <a:rPr lang="en-US" sz="2800" b="1">
                <a:solidFill>
                  <a:srgbClr val="FFFF66"/>
                </a:solidFill>
              </a:rPr>
              <a:t>ọc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Tác phẩm của Si-le và tên phát xít.</a:t>
            </a:r>
          </a:p>
        </p:txBody>
      </p:sp>
      <p:pic>
        <p:nvPicPr>
          <p:cNvPr id="4104" name="Picture 8" descr="Si-le va ten phat x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33400"/>
            <a:ext cx="39449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76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4603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z="2000" b="1"/>
              <a:t>   </a:t>
            </a:r>
            <a:r>
              <a:rPr lang="en-US" sz="2000" b="1">
                <a:solidFill>
                  <a:srgbClr val="FF9933"/>
                </a:solidFill>
              </a:rPr>
              <a:t>Trong thời gian n</a:t>
            </a:r>
            <a:r>
              <a:rPr lang="vi-VN" sz="2000" b="1">
                <a:solidFill>
                  <a:srgbClr val="FF9933"/>
                </a:solidFill>
              </a:rPr>
              <a:t>ư</a:t>
            </a:r>
            <a:r>
              <a:rPr lang="en-US" sz="2000" b="1">
                <a:solidFill>
                  <a:srgbClr val="FF9933"/>
                </a:solidFill>
              </a:rPr>
              <a:t>ớc Pháp bị phát xít Đức chiếm </a:t>
            </a:r>
            <a:r>
              <a:rPr lang="vi-VN" sz="2000" b="1">
                <a:solidFill>
                  <a:srgbClr val="FF9933"/>
                </a:solidFill>
              </a:rPr>
              <a:t>đ</a:t>
            </a:r>
            <a:r>
              <a:rPr lang="en-US" sz="2000" b="1">
                <a:solidFill>
                  <a:srgbClr val="FF9933"/>
                </a:solidFill>
              </a:rPr>
              <a:t>óng, một lần có tên sĩ quan cao cấp của bọn phát xít lên một chuyến tàu ở Pa - ri, thủ </a:t>
            </a:r>
            <a:r>
              <a:rPr lang="vi-VN" sz="2000" b="1">
                <a:solidFill>
                  <a:srgbClr val="FF9933"/>
                </a:solidFill>
              </a:rPr>
              <a:t>đ</a:t>
            </a:r>
            <a:r>
              <a:rPr lang="en-US" sz="2000" b="1">
                <a:solidFill>
                  <a:srgbClr val="FF9933"/>
                </a:solidFill>
              </a:rPr>
              <a:t>ô n</a:t>
            </a:r>
            <a:r>
              <a:rPr lang="vi-VN" sz="2000" b="1">
                <a:solidFill>
                  <a:srgbClr val="FF9933"/>
                </a:solidFill>
              </a:rPr>
              <a:t>ư</a:t>
            </a:r>
            <a:r>
              <a:rPr lang="en-US" sz="2000" b="1">
                <a:solidFill>
                  <a:srgbClr val="FF9933"/>
                </a:solidFill>
              </a:rPr>
              <a:t>ớc Pháp. Hắn b</a:t>
            </a:r>
            <a:r>
              <a:rPr lang="vi-VN" sz="2000" b="1">
                <a:solidFill>
                  <a:srgbClr val="FF9933"/>
                </a:solidFill>
              </a:rPr>
              <a:t>ư</a:t>
            </a:r>
            <a:r>
              <a:rPr lang="en-US" sz="2000" b="1">
                <a:solidFill>
                  <a:srgbClr val="FF9933"/>
                </a:solidFill>
              </a:rPr>
              <a:t>ớc vào toa tàu, gi</a:t>
            </a:r>
            <a:r>
              <a:rPr lang="vi-VN" sz="2000" b="1">
                <a:solidFill>
                  <a:srgbClr val="FF9933"/>
                </a:solidFill>
              </a:rPr>
              <a:t>ơ</a:t>
            </a:r>
            <a:r>
              <a:rPr lang="en-US" sz="2000" b="1">
                <a:solidFill>
                  <a:srgbClr val="FF9933"/>
                </a:solidFill>
              </a:rPr>
              <a:t> thẳng tay và hô to: “ Hít-le muôn n</a:t>
            </a:r>
            <a:r>
              <a:rPr lang="vi-VN" sz="2000" b="1">
                <a:solidFill>
                  <a:srgbClr val="FF9933"/>
                </a:solidFill>
              </a:rPr>
              <a:t>ă</a:t>
            </a:r>
            <a:r>
              <a:rPr lang="en-US" sz="2000" b="1">
                <a:solidFill>
                  <a:srgbClr val="FF9933"/>
                </a:solidFill>
              </a:rPr>
              <a:t>m !” Một ng</a:t>
            </a:r>
            <a:r>
              <a:rPr lang="vi-VN" sz="2000" b="1">
                <a:solidFill>
                  <a:srgbClr val="FF9933"/>
                </a:solidFill>
              </a:rPr>
              <a:t>ư</a:t>
            </a:r>
            <a:r>
              <a:rPr lang="en-US" sz="2000" b="1">
                <a:solidFill>
                  <a:srgbClr val="FF9933"/>
                </a:solidFill>
              </a:rPr>
              <a:t>ời cao tuổi ngồi bên cửa sổ, tay cầm cuốn sách, ngẩng </a:t>
            </a:r>
            <a:r>
              <a:rPr lang="vi-VN" sz="2000" b="1">
                <a:solidFill>
                  <a:srgbClr val="FF9933"/>
                </a:solidFill>
              </a:rPr>
              <a:t>đ</a:t>
            </a:r>
            <a:r>
              <a:rPr lang="en-US" sz="2000" b="1">
                <a:solidFill>
                  <a:srgbClr val="FF9933"/>
                </a:solidFill>
              </a:rPr>
              <a:t>ầu, lạnh lùng </a:t>
            </a:r>
            <a:r>
              <a:rPr lang="vi-VN" sz="2000" b="1">
                <a:solidFill>
                  <a:srgbClr val="FF9933"/>
                </a:solidFill>
              </a:rPr>
              <a:t>đ</a:t>
            </a:r>
            <a:r>
              <a:rPr lang="en-US" sz="2000" b="1">
                <a:solidFill>
                  <a:srgbClr val="FF9933"/>
                </a:solidFill>
              </a:rPr>
              <a:t>áp bằng tiếng Pháp: “ Chào ngài”.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16002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</a:rPr>
              <a:t>  Tên sĩ quan lừ mắt nhìn ông già ng</a:t>
            </a:r>
            <a:r>
              <a:rPr lang="vi-VN" sz="2000" b="1">
                <a:solidFill>
                  <a:srgbClr val="FFFFFF"/>
                </a:solidFill>
              </a:rPr>
              <a:t>ư</a:t>
            </a:r>
            <a:r>
              <a:rPr lang="en-US" sz="2000" b="1">
                <a:solidFill>
                  <a:srgbClr val="FFFFFF"/>
                </a:solidFill>
              </a:rPr>
              <a:t>ời Pháp. Bỗng hắn nhìn vào cuốn sách ông cụ </a:t>
            </a:r>
            <a:r>
              <a:rPr lang="vi-VN" sz="2000" b="1">
                <a:solidFill>
                  <a:srgbClr val="FFFFFF"/>
                </a:solidFill>
              </a:rPr>
              <a:t>đ</a:t>
            </a:r>
            <a:r>
              <a:rPr lang="en-US" sz="2000" b="1">
                <a:solidFill>
                  <a:srgbClr val="FFFFFF"/>
                </a:solidFill>
              </a:rPr>
              <a:t>ang </a:t>
            </a:r>
            <a:r>
              <a:rPr lang="vi-VN" sz="2000" b="1">
                <a:solidFill>
                  <a:srgbClr val="FFFFFF"/>
                </a:solidFill>
              </a:rPr>
              <a:t>đ</a:t>
            </a:r>
            <a:r>
              <a:rPr lang="en-US" sz="2000" b="1">
                <a:solidFill>
                  <a:srgbClr val="FFFFFF"/>
                </a:solidFill>
              </a:rPr>
              <a:t>ọc và thấy </a:t>
            </a:r>
            <a:r>
              <a:rPr lang="vi-VN" sz="2000" b="1">
                <a:solidFill>
                  <a:srgbClr val="FFFFFF"/>
                </a:solidFill>
              </a:rPr>
              <a:t>đ</a:t>
            </a:r>
            <a:r>
              <a:rPr lang="en-US" sz="2000" b="1">
                <a:solidFill>
                  <a:srgbClr val="FFFFFF"/>
                </a:solidFill>
              </a:rPr>
              <a:t>ó là một tác phẩm của Si-le viết bằng tiếng Đức. Bực mình vì ông cụ biết tiếng Đức nh</a:t>
            </a:r>
            <a:r>
              <a:rPr lang="vi-VN" sz="2000" b="1">
                <a:solidFill>
                  <a:srgbClr val="FFFFFF"/>
                </a:solidFill>
              </a:rPr>
              <a:t>ư</a:t>
            </a:r>
            <a:r>
              <a:rPr lang="en-US" sz="2000" b="1">
                <a:solidFill>
                  <a:srgbClr val="FFFFFF"/>
                </a:solidFill>
              </a:rPr>
              <a:t>ng không thèm chào bằng tiếng Đức, hắn liền hỏi:</a:t>
            </a:r>
          </a:p>
          <a:p>
            <a:pPr algn="just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</a:rPr>
              <a:t>   - Lão thích nhà v</a:t>
            </a:r>
            <a:r>
              <a:rPr lang="vi-VN" sz="2000" b="1">
                <a:solidFill>
                  <a:srgbClr val="FFFFFF"/>
                </a:solidFill>
              </a:rPr>
              <a:t>ă</a:t>
            </a:r>
            <a:r>
              <a:rPr lang="en-US" sz="2000" b="1">
                <a:solidFill>
                  <a:srgbClr val="FFFFFF"/>
                </a:solidFill>
              </a:rPr>
              <a:t>n Đức h</a:t>
            </a:r>
            <a:r>
              <a:rPr lang="vi-VN" sz="2000" b="1">
                <a:solidFill>
                  <a:srgbClr val="FFFFFF"/>
                </a:solidFill>
              </a:rPr>
              <a:t>ơ</a:t>
            </a:r>
            <a:r>
              <a:rPr lang="en-US" sz="2000" b="1">
                <a:solidFill>
                  <a:srgbClr val="FFFFFF"/>
                </a:solidFill>
              </a:rPr>
              <a:t>n lời chào của ng</a:t>
            </a:r>
            <a:r>
              <a:rPr lang="vi-VN" sz="2000" b="1">
                <a:solidFill>
                  <a:srgbClr val="FFFFFF"/>
                </a:solidFill>
              </a:rPr>
              <a:t>ư</a:t>
            </a:r>
            <a:r>
              <a:rPr lang="en-US" sz="2000" b="1">
                <a:solidFill>
                  <a:srgbClr val="FFFFFF"/>
                </a:solidFill>
              </a:rPr>
              <a:t>ời Đức ch</a:t>
            </a:r>
            <a:r>
              <a:rPr lang="vi-VN" sz="2000" b="1">
                <a:solidFill>
                  <a:srgbClr val="FFFFFF"/>
                </a:solidFill>
              </a:rPr>
              <a:t>ă</a:t>
            </a:r>
            <a:r>
              <a:rPr lang="en-US" sz="2000" b="1">
                <a:solidFill>
                  <a:srgbClr val="FFFFFF"/>
                </a:solidFill>
              </a:rPr>
              <a:t>ng?</a:t>
            </a:r>
          </a:p>
          <a:p>
            <a:pPr algn="just">
              <a:lnSpc>
                <a:spcPct val="90000"/>
              </a:lnSpc>
            </a:pPr>
            <a:r>
              <a:rPr lang="en-US" sz="2000" b="1">
                <a:solidFill>
                  <a:srgbClr val="FFFFFF"/>
                </a:solidFill>
              </a:rPr>
              <a:t>   - Sao ngài lại nói thế? Si-le là một nhà v</a:t>
            </a:r>
            <a:r>
              <a:rPr lang="vi-VN" sz="2000" b="1">
                <a:solidFill>
                  <a:srgbClr val="FFFFFF"/>
                </a:solidFill>
              </a:rPr>
              <a:t>ă</a:t>
            </a:r>
            <a:r>
              <a:rPr lang="en-US" sz="2000" b="1">
                <a:solidFill>
                  <a:srgbClr val="FFFFFF"/>
                </a:solidFill>
              </a:rPr>
              <a:t>n quốc tế chứ! - Ông </a:t>
            </a:r>
            <a:r>
              <a:rPr lang="vi-VN" sz="2000" b="1">
                <a:solidFill>
                  <a:srgbClr val="FFFFFF"/>
                </a:solidFill>
              </a:rPr>
              <a:t>đ</a:t>
            </a:r>
            <a:r>
              <a:rPr lang="en-US" sz="2000" b="1">
                <a:solidFill>
                  <a:srgbClr val="FFFFFF"/>
                </a:solidFill>
              </a:rPr>
              <a:t>iềm</a:t>
            </a:r>
            <a:r>
              <a:rPr lang="en-US" sz="2000" b="1"/>
              <a:t> </a:t>
            </a:r>
            <a:r>
              <a:rPr lang="vi-VN" sz="2000" b="1">
                <a:solidFill>
                  <a:srgbClr val="FFFFFF"/>
                </a:solidFill>
              </a:rPr>
              <a:t>đ</a:t>
            </a:r>
            <a:r>
              <a:rPr lang="en-US" sz="2000" b="1">
                <a:solidFill>
                  <a:srgbClr val="FFFFFF"/>
                </a:solidFill>
              </a:rPr>
              <a:t>ạm trả lời.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3965575"/>
            <a:ext cx="9144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000" b="1"/>
              <a:t>    </a:t>
            </a:r>
            <a:r>
              <a:rPr lang="en-US" sz="2000" b="1">
                <a:solidFill>
                  <a:srgbClr val="FFFF00"/>
                </a:solidFill>
              </a:rPr>
              <a:t>Nhận thấy vẻ ngạc nhiên của tên sĩ quan, ông già nói tiếp:</a:t>
            </a:r>
          </a:p>
          <a:p>
            <a:pPr algn="just">
              <a:lnSpc>
                <a:spcPct val="85000"/>
              </a:lnSpc>
            </a:pPr>
            <a:r>
              <a:rPr lang="en-US" sz="2000" b="1">
                <a:solidFill>
                  <a:srgbClr val="FFFF00"/>
                </a:solidFill>
              </a:rPr>
              <a:t>   - Ngài thử xem Si-le </a:t>
            </a:r>
            <a:r>
              <a:rPr lang="vi-VN" sz="2000" b="1">
                <a:solidFill>
                  <a:srgbClr val="FFFF00"/>
                </a:solidFill>
              </a:rPr>
              <a:t>đ</a:t>
            </a:r>
            <a:r>
              <a:rPr lang="en-US" sz="2000" b="1">
                <a:solidFill>
                  <a:srgbClr val="FFFF00"/>
                </a:solidFill>
              </a:rPr>
              <a:t>ã dành những tác phẩm của mình cho ai nào? Nhà v</a:t>
            </a:r>
            <a:r>
              <a:rPr lang="vi-VN" sz="2000" b="1">
                <a:solidFill>
                  <a:srgbClr val="FFFF00"/>
                </a:solidFill>
              </a:rPr>
              <a:t>ă</a:t>
            </a:r>
            <a:r>
              <a:rPr lang="en-US" sz="2000" b="1">
                <a:solidFill>
                  <a:srgbClr val="FFFF00"/>
                </a:solidFill>
              </a:rPr>
              <a:t>n </a:t>
            </a:r>
            <a:r>
              <a:rPr lang="vi-VN" sz="2000" b="1">
                <a:solidFill>
                  <a:srgbClr val="FFFF00"/>
                </a:solidFill>
              </a:rPr>
              <a:t>đ</a:t>
            </a:r>
            <a:r>
              <a:rPr lang="en-US" sz="2000" b="1">
                <a:solidFill>
                  <a:srgbClr val="FFFF00"/>
                </a:solidFill>
              </a:rPr>
              <a:t>ã viết </a:t>
            </a:r>
            <a:r>
              <a:rPr lang="en-US" sz="2000" b="1" i="1">
                <a:solidFill>
                  <a:srgbClr val="FFFF00"/>
                </a:solidFill>
              </a:rPr>
              <a:t>Vim-hen Ten</a:t>
            </a:r>
            <a:r>
              <a:rPr lang="en-US" sz="2000" b="1">
                <a:solidFill>
                  <a:srgbClr val="FFFF00"/>
                </a:solidFill>
              </a:rPr>
              <a:t> cho ng</a:t>
            </a:r>
            <a:r>
              <a:rPr lang="vi-VN" sz="2000" b="1">
                <a:solidFill>
                  <a:srgbClr val="FFFF00"/>
                </a:solidFill>
              </a:rPr>
              <a:t>ư</a:t>
            </a:r>
            <a:r>
              <a:rPr lang="en-US" sz="2000" b="1">
                <a:solidFill>
                  <a:srgbClr val="FFFF00"/>
                </a:solidFill>
              </a:rPr>
              <a:t>ời Thuỵ Sĩ, </a:t>
            </a:r>
            <a:r>
              <a:rPr lang="en-US" sz="2000" b="1" i="1">
                <a:solidFill>
                  <a:srgbClr val="FFFF00"/>
                </a:solidFill>
              </a:rPr>
              <a:t>Nàng dâu ở Mét-xi-na</a:t>
            </a:r>
            <a:r>
              <a:rPr lang="en-US" sz="2000" b="1">
                <a:solidFill>
                  <a:srgbClr val="FFFF00"/>
                </a:solidFill>
              </a:rPr>
              <a:t> cho ng</a:t>
            </a:r>
            <a:r>
              <a:rPr lang="vi-VN" sz="2000" b="1">
                <a:solidFill>
                  <a:srgbClr val="FFFF00"/>
                </a:solidFill>
              </a:rPr>
              <a:t>ư</a:t>
            </a:r>
            <a:r>
              <a:rPr lang="en-US" sz="2000" b="1">
                <a:solidFill>
                  <a:srgbClr val="FFFF00"/>
                </a:solidFill>
              </a:rPr>
              <a:t>ời I-ta-li-a, </a:t>
            </a:r>
            <a:r>
              <a:rPr lang="en-US" sz="2000" b="1" i="1">
                <a:solidFill>
                  <a:srgbClr val="FFFF00"/>
                </a:solidFill>
              </a:rPr>
              <a:t>Cô gái Oóc-lê-</a:t>
            </a:r>
            <a:r>
              <a:rPr lang="vi-VN" sz="2000" b="1" i="1">
                <a:solidFill>
                  <a:srgbClr val="FFFF00"/>
                </a:solidFill>
              </a:rPr>
              <a:t>ă</a:t>
            </a:r>
            <a:r>
              <a:rPr lang="en-US" sz="2000" b="1" i="1">
                <a:solidFill>
                  <a:srgbClr val="FFFF00"/>
                </a:solidFill>
              </a:rPr>
              <a:t>ng</a:t>
            </a:r>
            <a:r>
              <a:rPr lang="en-US" sz="2000" b="1">
                <a:solidFill>
                  <a:srgbClr val="FFFF00"/>
                </a:solidFill>
              </a:rPr>
              <a:t> cho ng</a:t>
            </a:r>
            <a:r>
              <a:rPr lang="vi-VN" sz="2000" b="1">
                <a:solidFill>
                  <a:srgbClr val="FFFF00"/>
                </a:solidFill>
              </a:rPr>
              <a:t>ư</a:t>
            </a:r>
            <a:r>
              <a:rPr lang="en-US" sz="2000" b="1">
                <a:solidFill>
                  <a:srgbClr val="FFFF00"/>
                </a:solidFill>
              </a:rPr>
              <a:t>ời Pháp,...</a:t>
            </a:r>
          </a:p>
          <a:p>
            <a:pPr algn="just">
              <a:lnSpc>
                <a:spcPct val="85000"/>
              </a:lnSpc>
            </a:pPr>
            <a:r>
              <a:rPr lang="en-US" sz="2000" b="1">
                <a:solidFill>
                  <a:srgbClr val="FFFF00"/>
                </a:solidFill>
              </a:rPr>
              <a:t>   Càng nghe nói, tên sĩ quan phát xít càng ngây mặt ra. Cuối cùng, hắn hỏi:</a:t>
            </a:r>
          </a:p>
          <a:p>
            <a:pPr algn="just">
              <a:lnSpc>
                <a:spcPct val="85000"/>
              </a:lnSpc>
            </a:pPr>
            <a:r>
              <a:rPr lang="en-US" sz="2000" b="1">
                <a:solidFill>
                  <a:srgbClr val="FFFF00"/>
                </a:solidFill>
              </a:rPr>
              <a:t>   - Chẳng lẽ Si-le không viết gì cho chúng tôi hay sao?</a:t>
            </a:r>
          </a:p>
          <a:p>
            <a:pPr algn="just">
              <a:lnSpc>
                <a:spcPct val="85000"/>
              </a:lnSpc>
            </a:pPr>
            <a:r>
              <a:rPr lang="en-US" sz="2000" b="1">
                <a:solidFill>
                  <a:srgbClr val="FFFF00"/>
                </a:solidFill>
              </a:rPr>
              <a:t>   Ông già mỉm cuời trả lời:</a:t>
            </a:r>
          </a:p>
          <a:p>
            <a:pPr algn="just">
              <a:lnSpc>
                <a:spcPct val="85000"/>
              </a:lnSpc>
            </a:pPr>
            <a:r>
              <a:rPr lang="en-US" sz="2000" b="1">
                <a:solidFill>
                  <a:srgbClr val="FFFF00"/>
                </a:solidFill>
              </a:rPr>
              <a:t>   - Có chứ. Si-le </a:t>
            </a:r>
            <a:r>
              <a:rPr lang="vi-VN" sz="2000" b="1">
                <a:solidFill>
                  <a:srgbClr val="FFFF00"/>
                </a:solidFill>
              </a:rPr>
              <a:t>đ</a:t>
            </a:r>
            <a:r>
              <a:rPr lang="en-US" sz="2000" b="1">
                <a:solidFill>
                  <a:srgbClr val="FFFF00"/>
                </a:solidFill>
              </a:rPr>
              <a:t>ã dành cho các ngài vở Những tên c</a:t>
            </a:r>
            <a:r>
              <a:rPr lang="vi-VN" sz="2000" b="1">
                <a:solidFill>
                  <a:srgbClr val="FFFF00"/>
                </a:solidFill>
              </a:rPr>
              <a:t>ư</a:t>
            </a:r>
            <a:r>
              <a:rPr lang="en-US" sz="2000" b="1">
                <a:solidFill>
                  <a:srgbClr val="FFFF00"/>
                </a:solidFill>
              </a:rPr>
              <a:t>ớp!</a:t>
            </a:r>
            <a:endParaRPr lang="en-US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838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</a:rPr>
              <a:t>Si-le,  Hít-le,  Pa-ri,  Vin-hem Ten,  Mét-xi-na,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</a:rPr>
              <a:t>Oóc-lê-</a:t>
            </a:r>
            <a:r>
              <a:rPr lang="vi-VN" sz="2800" b="1">
                <a:solidFill>
                  <a:srgbClr val="FFFFFF"/>
                </a:solidFill>
              </a:rPr>
              <a:t>ă</a:t>
            </a:r>
            <a:r>
              <a:rPr lang="en-US" sz="2800" b="1">
                <a:solidFill>
                  <a:srgbClr val="FFFFFF"/>
                </a:solidFill>
              </a:rPr>
              <a:t>ng,  lạnh lùng,  lừ mắt.</a:t>
            </a: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3276600" y="-7620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90800" y="228600"/>
            <a:ext cx="449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</a:rPr>
              <a:t>Luyện </a:t>
            </a:r>
            <a:r>
              <a:rPr lang="vi-VN" sz="3200" b="1">
                <a:solidFill>
                  <a:srgbClr val="FFFF66"/>
                </a:solidFill>
              </a:rPr>
              <a:t>đ</a:t>
            </a:r>
            <a:r>
              <a:rPr lang="en-US" sz="3200" b="1">
                <a:solidFill>
                  <a:srgbClr val="FFFF66"/>
                </a:solidFill>
              </a:rPr>
              <a:t>ọc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0" y="914400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FF66"/>
                </a:solidFill>
              </a:rPr>
              <a:t>1.    Ngài thử xem Si-le </a:t>
            </a:r>
            <a:r>
              <a:rPr lang="vi-VN" sz="2800" b="1">
                <a:solidFill>
                  <a:srgbClr val="FFFF66"/>
                </a:solidFill>
              </a:rPr>
              <a:t>đ</a:t>
            </a:r>
            <a:r>
              <a:rPr lang="en-US" sz="2800" b="1">
                <a:solidFill>
                  <a:srgbClr val="FFFF66"/>
                </a:solidFill>
              </a:rPr>
              <a:t>ã dành những tác phẩm của mình cho ai nào?</a:t>
            </a:r>
          </a:p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FF66"/>
                </a:solidFill>
              </a:rPr>
              <a:t>2.    Nhà v</a:t>
            </a:r>
            <a:r>
              <a:rPr lang="vi-VN" sz="2800" b="1">
                <a:solidFill>
                  <a:srgbClr val="FFFF66"/>
                </a:solidFill>
              </a:rPr>
              <a:t>ă</a:t>
            </a:r>
            <a:r>
              <a:rPr lang="en-US" sz="2800" b="1">
                <a:solidFill>
                  <a:srgbClr val="FFFF66"/>
                </a:solidFill>
              </a:rPr>
              <a:t>n </a:t>
            </a:r>
            <a:r>
              <a:rPr lang="vi-VN" sz="2800" b="1">
                <a:solidFill>
                  <a:srgbClr val="FFFF66"/>
                </a:solidFill>
              </a:rPr>
              <a:t>đ</a:t>
            </a:r>
            <a:r>
              <a:rPr lang="en-US" sz="2800" b="1">
                <a:solidFill>
                  <a:srgbClr val="FFFF66"/>
                </a:solidFill>
              </a:rPr>
              <a:t>ã viết </a:t>
            </a:r>
            <a:r>
              <a:rPr lang="en-US" sz="2800" b="1" i="1">
                <a:solidFill>
                  <a:srgbClr val="FFFF66"/>
                </a:solidFill>
              </a:rPr>
              <a:t>Vin- hem Ten</a:t>
            </a:r>
            <a:r>
              <a:rPr lang="en-US" sz="2800" b="1">
                <a:solidFill>
                  <a:srgbClr val="FFFF66"/>
                </a:solidFill>
              </a:rPr>
              <a:t> cho ng</a:t>
            </a:r>
            <a:r>
              <a:rPr lang="vi-VN" sz="2800" b="1">
                <a:solidFill>
                  <a:srgbClr val="FFFF66"/>
                </a:solidFill>
              </a:rPr>
              <a:t>ư</a:t>
            </a:r>
            <a:r>
              <a:rPr lang="en-US" sz="2800" b="1">
                <a:solidFill>
                  <a:srgbClr val="FFFF66"/>
                </a:solidFill>
              </a:rPr>
              <a:t>ời Thuỵ Sĩ, </a:t>
            </a:r>
            <a:r>
              <a:rPr lang="en-US" sz="2800" b="1" i="1">
                <a:solidFill>
                  <a:srgbClr val="FFFF66"/>
                </a:solidFill>
              </a:rPr>
              <a:t>Nàng dâu ở Mét-xi-na</a:t>
            </a:r>
            <a:r>
              <a:rPr lang="en-US" sz="2800" b="1">
                <a:solidFill>
                  <a:srgbClr val="FFFF66"/>
                </a:solidFill>
              </a:rPr>
              <a:t> cho ng</a:t>
            </a:r>
            <a:r>
              <a:rPr lang="vi-VN" sz="2800" b="1">
                <a:solidFill>
                  <a:srgbClr val="FFFF66"/>
                </a:solidFill>
              </a:rPr>
              <a:t>ư</a:t>
            </a:r>
            <a:r>
              <a:rPr lang="en-US" sz="2800" b="1">
                <a:solidFill>
                  <a:srgbClr val="FFFF66"/>
                </a:solidFill>
              </a:rPr>
              <a:t>ời I-ta-li-a, </a:t>
            </a:r>
            <a:r>
              <a:rPr lang="en-US" sz="2800" b="1" i="1">
                <a:solidFill>
                  <a:srgbClr val="FFFF66"/>
                </a:solidFill>
              </a:rPr>
              <a:t>Cô gái Oóc-lê-</a:t>
            </a:r>
            <a:r>
              <a:rPr lang="vi-VN" sz="2800" b="1" i="1">
                <a:solidFill>
                  <a:srgbClr val="FFFF66"/>
                </a:solidFill>
              </a:rPr>
              <a:t>ă</a:t>
            </a:r>
            <a:r>
              <a:rPr lang="en-US" sz="2800" b="1" i="1">
                <a:solidFill>
                  <a:srgbClr val="FFFF66"/>
                </a:solidFill>
              </a:rPr>
              <a:t>ng</a:t>
            </a:r>
            <a:r>
              <a:rPr lang="en-US" sz="2800" b="1">
                <a:solidFill>
                  <a:srgbClr val="FFFF66"/>
                </a:solidFill>
              </a:rPr>
              <a:t> cho ng</a:t>
            </a:r>
            <a:r>
              <a:rPr lang="vi-VN" sz="2800" b="1">
                <a:solidFill>
                  <a:srgbClr val="FFFF66"/>
                </a:solidFill>
              </a:rPr>
              <a:t>ư</a:t>
            </a:r>
            <a:r>
              <a:rPr lang="en-US" sz="2800" b="1">
                <a:solidFill>
                  <a:srgbClr val="FFFF66"/>
                </a:solidFill>
              </a:rPr>
              <a:t>ời Pháp,...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0" y="1066800"/>
            <a:ext cx="91440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</a:rPr>
              <a:t>Trong thời gian n</a:t>
            </a:r>
            <a:r>
              <a:rPr lang="vi-VN" sz="2800" b="1">
                <a:solidFill>
                  <a:srgbClr val="FFFFFF"/>
                </a:solidFill>
              </a:rPr>
              <a:t>ư</a:t>
            </a:r>
            <a:r>
              <a:rPr lang="en-US" sz="2800" b="1">
                <a:solidFill>
                  <a:srgbClr val="FFFFFF"/>
                </a:solidFill>
              </a:rPr>
              <a:t>ớc Pháp bị phát xít Đức chiếm </a:t>
            </a:r>
            <a:r>
              <a:rPr lang="vi-VN" sz="2800" b="1">
                <a:solidFill>
                  <a:srgbClr val="FFFFFF"/>
                </a:solidFill>
              </a:rPr>
              <a:t>đ</a:t>
            </a:r>
            <a:r>
              <a:rPr lang="en-US" sz="2800" b="1">
                <a:solidFill>
                  <a:srgbClr val="FFFFFF"/>
                </a:solidFill>
              </a:rPr>
              <a:t>óng, một lần có tên sĩ quan cao cấp của bọn phát xít / lên một chuyến tàu ở Pa - ri, thủ </a:t>
            </a:r>
            <a:r>
              <a:rPr lang="vi-VN" sz="2800" b="1">
                <a:solidFill>
                  <a:srgbClr val="FFFFFF"/>
                </a:solidFill>
              </a:rPr>
              <a:t>đ</a:t>
            </a:r>
            <a:r>
              <a:rPr lang="en-US" sz="2800" b="1">
                <a:solidFill>
                  <a:srgbClr val="FFFFFF"/>
                </a:solidFill>
              </a:rPr>
              <a:t>ô n</a:t>
            </a:r>
            <a:r>
              <a:rPr lang="vi-VN" sz="2800" b="1">
                <a:solidFill>
                  <a:srgbClr val="FFFFFF"/>
                </a:solidFill>
              </a:rPr>
              <a:t>ư</a:t>
            </a:r>
            <a:r>
              <a:rPr lang="en-US" sz="2800" b="1">
                <a:solidFill>
                  <a:srgbClr val="FFFFFF"/>
                </a:solidFill>
              </a:rPr>
              <a:t>ớc Pháp. Hắn b</a:t>
            </a:r>
            <a:r>
              <a:rPr lang="vi-VN" sz="2800" b="1">
                <a:solidFill>
                  <a:srgbClr val="FFFFFF"/>
                </a:solidFill>
              </a:rPr>
              <a:t>ư</a:t>
            </a:r>
            <a:r>
              <a:rPr lang="en-US" sz="2800" b="1">
                <a:solidFill>
                  <a:srgbClr val="FFFFFF"/>
                </a:solidFill>
              </a:rPr>
              <a:t>ớc vào toa tàu, gi</a:t>
            </a:r>
            <a:r>
              <a:rPr lang="vi-VN" sz="2800" b="1">
                <a:solidFill>
                  <a:srgbClr val="FFFFFF"/>
                </a:solidFill>
              </a:rPr>
              <a:t>ơ</a:t>
            </a:r>
            <a:r>
              <a:rPr lang="en-US" sz="2800" b="1">
                <a:solidFill>
                  <a:srgbClr val="FFFFFF"/>
                </a:solidFill>
              </a:rPr>
              <a:t> thẳng tay và hô to: “ </a:t>
            </a:r>
            <a:r>
              <a:rPr lang="en-US" sz="2800" b="1" u="sng">
                <a:solidFill>
                  <a:srgbClr val="FFFFFF"/>
                </a:solidFill>
              </a:rPr>
              <a:t>Hít-le muôn n</a:t>
            </a:r>
            <a:r>
              <a:rPr lang="vi-VN" sz="2800" b="1" u="sng">
                <a:solidFill>
                  <a:srgbClr val="FFFFFF"/>
                </a:solidFill>
              </a:rPr>
              <a:t>ă</a:t>
            </a:r>
            <a:r>
              <a:rPr lang="en-US" sz="2800" b="1" u="sng">
                <a:solidFill>
                  <a:srgbClr val="FFFFFF"/>
                </a:solidFill>
              </a:rPr>
              <a:t>m</a:t>
            </a:r>
            <a:r>
              <a:rPr lang="en-US" sz="2800" b="1">
                <a:solidFill>
                  <a:srgbClr val="FFFFFF"/>
                </a:solidFill>
              </a:rPr>
              <a:t> !” Một ng</a:t>
            </a:r>
            <a:r>
              <a:rPr lang="vi-VN" sz="2800" b="1">
                <a:solidFill>
                  <a:srgbClr val="FFFFFF"/>
                </a:solidFill>
              </a:rPr>
              <a:t>ư</a:t>
            </a:r>
            <a:r>
              <a:rPr lang="en-US" sz="2800" b="1">
                <a:solidFill>
                  <a:srgbClr val="FFFFFF"/>
                </a:solidFill>
              </a:rPr>
              <a:t>ời cao tuổi ngồi bên cửa sổ, tay cầm cuốn sách, ngẩng </a:t>
            </a:r>
            <a:r>
              <a:rPr lang="vi-VN" sz="2800" b="1">
                <a:solidFill>
                  <a:srgbClr val="FFFFFF"/>
                </a:solidFill>
              </a:rPr>
              <a:t>đ</a:t>
            </a:r>
            <a:r>
              <a:rPr lang="en-US" sz="2800" b="1">
                <a:solidFill>
                  <a:srgbClr val="FFFFFF"/>
                </a:solidFill>
              </a:rPr>
              <a:t>ầu, </a:t>
            </a:r>
            <a:r>
              <a:rPr lang="en-US" sz="2800" b="1" u="sng">
                <a:solidFill>
                  <a:srgbClr val="FFFFFF"/>
                </a:solidFill>
              </a:rPr>
              <a:t>lạnh lùng</a:t>
            </a:r>
            <a:r>
              <a:rPr lang="en-US" sz="2800" b="1">
                <a:solidFill>
                  <a:srgbClr val="FFFFFF"/>
                </a:solidFill>
              </a:rPr>
              <a:t> </a:t>
            </a:r>
            <a:r>
              <a:rPr lang="vi-VN" sz="2800" b="1">
                <a:solidFill>
                  <a:srgbClr val="FFFFFF"/>
                </a:solidFill>
              </a:rPr>
              <a:t>đ</a:t>
            </a:r>
            <a:r>
              <a:rPr lang="en-US" sz="2800" b="1">
                <a:solidFill>
                  <a:srgbClr val="FFFFFF"/>
                </a:solidFill>
              </a:rPr>
              <a:t>áp bằng tiếng Pháp: </a:t>
            </a:r>
            <a:r>
              <a:rPr lang="en-US" sz="2800" b="1" u="sng">
                <a:solidFill>
                  <a:srgbClr val="FFFFFF"/>
                </a:solidFill>
              </a:rPr>
              <a:t>“ Chào ngài”.</a:t>
            </a:r>
            <a:endParaRPr lang="en-US" sz="2800" u="sng">
              <a:solidFill>
                <a:srgbClr val="FFFFFF"/>
              </a:solidFill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0" y="1066800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FFFFFF"/>
                </a:solidFill>
              </a:rPr>
              <a:t>Tên sĩ quan </a:t>
            </a:r>
            <a:r>
              <a:rPr lang="en-US" sz="2800" b="1" u="sng">
                <a:solidFill>
                  <a:srgbClr val="FFFFFF"/>
                </a:solidFill>
              </a:rPr>
              <a:t>lừ mắt</a:t>
            </a:r>
            <a:r>
              <a:rPr lang="en-US" sz="2800" b="1">
                <a:solidFill>
                  <a:srgbClr val="FFFFFF"/>
                </a:solidFill>
              </a:rPr>
              <a:t> nhìn ông già ng</a:t>
            </a:r>
            <a:r>
              <a:rPr lang="vi-VN" sz="2800" b="1">
                <a:solidFill>
                  <a:srgbClr val="FFFFFF"/>
                </a:solidFill>
              </a:rPr>
              <a:t>ư</a:t>
            </a:r>
            <a:r>
              <a:rPr lang="en-US" sz="2800" b="1">
                <a:solidFill>
                  <a:srgbClr val="FFFFFF"/>
                </a:solidFill>
              </a:rPr>
              <a:t>ời Pháp. Bỗng / hắn nhìn vào cuốn sách ông cụ </a:t>
            </a:r>
            <a:r>
              <a:rPr lang="vi-VN" sz="2800" b="1">
                <a:solidFill>
                  <a:srgbClr val="FFFFFF"/>
                </a:solidFill>
              </a:rPr>
              <a:t>đ</a:t>
            </a:r>
            <a:r>
              <a:rPr lang="en-US" sz="2800" b="1">
                <a:solidFill>
                  <a:srgbClr val="FFFFFF"/>
                </a:solidFill>
              </a:rPr>
              <a:t>ang </a:t>
            </a:r>
            <a:r>
              <a:rPr lang="vi-VN" sz="2800" b="1">
                <a:solidFill>
                  <a:srgbClr val="FFFFFF"/>
                </a:solidFill>
              </a:rPr>
              <a:t>đ</a:t>
            </a:r>
            <a:r>
              <a:rPr lang="en-US" sz="2800" b="1">
                <a:solidFill>
                  <a:srgbClr val="FFFFFF"/>
                </a:solidFill>
              </a:rPr>
              <a:t>ọc / và thấy </a:t>
            </a:r>
            <a:r>
              <a:rPr lang="vi-VN" sz="2800" b="1">
                <a:solidFill>
                  <a:srgbClr val="FFFFFF"/>
                </a:solidFill>
              </a:rPr>
              <a:t>đ</a:t>
            </a:r>
            <a:r>
              <a:rPr lang="en-US" sz="2800" b="1">
                <a:solidFill>
                  <a:srgbClr val="FFFFFF"/>
                </a:solidFill>
              </a:rPr>
              <a:t>ó là một tác phẩm của Si-le viết bằng tiếng Đức. Bực mình vì ông cụ biết tiếng Đức nh</a:t>
            </a:r>
            <a:r>
              <a:rPr lang="vi-VN" sz="2800" b="1">
                <a:solidFill>
                  <a:srgbClr val="FFFFFF"/>
                </a:solidFill>
              </a:rPr>
              <a:t>ư</a:t>
            </a:r>
            <a:r>
              <a:rPr lang="en-US" sz="2800" b="1">
                <a:solidFill>
                  <a:srgbClr val="FFFFFF"/>
                </a:solidFill>
              </a:rPr>
              <a:t>ng </a:t>
            </a:r>
            <a:r>
              <a:rPr lang="en-US" sz="2800" b="1" u="sng">
                <a:solidFill>
                  <a:srgbClr val="FFFFFF"/>
                </a:solidFill>
              </a:rPr>
              <a:t>không thèm chào</a:t>
            </a:r>
            <a:r>
              <a:rPr lang="en-US" sz="2800" b="1">
                <a:solidFill>
                  <a:srgbClr val="FFFFFF"/>
                </a:solidFill>
              </a:rPr>
              <a:t> bằng tiếng Đức, hắn liền hỏi:</a:t>
            </a:r>
          </a:p>
          <a:p>
            <a:pPr algn="just"/>
            <a:r>
              <a:rPr lang="en-US" sz="2800" b="1">
                <a:solidFill>
                  <a:srgbClr val="FFFFFF"/>
                </a:solidFill>
              </a:rPr>
              <a:t>   - Lão thích nhà v</a:t>
            </a:r>
            <a:r>
              <a:rPr lang="vi-VN" sz="2800" b="1">
                <a:solidFill>
                  <a:srgbClr val="FFFFFF"/>
                </a:solidFill>
              </a:rPr>
              <a:t>ă</a:t>
            </a:r>
            <a:r>
              <a:rPr lang="en-US" sz="2800" b="1">
                <a:solidFill>
                  <a:srgbClr val="FFFFFF"/>
                </a:solidFill>
              </a:rPr>
              <a:t>n Đức h</a:t>
            </a:r>
            <a:r>
              <a:rPr lang="vi-VN" sz="2800" b="1">
                <a:solidFill>
                  <a:srgbClr val="FFFFFF"/>
                </a:solidFill>
              </a:rPr>
              <a:t>ơ</a:t>
            </a:r>
            <a:r>
              <a:rPr lang="en-US" sz="2800" b="1">
                <a:solidFill>
                  <a:srgbClr val="FFFFFF"/>
                </a:solidFill>
              </a:rPr>
              <a:t>n lời chào của ng</a:t>
            </a:r>
            <a:r>
              <a:rPr lang="vi-VN" sz="2800" b="1">
                <a:solidFill>
                  <a:srgbClr val="FFFFFF"/>
                </a:solidFill>
              </a:rPr>
              <a:t>ư</a:t>
            </a:r>
            <a:r>
              <a:rPr lang="en-US" sz="2800" b="1">
                <a:solidFill>
                  <a:srgbClr val="FFFFFF"/>
                </a:solidFill>
              </a:rPr>
              <a:t>ời Đức ch</a:t>
            </a:r>
            <a:r>
              <a:rPr lang="vi-VN" sz="2800" b="1">
                <a:solidFill>
                  <a:srgbClr val="FFFFFF"/>
                </a:solidFill>
              </a:rPr>
              <a:t>ă</a:t>
            </a:r>
            <a:r>
              <a:rPr lang="en-US" sz="2800" b="1">
                <a:solidFill>
                  <a:srgbClr val="FFFFFF"/>
                </a:solidFill>
              </a:rPr>
              <a:t>ng?</a:t>
            </a:r>
          </a:p>
          <a:p>
            <a:pPr algn="just"/>
            <a:r>
              <a:rPr lang="en-US" sz="2800" b="1">
                <a:solidFill>
                  <a:srgbClr val="FFFFFF"/>
                </a:solidFill>
              </a:rPr>
              <a:t>   - Sao ngài lại nói thế? Si-le là một nhà v</a:t>
            </a:r>
            <a:r>
              <a:rPr lang="vi-VN" sz="2800" b="1">
                <a:solidFill>
                  <a:srgbClr val="FFFFFF"/>
                </a:solidFill>
              </a:rPr>
              <a:t>ă</a:t>
            </a:r>
            <a:r>
              <a:rPr lang="en-US" sz="2800" b="1">
                <a:solidFill>
                  <a:srgbClr val="FFFFFF"/>
                </a:solidFill>
              </a:rPr>
              <a:t>n </a:t>
            </a:r>
            <a:r>
              <a:rPr lang="en-US" sz="2800" b="1" u="sng">
                <a:solidFill>
                  <a:srgbClr val="FFFFFF"/>
                </a:solidFill>
              </a:rPr>
              <a:t>quốc tế</a:t>
            </a:r>
            <a:r>
              <a:rPr lang="en-US" sz="2800" b="1">
                <a:solidFill>
                  <a:srgbClr val="FFFFFF"/>
                </a:solidFill>
              </a:rPr>
              <a:t> chứ! - Ông </a:t>
            </a:r>
            <a:r>
              <a:rPr lang="vi-VN" sz="2800" b="1" u="sng">
                <a:solidFill>
                  <a:srgbClr val="FFFFFF"/>
                </a:solidFill>
              </a:rPr>
              <a:t>đ</a:t>
            </a:r>
            <a:r>
              <a:rPr lang="en-US" sz="2800" b="1" u="sng">
                <a:solidFill>
                  <a:srgbClr val="FFFFFF"/>
                </a:solidFill>
              </a:rPr>
              <a:t>iềm</a:t>
            </a:r>
            <a:r>
              <a:rPr lang="en-US" sz="2800" b="1" u="sng"/>
              <a:t> </a:t>
            </a:r>
            <a:r>
              <a:rPr lang="vi-VN" sz="2800" b="1" u="sng">
                <a:solidFill>
                  <a:srgbClr val="FFFFFF"/>
                </a:solidFill>
              </a:rPr>
              <a:t>đ</a:t>
            </a:r>
            <a:r>
              <a:rPr lang="en-US" sz="2800" b="1" u="sng">
                <a:solidFill>
                  <a:srgbClr val="FFFFFF"/>
                </a:solidFill>
              </a:rPr>
              <a:t>ạm</a:t>
            </a:r>
            <a:r>
              <a:rPr lang="en-US" sz="2800" b="1">
                <a:solidFill>
                  <a:srgbClr val="FFFFFF"/>
                </a:solidFill>
              </a:rPr>
              <a:t> trả lời.</a:t>
            </a:r>
            <a:endParaRPr lang="en-US" sz="2800"/>
          </a:p>
        </p:txBody>
      </p:sp>
      <p:sp>
        <p:nvSpPr>
          <p:cNvPr id="5128" name="Line 21"/>
          <p:cNvSpPr>
            <a:spLocks noChangeShapeType="1"/>
          </p:cNvSpPr>
          <p:nvPr/>
        </p:nvSpPr>
        <p:spPr bwMode="auto">
          <a:xfrm>
            <a:off x="5181600" y="152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3886200" y="26670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8229600" y="26670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0" y="31242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685800" y="3124200"/>
            <a:ext cx="3733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6400800" y="31242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8001000" y="3124200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0" y="365760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3886200" y="36576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4" dur="1"/>
                                        <p:tgtEl>
                                          <p:spTgt spid="82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8" dur="1"/>
                                        <p:tgtEl>
                                          <p:spTgt spid="8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8" grpId="1"/>
      <p:bldP spid="8200" grpId="0"/>
      <p:bldP spid="8202" grpId="0"/>
      <p:bldP spid="8202" grpId="1"/>
      <p:bldP spid="8211" grpId="0"/>
      <p:bldP spid="8211" grpId="1"/>
      <p:bldP spid="8212" grpId="0"/>
      <p:bldP spid="8212" grpId="1"/>
      <p:bldP spid="8222" grpId="0" animBg="1"/>
      <p:bldP spid="8222" grpId="1" animBg="1"/>
      <p:bldP spid="8223" grpId="0" animBg="1"/>
      <p:bldP spid="8223" grpId="1" animBg="1"/>
      <p:bldP spid="8224" grpId="0" animBg="1"/>
      <p:bldP spid="8224" grpId="1" animBg="1"/>
      <p:bldP spid="8225" grpId="0" animBg="1"/>
      <p:bldP spid="8225" grpId="1" animBg="1"/>
      <p:bldP spid="8225" grpId="2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204788"/>
            <a:ext cx="91440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sz="3200" b="1">
                <a:solidFill>
                  <a:srgbClr val="FFFF66"/>
                </a:solidFill>
              </a:rPr>
              <a:t>Tập </a:t>
            </a:r>
            <a:r>
              <a:rPr lang="vi-VN" sz="3200" b="1">
                <a:solidFill>
                  <a:srgbClr val="FFFF66"/>
                </a:solidFill>
              </a:rPr>
              <a:t>đ</a:t>
            </a:r>
            <a:r>
              <a:rPr lang="en-US" sz="3200" b="1">
                <a:solidFill>
                  <a:srgbClr val="FFFF66"/>
                </a:solidFill>
              </a:rPr>
              <a:t>ọc </a:t>
            </a:r>
          </a:p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Tác phẩm của Si-le và tên phát xít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00FF00"/>
                </a:solidFill>
              </a:rPr>
              <a:t>Tìm hiểu bài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Câu chuyện xảy ra ở </a:t>
            </a:r>
            <a:r>
              <a:rPr lang="vi-VN" sz="3200" b="1">
                <a:solidFill>
                  <a:schemeClr val="bg1"/>
                </a:solidFill>
              </a:rPr>
              <a:t>đ</a:t>
            </a:r>
            <a:r>
              <a:rPr lang="en-US" sz="3200" b="1">
                <a:solidFill>
                  <a:schemeClr val="bg1"/>
                </a:solidFill>
              </a:rPr>
              <a:t>âu, bao giờ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2438400"/>
            <a:ext cx="899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</a:t>
            </a:r>
            <a:r>
              <a:rPr lang="en-US" sz="3200" b="1" i="1">
                <a:solidFill>
                  <a:srgbClr val="00FF00"/>
                </a:solidFill>
              </a:rPr>
              <a:t>Chuyện xảy ra trên một chuyến tàu ở Pa-ri, thủ </a:t>
            </a:r>
            <a:r>
              <a:rPr lang="vi-VN" sz="3200" b="1" i="1">
                <a:solidFill>
                  <a:srgbClr val="00FF00"/>
                </a:solidFill>
              </a:rPr>
              <a:t>đ</a:t>
            </a:r>
            <a:r>
              <a:rPr lang="en-US" sz="3200" b="1" i="1">
                <a:solidFill>
                  <a:srgbClr val="00FF00"/>
                </a:solidFill>
              </a:rPr>
              <a:t>ô n</a:t>
            </a:r>
            <a:r>
              <a:rPr lang="vi-VN" sz="3200" b="1" i="1">
                <a:solidFill>
                  <a:srgbClr val="00FF00"/>
                </a:solidFill>
              </a:rPr>
              <a:t>ư</a:t>
            </a:r>
            <a:r>
              <a:rPr lang="en-US" sz="3200" b="1" i="1">
                <a:solidFill>
                  <a:srgbClr val="00FF00"/>
                </a:solidFill>
              </a:rPr>
              <a:t>ớc Pháp, trong thời gian Pháp bị phát xít Đức chiếm </a:t>
            </a:r>
            <a:r>
              <a:rPr lang="vi-VN" sz="3200" b="1" i="1">
                <a:solidFill>
                  <a:srgbClr val="00FF00"/>
                </a:solidFill>
              </a:rPr>
              <a:t>đ</a:t>
            </a:r>
            <a:r>
              <a:rPr lang="en-US" sz="3200" b="1" i="1">
                <a:solidFill>
                  <a:srgbClr val="00FF00"/>
                </a:solidFill>
              </a:rPr>
              <a:t>óng.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Tên</a:t>
            </a:r>
            <a:r>
              <a:rPr lang="en-US" sz="2800" b="1">
                <a:solidFill>
                  <a:schemeClr val="bg1"/>
                </a:solidFill>
              </a:rPr>
              <a:t> sĩ quan nói gì khi gặp những ng</a:t>
            </a:r>
            <a:r>
              <a:rPr lang="vi-VN" sz="2800" b="1">
                <a:solidFill>
                  <a:schemeClr val="bg1"/>
                </a:solidFill>
              </a:rPr>
              <a:t>ư</a:t>
            </a:r>
            <a:r>
              <a:rPr lang="en-US" sz="2800" b="1">
                <a:solidFill>
                  <a:schemeClr val="bg1"/>
                </a:solidFill>
              </a:rPr>
              <a:t>ời trên tàu?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25146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FF00"/>
                </a:solidFill>
              </a:rPr>
              <a:t>        </a:t>
            </a:r>
            <a:r>
              <a:rPr lang="en-US" sz="3200" b="1" i="1">
                <a:solidFill>
                  <a:srgbClr val="00FF00"/>
                </a:solidFill>
              </a:rPr>
              <a:t>Tên sĩ quan b</a:t>
            </a:r>
            <a:r>
              <a:rPr lang="vi-VN" sz="3200" b="1" i="1">
                <a:solidFill>
                  <a:srgbClr val="00FF00"/>
                </a:solidFill>
              </a:rPr>
              <a:t>ư</a:t>
            </a:r>
            <a:r>
              <a:rPr lang="en-US" sz="3200" b="1" i="1">
                <a:solidFill>
                  <a:srgbClr val="00FF00"/>
                </a:solidFill>
              </a:rPr>
              <a:t>ớc vào toa tàu gi</a:t>
            </a:r>
            <a:r>
              <a:rPr lang="vi-VN" sz="3200" b="1" i="1">
                <a:solidFill>
                  <a:srgbClr val="00FF00"/>
                </a:solidFill>
              </a:rPr>
              <a:t>ơ</a:t>
            </a:r>
            <a:r>
              <a:rPr lang="en-US" sz="3200" b="1" i="1">
                <a:solidFill>
                  <a:srgbClr val="00FF00"/>
                </a:solidFill>
              </a:rPr>
              <a:t> thẳng tay và hô to:      “ Hít-le muôn n</a:t>
            </a:r>
            <a:r>
              <a:rPr lang="vi-VN" sz="3200" b="1" i="1">
                <a:solidFill>
                  <a:srgbClr val="00FF00"/>
                </a:solidFill>
              </a:rPr>
              <a:t>ă</a:t>
            </a:r>
            <a:r>
              <a:rPr lang="en-US" sz="3200" b="1" i="1">
                <a:solidFill>
                  <a:srgbClr val="00FF00"/>
                </a:solidFill>
              </a:rPr>
              <a:t>m!”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2057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</a:t>
            </a:r>
            <a:r>
              <a:rPr lang="en-US" sz="3200" b="1">
                <a:solidFill>
                  <a:schemeClr val="bg1"/>
                </a:solidFill>
              </a:rPr>
              <a:t>Vì sao tên sĩ quan Đức có thái </a:t>
            </a:r>
            <a:r>
              <a:rPr lang="vi-VN" sz="3200" b="1">
                <a:solidFill>
                  <a:schemeClr val="bg1"/>
                </a:solidFill>
              </a:rPr>
              <a:t>đ</a:t>
            </a:r>
            <a:r>
              <a:rPr lang="en-US" sz="3200" b="1">
                <a:solidFill>
                  <a:schemeClr val="bg1"/>
                </a:solidFill>
              </a:rPr>
              <a:t>ộ bực tức với ông cụ già ng</a:t>
            </a:r>
            <a:r>
              <a:rPr lang="vi-VN" sz="3200" b="1">
                <a:solidFill>
                  <a:schemeClr val="bg1"/>
                </a:solidFill>
              </a:rPr>
              <a:t>ư</a:t>
            </a:r>
            <a:r>
              <a:rPr lang="en-US" sz="3200" b="1">
                <a:solidFill>
                  <a:schemeClr val="bg1"/>
                </a:solidFill>
              </a:rPr>
              <a:t>ời Pháp?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32004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</a:t>
            </a:r>
            <a:r>
              <a:rPr lang="en-US" sz="3200" b="1" i="1">
                <a:solidFill>
                  <a:srgbClr val="00FF00"/>
                </a:solidFill>
              </a:rPr>
              <a:t>Vì ông cụ trả lời hắn một cách lạnh lùng và ông cụ biết tiếng Đức thành thạo mà chào lại hắn bằng tiếng Pháp.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21336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    </a:t>
            </a:r>
            <a:r>
              <a:rPr lang="en-US" sz="3200" b="1">
                <a:solidFill>
                  <a:schemeClr val="bg1"/>
                </a:solidFill>
              </a:rPr>
              <a:t>Nhà v</a:t>
            </a:r>
            <a:r>
              <a:rPr lang="vi-VN" sz="3200" b="1">
                <a:solidFill>
                  <a:schemeClr val="bg1"/>
                </a:solidFill>
              </a:rPr>
              <a:t>ă</a:t>
            </a:r>
            <a:r>
              <a:rPr lang="en-US" sz="3200" b="1">
                <a:solidFill>
                  <a:schemeClr val="bg1"/>
                </a:solidFill>
              </a:rPr>
              <a:t>n Đức Si-le </a:t>
            </a:r>
            <a:r>
              <a:rPr lang="vi-VN" sz="3200" b="1">
                <a:solidFill>
                  <a:schemeClr val="bg1"/>
                </a:solidFill>
              </a:rPr>
              <a:t>đư</a:t>
            </a:r>
            <a:r>
              <a:rPr lang="en-US" sz="3200" b="1">
                <a:solidFill>
                  <a:schemeClr val="bg1"/>
                </a:solidFill>
              </a:rPr>
              <a:t>ợc ông cụ ng</a:t>
            </a:r>
            <a:r>
              <a:rPr lang="vi-VN" sz="3200" b="1">
                <a:solidFill>
                  <a:schemeClr val="bg1"/>
                </a:solidFill>
              </a:rPr>
              <a:t>ư</a:t>
            </a:r>
            <a:r>
              <a:rPr lang="en-US" sz="3200" b="1">
                <a:solidFill>
                  <a:schemeClr val="bg1"/>
                </a:solidFill>
              </a:rPr>
              <a:t>ời Pháp </a:t>
            </a:r>
            <a:r>
              <a:rPr lang="vi-VN" sz="3200" b="1">
                <a:solidFill>
                  <a:schemeClr val="bg1"/>
                </a:solidFill>
              </a:rPr>
              <a:t>đ</a:t>
            </a:r>
            <a:r>
              <a:rPr lang="en-US" sz="3200" b="1">
                <a:solidFill>
                  <a:schemeClr val="bg1"/>
                </a:solidFill>
              </a:rPr>
              <a:t>ánh giá thế nào ?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0" y="3276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</a:t>
            </a:r>
            <a:r>
              <a:rPr lang="en-US" sz="3200" b="1" i="1">
                <a:solidFill>
                  <a:srgbClr val="00FF00"/>
                </a:solidFill>
              </a:rPr>
              <a:t>Ông cụ </a:t>
            </a:r>
            <a:r>
              <a:rPr lang="vi-VN" sz="3200" b="1" i="1">
                <a:solidFill>
                  <a:srgbClr val="00FF00"/>
                </a:solidFill>
              </a:rPr>
              <a:t>đ</a:t>
            </a:r>
            <a:r>
              <a:rPr lang="en-US" sz="3200" b="1" i="1">
                <a:solidFill>
                  <a:srgbClr val="00FF00"/>
                </a:solidFill>
              </a:rPr>
              <a:t>ánh giá Si-le là nhà v</a:t>
            </a:r>
            <a:r>
              <a:rPr lang="vi-VN" sz="3200" b="1" i="1">
                <a:solidFill>
                  <a:srgbClr val="00FF00"/>
                </a:solidFill>
              </a:rPr>
              <a:t>ă</a:t>
            </a:r>
            <a:r>
              <a:rPr lang="en-US" sz="3200" b="1" i="1">
                <a:solidFill>
                  <a:srgbClr val="00FF00"/>
                </a:solidFill>
              </a:rPr>
              <a:t>n quốc tế.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0" y="19812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     Vì sao ông cụ lại </a:t>
            </a:r>
            <a:r>
              <a:rPr lang="vi-VN" sz="3200" b="1">
                <a:solidFill>
                  <a:schemeClr val="bg1"/>
                </a:solidFill>
              </a:rPr>
              <a:t>đ</a:t>
            </a:r>
            <a:r>
              <a:rPr lang="en-US" sz="3200" b="1">
                <a:solidFill>
                  <a:schemeClr val="bg1"/>
                </a:solidFill>
              </a:rPr>
              <a:t>ánh giá nh</a:t>
            </a:r>
            <a:r>
              <a:rPr lang="vi-VN" sz="3200" b="1">
                <a:solidFill>
                  <a:schemeClr val="bg1"/>
                </a:solidFill>
              </a:rPr>
              <a:t>ư</a:t>
            </a:r>
            <a:r>
              <a:rPr lang="en-US" sz="3200" b="1">
                <a:solidFill>
                  <a:schemeClr val="bg1"/>
                </a:solidFill>
              </a:rPr>
              <a:t> vậy?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0" y="29718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</a:t>
            </a:r>
            <a:r>
              <a:rPr lang="en-US" sz="3200" b="1" i="1">
                <a:solidFill>
                  <a:srgbClr val="00FF00"/>
                </a:solidFill>
              </a:rPr>
              <a:t>Vì ông giải thích rằng Si-le </a:t>
            </a:r>
            <a:r>
              <a:rPr lang="vi-VN" sz="3200" b="1" i="1">
                <a:solidFill>
                  <a:srgbClr val="00FF00"/>
                </a:solidFill>
              </a:rPr>
              <a:t>đ</a:t>
            </a:r>
            <a:r>
              <a:rPr lang="en-US" sz="3200" b="1" i="1">
                <a:solidFill>
                  <a:srgbClr val="00FF00"/>
                </a:solidFill>
              </a:rPr>
              <a:t>ã dành tác phẩm của mình cho ng</a:t>
            </a:r>
            <a:r>
              <a:rPr lang="vi-VN" sz="3200" b="1" i="1">
                <a:solidFill>
                  <a:srgbClr val="00FF00"/>
                </a:solidFill>
              </a:rPr>
              <a:t>ư</a:t>
            </a:r>
            <a:r>
              <a:rPr lang="en-US" sz="3200" b="1" i="1">
                <a:solidFill>
                  <a:srgbClr val="00FF00"/>
                </a:solidFill>
              </a:rPr>
              <a:t>ời dân thuộc nhiều </a:t>
            </a:r>
            <a:r>
              <a:rPr lang="vi-VN" sz="3200" b="1" i="1">
                <a:solidFill>
                  <a:srgbClr val="00FF00"/>
                </a:solidFill>
              </a:rPr>
              <a:t>đ</a:t>
            </a:r>
            <a:r>
              <a:rPr lang="en-US" sz="3200" b="1" i="1">
                <a:solidFill>
                  <a:srgbClr val="00FF00"/>
                </a:solidFill>
              </a:rPr>
              <a:t>ất n</a:t>
            </a:r>
            <a:r>
              <a:rPr lang="vi-VN" sz="3200" b="1" i="1">
                <a:solidFill>
                  <a:srgbClr val="00FF00"/>
                </a:solidFill>
              </a:rPr>
              <a:t>ư</a:t>
            </a:r>
            <a:r>
              <a:rPr lang="en-US" sz="3200" b="1" i="1">
                <a:solidFill>
                  <a:srgbClr val="00FF00"/>
                </a:solidFill>
              </a:rPr>
              <a:t>ớc khác nhau trên thế giới.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0" y="2057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  </a:t>
            </a:r>
            <a:r>
              <a:rPr lang="en-US" sz="3200" b="1">
                <a:solidFill>
                  <a:schemeClr val="bg1"/>
                </a:solidFill>
              </a:rPr>
              <a:t>Ông cụ có ghét tiếng Đức không? Ông cụ có ghét ng</a:t>
            </a:r>
            <a:r>
              <a:rPr lang="vi-VN" sz="3200" b="1">
                <a:solidFill>
                  <a:schemeClr val="bg1"/>
                </a:solidFill>
              </a:rPr>
              <a:t>ư</a:t>
            </a:r>
            <a:r>
              <a:rPr lang="en-US" sz="3200" b="1">
                <a:solidFill>
                  <a:schemeClr val="bg1"/>
                </a:solidFill>
              </a:rPr>
              <a:t>ời Đức không? Vì sao?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0" y="335280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/>
              <a:t>    </a:t>
            </a:r>
            <a:r>
              <a:rPr lang="en-US" sz="3200" b="1" i="1">
                <a:solidFill>
                  <a:srgbClr val="00FF00"/>
                </a:solidFill>
              </a:rPr>
              <a:t>Ông cụ tỏ thái </a:t>
            </a:r>
            <a:r>
              <a:rPr lang="vi-VN" sz="3200" b="1" i="1">
                <a:solidFill>
                  <a:srgbClr val="00FF00"/>
                </a:solidFill>
              </a:rPr>
              <a:t>đ</a:t>
            </a:r>
            <a:r>
              <a:rPr lang="en-US" sz="3200" b="1" i="1">
                <a:solidFill>
                  <a:srgbClr val="00FF00"/>
                </a:solidFill>
              </a:rPr>
              <a:t>ộ </a:t>
            </a:r>
            <a:r>
              <a:rPr lang="vi-VN" sz="3200" b="1" i="1">
                <a:solidFill>
                  <a:srgbClr val="00FF00"/>
                </a:solidFill>
              </a:rPr>
              <a:t>đ</a:t>
            </a:r>
            <a:r>
              <a:rPr lang="en-US" sz="3200" b="1" i="1">
                <a:solidFill>
                  <a:srgbClr val="00FF00"/>
                </a:solidFill>
              </a:rPr>
              <a:t>ề cao tài n</a:t>
            </a:r>
            <a:r>
              <a:rPr lang="vi-VN" sz="3200" b="1" i="1">
                <a:solidFill>
                  <a:srgbClr val="00FF00"/>
                </a:solidFill>
              </a:rPr>
              <a:t>ă</a:t>
            </a:r>
            <a:r>
              <a:rPr lang="en-US" sz="3200" b="1" i="1">
                <a:solidFill>
                  <a:srgbClr val="00FF00"/>
                </a:solidFill>
              </a:rPr>
              <a:t>ng và tâm huyết của nhà v</a:t>
            </a:r>
            <a:r>
              <a:rPr lang="vi-VN" sz="3200" b="1" i="1">
                <a:solidFill>
                  <a:srgbClr val="00FF00"/>
                </a:solidFill>
              </a:rPr>
              <a:t>ă</a:t>
            </a:r>
            <a:r>
              <a:rPr lang="en-US" sz="3200" b="1" i="1">
                <a:solidFill>
                  <a:srgbClr val="00FF00"/>
                </a:solidFill>
              </a:rPr>
              <a:t>n Si-le, từ </a:t>
            </a:r>
            <a:r>
              <a:rPr lang="vi-VN" sz="3200" b="1" i="1">
                <a:solidFill>
                  <a:srgbClr val="00FF00"/>
                </a:solidFill>
              </a:rPr>
              <a:t>đ</a:t>
            </a:r>
            <a:r>
              <a:rPr lang="en-US" sz="3200" b="1" i="1">
                <a:solidFill>
                  <a:srgbClr val="00FF00"/>
                </a:solidFill>
              </a:rPr>
              <a:t>ó ngầm bộc lộ thái </a:t>
            </a:r>
            <a:r>
              <a:rPr lang="vi-VN" sz="3200" b="1" i="1">
                <a:solidFill>
                  <a:srgbClr val="00FF00"/>
                </a:solidFill>
              </a:rPr>
              <a:t>đ</a:t>
            </a:r>
            <a:r>
              <a:rPr lang="en-US" sz="3200" b="1" i="1">
                <a:solidFill>
                  <a:srgbClr val="00FF00"/>
                </a:solidFill>
              </a:rPr>
              <a:t>ộ yêu ghét rạch ròi của mình: yêu những ng</a:t>
            </a:r>
            <a:r>
              <a:rPr lang="vi-VN" sz="3200" b="1" i="1">
                <a:solidFill>
                  <a:srgbClr val="00FF00"/>
                </a:solidFill>
              </a:rPr>
              <a:t>ư</a:t>
            </a:r>
            <a:r>
              <a:rPr lang="en-US" sz="3200" b="1" i="1">
                <a:solidFill>
                  <a:srgbClr val="00FF00"/>
                </a:solidFill>
              </a:rPr>
              <a:t>ời Đức tài n</a:t>
            </a:r>
            <a:r>
              <a:rPr lang="vi-VN" sz="3200" b="1" i="1">
                <a:solidFill>
                  <a:srgbClr val="00FF00"/>
                </a:solidFill>
              </a:rPr>
              <a:t>ă</a:t>
            </a:r>
            <a:r>
              <a:rPr lang="en-US" sz="3200" b="1" i="1">
                <a:solidFill>
                  <a:srgbClr val="00FF00"/>
                </a:solidFill>
              </a:rPr>
              <a:t>ng nhân hậu, ghét những tên phát xít Đức </a:t>
            </a:r>
            <a:r>
              <a:rPr lang="vi-VN" sz="3200" b="1" i="1">
                <a:solidFill>
                  <a:srgbClr val="00FF00"/>
                </a:solidFill>
              </a:rPr>
              <a:t>đ</a:t>
            </a:r>
            <a:r>
              <a:rPr lang="en-US" sz="3200" b="1" i="1">
                <a:solidFill>
                  <a:srgbClr val="00FF00"/>
                </a:solidFill>
              </a:rPr>
              <a:t>ộc ác.</a:t>
            </a:r>
          </a:p>
        </p:txBody>
      </p:sp>
      <p:sp>
        <p:nvSpPr>
          <p:cNvPr id="6159" name="Text Box 17"/>
          <p:cNvSpPr txBox="1">
            <a:spLocks noChangeArrowheads="1"/>
          </p:cNvSpPr>
          <p:nvPr/>
        </p:nvSpPr>
        <p:spPr bwMode="auto">
          <a:xfrm>
            <a:off x="0" y="5638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0" y="2209800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</a:rPr>
              <a:t>     Lời </a:t>
            </a:r>
            <a:r>
              <a:rPr lang="vi-VN" sz="3200" b="1">
                <a:solidFill>
                  <a:srgbClr val="FF00FF"/>
                </a:solidFill>
              </a:rPr>
              <a:t>đ</a:t>
            </a:r>
            <a:r>
              <a:rPr lang="en-US" sz="3200" b="1">
                <a:solidFill>
                  <a:srgbClr val="FF00FF"/>
                </a:solidFill>
              </a:rPr>
              <a:t>áp của ông cụ ở cuối truyện ngụ ý gì?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</a:rPr>
              <a:t>       A. Các ng</a:t>
            </a:r>
            <a:r>
              <a:rPr lang="vi-VN" sz="3200" b="1">
                <a:solidFill>
                  <a:srgbClr val="FFFF66"/>
                </a:solidFill>
              </a:rPr>
              <a:t>ư</a:t>
            </a:r>
            <a:r>
              <a:rPr lang="en-US" sz="3200" b="1">
                <a:solidFill>
                  <a:srgbClr val="FFFF66"/>
                </a:solidFill>
              </a:rPr>
              <a:t>ời là kẻ c</a:t>
            </a:r>
            <a:r>
              <a:rPr lang="vi-VN" sz="3200" b="1">
                <a:solidFill>
                  <a:srgbClr val="FFFF66"/>
                </a:solidFill>
              </a:rPr>
              <a:t>ư</a:t>
            </a:r>
            <a:r>
              <a:rPr lang="en-US" sz="3200" b="1">
                <a:solidFill>
                  <a:srgbClr val="FFFF66"/>
                </a:solidFill>
              </a:rPr>
              <a:t>ớp.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</a:rPr>
              <a:t>       B. Các ng</a:t>
            </a:r>
            <a:r>
              <a:rPr lang="vi-VN" sz="3200" b="1">
                <a:solidFill>
                  <a:srgbClr val="FFFF66"/>
                </a:solidFill>
              </a:rPr>
              <a:t>ư</a:t>
            </a:r>
            <a:r>
              <a:rPr lang="en-US" sz="3200" b="1">
                <a:solidFill>
                  <a:srgbClr val="FFFF66"/>
                </a:solidFill>
              </a:rPr>
              <a:t>ời không xứng </a:t>
            </a:r>
            <a:r>
              <a:rPr lang="vi-VN" sz="3200" b="1">
                <a:solidFill>
                  <a:srgbClr val="FFFF66"/>
                </a:solidFill>
              </a:rPr>
              <a:t>đ</a:t>
            </a:r>
            <a:r>
              <a:rPr lang="en-US" sz="3200" b="1">
                <a:solidFill>
                  <a:srgbClr val="FFFF66"/>
                </a:solidFill>
              </a:rPr>
              <a:t>ánh với Si-le.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</a:rPr>
              <a:t>       C. Si-le xem các ng</a:t>
            </a:r>
            <a:r>
              <a:rPr lang="vi-VN" sz="3200" b="1">
                <a:solidFill>
                  <a:srgbClr val="FFFF66"/>
                </a:solidFill>
              </a:rPr>
              <a:t>ư</a:t>
            </a:r>
            <a:r>
              <a:rPr lang="en-US" sz="3200" b="1">
                <a:solidFill>
                  <a:srgbClr val="FFFF66"/>
                </a:solidFill>
              </a:rPr>
              <a:t>ời là kẻ c</a:t>
            </a:r>
            <a:r>
              <a:rPr lang="vi-VN" sz="3200" b="1">
                <a:solidFill>
                  <a:srgbClr val="FFFF66"/>
                </a:solidFill>
              </a:rPr>
              <a:t>ư</a:t>
            </a:r>
            <a:r>
              <a:rPr lang="en-US" sz="3200" b="1">
                <a:solidFill>
                  <a:srgbClr val="FFFF66"/>
                </a:solidFill>
              </a:rPr>
              <a:t>ớp.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</a:rPr>
              <a:t>       D. Cả A, B, C </a:t>
            </a:r>
            <a:r>
              <a:rPr lang="vi-VN" sz="3200" b="1">
                <a:solidFill>
                  <a:srgbClr val="FFFF66"/>
                </a:solidFill>
              </a:rPr>
              <a:t>đ</a:t>
            </a:r>
            <a:r>
              <a:rPr lang="en-US" sz="3200" b="1">
                <a:solidFill>
                  <a:srgbClr val="FFFF66"/>
                </a:solidFill>
              </a:rPr>
              <a:t>ều </a:t>
            </a:r>
            <a:r>
              <a:rPr lang="vi-VN" sz="3200" b="1">
                <a:solidFill>
                  <a:srgbClr val="FFFF66"/>
                </a:solidFill>
              </a:rPr>
              <a:t>đ</a:t>
            </a:r>
            <a:r>
              <a:rPr lang="en-US" sz="3200" b="1">
                <a:solidFill>
                  <a:srgbClr val="FFFF66"/>
                </a:solidFill>
              </a:rPr>
              <a:t>úng.</a:t>
            </a:r>
          </a:p>
        </p:txBody>
      </p:sp>
      <p:sp>
        <p:nvSpPr>
          <p:cNvPr id="6161" name="Text Box 20"/>
          <p:cNvSpPr txBox="1">
            <a:spLocks noChangeArrowheads="1"/>
          </p:cNvSpPr>
          <p:nvPr/>
        </p:nvSpPr>
        <p:spPr bwMode="auto">
          <a:xfrm>
            <a:off x="228600" y="59436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/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381000" y="5029200"/>
            <a:ext cx="914400" cy="8382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66"/>
                </a:solidFill>
              </a:rPr>
              <a:t>D</a:t>
            </a:r>
          </a:p>
        </p:txBody>
      </p:sp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7" dur="1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8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1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5" grpId="1"/>
      <p:bldP spid="10246" grpId="0"/>
      <p:bldP spid="10246" grpId="1"/>
      <p:bldP spid="10247" grpId="0"/>
      <p:bldP spid="10247" grpId="1"/>
      <p:bldP spid="10248" grpId="0" build="allAtOnce"/>
      <p:bldP spid="10249" grpId="0"/>
      <p:bldP spid="10249" grpId="1"/>
      <p:bldP spid="10250" grpId="0"/>
      <p:bldP spid="10250" grpId="1"/>
      <p:bldP spid="10251" grpId="0"/>
      <p:bldP spid="10251" grpId="1"/>
      <p:bldP spid="10252" grpId="0" build="allAtOnce"/>
      <p:bldP spid="10253" grpId="0"/>
      <p:bldP spid="10253" grpId="1"/>
      <p:bldP spid="10254" grpId="0"/>
      <p:bldP spid="10254" grpId="1"/>
      <p:bldP spid="10255" grpId="0"/>
      <p:bldP spid="10255" grpId="1"/>
      <p:bldP spid="10256" grpId="0"/>
      <p:bldP spid="10256" grpId="1"/>
      <p:bldP spid="10258" grpId="0"/>
      <p:bldP spid="10258" grpId="1"/>
      <p:bldP spid="10264" grpId="0" animBg="1"/>
      <p:bldP spid="10264" grpId="1" animBg="1"/>
      <p:bldP spid="1026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66"/>
                </a:solidFill>
              </a:rPr>
              <a:t>Tập </a:t>
            </a:r>
            <a:r>
              <a:rPr lang="vi-VN" sz="3200" b="1">
                <a:solidFill>
                  <a:srgbClr val="FFFF66"/>
                </a:solidFill>
              </a:rPr>
              <a:t>đ</a:t>
            </a:r>
            <a:r>
              <a:rPr lang="en-US" sz="3200" b="1">
                <a:solidFill>
                  <a:srgbClr val="FFFF66"/>
                </a:solidFill>
              </a:rPr>
              <a:t>ọc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Tác phẩm của Si-le và tên phát xít</a:t>
            </a:r>
            <a:endParaRPr lang="en-US" sz="32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</a:rPr>
              <a:t>     </a:t>
            </a:r>
            <a:r>
              <a:rPr lang="en-US" sz="3200" b="1" u="sng">
                <a:solidFill>
                  <a:srgbClr val="00FFFF"/>
                </a:solidFill>
              </a:rPr>
              <a:t>Nội dung: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259080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/>
              <a:t>           </a:t>
            </a:r>
            <a:r>
              <a:rPr lang="en-US" sz="3200" b="1" i="1">
                <a:solidFill>
                  <a:srgbClr val="FFFF00"/>
                </a:solidFill>
              </a:rPr>
              <a:t>Ca ngợi cụ già ng</a:t>
            </a:r>
            <a:r>
              <a:rPr lang="vi-VN" sz="3200" b="1" i="1">
                <a:solidFill>
                  <a:srgbClr val="FFFF00"/>
                </a:solidFill>
              </a:rPr>
              <a:t>ư</a:t>
            </a:r>
            <a:r>
              <a:rPr lang="en-US" sz="3200" b="1" i="1">
                <a:solidFill>
                  <a:srgbClr val="FFFF00"/>
                </a:solidFill>
              </a:rPr>
              <a:t>ời Pháp thông minh, biết phân biệt ng</a:t>
            </a:r>
            <a:r>
              <a:rPr lang="vi-VN" sz="3200" b="1" i="1">
                <a:solidFill>
                  <a:srgbClr val="FFFF00"/>
                </a:solidFill>
              </a:rPr>
              <a:t>ư</a:t>
            </a:r>
            <a:r>
              <a:rPr lang="en-US" sz="3200" b="1" i="1">
                <a:solidFill>
                  <a:srgbClr val="FFFF00"/>
                </a:solidFill>
              </a:rPr>
              <a:t>ời Đức với bọn phát xít Đức và dạy cho tên sĩ quan phát xít hống hách một bài học nhẹ nhàng mà sâu cay.</a:t>
            </a:r>
          </a:p>
        </p:txBody>
      </p:sp>
      <p:pic>
        <p:nvPicPr>
          <p:cNvPr id="11271" name="Picture 7" descr="Si-le va ten phat x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0"/>
            <a:ext cx="3695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allAtOnce"/>
      <p:bldP spid="1127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6508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66"/>
                </a:solidFill>
              </a:rPr>
              <a:t>Tập </a:t>
            </a:r>
            <a:r>
              <a:rPr lang="vi-VN" sz="2800" b="1">
                <a:solidFill>
                  <a:srgbClr val="FFFF66"/>
                </a:solidFill>
              </a:rPr>
              <a:t>đ</a:t>
            </a:r>
            <a:r>
              <a:rPr lang="en-US" sz="2800" b="1">
                <a:solidFill>
                  <a:srgbClr val="FFFF66"/>
                </a:solidFill>
              </a:rPr>
              <a:t>ọc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Tác phẩm của Si-le và tên phát xít</a:t>
            </a:r>
            <a:endParaRPr lang="en-US" sz="28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17526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    </a:t>
            </a:r>
            <a:r>
              <a:rPr lang="en-US" sz="2800" b="1">
                <a:solidFill>
                  <a:srgbClr val="FFFF00"/>
                </a:solidFill>
              </a:rPr>
              <a:t>Em hãy nối giọng </a:t>
            </a:r>
            <a:r>
              <a:rPr lang="vi-VN" sz="2800" b="1">
                <a:solidFill>
                  <a:srgbClr val="FFFF00"/>
                </a:solidFill>
              </a:rPr>
              <a:t>đ</a:t>
            </a:r>
            <a:r>
              <a:rPr lang="en-US" sz="2800" b="1">
                <a:solidFill>
                  <a:srgbClr val="FFFF00"/>
                </a:solidFill>
              </a:rPr>
              <a:t>ọc của từng nhân vật cho phù hợp: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3048000"/>
            <a:ext cx="3962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en-US" sz="2800" b="1">
                <a:solidFill>
                  <a:srgbClr val="00FFFF"/>
                </a:solidFill>
              </a:rPr>
              <a:t>Cụ già:</a:t>
            </a:r>
          </a:p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en-US" sz="2800" b="1">
                <a:solidFill>
                  <a:srgbClr val="00FFFF"/>
                </a:solidFill>
              </a:rPr>
              <a:t>Tên sĩ quan:</a:t>
            </a:r>
          </a:p>
          <a:p>
            <a:pPr marL="342900" indent="-342900">
              <a:spcBef>
                <a:spcPct val="30000"/>
              </a:spcBef>
              <a:buFontTx/>
              <a:buAutoNum type="arabicPeriod"/>
            </a:pPr>
            <a:r>
              <a:rPr lang="en-US" sz="2800" b="1">
                <a:solidFill>
                  <a:srgbClr val="00FFFF"/>
                </a:solidFill>
              </a:rPr>
              <a:t>Ng</a:t>
            </a:r>
            <a:r>
              <a:rPr lang="vi-VN" sz="2800" b="1">
                <a:solidFill>
                  <a:srgbClr val="00FFFF"/>
                </a:solidFill>
              </a:rPr>
              <a:t>ư</a:t>
            </a:r>
            <a:r>
              <a:rPr lang="en-US" sz="2800" b="1">
                <a:solidFill>
                  <a:srgbClr val="00FFFF"/>
                </a:solidFill>
              </a:rPr>
              <a:t>ời dẫn</a:t>
            </a:r>
          </a:p>
          <a:p>
            <a:pPr marL="342900" indent="-342900">
              <a:spcBef>
                <a:spcPct val="30000"/>
              </a:spcBef>
            </a:pPr>
            <a:r>
              <a:rPr lang="en-US" sz="2800" b="1">
                <a:solidFill>
                  <a:srgbClr val="00FFFF"/>
                </a:solidFill>
              </a:rPr>
              <a:t> truyện: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038600" y="29718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62400" y="3048000"/>
            <a:ext cx="5029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/>
              <a:t> </a:t>
            </a:r>
            <a:r>
              <a:rPr lang="en-US" sz="2400" b="1">
                <a:solidFill>
                  <a:schemeClr val="bg1"/>
                </a:solidFill>
              </a:rPr>
              <a:t>Giọng mỉa  mai khi hỏi câu </a:t>
            </a:r>
            <a:r>
              <a:rPr lang="vi-VN" sz="2400" b="1">
                <a:solidFill>
                  <a:schemeClr val="bg1"/>
                </a:solidFill>
              </a:rPr>
              <a:t>đ</a:t>
            </a:r>
            <a:r>
              <a:rPr lang="en-US" sz="2400" b="1">
                <a:solidFill>
                  <a:schemeClr val="bg1"/>
                </a:solidFill>
              </a:rPr>
              <a:t>ầu, ngây ngô khi hỏi câu cuối.</a:t>
            </a:r>
          </a:p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Giọng kể thong thả, nhẹ nhàng.</a:t>
            </a:r>
          </a:p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Giọng </a:t>
            </a:r>
            <a:r>
              <a:rPr lang="vi-VN" sz="2400" b="1">
                <a:solidFill>
                  <a:schemeClr val="bg1"/>
                </a:solidFill>
              </a:rPr>
              <a:t>đ</a:t>
            </a:r>
            <a:r>
              <a:rPr lang="en-US" sz="2400" b="1">
                <a:solidFill>
                  <a:schemeClr val="bg1"/>
                </a:solidFill>
              </a:rPr>
              <a:t>iềm </a:t>
            </a:r>
            <a:r>
              <a:rPr lang="vi-VN" sz="2400" b="1">
                <a:solidFill>
                  <a:schemeClr val="bg1"/>
                </a:solidFill>
              </a:rPr>
              <a:t>đ</a:t>
            </a:r>
            <a:r>
              <a:rPr lang="en-US" sz="2400" b="1">
                <a:solidFill>
                  <a:schemeClr val="bg1"/>
                </a:solidFill>
              </a:rPr>
              <a:t>ạm khi giải thích, hả hê khi nói câu cuối.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2743200" y="3429000"/>
            <a:ext cx="1143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2819400" y="4419600"/>
            <a:ext cx="1143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819400" y="3352800"/>
            <a:ext cx="9906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6" grpId="0"/>
      <p:bldP spid="12298" grpId="0" animBg="1"/>
      <p:bldP spid="12301" grpId="0" animBg="1"/>
      <p:bldP spid="123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66"/>
                </a:solidFill>
              </a:rPr>
              <a:t>Tập </a:t>
            </a:r>
            <a:r>
              <a:rPr lang="vi-VN" sz="2400" b="1">
                <a:solidFill>
                  <a:srgbClr val="FFFF66"/>
                </a:solidFill>
              </a:rPr>
              <a:t>đ</a:t>
            </a:r>
            <a:r>
              <a:rPr lang="en-US" sz="2400" b="1">
                <a:solidFill>
                  <a:srgbClr val="FFFF66"/>
                </a:solidFill>
              </a:rPr>
              <a:t>ọc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Tác phẩm của Si-le và tên phát xít</a:t>
            </a:r>
            <a:endParaRPr lang="en-US" sz="2400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0" y="23622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18542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      </a:t>
            </a:r>
            <a:r>
              <a:rPr lang="en-US" sz="2400" b="1">
                <a:solidFill>
                  <a:schemeClr val="bg1"/>
                </a:solidFill>
              </a:rPr>
              <a:t>Nhận thấy vẻ ngạc nhiên của tên sĩ quan, ông già nói tiếp:</a:t>
            </a:r>
          </a:p>
          <a:p>
            <a:r>
              <a:rPr lang="en-US" sz="2400" b="1">
                <a:solidFill>
                  <a:schemeClr val="bg1"/>
                </a:solidFill>
              </a:rPr>
              <a:t>-Ngài thử xem Si-le </a:t>
            </a:r>
            <a:r>
              <a:rPr lang="vi-VN" sz="2400" b="1">
                <a:solidFill>
                  <a:schemeClr val="bg1"/>
                </a:solidFill>
              </a:rPr>
              <a:t>đ</a:t>
            </a:r>
            <a:r>
              <a:rPr lang="en-US" sz="2400" b="1">
                <a:solidFill>
                  <a:schemeClr val="bg1"/>
                </a:solidFill>
              </a:rPr>
              <a:t>ã dành những tác phẩm của mình cho ai nào? Nhà v</a:t>
            </a:r>
            <a:r>
              <a:rPr lang="vi-VN" sz="2400" b="1">
                <a:solidFill>
                  <a:schemeClr val="bg1"/>
                </a:solidFill>
              </a:rPr>
              <a:t>ă</a:t>
            </a:r>
            <a:r>
              <a:rPr lang="en-US" sz="2400" b="1">
                <a:solidFill>
                  <a:schemeClr val="bg1"/>
                </a:solidFill>
              </a:rPr>
              <a:t>n </a:t>
            </a:r>
            <a:r>
              <a:rPr lang="vi-VN" sz="2400" b="1">
                <a:solidFill>
                  <a:schemeClr val="bg1"/>
                </a:solidFill>
              </a:rPr>
              <a:t>đ</a:t>
            </a:r>
            <a:r>
              <a:rPr lang="en-US" sz="2400" b="1">
                <a:solidFill>
                  <a:schemeClr val="bg1"/>
                </a:solidFill>
              </a:rPr>
              <a:t>ã viết </a:t>
            </a:r>
            <a:r>
              <a:rPr lang="en-US" sz="2400" b="1" i="1">
                <a:solidFill>
                  <a:schemeClr val="bg1"/>
                </a:solidFill>
              </a:rPr>
              <a:t>Vim-hen Ten</a:t>
            </a:r>
            <a:r>
              <a:rPr lang="en-US" sz="2400" b="1">
                <a:solidFill>
                  <a:schemeClr val="bg1"/>
                </a:solidFill>
              </a:rPr>
              <a:t> cho ng</a:t>
            </a:r>
            <a:r>
              <a:rPr lang="vi-VN" sz="2400" b="1">
                <a:solidFill>
                  <a:schemeClr val="bg1"/>
                </a:solidFill>
              </a:rPr>
              <a:t>ư</a:t>
            </a:r>
            <a:r>
              <a:rPr lang="en-US" sz="2400" b="1">
                <a:solidFill>
                  <a:schemeClr val="bg1"/>
                </a:solidFill>
              </a:rPr>
              <a:t>ời Thuỵ Sĩ, </a:t>
            </a:r>
            <a:r>
              <a:rPr lang="en-US" sz="2400" b="1" i="1">
                <a:solidFill>
                  <a:schemeClr val="bg1"/>
                </a:solidFill>
              </a:rPr>
              <a:t>Nàng dâu ở Mét-xi-na</a:t>
            </a:r>
            <a:r>
              <a:rPr lang="en-US" sz="2400" b="1">
                <a:solidFill>
                  <a:schemeClr val="bg1"/>
                </a:solidFill>
              </a:rPr>
              <a:t> cho ng</a:t>
            </a:r>
            <a:r>
              <a:rPr lang="vi-VN" sz="2400" b="1">
                <a:solidFill>
                  <a:schemeClr val="bg1"/>
                </a:solidFill>
              </a:rPr>
              <a:t>ư</a:t>
            </a:r>
            <a:r>
              <a:rPr lang="en-US" sz="2400" b="1">
                <a:solidFill>
                  <a:schemeClr val="bg1"/>
                </a:solidFill>
              </a:rPr>
              <a:t>ời I-ta-li-a, </a:t>
            </a:r>
            <a:r>
              <a:rPr lang="en-US" sz="2400" b="1" i="1">
                <a:solidFill>
                  <a:schemeClr val="bg1"/>
                </a:solidFill>
              </a:rPr>
              <a:t>Cô gái Oóc-lê-</a:t>
            </a:r>
            <a:r>
              <a:rPr lang="vi-VN" sz="2400" b="1" i="1">
                <a:solidFill>
                  <a:schemeClr val="bg1"/>
                </a:solidFill>
              </a:rPr>
              <a:t>ă</a:t>
            </a:r>
            <a:r>
              <a:rPr lang="en-US" sz="2400" b="1" i="1">
                <a:solidFill>
                  <a:schemeClr val="bg1"/>
                </a:solidFill>
              </a:rPr>
              <a:t>ng</a:t>
            </a:r>
            <a:r>
              <a:rPr lang="en-US" sz="2400" b="1">
                <a:solidFill>
                  <a:schemeClr val="bg1"/>
                </a:solidFill>
              </a:rPr>
              <a:t> cho ng</a:t>
            </a:r>
            <a:r>
              <a:rPr lang="vi-VN" sz="2400" b="1">
                <a:solidFill>
                  <a:schemeClr val="bg1"/>
                </a:solidFill>
              </a:rPr>
              <a:t>ư</a:t>
            </a:r>
            <a:r>
              <a:rPr lang="en-US" sz="2400" b="1">
                <a:solidFill>
                  <a:schemeClr val="bg1"/>
                </a:solidFill>
              </a:rPr>
              <a:t>ời Pháp,...</a:t>
            </a:r>
          </a:p>
          <a:p>
            <a:r>
              <a:rPr lang="en-US" sz="2400" b="1">
                <a:solidFill>
                  <a:schemeClr val="bg1"/>
                </a:solidFill>
              </a:rPr>
              <a:t>   Càng nghe nói, tên sĩ quan phát xít càng ngây mặt ra. Cuối cùng, hắn hỏi:</a:t>
            </a:r>
          </a:p>
          <a:p>
            <a:r>
              <a:rPr lang="en-US" sz="2400" b="1">
                <a:solidFill>
                  <a:schemeClr val="bg1"/>
                </a:solidFill>
              </a:rPr>
              <a:t>   - Chẳng lẽ Si-le không viết gì cho chúng tôi hay sao?</a:t>
            </a:r>
          </a:p>
          <a:p>
            <a:r>
              <a:rPr lang="en-US" sz="2400" b="1">
                <a:solidFill>
                  <a:schemeClr val="bg1"/>
                </a:solidFill>
              </a:rPr>
              <a:t>   Ông già mỉm cuời trả lời:</a:t>
            </a:r>
          </a:p>
          <a:p>
            <a:r>
              <a:rPr lang="en-US" sz="2400" b="1">
                <a:solidFill>
                  <a:schemeClr val="bg1"/>
                </a:solidFill>
              </a:rPr>
              <a:t>   - Có chứ. Si-le </a:t>
            </a:r>
            <a:r>
              <a:rPr lang="vi-VN" sz="2400" b="1">
                <a:solidFill>
                  <a:schemeClr val="bg1"/>
                </a:solidFill>
              </a:rPr>
              <a:t>đ</a:t>
            </a:r>
            <a:r>
              <a:rPr lang="en-US" sz="2400" b="1">
                <a:solidFill>
                  <a:schemeClr val="bg1"/>
                </a:solidFill>
              </a:rPr>
              <a:t>ã dành cho các ngài vở Những tên c</a:t>
            </a:r>
            <a:r>
              <a:rPr lang="vi-VN" sz="2400" b="1">
                <a:solidFill>
                  <a:schemeClr val="bg1"/>
                </a:solidFill>
              </a:rPr>
              <a:t>ư</a:t>
            </a:r>
            <a:r>
              <a:rPr lang="en-US" sz="2400" b="1">
                <a:solidFill>
                  <a:schemeClr val="bg1"/>
                </a:solidFill>
              </a:rPr>
              <a:t>ớp!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743200" y="22098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657600" y="32766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52400" y="4038600"/>
            <a:ext cx="3124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029200" y="4038600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6400800" y="4038600"/>
            <a:ext cx="2590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1295400" y="44196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6553200" y="48768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2743200" y="47244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1600200" y="55626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324600" y="5562600"/>
            <a:ext cx="2438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7391400" y="35814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33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 animBg="1"/>
      <p:bldP spid="13321" grpId="0" animBg="1"/>
      <p:bldP spid="13325" grpId="0" animBg="1"/>
      <p:bldP spid="13326" grpId="0" animBg="1"/>
      <p:bldP spid="13328" grpId="0" animBg="1"/>
      <p:bldP spid="13329" grpId="0" animBg="1"/>
      <p:bldP spid="13332" grpId="0" animBg="1"/>
      <p:bldP spid="13333" grpId="0" animBg="1"/>
      <p:bldP spid="13334" grpId="0" animBg="1"/>
      <p:bldP spid="13335" grpId="0" animBg="1"/>
      <p:bldP spid="133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Bau troi xanh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amond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1361</Words>
  <Application>Microsoft Office PowerPoint</Application>
  <PresentationFormat>On-screen Show (4:3)</PresentationFormat>
  <Paragraphs>69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Hai duong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lien</dc:creator>
  <cp:lastModifiedBy>CSTeam</cp:lastModifiedBy>
  <cp:revision>19</cp:revision>
  <dcterms:created xsi:type="dcterms:W3CDTF">2008-10-09T23:36:14Z</dcterms:created>
  <dcterms:modified xsi:type="dcterms:W3CDTF">2016-06-30T02:59:02Z</dcterms:modified>
</cp:coreProperties>
</file>