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82" r:id="rId5"/>
    <p:sldId id="284" r:id="rId6"/>
    <p:sldId id="262" r:id="rId7"/>
    <p:sldId id="26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66"/>
    <a:srgbClr val="0000FF"/>
    <a:srgbClr val="CCFF99"/>
    <a:srgbClr val="FFCC99"/>
    <a:srgbClr val="0033CC"/>
    <a:srgbClr val="FF00FF"/>
    <a:srgbClr val="660033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41" autoAdjust="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B15DA755-DE20-455B-88E9-0465052FC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FD53C-C92A-41F1-916D-2A45B899FD04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DCD0F3-258D-4866-A233-E72CBD0F1273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BBC97-7B95-4047-834C-90A7388EF0DE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F1CC76-9EA0-41C1-8ED5-0E62F017A059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8E29A-21FA-47EA-9C47-1BEC25263652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CD2FFB-C527-4EF6-A719-E58D2633C869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1F7AFE-51D3-4156-B5FC-1005897C74C8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4805-4D09-49D9-9CA0-1D46AA309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1BB36-CF05-4923-A38F-67859B618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84619-6112-4F1A-B83B-3BD6B4D7D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A794F-30A0-41BC-909C-7A7AB66DE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EA204-8914-4595-97F9-5B569301E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D64D0-4F5C-4768-9759-BD974B376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78528-A6D2-4FC9-9FF3-2C7BC0AF5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07AB3-1B35-4762-BB3A-C5790D699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1E35B-BBE4-46E1-AE7D-05C8B9F38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3810C-364F-4249-BFD5-989318869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7BA2A-22CE-4247-84F8-66BBE8023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F93E2-CC53-4C6E-8772-50EB19387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CC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fld id="{12D4D1D6-0EFB-4449-B4EE-45ED80191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1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3.gi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wm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4.png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9849DCFA90C473196ECD16214E77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597313">
            <a:off x="7529513" y="5170488"/>
            <a:ext cx="1376362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F9849DCFA90C473196ECD16214E77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993905" flipH="1">
            <a:off x="289719" y="5172869"/>
            <a:ext cx="12112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4" name="Group 17"/>
          <p:cNvGrpSpPr>
            <a:grpSpLocks/>
          </p:cNvGrpSpPr>
          <p:nvPr/>
        </p:nvGrpSpPr>
        <p:grpSpPr bwMode="auto">
          <a:xfrm>
            <a:off x="76200" y="63500"/>
            <a:ext cx="8997950" cy="6692900"/>
            <a:chOff x="48" y="40"/>
            <a:chExt cx="5668" cy="4216"/>
          </a:xfrm>
        </p:grpSpPr>
        <p:pic>
          <p:nvPicPr>
            <p:cNvPr id="5130" name="Picture 5" descr="snowcon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4" y="63"/>
              <a:ext cx="551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6" descr="snowcon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4" y="4121"/>
              <a:ext cx="551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7" descr="snowcon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5400000">
              <a:off x="-2000" y="2088"/>
              <a:ext cx="420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Picture 8" descr="snowcon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5400000">
              <a:off x="3588" y="2102"/>
              <a:ext cx="41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125" name="Picture 10" descr="Bellco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526745">
            <a:off x="7951788" y="146050"/>
            <a:ext cx="114935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362200" y="2438400"/>
            <a:ext cx="3727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0000FF"/>
                </a:solidFill>
              </a:rPr>
              <a:t>Tập làm v</a:t>
            </a:r>
            <a:r>
              <a:rPr lang="vi-VN" sz="3200" i="1">
                <a:solidFill>
                  <a:srgbClr val="0000FF"/>
                </a:solidFill>
              </a:rPr>
              <a:t>ă</a:t>
            </a:r>
            <a:r>
              <a:rPr lang="en-US" sz="3200" i="1">
                <a:solidFill>
                  <a:srgbClr val="0000FF"/>
                </a:solidFill>
              </a:rPr>
              <a:t>n lớp 5</a:t>
            </a:r>
          </a:p>
        </p:txBody>
      </p:sp>
      <p:pic>
        <p:nvPicPr>
          <p:cNvPr id="5127" name="Picture 15" descr="Bellco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2267709">
            <a:off x="63500" y="0"/>
            <a:ext cx="116205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8" descr="F9849DCFA90C473196ECD16214E77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993905" flipH="1">
            <a:off x="633412" y="5405438"/>
            <a:ext cx="904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993905" flipH="1">
            <a:off x="8005762" y="5634038"/>
            <a:ext cx="904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/>
      <p:bldP spid="410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au ho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8862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3"/>
          <p:cNvSpPr>
            <a:spLocks noChangeArrowheads="1"/>
          </p:cNvSpPr>
          <p:nvPr/>
        </p:nvSpPr>
        <p:spPr bwMode="auto">
          <a:xfrm rot="10380154">
            <a:off x="3124200" y="2971800"/>
            <a:ext cx="4114800" cy="1066800"/>
          </a:xfrm>
          <a:prstGeom prst="wedgeRoundRectCallout">
            <a:avLst>
              <a:gd name="adj1" fmla="val 76755"/>
              <a:gd name="adj2" fmla="val -24000"/>
              <a:gd name="adj3" fmla="val 16667"/>
            </a:avLst>
          </a:prstGeom>
          <a:gradFill rotWithShape="1">
            <a:gsLst>
              <a:gs pos="0">
                <a:srgbClr val="CC66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000" b="0"/>
              <a:t>Việc quan sát và chọn lọc chi tiết miêu tả có tác dụng gì? </a:t>
            </a:r>
          </a:p>
        </p:txBody>
      </p:sp>
      <p:pic>
        <p:nvPicPr>
          <p:cNvPr id="5125" name="Picture 5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300" y="3733800"/>
            <a:ext cx="15875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04900" y="1289050"/>
            <a:ext cx="7277100" cy="933450"/>
            <a:chOff x="360" y="844"/>
            <a:chExt cx="4584" cy="588"/>
          </a:xfrm>
        </p:grpSpPr>
        <p:sp>
          <p:nvSpPr>
            <p:cNvPr id="6155" name="AutoShape 6"/>
            <p:cNvSpPr>
              <a:spLocks noChangeArrowheads="1"/>
            </p:cNvSpPr>
            <p:nvPr/>
          </p:nvSpPr>
          <p:spPr bwMode="auto">
            <a:xfrm>
              <a:off x="360" y="844"/>
              <a:ext cx="4584" cy="588"/>
            </a:xfrm>
            <a:prstGeom prst="ribbon2">
              <a:avLst>
                <a:gd name="adj1" fmla="val 18991"/>
                <a:gd name="adj2" fmla="val 52657"/>
              </a:avLst>
            </a:prstGeom>
            <a:gradFill rotWithShape="1">
              <a:gsLst>
                <a:gs pos="0">
                  <a:srgbClr val="FFCCFF"/>
                </a:gs>
                <a:gs pos="50000">
                  <a:srgbClr val="CCFF99"/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56" name="Rectangle 7"/>
            <p:cNvSpPr>
              <a:spLocks noChangeArrowheads="1"/>
            </p:cNvSpPr>
            <p:nvPr/>
          </p:nvSpPr>
          <p:spPr bwMode="auto">
            <a:xfrm>
              <a:off x="1200" y="854"/>
              <a:ext cx="303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400" b="0">
                  <a:solidFill>
                    <a:srgbClr val="CC0099"/>
                  </a:solidFill>
                </a:rPr>
                <a:t>Kiểm tra bài cũ:</a:t>
              </a:r>
            </a:p>
          </p:txBody>
        </p:sp>
      </p:grp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276600" y="681038"/>
            <a:ext cx="1963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Tập làm v</a:t>
            </a:r>
            <a:r>
              <a:rPr lang="vi-VN" sz="2400" b="0">
                <a:solidFill>
                  <a:schemeClr val="accent2"/>
                </a:solidFill>
              </a:rPr>
              <a:t>ă</a:t>
            </a:r>
            <a:r>
              <a:rPr lang="en-US" sz="2400" b="0">
                <a:solidFill>
                  <a:schemeClr val="accent2"/>
                </a:solidFill>
              </a:rPr>
              <a:t>n </a:t>
            </a:r>
          </a:p>
        </p:txBody>
      </p:sp>
      <p:pic>
        <p:nvPicPr>
          <p:cNvPr id="6151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87811" flipH="1">
            <a:off x="7270750" y="5505450"/>
            <a:ext cx="121126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2" descr="F9849DCFA90C473196ECD16214E77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465173" flipH="1">
            <a:off x="7932738" y="5429250"/>
            <a:ext cx="12112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13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3128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4" descr="67169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53400" y="4419600"/>
            <a:ext cx="8302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648075" y="474663"/>
            <a:ext cx="194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Tập làm v</a:t>
            </a:r>
            <a:r>
              <a:rPr lang="vi-VN" sz="2400" b="0">
                <a:solidFill>
                  <a:schemeClr val="accent2"/>
                </a:solidFill>
              </a:rPr>
              <a:t>ă</a:t>
            </a:r>
            <a:r>
              <a:rPr lang="en-US" sz="2400" b="0">
                <a:solidFill>
                  <a:schemeClr val="accent2"/>
                </a:solidFill>
              </a:rPr>
              <a:t>n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93788" y="800100"/>
            <a:ext cx="754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>
                <a:solidFill>
                  <a:srgbClr val="FF0066"/>
                </a:solidFill>
              </a:rPr>
              <a:t>Luyện tập tả ng</a:t>
            </a:r>
            <a:r>
              <a:rPr lang="vi-VN" sz="4000">
                <a:solidFill>
                  <a:srgbClr val="FF0066"/>
                </a:solidFill>
              </a:rPr>
              <a:t>ư</a:t>
            </a:r>
            <a:r>
              <a:rPr lang="en-US" sz="4000">
                <a:solidFill>
                  <a:srgbClr val="FF0066"/>
                </a:solidFill>
              </a:rPr>
              <a:t>ời</a:t>
            </a:r>
            <a:r>
              <a:rPr lang="en-US" sz="3200">
                <a:solidFill>
                  <a:srgbClr val="FF0066"/>
                </a:solidFill>
              </a:rPr>
              <a:t> </a:t>
            </a:r>
            <a:r>
              <a:rPr lang="en-US" sz="2800" i="1">
                <a:solidFill>
                  <a:srgbClr val="FF0066"/>
                </a:solidFill>
              </a:rPr>
              <a:t>(Tả ngoại hình)</a:t>
            </a:r>
          </a:p>
        </p:txBody>
      </p:sp>
      <p:pic>
        <p:nvPicPr>
          <p:cNvPr id="7172" name="Picture 7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302621">
            <a:off x="7893050" y="-38100"/>
            <a:ext cx="132715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1093788" y="1614488"/>
            <a:ext cx="7292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Bài 1: Chọn làm một trong hai bài tập sau</a:t>
            </a:r>
            <a:endParaRPr lang="en-US" sz="2800" b="0">
              <a:solidFill>
                <a:srgbClr val="0000FF"/>
              </a:solidFill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76200" y="1371600"/>
            <a:ext cx="990600" cy="990600"/>
            <a:chOff x="192" y="2016"/>
            <a:chExt cx="816" cy="624"/>
          </a:xfrm>
        </p:grpSpPr>
        <p:sp>
          <p:nvSpPr>
            <p:cNvPr id="7181" name="Oval 56"/>
            <p:cNvSpPr>
              <a:spLocks noChangeArrowheads="1"/>
            </p:cNvSpPr>
            <p:nvPr/>
          </p:nvSpPr>
          <p:spPr bwMode="auto">
            <a:xfrm>
              <a:off x="192" y="2016"/>
              <a:ext cx="816" cy="62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182" name="Picture 57" descr="girl-read"/>
            <p:cNvPicPr>
              <a:picLocks noChangeAspect="1" noChangeArrowheads="1"/>
            </p:cNvPicPr>
            <p:nvPr/>
          </p:nvPicPr>
          <p:blipFill>
            <a:blip r:embed="rId4"/>
            <a:srcRect l="5142" t="-586" r="12486" b="8778"/>
            <a:stretch>
              <a:fillRect/>
            </a:stretch>
          </p:blipFill>
          <p:spPr bwMode="auto">
            <a:xfrm>
              <a:off x="578" y="2064"/>
              <a:ext cx="347" cy="480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7183" name="Picture 58" descr="girl-read"/>
            <p:cNvPicPr>
              <a:picLocks noChangeAspect="1" noChangeArrowheads="1"/>
            </p:cNvPicPr>
            <p:nvPr/>
          </p:nvPicPr>
          <p:blipFill>
            <a:blip r:embed="rId5"/>
            <a:srcRect r="10489" b="8492"/>
            <a:stretch>
              <a:fillRect/>
            </a:stretch>
          </p:blipFill>
          <p:spPr bwMode="auto">
            <a:xfrm>
              <a:off x="275" y="2064"/>
              <a:ext cx="349" cy="480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6203" name="Line 59"/>
          <p:cNvSpPr>
            <a:spLocks noChangeShapeType="1"/>
          </p:cNvSpPr>
          <p:nvPr/>
        </p:nvSpPr>
        <p:spPr bwMode="auto">
          <a:xfrm>
            <a:off x="2133600" y="2057400"/>
            <a:ext cx="4800600" cy="0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176" name="Picture 60" descr="POINSET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5216525"/>
            <a:ext cx="198120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62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4854382">
            <a:off x="216694" y="5169694"/>
            <a:ext cx="147161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71438" y="228600"/>
            <a:ext cx="1071562" cy="835025"/>
            <a:chOff x="45" y="144"/>
            <a:chExt cx="675" cy="526"/>
          </a:xfrm>
        </p:grpSpPr>
        <p:pic>
          <p:nvPicPr>
            <p:cNvPr id="7179" name="Picture 63" descr="BOOKANI2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5" y="144"/>
              <a:ext cx="675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0" name="Text Box 64"/>
            <p:cNvSpPr txBox="1">
              <a:spLocks noChangeArrowheads="1"/>
            </p:cNvSpPr>
            <p:nvPr/>
          </p:nvSpPr>
          <p:spPr bwMode="auto">
            <a:xfrm>
              <a:off x="192" y="343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66"/>
                  </a:solidFill>
                </a:rPr>
                <a:t>130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97" grpId="0"/>
      <p:bldP spid="62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505200" y="0"/>
            <a:ext cx="1517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Tập làm v</a:t>
            </a:r>
            <a:r>
              <a:rPr lang="vi-VN" b="0">
                <a:solidFill>
                  <a:schemeClr val="accent2"/>
                </a:solidFill>
              </a:rPr>
              <a:t>ă</a:t>
            </a:r>
            <a:r>
              <a:rPr lang="en-US" b="0">
                <a:solidFill>
                  <a:schemeClr val="accent2"/>
                </a:solidFill>
              </a:rPr>
              <a:t>n 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600200" y="381000"/>
            <a:ext cx="6373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rgbClr val="FF0066"/>
                </a:solidFill>
              </a:rPr>
              <a:t>Luyện tập tả ng</a:t>
            </a:r>
            <a:r>
              <a:rPr lang="vi-VN" sz="3200">
                <a:solidFill>
                  <a:srgbClr val="FF0066"/>
                </a:solidFill>
              </a:rPr>
              <a:t>ư</a:t>
            </a:r>
            <a:r>
              <a:rPr lang="en-US" sz="3200">
                <a:solidFill>
                  <a:srgbClr val="FF0066"/>
                </a:solidFill>
              </a:rPr>
              <a:t>ời </a:t>
            </a:r>
            <a:r>
              <a:rPr lang="en-US" sz="2000" i="1">
                <a:solidFill>
                  <a:srgbClr val="FF0066"/>
                </a:solidFill>
              </a:rPr>
              <a:t>(Tả ngoại hình)</a:t>
            </a:r>
          </a:p>
        </p:txBody>
      </p:sp>
      <p:pic>
        <p:nvPicPr>
          <p:cNvPr id="1029" name="Picture 5" descr="Bellcol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211082">
            <a:off x="-36513" y="-25400"/>
            <a:ext cx="9382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6"/>
          <p:cNvGraphicFramePr>
            <a:graphicFrameLocks noChangeAspect="1"/>
          </p:cNvGraphicFramePr>
          <p:nvPr>
            <p:ph/>
          </p:nvPr>
        </p:nvGraphicFramePr>
        <p:xfrm>
          <a:off x="8482013" y="5181600"/>
          <a:ext cx="661987" cy="1676400"/>
        </p:xfrm>
        <a:graphic>
          <a:graphicData uri="http://schemas.openxmlformats.org/presentationml/2006/ole">
            <p:oleObj spid="_x0000_s1026" name="Clip" r:id="rId5" imgW="448310" imgH="456565" progId="MS_ClipArt_Gallery.2">
              <p:embed/>
            </p:oleObj>
          </a:graphicData>
        </a:graphic>
      </p:graphicFrame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-252413" y="1143000"/>
            <a:ext cx="49006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600" b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      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600" b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       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Bà tôi ngồi cạnh tôi, chải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ầu. Tóc bà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en và dày kì lạ, phủ kín cả hai vai, xoã xuống ngực, xuống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ầu gối. Một tay khẽ nâng mớ tóc lên và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ớm trên tay, bà tôi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đư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a một cách khó kh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ă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n chiếc l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ợc th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a bằng gỗ vào mớ tóc dày.</a:t>
            </a:r>
            <a:b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</a:b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Giọng bà trầm bổng, ngân nga nh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tiếng chuông. Nó khắc sâu vào trí nhớ tôi dễ dàng, và nh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những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oá hoa, cũng dịu dàng, rực rỡ,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ầy nhựa sống. Khi bà mỉm c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ời, hai con ng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ươ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i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en sẫm nở ra, long lanh, dịu hiền khó tả,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ôi mắt ánh lên những tia sáng ấm áp t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ươ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i vui. Mặc dù trên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ôi má ng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ă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m ng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ă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m 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ã có nhiều nếp nh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ă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n, khuôn mặt bà tôi hình nh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vẫn t</a:t>
            </a:r>
            <a:r>
              <a:rPr lang="vi-VN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ươ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i trẻ. 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                        </a:t>
            </a:r>
            <a:r>
              <a:rPr lang="en-US" sz="16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Theo Mac-xim Go-r</a:t>
            </a:r>
            <a:r>
              <a:rPr lang="vi-VN" sz="16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ơ</a:t>
            </a:r>
            <a:r>
              <a:rPr lang="en-US" sz="16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-ki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738688" y="1511300"/>
            <a:ext cx="426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</a:rPr>
              <a:t>- Câu 1, 2: Tả </a:t>
            </a:r>
            <a:r>
              <a:rPr lang="vi-VN" sz="1400">
                <a:solidFill>
                  <a:srgbClr val="0000FF"/>
                </a:solidFill>
              </a:rPr>
              <a:t>đ</a:t>
            </a:r>
            <a:r>
              <a:rPr lang="en-US" sz="1400">
                <a:solidFill>
                  <a:srgbClr val="0000FF"/>
                </a:solidFill>
              </a:rPr>
              <a:t>ặc </a:t>
            </a:r>
            <a:r>
              <a:rPr lang="vi-VN" sz="1400">
                <a:solidFill>
                  <a:srgbClr val="0000FF"/>
                </a:solidFill>
              </a:rPr>
              <a:t>đ</a:t>
            </a:r>
            <a:r>
              <a:rPr lang="en-US" sz="1400">
                <a:solidFill>
                  <a:srgbClr val="0000FF"/>
                </a:solidFill>
              </a:rPr>
              <a:t>iểm mái tóc của  bà. 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4711700" y="1879600"/>
            <a:ext cx="4522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</a:rPr>
              <a:t>- Câu 3: Tả </a:t>
            </a:r>
            <a:r>
              <a:rPr lang="vi-VN" sz="1400">
                <a:solidFill>
                  <a:srgbClr val="0000FF"/>
                </a:solidFill>
              </a:rPr>
              <a:t>đ</a:t>
            </a:r>
            <a:r>
              <a:rPr lang="en-US" sz="1400">
                <a:solidFill>
                  <a:srgbClr val="0000FF"/>
                </a:solidFill>
              </a:rPr>
              <a:t>ộng tác chải </a:t>
            </a:r>
            <a:r>
              <a:rPr lang="vi-VN" sz="1400">
                <a:solidFill>
                  <a:srgbClr val="0000FF"/>
                </a:solidFill>
              </a:rPr>
              <a:t>đ</a:t>
            </a:r>
            <a:r>
              <a:rPr lang="en-US" sz="1400">
                <a:solidFill>
                  <a:srgbClr val="0000FF"/>
                </a:solidFill>
              </a:rPr>
              <a:t>ầu, </a:t>
            </a:r>
            <a:r>
              <a:rPr lang="vi-VN" sz="1400">
                <a:solidFill>
                  <a:srgbClr val="0000FF"/>
                </a:solidFill>
              </a:rPr>
              <a:t>đ</a:t>
            </a:r>
            <a:r>
              <a:rPr lang="en-US" sz="1400">
                <a:solidFill>
                  <a:srgbClr val="0000FF"/>
                </a:solidFill>
              </a:rPr>
              <a:t>ộ dày của mái tóc.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4800600" y="3429000"/>
            <a:ext cx="3886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Đoạn 2: Tả giọng nói, </a:t>
            </a:r>
            <a:r>
              <a:rPr lang="vi-VN">
                <a:solidFill>
                  <a:srgbClr val="0000FF"/>
                </a:solidFill>
              </a:rPr>
              <a:t>đ</a:t>
            </a:r>
            <a:r>
              <a:rPr lang="en-US">
                <a:solidFill>
                  <a:srgbClr val="0000FF"/>
                </a:solidFill>
              </a:rPr>
              <a:t>ôi mắt,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khuôn mặt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749800" y="4267200"/>
            <a:ext cx="449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</a:rPr>
              <a:t>- Câu 4: Tả </a:t>
            </a:r>
            <a:r>
              <a:rPr lang="vi-VN" sz="1400">
                <a:solidFill>
                  <a:srgbClr val="0000FF"/>
                </a:solidFill>
              </a:rPr>
              <a:t>đ</a:t>
            </a:r>
            <a:r>
              <a:rPr lang="en-US" sz="1400">
                <a:solidFill>
                  <a:srgbClr val="0000FF"/>
                </a:solidFill>
              </a:rPr>
              <a:t>ặc </a:t>
            </a:r>
            <a:r>
              <a:rPr lang="vi-VN" sz="1400">
                <a:solidFill>
                  <a:srgbClr val="0000FF"/>
                </a:solidFill>
              </a:rPr>
              <a:t>đ</a:t>
            </a:r>
            <a:r>
              <a:rPr lang="en-US" sz="1400">
                <a:solidFill>
                  <a:srgbClr val="0000FF"/>
                </a:solidFill>
              </a:rPr>
              <a:t>iểm chung của giọng nói.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737100" y="4700588"/>
            <a:ext cx="438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</a:rPr>
              <a:t>- Câu 5: Tác </a:t>
            </a:r>
            <a:r>
              <a:rPr lang="vi-VN" sz="1400">
                <a:solidFill>
                  <a:srgbClr val="0000FF"/>
                </a:solidFill>
              </a:rPr>
              <a:t>đ</a:t>
            </a:r>
            <a:r>
              <a:rPr lang="en-US" sz="1400">
                <a:solidFill>
                  <a:srgbClr val="0000FF"/>
                </a:solidFill>
              </a:rPr>
              <a:t>ộng của giọng nói vào tâm hồn cậu bé.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4678363" y="5749925"/>
            <a:ext cx="3276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</a:rPr>
              <a:t>- Câu 7: Tả khuôn mặt của bà.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4800600" y="1216025"/>
            <a:ext cx="304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Đoạn 1: Tả mái tóc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4699000" y="5353050"/>
            <a:ext cx="449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</a:rPr>
              <a:t>- Câu 6: Tả </a:t>
            </a:r>
            <a:r>
              <a:rPr lang="vi-VN" sz="1400">
                <a:solidFill>
                  <a:srgbClr val="0000FF"/>
                </a:solidFill>
              </a:rPr>
              <a:t>đ</a:t>
            </a:r>
            <a:r>
              <a:rPr lang="en-US" sz="1400">
                <a:solidFill>
                  <a:srgbClr val="0000FF"/>
                </a:solidFill>
              </a:rPr>
              <a:t>ôi mắt khi bà mỉm c</a:t>
            </a:r>
            <a:r>
              <a:rPr lang="vi-VN" sz="1400">
                <a:solidFill>
                  <a:srgbClr val="0000FF"/>
                </a:solidFill>
              </a:rPr>
              <a:t>ư</a:t>
            </a:r>
            <a:r>
              <a:rPr lang="en-US" sz="1400">
                <a:solidFill>
                  <a:srgbClr val="0000FF"/>
                </a:solidFill>
              </a:rPr>
              <a:t>ời.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105400" y="2387600"/>
            <a:ext cx="3810000" cy="1041400"/>
            <a:chOff x="3216" y="1416"/>
            <a:chExt cx="2472" cy="753"/>
          </a:xfrm>
        </p:grpSpPr>
        <p:sp>
          <p:nvSpPr>
            <p:cNvPr id="1045" name="AutoShape 21"/>
            <p:cNvSpPr>
              <a:spLocks noChangeArrowheads="1"/>
            </p:cNvSpPr>
            <p:nvPr/>
          </p:nvSpPr>
          <p:spPr bwMode="auto">
            <a:xfrm>
              <a:off x="3216" y="1416"/>
              <a:ext cx="2320" cy="753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b="0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3333" y="1545"/>
              <a:ext cx="2355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CC3300"/>
                  </a:solidFill>
                </a:rPr>
                <a:t>Chi tiết sau rõ nghĩa h</a:t>
              </a:r>
              <a:r>
                <a:rPr lang="vi-VN" sz="2000">
                  <a:solidFill>
                    <a:srgbClr val="CC3300"/>
                  </a:solidFill>
                </a:rPr>
                <a:t>ơ</a:t>
              </a:r>
              <a:r>
                <a:rPr lang="en-US" sz="2000">
                  <a:solidFill>
                    <a:srgbClr val="CC3300"/>
                  </a:solidFill>
                </a:rPr>
                <a:t>n</a:t>
              </a:r>
            </a:p>
            <a:p>
              <a:r>
                <a:rPr lang="en-US" sz="2000">
                  <a:solidFill>
                    <a:srgbClr val="CC3300"/>
                  </a:solidFill>
                </a:rPr>
                <a:t> chi tiết tr</a:t>
              </a:r>
              <a:r>
                <a:rPr lang="vi-VN" sz="2000">
                  <a:solidFill>
                    <a:srgbClr val="CC3300"/>
                  </a:solidFill>
                </a:rPr>
                <a:t>ư</a:t>
              </a:r>
              <a:r>
                <a:rPr lang="en-US" sz="2000">
                  <a:solidFill>
                    <a:srgbClr val="CC3300"/>
                  </a:solidFill>
                </a:rPr>
                <a:t>ớc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559300" y="6043613"/>
            <a:ext cx="4470400" cy="1014412"/>
            <a:chOff x="2704" y="3831"/>
            <a:chExt cx="2816" cy="639"/>
          </a:xfrm>
        </p:grpSpPr>
        <p:sp>
          <p:nvSpPr>
            <p:cNvPr id="1043" name="AutoShape 24"/>
            <p:cNvSpPr>
              <a:spLocks noChangeArrowheads="1"/>
            </p:cNvSpPr>
            <p:nvPr/>
          </p:nvSpPr>
          <p:spPr bwMode="auto">
            <a:xfrm>
              <a:off x="2704" y="3831"/>
              <a:ext cx="2784" cy="480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b="0"/>
            </a:p>
          </p:txBody>
        </p:sp>
        <p:sp>
          <p:nvSpPr>
            <p:cNvPr id="1044" name="Rectangle 25"/>
            <p:cNvSpPr>
              <a:spLocks noChangeArrowheads="1"/>
            </p:cNvSpPr>
            <p:nvPr/>
          </p:nvSpPr>
          <p:spPr bwMode="auto">
            <a:xfrm>
              <a:off x="2832" y="3927"/>
              <a:ext cx="2688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CC3300"/>
                  </a:solidFill>
                </a:rPr>
                <a:t>Các chi tiết bổ sung cho nhau.</a:t>
              </a:r>
            </a:p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</p:grpSp>
      <p:sp>
        <p:nvSpPr>
          <p:cNvPr id="1041" name="Rectangle 28"/>
          <p:cNvSpPr>
            <a:spLocks noChangeArrowheads="1"/>
          </p:cNvSpPr>
          <p:nvPr/>
        </p:nvSpPr>
        <p:spPr bwMode="auto">
          <a:xfrm>
            <a:off x="990600" y="922338"/>
            <a:ext cx="16287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0">
                <a:solidFill>
                  <a:srgbClr val="0000FF"/>
                </a:solidFill>
              </a:rPr>
              <a:t>Bà tôi</a:t>
            </a:r>
          </a:p>
        </p:txBody>
      </p:sp>
      <p:pic>
        <p:nvPicPr>
          <p:cNvPr id="1042" name="Picture 29" descr="Bellcol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47196">
            <a:off x="8153400" y="0"/>
            <a:ext cx="9382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1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0" presetID="23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5" presetID="23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6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0" presetID="23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1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1" grpId="0"/>
      <p:bldP spid="28681" grpId="1"/>
      <p:bldP spid="28682" grpId="0"/>
      <p:bldP spid="28682" grpId="1"/>
      <p:bldP spid="28683" grpId="0"/>
      <p:bldP spid="28684" grpId="0"/>
      <p:bldP spid="28684" grpId="1"/>
      <p:bldP spid="28685" grpId="0"/>
      <p:bldP spid="28685" grpId="1"/>
      <p:bldP spid="28686" grpId="0"/>
      <p:bldP spid="28686" grpId="1"/>
      <p:bldP spid="28690" grpId="0"/>
      <p:bldP spid="28691" grpId="0"/>
      <p:bldP spid="2869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041" name="Group 153"/>
          <p:cNvGraphicFramePr>
            <a:graphicFrameLocks noGrp="1"/>
          </p:cNvGraphicFramePr>
          <p:nvPr>
            <p:ph/>
          </p:nvPr>
        </p:nvGraphicFramePr>
        <p:xfrm>
          <a:off x="50800" y="2374900"/>
          <a:ext cx="9055100" cy="4144963"/>
        </p:xfrm>
        <a:graphic>
          <a:graphicData uri="http://schemas.openxmlformats.org/drawingml/2006/table">
            <a:tbl>
              <a:tblPr/>
              <a:tblGrid>
                <a:gridCol w="558800"/>
                <a:gridCol w="2819400"/>
                <a:gridCol w="4800600"/>
                <a:gridCol w="876300"/>
              </a:tblGrid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003" name="Rectangle 115"/>
          <p:cNvSpPr>
            <a:spLocks noChangeArrowheads="1"/>
          </p:cNvSpPr>
          <p:nvPr/>
        </p:nvSpPr>
        <p:spPr bwMode="auto">
          <a:xfrm>
            <a:off x="4349750" y="2438400"/>
            <a:ext cx="2901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>
                <a:solidFill>
                  <a:srgbClr val="660066"/>
                </a:solidFill>
              </a:rPr>
              <a:t>Từ ngữ hình ảnh </a:t>
            </a:r>
            <a:r>
              <a:rPr lang="vi-VN" sz="1600">
                <a:solidFill>
                  <a:srgbClr val="660066"/>
                </a:solidFill>
              </a:rPr>
              <a:t>đ</a:t>
            </a:r>
            <a:r>
              <a:rPr lang="en-US" sz="1600">
                <a:solidFill>
                  <a:srgbClr val="660066"/>
                </a:solidFill>
              </a:rPr>
              <a:t>ể miêu tả</a:t>
            </a:r>
          </a:p>
        </p:txBody>
      </p:sp>
      <p:sp>
        <p:nvSpPr>
          <p:cNvPr id="38004" name="Rectangle 116"/>
          <p:cNvSpPr>
            <a:spLocks noChangeArrowheads="1"/>
          </p:cNvSpPr>
          <p:nvPr/>
        </p:nvSpPr>
        <p:spPr bwMode="auto">
          <a:xfrm>
            <a:off x="787400" y="2438400"/>
            <a:ext cx="22510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>
                <a:solidFill>
                  <a:srgbClr val="660066"/>
                </a:solidFill>
              </a:rPr>
              <a:t>Chi tiết </a:t>
            </a:r>
            <a:r>
              <a:rPr lang="vi-VN" sz="1600">
                <a:solidFill>
                  <a:srgbClr val="660066"/>
                </a:solidFill>
              </a:rPr>
              <a:t>đư</a:t>
            </a:r>
            <a:r>
              <a:rPr lang="en-US" sz="1600">
                <a:solidFill>
                  <a:srgbClr val="660066"/>
                </a:solidFill>
              </a:rPr>
              <a:t>ợc miêu tả</a:t>
            </a:r>
          </a:p>
        </p:txBody>
      </p:sp>
      <p:sp>
        <p:nvSpPr>
          <p:cNvPr id="38007" name="Rectangle 119"/>
          <p:cNvSpPr>
            <a:spLocks noChangeArrowheads="1"/>
          </p:cNvSpPr>
          <p:nvPr/>
        </p:nvSpPr>
        <p:spPr bwMode="auto">
          <a:xfrm>
            <a:off x="8102600" y="24955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>
                <a:solidFill>
                  <a:srgbClr val="660066"/>
                </a:solidFill>
              </a:rPr>
              <a:t>Quan hệ</a:t>
            </a:r>
            <a:br>
              <a:rPr lang="en-US" sz="1600">
                <a:solidFill>
                  <a:srgbClr val="660066"/>
                </a:solidFill>
              </a:rPr>
            </a:br>
            <a:endParaRPr lang="en-US" sz="1600">
              <a:solidFill>
                <a:srgbClr val="660066"/>
              </a:solidFill>
            </a:endParaRPr>
          </a:p>
        </p:txBody>
      </p:sp>
      <p:sp>
        <p:nvSpPr>
          <p:cNvPr id="38008" name="Rectangle 120"/>
          <p:cNvSpPr>
            <a:spLocks noChangeArrowheads="1"/>
          </p:cNvSpPr>
          <p:nvPr/>
        </p:nvSpPr>
        <p:spPr bwMode="auto">
          <a:xfrm>
            <a:off x="25400" y="2452688"/>
            <a:ext cx="571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>
                <a:solidFill>
                  <a:srgbClr val="660066"/>
                </a:solidFill>
              </a:rPr>
              <a:t>Câu</a:t>
            </a:r>
          </a:p>
        </p:txBody>
      </p:sp>
      <p:sp>
        <p:nvSpPr>
          <p:cNvPr id="38009" name="Rectangle 121"/>
          <p:cNvSpPr>
            <a:spLocks noChangeArrowheads="1"/>
          </p:cNvSpPr>
          <p:nvPr/>
        </p:nvSpPr>
        <p:spPr bwMode="auto">
          <a:xfrm>
            <a:off x="652463" y="2997200"/>
            <a:ext cx="31194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Giới thiệu chung về Thắng</a:t>
            </a:r>
          </a:p>
        </p:txBody>
      </p:sp>
      <p:sp>
        <p:nvSpPr>
          <p:cNvPr id="38011" name="Rectangle 123"/>
          <p:cNvSpPr>
            <a:spLocks noChangeArrowheads="1"/>
          </p:cNvSpPr>
          <p:nvPr/>
        </p:nvSpPr>
        <p:spPr bwMode="auto">
          <a:xfrm>
            <a:off x="3492500" y="3001963"/>
            <a:ext cx="34480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con cá v</a:t>
            </a:r>
            <a:r>
              <a:rPr lang="vi-VN" sz="1600">
                <a:solidFill>
                  <a:srgbClr val="0000FF"/>
                </a:solidFill>
              </a:rPr>
              <a:t>ư</a:t>
            </a:r>
            <a:r>
              <a:rPr lang="en-US" sz="1600">
                <a:solidFill>
                  <a:srgbClr val="0000FF"/>
                </a:solidFill>
              </a:rPr>
              <a:t>ợc , có tài b</a:t>
            </a:r>
            <a:r>
              <a:rPr lang="vi-VN" sz="1600">
                <a:solidFill>
                  <a:srgbClr val="0000FF"/>
                </a:solidFill>
              </a:rPr>
              <a:t>ơ</a:t>
            </a:r>
            <a:r>
              <a:rPr lang="en-US" sz="1600">
                <a:solidFill>
                  <a:srgbClr val="0000FF"/>
                </a:solidFill>
              </a:rPr>
              <a:t>i lội</a:t>
            </a:r>
          </a:p>
        </p:txBody>
      </p:sp>
      <p:sp>
        <p:nvSpPr>
          <p:cNvPr id="38013" name="Rectangle 125"/>
          <p:cNvSpPr>
            <a:spLocks noChangeArrowheads="1"/>
          </p:cNvSpPr>
          <p:nvPr/>
        </p:nvSpPr>
        <p:spPr bwMode="auto">
          <a:xfrm>
            <a:off x="3429000" y="3517900"/>
            <a:ext cx="35814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h</a:t>
            </a:r>
            <a:r>
              <a:rPr lang="vi-VN" sz="1600">
                <a:solidFill>
                  <a:srgbClr val="0000FF"/>
                </a:solidFill>
              </a:rPr>
              <a:t>ơ</a:t>
            </a:r>
            <a:r>
              <a:rPr lang="en-US" sz="1600">
                <a:solidFill>
                  <a:srgbClr val="0000FF"/>
                </a:solidFill>
              </a:rPr>
              <a:t>n hẳn các bạn một cái </a:t>
            </a:r>
            <a:r>
              <a:rPr lang="vi-VN" sz="1600">
                <a:solidFill>
                  <a:srgbClr val="0000FF"/>
                </a:solidFill>
              </a:rPr>
              <a:t>đ</a:t>
            </a:r>
            <a:r>
              <a:rPr lang="en-US" sz="1600">
                <a:solidFill>
                  <a:srgbClr val="0000FF"/>
                </a:solidFill>
              </a:rPr>
              <a:t>ầu</a:t>
            </a:r>
          </a:p>
        </p:txBody>
      </p:sp>
      <p:sp>
        <p:nvSpPr>
          <p:cNvPr id="38014" name="Rectangle 126"/>
          <p:cNvSpPr>
            <a:spLocks noChangeArrowheads="1"/>
          </p:cNvSpPr>
          <p:nvPr/>
        </p:nvSpPr>
        <p:spPr bwMode="auto">
          <a:xfrm>
            <a:off x="666750" y="3521075"/>
            <a:ext cx="2251075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Tả chiều cao</a:t>
            </a:r>
          </a:p>
        </p:txBody>
      </p:sp>
      <p:sp>
        <p:nvSpPr>
          <p:cNvPr id="38015" name="Rectangle 127"/>
          <p:cNvSpPr>
            <a:spLocks noChangeArrowheads="1"/>
          </p:cNvSpPr>
          <p:nvPr/>
        </p:nvSpPr>
        <p:spPr bwMode="auto">
          <a:xfrm>
            <a:off x="655638" y="4051300"/>
            <a:ext cx="13112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Tả n</a:t>
            </a:r>
            <a:r>
              <a:rPr lang="vi-VN" sz="1600">
                <a:solidFill>
                  <a:srgbClr val="0000FF"/>
                </a:solidFill>
              </a:rPr>
              <a:t>ư</a:t>
            </a:r>
            <a:r>
              <a:rPr lang="en-US" sz="1600">
                <a:solidFill>
                  <a:srgbClr val="0000FF"/>
                </a:solidFill>
              </a:rPr>
              <a:t>ớc da</a:t>
            </a:r>
          </a:p>
        </p:txBody>
      </p:sp>
      <p:sp>
        <p:nvSpPr>
          <p:cNvPr id="38016" name="Rectangle 128"/>
          <p:cNvSpPr>
            <a:spLocks noChangeArrowheads="1"/>
          </p:cNvSpPr>
          <p:nvPr/>
        </p:nvSpPr>
        <p:spPr bwMode="auto">
          <a:xfrm>
            <a:off x="3471863" y="3841750"/>
            <a:ext cx="46815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rám </a:t>
            </a:r>
            <a:r>
              <a:rPr lang="vi-VN" sz="1600">
                <a:solidFill>
                  <a:srgbClr val="0000FF"/>
                </a:solidFill>
              </a:rPr>
              <a:t>đ</a:t>
            </a:r>
            <a:r>
              <a:rPr lang="en-US" sz="1600">
                <a:solidFill>
                  <a:srgbClr val="0000FF"/>
                </a:solidFill>
              </a:rPr>
              <a:t>ỏ vì lớn lên với nắng, n</a:t>
            </a:r>
            <a:r>
              <a:rPr lang="vi-VN" sz="1600">
                <a:solidFill>
                  <a:srgbClr val="0000FF"/>
                </a:solidFill>
              </a:rPr>
              <a:t>ư</a:t>
            </a:r>
            <a:r>
              <a:rPr lang="en-US" sz="1600">
                <a:solidFill>
                  <a:srgbClr val="0000FF"/>
                </a:solidFill>
              </a:rPr>
              <a:t>ớc mặn và gió biển</a:t>
            </a:r>
          </a:p>
        </p:txBody>
      </p:sp>
      <p:sp>
        <p:nvSpPr>
          <p:cNvPr id="38017" name="Rectangle 129"/>
          <p:cNvSpPr>
            <a:spLocks noChangeArrowheads="1"/>
          </p:cNvSpPr>
          <p:nvPr/>
        </p:nvSpPr>
        <p:spPr bwMode="auto">
          <a:xfrm>
            <a:off x="647700" y="4495800"/>
            <a:ext cx="20113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Tả thân hình</a:t>
            </a:r>
          </a:p>
        </p:txBody>
      </p:sp>
      <p:sp>
        <p:nvSpPr>
          <p:cNvPr id="38018" name="Rectangle 130"/>
          <p:cNvSpPr>
            <a:spLocks noChangeArrowheads="1"/>
          </p:cNvSpPr>
          <p:nvPr/>
        </p:nvSpPr>
        <p:spPr bwMode="auto">
          <a:xfrm>
            <a:off x="3429000" y="4343400"/>
            <a:ext cx="51308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rắn chắc nở nang: cổ mập, vai rộng, ngực nở, </a:t>
            </a:r>
          </a:p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bụng thon, hai cánh tay </a:t>
            </a:r>
            <a:r>
              <a:rPr lang="en-US" sz="1400">
                <a:solidFill>
                  <a:srgbClr val="0000FF"/>
                </a:solidFill>
              </a:rPr>
              <a:t>gân</a:t>
            </a:r>
            <a:r>
              <a:rPr lang="en-US" sz="1600">
                <a:solidFill>
                  <a:srgbClr val="0000FF"/>
                </a:solidFill>
              </a:rPr>
              <a:t> </a:t>
            </a:r>
            <a:r>
              <a:rPr lang="en-US" sz="1400">
                <a:solidFill>
                  <a:srgbClr val="0000FF"/>
                </a:solidFill>
              </a:rPr>
              <a:t>guốc</a:t>
            </a:r>
            <a:r>
              <a:rPr lang="en-US" sz="1600">
                <a:solidFill>
                  <a:srgbClr val="0000FF"/>
                </a:solidFill>
              </a:rPr>
              <a:t>, </a:t>
            </a:r>
            <a:r>
              <a:rPr lang="vi-VN" sz="1600">
                <a:solidFill>
                  <a:srgbClr val="0000FF"/>
                </a:solidFill>
              </a:rPr>
              <a:t>đ</a:t>
            </a:r>
            <a:r>
              <a:rPr lang="en-US" sz="1600">
                <a:solidFill>
                  <a:srgbClr val="0000FF"/>
                </a:solidFill>
              </a:rPr>
              <a:t>ùi dế to, chắc</a:t>
            </a:r>
          </a:p>
        </p:txBody>
      </p:sp>
      <p:sp>
        <p:nvSpPr>
          <p:cNvPr id="38019" name="Rectangle 131"/>
          <p:cNvSpPr>
            <a:spLocks noChangeArrowheads="1"/>
          </p:cNvSpPr>
          <p:nvPr/>
        </p:nvSpPr>
        <p:spPr bwMode="auto">
          <a:xfrm>
            <a:off x="647700" y="5067300"/>
            <a:ext cx="12573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Tả cặp mắt</a:t>
            </a:r>
          </a:p>
        </p:txBody>
      </p:sp>
      <p:sp>
        <p:nvSpPr>
          <p:cNvPr id="38020" name="Rectangle 132"/>
          <p:cNvSpPr>
            <a:spLocks noChangeArrowheads="1"/>
          </p:cNvSpPr>
          <p:nvPr/>
        </p:nvSpPr>
        <p:spPr bwMode="auto">
          <a:xfrm>
            <a:off x="3430588" y="5054600"/>
            <a:ext cx="1200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to và sáng</a:t>
            </a:r>
          </a:p>
        </p:txBody>
      </p:sp>
      <p:sp>
        <p:nvSpPr>
          <p:cNvPr id="38021" name="Rectangle 133"/>
          <p:cNvSpPr>
            <a:spLocks noChangeArrowheads="1"/>
          </p:cNvSpPr>
          <p:nvPr/>
        </p:nvSpPr>
        <p:spPr bwMode="auto">
          <a:xfrm>
            <a:off x="8229600" y="3733800"/>
            <a:ext cx="762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600">
                <a:solidFill>
                  <a:srgbClr val="660033"/>
                </a:solidFill>
              </a:rPr>
              <a:t>Các</a:t>
            </a:r>
          </a:p>
          <a:p>
            <a:pPr algn="ctr" eaLnBrk="0" hangingPunct="0"/>
            <a:r>
              <a:rPr lang="en-US" sz="1600">
                <a:solidFill>
                  <a:srgbClr val="660033"/>
                </a:solidFill>
              </a:rPr>
              <a:t> chi </a:t>
            </a:r>
          </a:p>
          <a:p>
            <a:pPr algn="ctr" eaLnBrk="0" hangingPunct="0"/>
            <a:r>
              <a:rPr lang="en-US" sz="1600">
                <a:solidFill>
                  <a:srgbClr val="660033"/>
                </a:solidFill>
              </a:rPr>
              <a:t>tiết </a:t>
            </a:r>
            <a:br>
              <a:rPr lang="en-US" sz="1600">
                <a:solidFill>
                  <a:srgbClr val="660033"/>
                </a:solidFill>
              </a:rPr>
            </a:br>
            <a:r>
              <a:rPr lang="en-US" sz="1600">
                <a:solidFill>
                  <a:srgbClr val="660033"/>
                </a:solidFill>
              </a:rPr>
              <a:t>bổ </a:t>
            </a:r>
          </a:p>
          <a:p>
            <a:pPr algn="ctr" eaLnBrk="0" hangingPunct="0"/>
            <a:r>
              <a:rPr lang="en-US" sz="1600">
                <a:solidFill>
                  <a:srgbClr val="660033"/>
                </a:solidFill>
              </a:rPr>
              <a:t>sung </a:t>
            </a:r>
          </a:p>
          <a:p>
            <a:pPr algn="ctr" eaLnBrk="0" hangingPunct="0"/>
            <a:r>
              <a:rPr lang="en-US" sz="1600">
                <a:solidFill>
                  <a:srgbClr val="660033"/>
                </a:solidFill>
              </a:rPr>
              <a:t>cho </a:t>
            </a:r>
          </a:p>
          <a:p>
            <a:pPr algn="ctr" eaLnBrk="0" hangingPunct="0"/>
            <a:r>
              <a:rPr lang="en-US" sz="1600">
                <a:solidFill>
                  <a:srgbClr val="660033"/>
                </a:solidFill>
              </a:rPr>
              <a:t>nhau</a:t>
            </a:r>
          </a:p>
        </p:txBody>
      </p:sp>
      <p:sp>
        <p:nvSpPr>
          <p:cNvPr id="38022" name="Rectangle 134"/>
          <p:cNvSpPr>
            <a:spLocks noChangeArrowheads="1"/>
          </p:cNvSpPr>
          <p:nvPr/>
        </p:nvSpPr>
        <p:spPr bwMode="auto">
          <a:xfrm>
            <a:off x="652463" y="5600700"/>
            <a:ext cx="14287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Tả cái miệng</a:t>
            </a:r>
          </a:p>
        </p:txBody>
      </p:sp>
      <p:sp>
        <p:nvSpPr>
          <p:cNvPr id="38023" name="Rectangle 135"/>
          <p:cNvSpPr>
            <a:spLocks noChangeArrowheads="1"/>
          </p:cNvSpPr>
          <p:nvPr/>
        </p:nvSpPr>
        <p:spPr bwMode="auto">
          <a:xfrm>
            <a:off x="3421063" y="5589588"/>
            <a:ext cx="15986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t</a:t>
            </a:r>
            <a:r>
              <a:rPr lang="vi-VN" sz="1600">
                <a:solidFill>
                  <a:srgbClr val="0000FF"/>
                </a:solidFill>
              </a:rPr>
              <a:t>ươ</a:t>
            </a:r>
            <a:r>
              <a:rPr lang="en-US" sz="1600">
                <a:solidFill>
                  <a:srgbClr val="0000FF"/>
                </a:solidFill>
              </a:rPr>
              <a:t>i, hay c</a:t>
            </a:r>
            <a:r>
              <a:rPr lang="vi-VN" sz="1600">
                <a:solidFill>
                  <a:srgbClr val="0000FF"/>
                </a:solidFill>
              </a:rPr>
              <a:t>ư</a:t>
            </a:r>
            <a:r>
              <a:rPr lang="en-US" sz="1600">
                <a:solidFill>
                  <a:srgbClr val="0000FF"/>
                </a:solidFill>
              </a:rPr>
              <a:t>ời</a:t>
            </a:r>
          </a:p>
        </p:txBody>
      </p:sp>
      <p:sp>
        <p:nvSpPr>
          <p:cNvPr id="38024" name="Rectangle 136"/>
          <p:cNvSpPr>
            <a:spLocks noChangeArrowheads="1"/>
          </p:cNvSpPr>
          <p:nvPr/>
        </p:nvSpPr>
        <p:spPr bwMode="auto">
          <a:xfrm>
            <a:off x="612775" y="6096000"/>
            <a:ext cx="927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Tả trán</a:t>
            </a:r>
            <a:r>
              <a:rPr lang="en-US" sz="1600" b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8025" name="Rectangle 137"/>
          <p:cNvSpPr>
            <a:spLocks noChangeArrowheads="1"/>
          </p:cNvSpPr>
          <p:nvPr/>
        </p:nvSpPr>
        <p:spPr bwMode="auto">
          <a:xfrm>
            <a:off x="3454400" y="6121400"/>
            <a:ext cx="17113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600">
                <a:solidFill>
                  <a:srgbClr val="0000FF"/>
                </a:solidFill>
              </a:rPr>
              <a:t>dô, b</a:t>
            </a:r>
            <a:r>
              <a:rPr lang="vi-VN" sz="1600">
                <a:solidFill>
                  <a:srgbClr val="0000FF"/>
                </a:solidFill>
              </a:rPr>
              <a:t>ư</a:t>
            </a:r>
            <a:r>
              <a:rPr lang="en-US" sz="1600">
                <a:solidFill>
                  <a:srgbClr val="0000FF"/>
                </a:solidFill>
              </a:rPr>
              <a:t>ớng bỉnh</a:t>
            </a:r>
          </a:p>
        </p:txBody>
      </p:sp>
      <p:sp>
        <p:nvSpPr>
          <p:cNvPr id="38045" name="Rectangle 157"/>
          <p:cNvSpPr>
            <a:spLocks noChangeArrowheads="1"/>
          </p:cNvSpPr>
          <p:nvPr/>
        </p:nvSpPr>
        <p:spPr bwMode="auto">
          <a:xfrm>
            <a:off x="203200" y="2984500"/>
            <a:ext cx="43497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>
                <a:solidFill>
                  <a:srgbClr val="0066FF"/>
                </a:solidFill>
              </a:rPr>
              <a:t>1</a:t>
            </a:r>
          </a:p>
        </p:txBody>
      </p:sp>
      <p:sp>
        <p:nvSpPr>
          <p:cNvPr id="38046" name="Rectangle 158"/>
          <p:cNvSpPr>
            <a:spLocks noChangeArrowheads="1"/>
          </p:cNvSpPr>
          <p:nvPr/>
        </p:nvSpPr>
        <p:spPr bwMode="auto">
          <a:xfrm>
            <a:off x="190500" y="3505200"/>
            <a:ext cx="446088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>
                <a:solidFill>
                  <a:srgbClr val="0066FF"/>
                </a:solidFill>
              </a:rPr>
              <a:t>2</a:t>
            </a:r>
          </a:p>
        </p:txBody>
      </p:sp>
      <p:sp>
        <p:nvSpPr>
          <p:cNvPr id="38047" name="Rectangle 159"/>
          <p:cNvSpPr>
            <a:spLocks noChangeArrowheads="1"/>
          </p:cNvSpPr>
          <p:nvPr/>
        </p:nvSpPr>
        <p:spPr bwMode="auto">
          <a:xfrm>
            <a:off x="203200" y="4038600"/>
            <a:ext cx="534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66FF"/>
                </a:solidFill>
              </a:rPr>
              <a:t>3</a:t>
            </a:r>
          </a:p>
        </p:txBody>
      </p:sp>
      <p:sp>
        <p:nvSpPr>
          <p:cNvPr id="38048" name="Rectangle 160"/>
          <p:cNvSpPr>
            <a:spLocks noChangeArrowheads="1"/>
          </p:cNvSpPr>
          <p:nvPr/>
        </p:nvSpPr>
        <p:spPr bwMode="auto">
          <a:xfrm>
            <a:off x="190500" y="4495800"/>
            <a:ext cx="50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66FF"/>
                </a:solidFill>
              </a:rPr>
              <a:t>4</a:t>
            </a:r>
          </a:p>
        </p:txBody>
      </p:sp>
      <p:sp>
        <p:nvSpPr>
          <p:cNvPr id="38049" name="Rectangle 161"/>
          <p:cNvSpPr>
            <a:spLocks noChangeArrowheads="1"/>
          </p:cNvSpPr>
          <p:nvPr/>
        </p:nvSpPr>
        <p:spPr bwMode="auto">
          <a:xfrm>
            <a:off x="190500" y="5003800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>
                <a:solidFill>
                  <a:srgbClr val="0066FF"/>
                </a:solidFill>
              </a:rPr>
              <a:t>5</a:t>
            </a:r>
          </a:p>
        </p:txBody>
      </p:sp>
      <p:sp>
        <p:nvSpPr>
          <p:cNvPr id="38050" name="Rectangle 162"/>
          <p:cNvSpPr>
            <a:spLocks noChangeArrowheads="1"/>
          </p:cNvSpPr>
          <p:nvPr/>
        </p:nvSpPr>
        <p:spPr bwMode="auto">
          <a:xfrm>
            <a:off x="228600" y="5600700"/>
            <a:ext cx="5127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>
                <a:solidFill>
                  <a:srgbClr val="0066FF"/>
                </a:solidFill>
              </a:rPr>
              <a:t>6</a:t>
            </a:r>
          </a:p>
        </p:txBody>
      </p:sp>
      <p:sp>
        <p:nvSpPr>
          <p:cNvPr id="38051" name="Rectangle 163"/>
          <p:cNvSpPr>
            <a:spLocks noChangeArrowheads="1"/>
          </p:cNvSpPr>
          <p:nvPr/>
        </p:nvSpPr>
        <p:spPr bwMode="auto">
          <a:xfrm>
            <a:off x="190500" y="6096000"/>
            <a:ext cx="5127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>
                <a:solidFill>
                  <a:srgbClr val="0066FF"/>
                </a:solidFill>
              </a:rPr>
              <a:t>7</a:t>
            </a:r>
          </a:p>
        </p:txBody>
      </p:sp>
      <p:sp>
        <p:nvSpPr>
          <p:cNvPr id="8261" name="Text Box 165"/>
          <p:cNvSpPr txBox="1">
            <a:spLocks noChangeArrowheads="1"/>
          </p:cNvSpPr>
          <p:nvPr/>
        </p:nvSpPr>
        <p:spPr bwMode="auto">
          <a:xfrm>
            <a:off x="3505200" y="301625"/>
            <a:ext cx="1665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accent2"/>
                </a:solidFill>
              </a:rPr>
              <a:t>Tập làm v</a:t>
            </a:r>
            <a:r>
              <a:rPr lang="vi-VN" sz="2000" b="0">
                <a:solidFill>
                  <a:schemeClr val="accent2"/>
                </a:solidFill>
              </a:rPr>
              <a:t>ă</a:t>
            </a:r>
            <a:r>
              <a:rPr lang="en-US" sz="2000" b="0">
                <a:solidFill>
                  <a:schemeClr val="accent2"/>
                </a:solidFill>
              </a:rPr>
              <a:t>n </a:t>
            </a:r>
          </a:p>
        </p:txBody>
      </p:sp>
      <p:sp>
        <p:nvSpPr>
          <p:cNvPr id="8262" name="Text Box 166"/>
          <p:cNvSpPr txBox="1">
            <a:spLocks noChangeArrowheads="1"/>
          </p:cNvSpPr>
          <p:nvPr/>
        </p:nvSpPr>
        <p:spPr bwMode="auto">
          <a:xfrm>
            <a:off x="1023938" y="912813"/>
            <a:ext cx="6688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solidFill>
                  <a:srgbClr val="FF0066"/>
                </a:solidFill>
              </a:rPr>
              <a:t>Luyện tập tả ng</a:t>
            </a:r>
            <a:r>
              <a:rPr lang="vi-VN" sz="3600">
                <a:solidFill>
                  <a:srgbClr val="FF0066"/>
                </a:solidFill>
              </a:rPr>
              <a:t>ư</a:t>
            </a:r>
            <a:r>
              <a:rPr lang="en-US" sz="3600">
                <a:solidFill>
                  <a:srgbClr val="FF0066"/>
                </a:solidFill>
              </a:rPr>
              <a:t>ời</a:t>
            </a:r>
            <a:r>
              <a:rPr lang="en-US" sz="2800">
                <a:solidFill>
                  <a:srgbClr val="FF0066"/>
                </a:solidFill>
              </a:rPr>
              <a:t> </a:t>
            </a:r>
            <a:r>
              <a:rPr lang="en-US" sz="2400" i="1">
                <a:solidFill>
                  <a:srgbClr val="FF0066"/>
                </a:solidFill>
              </a:rPr>
              <a:t>(Tả ngoại hình)</a:t>
            </a:r>
          </a:p>
        </p:txBody>
      </p:sp>
      <p:sp>
        <p:nvSpPr>
          <p:cNvPr id="38055" name="Text Box 167"/>
          <p:cNvSpPr txBox="1">
            <a:spLocks noChangeArrowheads="1"/>
          </p:cNvSpPr>
          <p:nvPr/>
        </p:nvSpPr>
        <p:spPr bwMode="auto">
          <a:xfrm>
            <a:off x="1155700" y="1625600"/>
            <a:ext cx="6618288" cy="461963"/>
          </a:xfrm>
          <a:prstGeom prst="rect">
            <a:avLst/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0">
                <a:solidFill>
                  <a:srgbClr val="0000FF"/>
                </a:solidFill>
                <a:latin typeface="Arial"/>
              </a:rPr>
              <a:t>Những </a:t>
            </a:r>
            <a:r>
              <a:rPr lang="vi-VN" sz="2400" b="0">
                <a:solidFill>
                  <a:srgbClr val="0000FF"/>
                </a:solidFill>
                <a:latin typeface="Arial"/>
              </a:rPr>
              <a:t>đ</a:t>
            </a:r>
            <a:r>
              <a:rPr lang="en-US" sz="2400" b="0">
                <a:solidFill>
                  <a:srgbClr val="0000FF"/>
                </a:solidFill>
                <a:latin typeface="Arial"/>
              </a:rPr>
              <a:t>ặc </a:t>
            </a:r>
            <a:r>
              <a:rPr lang="vi-VN" sz="2400" b="0">
                <a:solidFill>
                  <a:srgbClr val="0000FF"/>
                </a:solidFill>
                <a:latin typeface="Arial"/>
              </a:rPr>
              <a:t>đ</a:t>
            </a:r>
            <a:r>
              <a:rPr lang="en-US" sz="2400" b="0">
                <a:solidFill>
                  <a:srgbClr val="0000FF"/>
                </a:solidFill>
                <a:latin typeface="Arial"/>
              </a:rPr>
              <a:t>iểm về ngoại hình của bạn Thắng:</a:t>
            </a:r>
          </a:p>
        </p:txBody>
      </p:sp>
      <p:pic>
        <p:nvPicPr>
          <p:cNvPr id="8264" name="Picture 17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800"/>
            <a:ext cx="1066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65" name="Picture 17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543800" y="609600"/>
            <a:ext cx="1905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3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3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3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8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8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8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3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8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8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38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38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1000"/>
                                        <p:tgtEl>
                                          <p:spTgt spid="38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38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38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8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38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8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38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8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8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8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8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8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8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80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8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8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8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8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8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3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1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47" dur="500" fill="hold"/>
                                        <p:tgtEl>
                                          <p:spTgt spid="380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8" dur="500" fill="hold"/>
                                        <p:tgtEl>
                                          <p:spTgt spid="380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9" dur="500" fill="hold"/>
                                        <p:tgtEl>
                                          <p:spTgt spid="380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380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52" dur="500" fill="hold"/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38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4" dur="500" fill="hold"/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38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57" dur="500" fill="hold"/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380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9" dur="500" fill="hold"/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380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2" dur="500" fill="hold"/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38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4" dur="500" fill="hold"/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38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7" dur="500" fill="hold"/>
                                        <p:tgtEl>
                                          <p:spTgt spid="380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8" dur="500" fill="hold"/>
                                        <p:tgtEl>
                                          <p:spTgt spid="38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9" dur="500" fill="hold"/>
                                        <p:tgtEl>
                                          <p:spTgt spid="380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38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2" dur="500" fill="hold"/>
                                        <p:tgtEl>
                                          <p:spTgt spid="380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3" dur="500" fill="hold"/>
                                        <p:tgtEl>
                                          <p:spTgt spid="380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4" dur="500" fill="hold"/>
                                        <p:tgtEl>
                                          <p:spTgt spid="380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380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77" dur="500" fill="hold"/>
                                        <p:tgtEl>
                                          <p:spTgt spid="380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380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380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380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3" grpId="0"/>
      <p:bldP spid="38004" grpId="0"/>
      <p:bldP spid="38007" grpId="0"/>
      <p:bldP spid="38008" grpId="0"/>
      <p:bldP spid="38009" grpId="0"/>
      <p:bldP spid="38011" grpId="0"/>
      <p:bldP spid="38011" grpId="1"/>
      <p:bldP spid="38013" grpId="0"/>
      <p:bldP spid="38013" grpId="1"/>
      <p:bldP spid="38014" grpId="0"/>
      <p:bldP spid="38015" grpId="0"/>
      <p:bldP spid="38016" grpId="0"/>
      <p:bldP spid="38016" grpId="1"/>
      <p:bldP spid="38017" grpId="0"/>
      <p:bldP spid="38018" grpId="0"/>
      <p:bldP spid="38018" grpId="1"/>
      <p:bldP spid="38019" grpId="0"/>
      <p:bldP spid="38020" grpId="0"/>
      <p:bldP spid="38020" grpId="1"/>
      <p:bldP spid="38021" grpId="0"/>
      <p:bldP spid="38022" grpId="0"/>
      <p:bldP spid="38023" grpId="0"/>
      <p:bldP spid="38023" grpId="1"/>
      <p:bldP spid="38024" grpId="0"/>
      <p:bldP spid="38025" grpId="0"/>
      <p:bldP spid="38025" grpId="1"/>
      <p:bldP spid="38045" grpId="0"/>
      <p:bldP spid="38046" grpId="0"/>
      <p:bldP spid="38047" grpId="0"/>
      <p:bldP spid="38048" grpId="0"/>
      <p:bldP spid="38049" grpId="0"/>
      <p:bldP spid="38050" grpId="0"/>
      <p:bldP spid="38051" grpId="0"/>
      <p:bldP spid="380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30"/>
          <p:cNvSpPr>
            <a:spLocks noChangeArrowheads="1"/>
          </p:cNvSpPr>
          <p:nvPr/>
        </p:nvSpPr>
        <p:spPr bwMode="auto">
          <a:xfrm>
            <a:off x="630238" y="7086600"/>
            <a:ext cx="5127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>
                <a:solidFill>
                  <a:srgbClr val="0066FF"/>
                </a:solidFill>
              </a:rPr>
              <a:t>6</a:t>
            </a:r>
          </a:p>
        </p:txBody>
      </p:sp>
      <p:sp>
        <p:nvSpPr>
          <p:cNvPr id="2052" name="Rectangle 131"/>
          <p:cNvSpPr>
            <a:spLocks noChangeArrowheads="1"/>
          </p:cNvSpPr>
          <p:nvPr/>
        </p:nvSpPr>
        <p:spPr bwMode="auto">
          <a:xfrm>
            <a:off x="1096963" y="7218363"/>
            <a:ext cx="12684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0066FF"/>
                </a:solidFill>
              </a:rPr>
              <a:t>Tả cái miệng</a:t>
            </a:r>
          </a:p>
        </p:txBody>
      </p:sp>
      <p:sp>
        <p:nvSpPr>
          <p:cNvPr id="2053" name="Rectangle 132"/>
          <p:cNvSpPr>
            <a:spLocks noChangeArrowheads="1"/>
          </p:cNvSpPr>
          <p:nvPr/>
        </p:nvSpPr>
        <p:spPr bwMode="auto">
          <a:xfrm>
            <a:off x="4189413" y="7188200"/>
            <a:ext cx="1416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400">
                <a:solidFill>
                  <a:srgbClr val="0066FF"/>
                </a:solidFill>
              </a:rPr>
              <a:t>t</a:t>
            </a:r>
            <a:r>
              <a:rPr lang="vi-VN" sz="1400">
                <a:solidFill>
                  <a:srgbClr val="0066FF"/>
                </a:solidFill>
              </a:rPr>
              <a:t>ươ</a:t>
            </a:r>
            <a:r>
              <a:rPr lang="en-US" sz="1400">
                <a:solidFill>
                  <a:srgbClr val="0066FF"/>
                </a:solidFill>
              </a:rPr>
              <a:t>i, hay c</a:t>
            </a:r>
            <a:r>
              <a:rPr lang="vi-VN" sz="1400">
                <a:solidFill>
                  <a:srgbClr val="0066FF"/>
                </a:solidFill>
              </a:rPr>
              <a:t>ư</a:t>
            </a:r>
            <a:r>
              <a:rPr lang="en-US" sz="1400">
                <a:solidFill>
                  <a:srgbClr val="0066FF"/>
                </a:solidFill>
              </a:rPr>
              <a:t>ời</a:t>
            </a:r>
          </a:p>
        </p:txBody>
      </p:sp>
      <p:sp>
        <p:nvSpPr>
          <p:cNvPr id="2054" name="Rectangle 133"/>
          <p:cNvSpPr>
            <a:spLocks noChangeArrowheads="1"/>
          </p:cNvSpPr>
          <p:nvPr/>
        </p:nvSpPr>
        <p:spPr bwMode="auto">
          <a:xfrm>
            <a:off x="630238" y="7696200"/>
            <a:ext cx="5127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>
                <a:solidFill>
                  <a:srgbClr val="0066FF"/>
                </a:solidFill>
              </a:rPr>
              <a:t>7</a:t>
            </a:r>
          </a:p>
        </p:txBody>
      </p:sp>
      <p:sp>
        <p:nvSpPr>
          <p:cNvPr id="2055" name="Rectangle 134"/>
          <p:cNvSpPr>
            <a:spLocks noChangeArrowheads="1"/>
          </p:cNvSpPr>
          <p:nvPr/>
        </p:nvSpPr>
        <p:spPr bwMode="auto">
          <a:xfrm>
            <a:off x="1120775" y="7783513"/>
            <a:ext cx="830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400">
                <a:solidFill>
                  <a:srgbClr val="0066FF"/>
                </a:solidFill>
              </a:rPr>
              <a:t>Tả trán</a:t>
            </a:r>
            <a:r>
              <a:rPr lang="en-US" sz="1400" b="0"/>
              <a:t> </a:t>
            </a:r>
          </a:p>
        </p:txBody>
      </p:sp>
      <p:sp>
        <p:nvSpPr>
          <p:cNvPr id="2056" name="Rectangle 135"/>
          <p:cNvSpPr>
            <a:spLocks noChangeArrowheads="1"/>
          </p:cNvSpPr>
          <p:nvPr/>
        </p:nvSpPr>
        <p:spPr bwMode="auto">
          <a:xfrm>
            <a:off x="4175125" y="7729538"/>
            <a:ext cx="1512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</a:pPr>
            <a:r>
              <a:rPr lang="en-US" sz="1400">
                <a:solidFill>
                  <a:srgbClr val="0066FF"/>
                </a:solidFill>
              </a:rPr>
              <a:t>dô, b</a:t>
            </a:r>
            <a:r>
              <a:rPr lang="vi-VN" sz="1400">
                <a:solidFill>
                  <a:srgbClr val="0066FF"/>
                </a:solidFill>
              </a:rPr>
              <a:t>ư</a:t>
            </a:r>
            <a:r>
              <a:rPr lang="en-US" sz="1400">
                <a:solidFill>
                  <a:srgbClr val="0066FF"/>
                </a:solidFill>
              </a:rPr>
              <a:t>ớng bỉnh</a:t>
            </a:r>
          </a:p>
        </p:txBody>
      </p:sp>
      <p:pic>
        <p:nvPicPr>
          <p:cNvPr id="2057" name="Picture 141" descr="blumen-pflanzen05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5410200"/>
            <a:ext cx="11049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142"/>
          <p:cNvGraphicFramePr>
            <a:graphicFrameLocks noChangeAspect="1"/>
          </p:cNvGraphicFramePr>
          <p:nvPr/>
        </p:nvGraphicFramePr>
        <p:xfrm>
          <a:off x="0" y="4343400"/>
          <a:ext cx="1008063" cy="1905000"/>
        </p:xfrm>
        <a:graphic>
          <a:graphicData uri="http://schemas.openxmlformats.org/presentationml/2006/ole">
            <p:oleObj spid="_x0000_s2050" name="Clip" r:id="rId5" imgW="448310" imgH="456565" progId="MS_ClipArt_Gallery.2">
              <p:embed/>
            </p:oleObj>
          </a:graphicData>
        </a:graphic>
      </p:graphicFrame>
      <p:pic>
        <p:nvPicPr>
          <p:cNvPr id="2058" name="Picture 143" descr="blumen-pflanzen05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3500" y="5105400"/>
            <a:ext cx="1112838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44" descr="DAISIE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45" descr="DAISIE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69300" y="6400800"/>
            <a:ext cx="69056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Text Box 147"/>
          <p:cNvSpPr txBox="1">
            <a:spLocks noChangeArrowheads="1"/>
          </p:cNvSpPr>
          <p:nvPr/>
        </p:nvSpPr>
        <p:spPr bwMode="auto">
          <a:xfrm>
            <a:off x="3657600" y="149225"/>
            <a:ext cx="1665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accent2"/>
                </a:solidFill>
              </a:rPr>
              <a:t>Tập làm v</a:t>
            </a:r>
            <a:r>
              <a:rPr lang="vi-VN" sz="2000" b="0">
                <a:solidFill>
                  <a:schemeClr val="accent2"/>
                </a:solidFill>
              </a:rPr>
              <a:t>ă</a:t>
            </a:r>
            <a:r>
              <a:rPr lang="en-US" sz="2000" b="0">
                <a:solidFill>
                  <a:schemeClr val="accent2"/>
                </a:solidFill>
              </a:rPr>
              <a:t>n </a:t>
            </a:r>
          </a:p>
        </p:txBody>
      </p:sp>
      <p:sp>
        <p:nvSpPr>
          <p:cNvPr id="2062" name="Text Box 148"/>
          <p:cNvSpPr txBox="1">
            <a:spLocks noChangeArrowheads="1"/>
          </p:cNvSpPr>
          <p:nvPr/>
        </p:nvSpPr>
        <p:spPr bwMode="auto">
          <a:xfrm>
            <a:off x="1312863" y="457200"/>
            <a:ext cx="66881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solidFill>
                  <a:srgbClr val="FF0066"/>
                </a:solidFill>
              </a:rPr>
              <a:t>Luyện tập tả ng</a:t>
            </a:r>
            <a:r>
              <a:rPr lang="vi-VN" sz="3600">
                <a:solidFill>
                  <a:srgbClr val="FF0066"/>
                </a:solidFill>
              </a:rPr>
              <a:t>ư</a:t>
            </a:r>
            <a:r>
              <a:rPr lang="en-US" sz="3600">
                <a:solidFill>
                  <a:srgbClr val="FF0066"/>
                </a:solidFill>
              </a:rPr>
              <a:t>ời</a:t>
            </a:r>
            <a:r>
              <a:rPr lang="en-US" sz="2800">
                <a:solidFill>
                  <a:srgbClr val="FF0066"/>
                </a:solidFill>
              </a:rPr>
              <a:t> </a:t>
            </a:r>
            <a:r>
              <a:rPr lang="en-US" sz="2400" i="1">
                <a:solidFill>
                  <a:srgbClr val="FF0066"/>
                </a:solidFill>
              </a:rPr>
              <a:t>(Tả ngoại hình)</a:t>
            </a:r>
          </a:p>
        </p:txBody>
      </p:sp>
      <p:sp>
        <p:nvSpPr>
          <p:cNvPr id="2063" name="Rectangle 149"/>
          <p:cNvSpPr>
            <a:spLocks noChangeArrowheads="1"/>
          </p:cNvSpPr>
          <p:nvPr/>
        </p:nvSpPr>
        <p:spPr bwMode="auto">
          <a:xfrm>
            <a:off x="152400" y="1100138"/>
            <a:ext cx="6248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Bài 1: Chọn làm một trong hai bài tập sau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0" y="1487488"/>
            <a:ext cx="9199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Bài 2: Lập dàn ý cho bài v</a:t>
            </a:r>
            <a:r>
              <a:rPr lang="vi-VN" sz="2400">
                <a:solidFill>
                  <a:srgbClr val="0000FF"/>
                </a:solidFill>
              </a:rPr>
              <a:t>ă</a:t>
            </a:r>
            <a:r>
              <a:rPr lang="en-US" sz="2400">
                <a:solidFill>
                  <a:srgbClr val="0000FF"/>
                </a:solidFill>
              </a:rPr>
              <a:t>n tả một ng</a:t>
            </a:r>
            <a:r>
              <a:rPr lang="vi-VN" sz="2400">
                <a:solidFill>
                  <a:srgbClr val="0000FF"/>
                </a:solidFill>
              </a:rPr>
              <a:t>ư</a:t>
            </a:r>
            <a:r>
              <a:rPr lang="en-US" sz="2400">
                <a:solidFill>
                  <a:srgbClr val="0000FF"/>
                </a:solidFill>
              </a:rPr>
              <a:t>ời mà em th</a:t>
            </a:r>
            <a:r>
              <a:rPr lang="vi-VN" sz="2400">
                <a:solidFill>
                  <a:srgbClr val="0000FF"/>
                </a:solidFill>
              </a:rPr>
              <a:t>ư</a:t>
            </a:r>
            <a:r>
              <a:rPr lang="en-US" sz="2400">
                <a:solidFill>
                  <a:srgbClr val="0000FF"/>
                </a:solidFill>
              </a:rPr>
              <a:t>ờng gặp</a:t>
            </a:r>
          </a:p>
        </p:txBody>
      </p:sp>
      <p:sp>
        <p:nvSpPr>
          <p:cNvPr id="8343" name="Line 151"/>
          <p:cNvSpPr>
            <a:spLocks noChangeShapeType="1"/>
          </p:cNvSpPr>
          <p:nvPr/>
        </p:nvSpPr>
        <p:spPr bwMode="auto">
          <a:xfrm>
            <a:off x="1295400" y="1917700"/>
            <a:ext cx="1295400" cy="0"/>
          </a:xfrm>
          <a:prstGeom prst="line">
            <a:avLst/>
          </a:prstGeom>
          <a:noFill/>
          <a:ln w="1905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44" name="Line 152"/>
          <p:cNvSpPr>
            <a:spLocks noChangeShapeType="1"/>
          </p:cNvSpPr>
          <p:nvPr/>
        </p:nvSpPr>
        <p:spPr bwMode="auto">
          <a:xfrm>
            <a:off x="4495800" y="1905000"/>
            <a:ext cx="4191000" cy="0"/>
          </a:xfrm>
          <a:prstGeom prst="line">
            <a:avLst/>
          </a:prstGeom>
          <a:noFill/>
          <a:ln w="1905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45" name="Text Box 153"/>
          <p:cNvSpPr txBox="1">
            <a:spLocks noChangeArrowheads="1"/>
          </p:cNvSpPr>
          <p:nvPr/>
        </p:nvSpPr>
        <p:spPr bwMode="auto">
          <a:xfrm>
            <a:off x="685800" y="2033588"/>
            <a:ext cx="83058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sz="2000" b="0" i="1">
                <a:solidFill>
                  <a:srgbClr val="000000"/>
                </a:solidFill>
              </a:rPr>
              <a:t>		</a:t>
            </a:r>
            <a:r>
              <a:rPr lang="en-US" sz="2000" b="0" i="1">
                <a:solidFill>
                  <a:srgbClr val="CC3300"/>
                </a:solidFill>
              </a:rPr>
              <a:t>Cấu tạo của bài v</a:t>
            </a:r>
            <a:r>
              <a:rPr lang="vi-VN" sz="2000" b="0" i="1">
                <a:solidFill>
                  <a:srgbClr val="CC3300"/>
                </a:solidFill>
              </a:rPr>
              <a:t>ă</a:t>
            </a:r>
            <a:r>
              <a:rPr lang="en-US" sz="2000" b="0" i="1">
                <a:solidFill>
                  <a:srgbClr val="CC3300"/>
                </a:solidFill>
              </a:rPr>
              <a:t>n tả ng</a:t>
            </a:r>
            <a:r>
              <a:rPr lang="vi-VN" sz="2000" b="0" i="1">
                <a:solidFill>
                  <a:srgbClr val="CC3300"/>
                </a:solidFill>
              </a:rPr>
              <a:t>ư</a:t>
            </a:r>
            <a:r>
              <a:rPr lang="en-US" sz="2000" b="0" i="1">
                <a:solidFill>
                  <a:srgbClr val="CC3300"/>
                </a:solidFill>
              </a:rPr>
              <a:t>ời</a:t>
            </a:r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2000" b="0" i="1" u="sng">
                <a:solidFill>
                  <a:srgbClr val="F60000"/>
                </a:solidFill>
              </a:rPr>
              <a:t>Mở bài:</a:t>
            </a:r>
            <a:r>
              <a:rPr lang="en-US" sz="2000" b="0" i="1">
                <a:solidFill>
                  <a:srgbClr val="000000"/>
                </a:solidFill>
              </a:rPr>
              <a:t> Giới thiệu ng</a:t>
            </a:r>
            <a:r>
              <a:rPr lang="vi-VN" sz="2000" b="0" i="1">
                <a:solidFill>
                  <a:srgbClr val="000000"/>
                </a:solidFill>
              </a:rPr>
              <a:t>ư</a:t>
            </a:r>
            <a:r>
              <a:rPr lang="en-US" sz="2000" b="0" i="1">
                <a:solidFill>
                  <a:srgbClr val="000000"/>
                </a:solidFill>
              </a:rPr>
              <a:t>ời </a:t>
            </a:r>
            <a:r>
              <a:rPr lang="vi-VN" sz="2000" b="0" i="1">
                <a:solidFill>
                  <a:srgbClr val="000000"/>
                </a:solidFill>
              </a:rPr>
              <a:t>đ</a:t>
            </a:r>
            <a:r>
              <a:rPr lang="en-US" sz="2000" b="0" i="1">
                <a:solidFill>
                  <a:srgbClr val="000000"/>
                </a:solidFill>
              </a:rPr>
              <a:t>ịnh tả</a:t>
            </a:r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2000" b="0" i="1" u="sng">
                <a:solidFill>
                  <a:srgbClr val="F60000"/>
                </a:solidFill>
              </a:rPr>
              <a:t>Thân bài:</a:t>
            </a:r>
            <a:r>
              <a:rPr lang="en-US" sz="2000" b="0" i="1">
                <a:solidFill>
                  <a:srgbClr val="000000"/>
                </a:solidFill>
              </a:rPr>
              <a:t> </a:t>
            </a:r>
          </a:p>
          <a:p>
            <a:pPr marL="342900" indent="-342900" eaLnBrk="0" hangingPunct="0">
              <a:spcBef>
                <a:spcPct val="50000"/>
              </a:spcBef>
              <a:buFontTx/>
              <a:buAutoNum type="alphaLcPeriod"/>
            </a:pPr>
            <a:r>
              <a:rPr lang="en-US" sz="2000" b="0" i="1">
                <a:solidFill>
                  <a:srgbClr val="000000"/>
                </a:solidFill>
              </a:rPr>
              <a:t>Tả ngoại hình (</a:t>
            </a:r>
            <a:r>
              <a:rPr lang="vi-VN" sz="2000" b="0" i="1">
                <a:solidFill>
                  <a:srgbClr val="000000"/>
                </a:solidFill>
              </a:rPr>
              <a:t>đ</a:t>
            </a:r>
            <a:r>
              <a:rPr lang="en-US" sz="2000" b="0" i="1">
                <a:solidFill>
                  <a:srgbClr val="000000"/>
                </a:solidFill>
              </a:rPr>
              <a:t>ặc </a:t>
            </a:r>
            <a:r>
              <a:rPr lang="vi-VN" sz="2000" b="0" i="1">
                <a:solidFill>
                  <a:srgbClr val="000000"/>
                </a:solidFill>
              </a:rPr>
              <a:t>đ</a:t>
            </a:r>
            <a:r>
              <a:rPr lang="en-US" sz="2000" b="0" i="1">
                <a:solidFill>
                  <a:srgbClr val="000000"/>
                </a:solidFill>
              </a:rPr>
              <a:t>iểm nổi bật về tầm vóc, cách </a:t>
            </a:r>
            <a:r>
              <a:rPr lang="vi-VN" sz="2000" b="0" i="1">
                <a:solidFill>
                  <a:srgbClr val="000000"/>
                </a:solidFill>
              </a:rPr>
              <a:t>ă</a:t>
            </a:r>
            <a:r>
              <a:rPr lang="en-US" sz="2000" b="0" i="1">
                <a:solidFill>
                  <a:srgbClr val="000000"/>
                </a:solidFill>
              </a:rPr>
              <a:t>n mặc, khuôn mặt, mái tóc, cặp mắt, hàm r</a:t>
            </a:r>
            <a:r>
              <a:rPr lang="vi-VN" sz="2000" b="0" i="1">
                <a:solidFill>
                  <a:srgbClr val="000000"/>
                </a:solidFill>
              </a:rPr>
              <a:t>ă</a:t>
            </a:r>
            <a:r>
              <a:rPr lang="en-US" sz="2000" b="0" i="1">
                <a:solidFill>
                  <a:srgbClr val="000000"/>
                </a:solidFill>
              </a:rPr>
              <a:t>ng,…)</a:t>
            </a:r>
          </a:p>
          <a:p>
            <a:pPr marL="342900" indent="-342900" eaLnBrk="0" hangingPunct="0">
              <a:spcBef>
                <a:spcPct val="50000"/>
              </a:spcBef>
              <a:buFontTx/>
              <a:buAutoNum type="alphaLcPeriod"/>
            </a:pPr>
            <a:r>
              <a:rPr lang="en-US" sz="2000" b="0" i="1">
                <a:solidFill>
                  <a:srgbClr val="000000"/>
                </a:solidFill>
              </a:rPr>
              <a:t>Tả tính tình, hoạt </a:t>
            </a:r>
            <a:r>
              <a:rPr lang="vi-VN" sz="2000" b="0" i="1">
                <a:solidFill>
                  <a:srgbClr val="000000"/>
                </a:solidFill>
              </a:rPr>
              <a:t>đ</a:t>
            </a:r>
            <a:r>
              <a:rPr lang="en-US" sz="2000" b="0" i="1">
                <a:solidFill>
                  <a:srgbClr val="000000"/>
                </a:solidFill>
              </a:rPr>
              <a:t>ộng ( lời nói, cử chỉ, thói quen, cách c</a:t>
            </a:r>
            <a:r>
              <a:rPr lang="vi-VN" sz="2000" b="0" i="1">
                <a:solidFill>
                  <a:srgbClr val="000000"/>
                </a:solidFill>
              </a:rPr>
              <a:t>ư</a:t>
            </a:r>
            <a:r>
              <a:rPr lang="en-US" sz="2000" b="0" i="1">
                <a:solidFill>
                  <a:srgbClr val="000000"/>
                </a:solidFill>
              </a:rPr>
              <a:t> xử với ng</a:t>
            </a:r>
            <a:r>
              <a:rPr lang="vi-VN" sz="2000" b="0" i="1">
                <a:solidFill>
                  <a:srgbClr val="000000"/>
                </a:solidFill>
              </a:rPr>
              <a:t>ư</a:t>
            </a:r>
            <a:r>
              <a:rPr lang="en-US" sz="2000" b="0" i="1">
                <a:solidFill>
                  <a:srgbClr val="000000"/>
                </a:solidFill>
              </a:rPr>
              <a:t>ời khác,…)</a:t>
            </a:r>
          </a:p>
          <a:p>
            <a:pPr marL="342900" indent="-342900" eaLnBrk="0" hangingPunct="0">
              <a:spcBef>
                <a:spcPct val="50000"/>
              </a:spcBef>
            </a:pPr>
            <a:r>
              <a:rPr lang="en-US" sz="2000" b="0" i="1">
                <a:solidFill>
                  <a:srgbClr val="F60000"/>
                </a:solidFill>
              </a:rPr>
              <a:t>3. </a:t>
            </a:r>
            <a:r>
              <a:rPr lang="en-US" sz="2000" b="0" i="1" u="sng">
                <a:solidFill>
                  <a:srgbClr val="F60000"/>
                </a:solidFill>
              </a:rPr>
              <a:t>Kết bài:</a:t>
            </a:r>
            <a:r>
              <a:rPr lang="en-US" sz="2000" b="0" i="1">
                <a:solidFill>
                  <a:srgbClr val="000000"/>
                </a:solidFill>
              </a:rPr>
              <a:t> Nêu cảm nghĩ về ng</a:t>
            </a:r>
            <a:r>
              <a:rPr lang="vi-VN" sz="2000" b="0" i="1">
                <a:solidFill>
                  <a:srgbClr val="000000"/>
                </a:solidFill>
              </a:rPr>
              <a:t>ư</a:t>
            </a:r>
            <a:r>
              <a:rPr lang="en-US" sz="2000" b="0" i="1">
                <a:solidFill>
                  <a:srgbClr val="000000"/>
                </a:solidFill>
              </a:rPr>
              <a:t>ời </a:t>
            </a:r>
            <a:r>
              <a:rPr lang="vi-VN" sz="2000" b="0" i="1">
                <a:solidFill>
                  <a:srgbClr val="000000"/>
                </a:solidFill>
              </a:rPr>
              <a:t>đư</a:t>
            </a:r>
            <a:r>
              <a:rPr lang="en-US" sz="2000" b="0" i="1">
                <a:solidFill>
                  <a:srgbClr val="000000"/>
                </a:solidFill>
              </a:rPr>
              <a:t>ợc tả</a:t>
            </a:r>
          </a:p>
        </p:txBody>
      </p:sp>
      <p:grpSp>
        <p:nvGrpSpPr>
          <p:cNvPr id="2" name="Group 154"/>
          <p:cNvGrpSpPr>
            <a:grpSpLocks/>
          </p:cNvGrpSpPr>
          <p:nvPr/>
        </p:nvGrpSpPr>
        <p:grpSpPr bwMode="auto">
          <a:xfrm>
            <a:off x="12700" y="165100"/>
            <a:ext cx="1524000" cy="1108075"/>
            <a:chOff x="96" y="288"/>
            <a:chExt cx="960" cy="698"/>
          </a:xfrm>
        </p:grpSpPr>
        <p:grpSp>
          <p:nvGrpSpPr>
            <p:cNvPr id="2069" name="Group 155"/>
            <p:cNvGrpSpPr>
              <a:grpSpLocks/>
            </p:cNvGrpSpPr>
            <p:nvPr/>
          </p:nvGrpSpPr>
          <p:grpSpPr bwMode="auto">
            <a:xfrm>
              <a:off x="96" y="288"/>
              <a:ext cx="960" cy="698"/>
              <a:chOff x="96" y="96"/>
              <a:chExt cx="960" cy="698"/>
            </a:xfrm>
          </p:grpSpPr>
          <p:sp>
            <p:nvSpPr>
              <p:cNvPr id="2071" name="Text Box 156"/>
              <p:cNvSpPr txBox="1">
                <a:spLocks noChangeArrowheads="1"/>
              </p:cNvSpPr>
              <p:nvPr/>
            </p:nvSpPr>
            <p:spPr bwMode="auto">
              <a:xfrm>
                <a:off x="96" y="96"/>
                <a:ext cx="864" cy="69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6600">
                    <a:solidFill>
                      <a:srgbClr val="008000"/>
                    </a:solidFill>
                    <a:cs typeface="Arial" charset="0"/>
                    <a:sym typeface="Wingdings" pitchFamily="2" charset="2"/>
                  </a:rPr>
                  <a:t></a:t>
                </a:r>
              </a:p>
            </p:txBody>
          </p:sp>
          <p:sp>
            <p:nvSpPr>
              <p:cNvPr id="2072" name="Text Box 157"/>
              <p:cNvSpPr txBox="1">
                <a:spLocks noChangeArrowheads="1"/>
              </p:cNvSpPr>
              <p:nvPr/>
            </p:nvSpPr>
            <p:spPr bwMode="auto">
              <a:xfrm>
                <a:off x="288" y="318"/>
                <a:ext cx="11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pic>
            <p:nvPicPr>
              <p:cNvPr id="2073" name="Picture 158" descr="ag00218_"/>
              <p:cNvPicPr>
                <a:picLocks noChangeAspect="1" noChangeArrowheads="1" noCrop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 rot="217391">
                <a:off x="576" y="384"/>
                <a:ext cx="480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70" name="Text Box 159"/>
            <p:cNvSpPr txBox="1">
              <a:spLocks noChangeArrowheads="1"/>
            </p:cNvSpPr>
            <p:nvPr/>
          </p:nvSpPr>
          <p:spPr bwMode="auto">
            <a:xfrm>
              <a:off x="288" y="432"/>
              <a:ext cx="2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0">
                  <a:solidFill>
                    <a:srgbClr val="FF0066"/>
                  </a:solidFill>
                </a:rPr>
                <a:t>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42" grpId="0"/>
      <p:bldP spid="8343" grpId="0" animBg="1"/>
      <p:bldP spid="8344" grpId="0" animBg="1"/>
      <p:bldP spid="83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8" name="AutoShape 42"/>
          <p:cNvSpPr>
            <a:spLocks noChangeArrowheads="1"/>
          </p:cNvSpPr>
          <p:nvPr/>
        </p:nvSpPr>
        <p:spPr bwMode="auto">
          <a:xfrm rot="4166637">
            <a:off x="5602288" y="2286000"/>
            <a:ext cx="1473200" cy="1866900"/>
          </a:xfrm>
          <a:prstGeom prst="star24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en-US" sz="2000" b="0"/>
              <a:t>khuôn</a:t>
            </a:r>
          </a:p>
          <a:p>
            <a:pPr algn="ctr"/>
            <a:r>
              <a:rPr lang="en-US" sz="2000" b="0"/>
              <a:t>mặt</a:t>
            </a:r>
          </a:p>
        </p:txBody>
      </p:sp>
      <p:sp>
        <p:nvSpPr>
          <p:cNvPr id="14379" name="AutoShape 43"/>
          <p:cNvSpPr>
            <a:spLocks noChangeArrowheads="1"/>
          </p:cNvSpPr>
          <p:nvPr/>
        </p:nvSpPr>
        <p:spPr bwMode="auto">
          <a:xfrm rot="-5037459">
            <a:off x="2550319" y="2855119"/>
            <a:ext cx="1436688" cy="1841500"/>
          </a:xfrm>
          <a:prstGeom prst="star24">
            <a:avLst>
              <a:gd name="adj" fmla="val 50000"/>
            </a:avLst>
          </a:prstGeom>
          <a:gradFill rotWithShape="1">
            <a:gsLst>
              <a:gs pos="0">
                <a:srgbClr val="FF00FF"/>
              </a:gs>
              <a:gs pos="50000">
                <a:schemeClr val="bg1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>
              <a:defRPr/>
            </a:pPr>
            <a:r>
              <a:rPr lang="en-US" sz="2000" b="0">
                <a:latin typeface="Arial"/>
              </a:rPr>
              <a:t>mái tóc</a:t>
            </a:r>
          </a:p>
        </p:txBody>
      </p:sp>
      <p:sp>
        <p:nvSpPr>
          <p:cNvPr id="14380" name="AutoShape 44"/>
          <p:cNvSpPr>
            <a:spLocks noChangeArrowheads="1"/>
          </p:cNvSpPr>
          <p:nvPr/>
        </p:nvSpPr>
        <p:spPr bwMode="auto">
          <a:xfrm rot="8817677">
            <a:off x="5027613" y="3592513"/>
            <a:ext cx="1441450" cy="1917700"/>
          </a:xfrm>
          <a:prstGeom prst="star24">
            <a:avLst>
              <a:gd name="adj" fmla="val 50000"/>
            </a:avLst>
          </a:prstGeom>
          <a:gradFill rotWithShape="1">
            <a:gsLst>
              <a:gs pos="0">
                <a:srgbClr val="FFFFCC"/>
              </a:gs>
              <a:gs pos="100000">
                <a:srgbClr val="FF33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000" b="0"/>
              <a:t>cử chỉ</a:t>
            </a:r>
          </a:p>
        </p:txBody>
      </p:sp>
      <p:sp>
        <p:nvSpPr>
          <p:cNvPr id="14381" name="AutoShape 45"/>
          <p:cNvSpPr>
            <a:spLocks noChangeArrowheads="1"/>
          </p:cNvSpPr>
          <p:nvPr/>
        </p:nvSpPr>
        <p:spPr bwMode="auto">
          <a:xfrm rot="11688686">
            <a:off x="3659188" y="3713163"/>
            <a:ext cx="1330325" cy="1912937"/>
          </a:xfrm>
          <a:prstGeom prst="star24">
            <a:avLst>
              <a:gd name="adj" fmla="val 50000"/>
            </a:avLst>
          </a:prstGeom>
          <a:gradFill rotWithShape="1">
            <a:gsLst>
              <a:gs pos="0">
                <a:srgbClr val="CCFFCC"/>
              </a:gs>
              <a:gs pos="50000">
                <a:schemeClr val="bg1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r>
              <a:rPr lang="en-US" sz="2000" b="0">
                <a:latin typeface="Arial"/>
              </a:rPr>
              <a:t>vóc </a:t>
            </a:r>
          </a:p>
          <a:p>
            <a:pPr algn="ctr">
              <a:defRPr/>
            </a:pPr>
            <a:r>
              <a:rPr lang="en-US" sz="2000" b="0">
                <a:latin typeface="Arial"/>
              </a:rPr>
              <a:t>dáng</a:t>
            </a:r>
          </a:p>
        </p:txBody>
      </p:sp>
      <p:sp>
        <p:nvSpPr>
          <p:cNvPr id="14382" name="AutoShape 46"/>
          <p:cNvSpPr>
            <a:spLocks noChangeArrowheads="1"/>
          </p:cNvSpPr>
          <p:nvPr/>
        </p:nvSpPr>
        <p:spPr bwMode="auto">
          <a:xfrm rot="875245">
            <a:off x="4583113" y="1409700"/>
            <a:ext cx="1509712" cy="1841500"/>
          </a:xfrm>
          <a:prstGeom prst="star24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0"/>
              <a:t>nụ c</a:t>
            </a:r>
            <a:r>
              <a:rPr lang="vi-VN" sz="2000" b="0"/>
              <a:t>ư</a:t>
            </a:r>
            <a:r>
              <a:rPr lang="en-US" sz="2000" b="0"/>
              <a:t>ời</a:t>
            </a:r>
          </a:p>
        </p:txBody>
      </p:sp>
      <p:sp>
        <p:nvSpPr>
          <p:cNvPr id="14383" name="AutoShape 47"/>
          <p:cNvSpPr>
            <a:spLocks noChangeArrowheads="1"/>
          </p:cNvSpPr>
          <p:nvPr/>
        </p:nvSpPr>
        <p:spPr bwMode="auto">
          <a:xfrm rot="-3004793">
            <a:off x="3099594" y="1624807"/>
            <a:ext cx="1449387" cy="1816100"/>
          </a:xfrm>
          <a:prstGeom prst="star24">
            <a:avLst>
              <a:gd name="adj" fmla="val 50000"/>
            </a:avLst>
          </a:prstGeom>
          <a:gradFill rotWithShape="1">
            <a:gsLst>
              <a:gs pos="0">
                <a:srgbClr val="CCFFCC"/>
              </a:gs>
              <a:gs pos="50000">
                <a:schemeClr val="bg1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000" b="0">
                <a:latin typeface="Arial"/>
              </a:rPr>
              <a:t>hàm </a:t>
            </a:r>
          </a:p>
          <a:p>
            <a:pPr>
              <a:defRPr/>
            </a:pPr>
            <a:r>
              <a:rPr lang="en-US" sz="2000" b="0">
                <a:latin typeface="Arial"/>
              </a:rPr>
              <a:t>r</a:t>
            </a:r>
            <a:r>
              <a:rPr lang="vi-VN" sz="2000" b="0">
                <a:latin typeface="Arial"/>
              </a:rPr>
              <a:t>ă</a:t>
            </a:r>
            <a:r>
              <a:rPr lang="en-US" sz="2000" b="0">
                <a:latin typeface="Arial"/>
              </a:rPr>
              <a:t>ng</a:t>
            </a:r>
          </a:p>
        </p:txBody>
      </p:sp>
      <p:sp>
        <p:nvSpPr>
          <p:cNvPr id="14384" name="AutoShape 48"/>
          <p:cNvSpPr>
            <a:spLocks noChangeArrowheads="1"/>
          </p:cNvSpPr>
          <p:nvPr/>
        </p:nvSpPr>
        <p:spPr bwMode="auto">
          <a:xfrm>
            <a:off x="3810000" y="2692400"/>
            <a:ext cx="2057400" cy="1676400"/>
          </a:xfrm>
          <a:prstGeom prst="star24">
            <a:avLst>
              <a:gd name="adj" fmla="val 50000"/>
            </a:avLst>
          </a:prstGeom>
          <a:gradFill rotWithShape="1">
            <a:gsLst>
              <a:gs pos="0">
                <a:srgbClr val="FFCC99"/>
              </a:gs>
              <a:gs pos="50000">
                <a:srgbClr val="FF9900"/>
              </a:gs>
              <a:gs pos="100000">
                <a:srgbClr val="FFCC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0">
                <a:solidFill>
                  <a:srgbClr val="0000FF"/>
                </a:solidFill>
              </a:rPr>
              <a:t>Tả</a:t>
            </a:r>
          </a:p>
          <a:p>
            <a:pPr algn="ctr"/>
            <a:r>
              <a:rPr lang="en-US" sz="3200" b="0">
                <a:solidFill>
                  <a:srgbClr val="0000FF"/>
                </a:solidFill>
              </a:rPr>
              <a:t>ngoại hình</a:t>
            </a:r>
          </a:p>
        </p:txBody>
      </p:sp>
      <p:sp>
        <p:nvSpPr>
          <p:cNvPr id="3082" name="Freeform 59"/>
          <p:cNvSpPr>
            <a:spLocks/>
          </p:cNvSpPr>
          <p:nvPr/>
        </p:nvSpPr>
        <p:spPr bwMode="auto">
          <a:xfrm>
            <a:off x="8305800" y="3429000"/>
            <a:ext cx="381000" cy="3352800"/>
          </a:xfrm>
          <a:custGeom>
            <a:avLst/>
            <a:gdLst>
              <a:gd name="T0" fmla="*/ 0 w 240"/>
              <a:gd name="T1" fmla="*/ 0 h 4080"/>
              <a:gd name="T2" fmla="*/ 2147483647 w 240"/>
              <a:gd name="T3" fmla="*/ 2147483647 h 4080"/>
              <a:gd name="T4" fmla="*/ 0 w 240"/>
              <a:gd name="T5" fmla="*/ 2147483647 h 4080"/>
              <a:gd name="T6" fmla="*/ 2147483647 w 240"/>
              <a:gd name="T7" fmla="*/ 2147483647 h 4080"/>
              <a:gd name="T8" fmla="*/ 0 w 240"/>
              <a:gd name="T9" fmla="*/ 2147483647 h 4080"/>
              <a:gd name="T10" fmla="*/ 2147483647 w 240"/>
              <a:gd name="T11" fmla="*/ 2147483647 h 4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4080"/>
              <a:gd name="T20" fmla="*/ 240 w 240"/>
              <a:gd name="T21" fmla="*/ 4080 h 4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4080">
                <a:moveTo>
                  <a:pt x="0" y="0"/>
                </a:moveTo>
                <a:cubicBezTo>
                  <a:pt x="120" y="280"/>
                  <a:pt x="240" y="560"/>
                  <a:pt x="240" y="816"/>
                </a:cubicBezTo>
                <a:cubicBezTo>
                  <a:pt x="240" y="1072"/>
                  <a:pt x="0" y="1288"/>
                  <a:pt x="0" y="1536"/>
                </a:cubicBezTo>
                <a:cubicBezTo>
                  <a:pt x="0" y="1784"/>
                  <a:pt x="240" y="2016"/>
                  <a:pt x="240" y="2304"/>
                </a:cubicBezTo>
                <a:cubicBezTo>
                  <a:pt x="240" y="2592"/>
                  <a:pt x="0" y="2968"/>
                  <a:pt x="0" y="3264"/>
                </a:cubicBezTo>
                <a:cubicBezTo>
                  <a:pt x="0" y="3560"/>
                  <a:pt x="208" y="3904"/>
                  <a:pt x="240" y="4080"/>
                </a:cubicBezTo>
              </a:path>
            </a:pathLst>
          </a:custGeom>
          <a:gradFill rotWithShape="1">
            <a:gsLst>
              <a:gs pos="0">
                <a:srgbClr val="009900"/>
              </a:gs>
              <a:gs pos="50000">
                <a:srgbClr val="FF0000"/>
              </a:gs>
              <a:gs pos="100000">
                <a:srgbClr val="009900"/>
              </a:gs>
            </a:gsLst>
            <a:lin ang="5400000" scaled="1"/>
          </a:gradFill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grpSp>
        <p:nvGrpSpPr>
          <p:cNvPr id="3083" name="Group 70"/>
          <p:cNvGrpSpPr>
            <a:grpSpLocks/>
          </p:cNvGrpSpPr>
          <p:nvPr/>
        </p:nvGrpSpPr>
        <p:grpSpPr bwMode="auto">
          <a:xfrm>
            <a:off x="12700" y="3511550"/>
            <a:ext cx="1104900" cy="3346450"/>
            <a:chOff x="240" y="2212"/>
            <a:chExt cx="696" cy="2108"/>
          </a:xfrm>
        </p:grpSpPr>
        <p:grpSp>
          <p:nvGrpSpPr>
            <p:cNvPr id="3122" name="Group 67"/>
            <p:cNvGrpSpPr>
              <a:grpSpLocks/>
            </p:cNvGrpSpPr>
            <p:nvPr/>
          </p:nvGrpSpPr>
          <p:grpSpPr bwMode="auto">
            <a:xfrm>
              <a:off x="240" y="3408"/>
              <a:ext cx="696" cy="912"/>
              <a:chOff x="-96" y="3408"/>
              <a:chExt cx="696" cy="912"/>
            </a:xfrm>
          </p:grpSpPr>
          <p:pic>
            <p:nvPicPr>
              <p:cNvPr id="3123" name="Picture 65" descr="blumen-pflanzen051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-96" y="3408"/>
                <a:ext cx="696" cy="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24" name="Picture 66" descr="DAISIES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93" y="4032"/>
                <a:ext cx="435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aphicFrame>
          <p:nvGraphicFramePr>
            <p:cNvPr id="3074" name="Object 68"/>
            <p:cNvGraphicFramePr>
              <a:graphicFrameLocks noChangeAspect="1"/>
            </p:cNvGraphicFramePr>
            <p:nvPr/>
          </p:nvGraphicFramePr>
          <p:xfrm>
            <a:off x="264" y="2212"/>
            <a:ext cx="552" cy="2108"/>
          </p:xfrm>
          <a:graphic>
            <a:graphicData uri="http://schemas.openxmlformats.org/presentationml/2006/ole">
              <p:oleObj spid="_x0000_s3074" name="Clip" r:id="rId6" imgW="448310" imgH="456565" progId="MS_ClipArt_Gallery.2">
                <p:embed/>
              </p:oleObj>
            </a:graphicData>
          </a:graphic>
        </p:graphicFrame>
      </p:grpSp>
      <p:sp>
        <p:nvSpPr>
          <p:cNvPr id="3084" name="Text Box 73"/>
          <p:cNvSpPr txBox="1">
            <a:spLocks noChangeArrowheads="1"/>
          </p:cNvSpPr>
          <p:nvPr/>
        </p:nvSpPr>
        <p:spPr bwMode="auto">
          <a:xfrm>
            <a:off x="3657600" y="225425"/>
            <a:ext cx="1665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accent2"/>
                </a:solidFill>
              </a:rPr>
              <a:t>Tập làm v</a:t>
            </a:r>
            <a:r>
              <a:rPr lang="vi-VN" sz="2000" b="0">
                <a:solidFill>
                  <a:schemeClr val="accent2"/>
                </a:solidFill>
              </a:rPr>
              <a:t>ă</a:t>
            </a:r>
            <a:r>
              <a:rPr lang="en-US" sz="2000" b="0">
                <a:solidFill>
                  <a:schemeClr val="accent2"/>
                </a:solidFill>
              </a:rPr>
              <a:t>n </a:t>
            </a:r>
          </a:p>
        </p:txBody>
      </p:sp>
      <p:sp>
        <p:nvSpPr>
          <p:cNvPr id="3085" name="Text Box 74"/>
          <p:cNvSpPr txBox="1">
            <a:spLocks noChangeArrowheads="1"/>
          </p:cNvSpPr>
          <p:nvPr/>
        </p:nvSpPr>
        <p:spPr bwMode="auto">
          <a:xfrm>
            <a:off x="1093788" y="647700"/>
            <a:ext cx="66881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solidFill>
                  <a:srgbClr val="FF0066"/>
                </a:solidFill>
              </a:rPr>
              <a:t>Luyện tập tả ng</a:t>
            </a:r>
            <a:r>
              <a:rPr lang="vi-VN" sz="3600">
                <a:solidFill>
                  <a:srgbClr val="FF0066"/>
                </a:solidFill>
              </a:rPr>
              <a:t>ư</a:t>
            </a:r>
            <a:r>
              <a:rPr lang="en-US" sz="3600">
                <a:solidFill>
                  <a:srgbClr val="FF0066"/>
                </a:solidFill>
              </a:rPr>
              <a:t>ời</a:t>
            </a:r>
            <a:r>
              <a:rPr lang="en-US" sz="2800">
                <a:solidFill>
                  <a:srgbClr val="FF0066"/>
                </a:solidFill>
              </a:rPr>
              <a:t> </a:t>
            </a:r>
            <a:r>
              <a:rPr lang="en-US" sz="2400" i="1">
                <a:solidFill>
                  <a:srgbClr val="FF0066"/>
                </a:solidFill>
              </a:rPr>
              <a:t>(Tả ngoại hình)</a:t>
            </a:r>
          </a:p>
        </p:txBody>
      </p:sp>
      <p:sp>
        <p:nvSpPr>
          <p:cNvPr id="14428" name="Line 92"/>
          <p:cNvSpPr>
            <a:spLocks noChangeShapeType="1"/>
          </p:cNvSpPr>
          <p:nvPr/>
        </p:nvSpPr>
        <p:spPr bwMode="auto">
          <a:xfrm flipV="1">
            <a:off x="2971800" y="2743200"/>
            <a:ext cx="76200" cy="3048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429" name="Line 93"/>
          <p:cNvSpPr>
            <a:spLocks noChangeShapeType="1"/>
          </p:cNvSpPr>
          <p:nvPr/>
        </p:nvSpPr>
        <p:spPr bwMode="auto">
          <a:xfrm>
            <a:off x="6172200" y="2209800"/>
            <a:ext cx="228600" cy="228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430" name="Line 94"/>
          <p:cNvSpPr>
            <a:spLocks noChangeShapeType="1"/>
          </p:cNvSpPr>
          <p:nvPr/>
        </p:nvSpPr>
        <p:spPr bwMode="auto">
          <a:xfrm flipV="1">
            <a:off x="6477000" y="3962400"/>
            <a:ext cx="152400" cy="3048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431" name="Line 95"/>
          <p:cNvSpPr>
            <a:spLocks noChangeShapeType="1"/>
          </p:cNvSpPr>
          <p:nvPr/>
        </p:nvSpPr>
        <p:spPr bwMode="auto">
          <a:xfrm flipH="1" flipV="1">
            <a:off x="3276600" y="4572000"/>
            <a:ext cx="304800" cy="228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432" name="Line 96"/>
          <p:cNvSpPr>
            <a:spLocks noChangeShapeType="1"/>
          </p:cNvSpPr>
          <p:nvPr/>
        </p:nvSpPr>
        <p:spPr bwMode="auto">
          <a:xfrm flipV="1">
            <a:off x="4318000" y="1854200"/>
            <a:ext cx="381000" cy="508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433" name="Line 97"/>
          <p:cNvSpPr>
            <a:spLocks noChangeShapeType="1"/>
          </p:cNvSpPr>
          <p:nvPr/>
        </p:nvSpPr>
        <p:spPr bwMode="auto">
          <a:xfrm flipH="1">
            <a:off x="4876800" y="5181600"/>
            <a:ext cx="381000" cy="762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092" name="Group 99"/>
          <p:cNvGrpSpPr>
            <a:grpSpLocks noChangeAspect="1"/>
          </p:cNvGrpSpPr>
          <p:nvPr/>
        </p:nvGrpSpPr>
        <p:grpSpPr bwMode="auto">
          <a:xfrm>
            <a:off x="8121650" y="4419600"/>
            <a:ext cx="1022350" cy="2438400"/>
            <a:chOff x="5020" y="2784"/>
            <a:chExt cx="644" cy="1536"/>
          </a:xfrm>
        </p:grpSpPr>
        <p:sp>
          <p:nvSpPr>
            <p:cNvPr id="3093" name="AutoShape 98"/>
            <p:cNvSpPr>
              <a:spLocks noChangeAspect="1" noChangeArrowheads="1" noTextEdit="1"/>
            </p:cNvSpPr>
            <p:nvPr/>
          </p:nvSpPr>
          <p:spPr bwMode="auto">
            <a:xfrm>
              <a:off x="5020" y="2784"/>
              <a:ext cx="644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100"/>
            <p:cNvSpPr>
              <a:spLocks/>
            </p:cNvSpPr>
            <p:nvPr/>
          </p:nvSpPr>
          <p:spPr bwMode="auto">
            <a:xfrm>
              <a:off x="5379" y="2786"/>
              <a:ext cx="93" cy="329"/>
            </a:xfrm>
            <a:custGeom>
              <a:avLst/>
              <a:gdLst>
                <a:gd name="T0" fmla="*/ 23 w 184"/>
                <a:gd name="T1" fmla="*/ 133 h 329"/>
                <a:gd name="T2" fmla="*/ 24 w 184"/>
                <a:gd name="T3" fmla="*/ 184 h 329"/>
                <a:gd name="T4" fmla="*/ 24 w 184"/>
                <a:gd name="T5" fmla="*/ 233 h 329"/>
                <a:gd name="T6" fmla="*/ 22 w 184"/>
                <a:gd name="T7" fmla="*/ 282 h 329"/>
                <a:gd name="T8" fmla="*/ 20 w 184"/>
                <a:gd name="T9" fmla="*/ 312 h 329"/>
                <a:gd name="T10" fmla="*/ 19 w 184"/>
                <a:gd name="T11" fmla="*/ 323 h 329"/>
                <a:gd name="T12" fmla="*/ 17 w 184"/>
                <a:gd name="T13" fmla="*/ 325 h 329"/>
                <a:gd name="T14" fmla="*/ 16 w 184"/>
                <a:gd name="T15" fmla="*/ 327 h 329"/>
                <a:gd name="T16" fmla="*/ 14 w 184"/>
                <a:gd name="T17" fmla="*/ 329 h 329"/>
                <a:gd name="T18" fmla="*/ 12 w 184"/>
                <a:gd name="T19" fmla="*/ 327 h 329"/>
                <a:gd name="T20" fmla="*/ 9 w 184"/>
                <a:gd name="T21" fmla="*/ 325 h 329"/>
                <a:gd name="T22" fmla="*/ 7 w 184"/>
                <a:gd name="T23" fmla="*/ 323 h 329"/>
                <a:gd name="T24" fmla="*/ 5 w 184"/>
                <a:gd name="T25" fmla="*/ 321 h 329"/>
                <a:gd name="T26" fmla="*/ 4 w 184"/>
                <a:gd name="T27" fmla="*/ 318 h 329"/>
                <a:gd name="T28" fmla="*/ 3 w 184"/>
                <a:gd name="T29" fmla="*/ 314 h 329"/>
                <a:gd name="T30" fmla="*/ 2 w 184"/>
                <a:gd name="T31" fmla="*/ 312 h 329"/>
                <a:gd name="T32" fmla="*/ 2 w 184"/>
                <a:gd name="T33" fmla="*/ 310 h 329"/>
                <a:gd name="T34" fmla="*/ 1 w 184"/>
                <a:gd name="T35" fmla="*/ 306 h 329"/>
                <a:gd name="T36" fmla="*/ 0 w 184"/>
                <a:gd name="T37" fmla="*/ 222 h 329"/>
                <a:gd name="T38" fmla="*/ 1 w 184"/>
                <a:gd name="T39" fmla="*/ 186 h 329"/>
                <a:gd name="T40" fmla="*/ 2 w 184"/>
                <a:gd name="T41" fmla="*/ 165 h 329"/>
                <a:gd name="T42" fmla="*/ 2 w 184"/>
                <a:gd name="T43" fmla="*/ 143 h 329"/>
                <a:gd name="T44" fmla="*/ 3 w 184"/>
                <a:gd name="T45" fmla="*/ 122 h 329"/>
                <a:gd name="T46" fmla="*/ 4 w 184"/>
                <a:gd name="T47" fmla="*/ 101 h 329"/>
                <a:gd name="T48" fmla="*/ 5 w 184"/>
                <a:gd name="T49" fmla="*/ 79 h 329"/>
                <a:gd name="T50" fmla="*/ 6 w 184"/>
                <a:gd name="T51" fmla="*/ 60 h 329"/>
                <a:gd name="T52" fmla="*/ 8 w 184"/>
                <a:gd name="T53" fmla="*/ 41 h 329"/>
                <a:gd name="T54" fmla="*/ 9 w 184"/>
                <a:gd name="T55" fmla="*/ 28 h 329"/>
                <a:gd name="T56" fmla="*/ 10 w 184"/>
                <a:gd name="T57" fmla="*/ 15 h 329"/>
                <a:gd name="T58" fmla="*/ 12 w 184"/>
                <a:gd name="T59" fmla="*/ 4 h 329"/>
                <a:gd name="T60" fmla="*/ 13 w 184"/>
                <a:gd name="T61" fmla="*/ 0 h 329"/>
                <a:gd name="T62" fmla="*/ 15 w 184"/>
                <a:gd name="T63" fmla="*/ 4 h 329"/>
                <a:gd name="T64" fmla="*/ 17 w 184"/>
                <a:gd name="T65" fmla="*/ 15 h 329"/>
                <a:gd name="T66" fmla="*/ 18 w 184"/>
                <a:gd name="T67" fmla="*/ 32 h 329"/>
                <a:gd name="T68" fmla="*/ 19 w 184"/>
                <a:gd name="T69" fmla="*/ 47 h 329"/>
                <a:gd name="T70" fmla="*/ 20 w 184"/>
                <a:gd name="T71" fmla="*/ 62 h 329"/>
                <a:gd name="T72" fmla="*/ 21 w 184"/>
                <a:gd name="T73" fmla="*/ 77 h 329"/>
                <a:gd name="T74" fmla="*/ 22 w 184"/>
                <a:gd name="T75" fmla="*/ 92 h 329"/>
                <a:gd name="T76" fmla="*/ 22 w 184"/>
                <a:gd name="T77" fmla="*/ 109 h 32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84"/>
                <a:gd name="T118" fmla="*/ 0 h 329"/>
                <a:gd name="T119" fmla="*/ 184 w 184"/>
                <a:gd name="T120" fmla="*/ 329 h 32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84" h="329">
                  <a:moveTo>
                    <a:pt x="171" y="109"/>
                  </a:moveTo>
                  <a:lnTo>
                    <a:pt x="177" y="133"/>
                  </a:lnTo>
                  <a:lnTo>
                    <a:pt x="180" y="158"/>
                  </a:lnTo>
                  <a:lnTo>
                    <a:pt x="184" y="184"/>
                  </a:lnTo>
                  <a:lnTo>
                    <a:pt x="184" y="209"/>
                  </a:lnTo>
                  <a:lnTo>
                    <a:pt x="182" y="233"/>
                  </a:lnTo>
                  <a:lnTo>
                    <a:pt x="179" y="259"/>
                  </a:lnTo>
                  <a:lnTo>
                    <a:pt x="171" y="282"/>
                  </a:lnTo>
                  <a:lnTo>
                    <a:pt x="160" y="303"/>
                  </a:lnTo>
                  <a:lnTo>
                    <a:pt x="159" y="312"/>
                  </a:lnTo>
                  <a:lnTo>
                    <a:pt x="151" y="321"/>
                  </a:lnTo>
                  <a:lnTo>
                    <a:pt x="146" y="323"/>
                  </a:lnTo>
                  <a:lnTo>
                    <a:pt x="140" y="323"/>
                  </a:lnTo>
                  <a:lnTo>
                    <a:pt x="135" y="325"/>
                  </a:lnTo>
                  <a:lnTo>
                    <a:pt x="129" y="325"/>
                  </a:lnTo>
                  <a:lnTo>
                    <a:pt x="122" y="327"/>
                  </a:lnTo>
                  <a:lnTo>
                    <a:pt x="111" y="327"/>
                  </a:lnTo>
                  <a:lnTo>
                    <a:pt x="104" y="329"/>
                  </a:lnTo>
                  <a:lnTo>
                    <a:pt x="98" y="329"/>
                  </a:lnTo>
                  <a:lnTo>
                    <a:pt x="93" y="327"/>
                  </a:lnTo>
                  <a:lnTo>
                    <a:pt x="75" y="327"/>
                  </a:lnTo>
                  <a:lnTo>
                    <a:pt x="69" y="325"/>
                  </a:lnTo>
                  <a:lnTo>
                    <a:pt x="56" y="325"/>
                  </a:lnTo>
                  <a:lnTo>
                    <a:pt x="51" y="323"/>
                  </a:lnTo>
                  <a:lnTo>
                    <a:pt x="44" y="323"/>
                  </a:lnTo>
                  <a:lnTo>
                    <a:pt x="38" y="321"/>
                  </a:lnTo>
                  <a:lnTo>
                    <a:pt x="33" y="318"/>
                  </a:lnTo>
                  <a:lnTo>
                    <a:pt x="27" y="318"/>
                  </a:lnTo>
                  <a:lnTo>
                    <a:pt x="24" y="316"/>
                  </a:lnTo>
                  <a:lnTo>
                    <a:pt x="20" y="314"/>
                  </a:lnTo>
                  <a:lnTo>
                    <a:pt x="18" y="314"/>
                  </a:lnTo>
                  <a:lnTo>
                    <a:pt x="14" y="312"/>
                  </a:lnTo>
                  <a:lnTo>
                    <a:pt x="13" y="312"/>
                  </a:lnTo>
                  <a:lnTo>
                    <a:pt x="9" y="310"/>
                  </a:lnTo>
                  <a:lnTo>
                    <a:pt x="7" y="308"/>
                  </a:lnTo>
                  <a:lnTo>
                    <a:pt x="3" y="306"/>
                  </a:lnTo>
                  <a:lnTo>
                    <a:pt x="0" y="278"/>
                  </a:lnTo>
                  <a:lnTo>
                    <a:pt x="0" y="222"/>
                  </a:lnTo>
                  <a:lnTo>
                    <a:pt x="2" y="197"/>
                  </a:lnTo>
                  <a:lnTo>
                    <a:pt x="5" y="186"/>
                  </a:lnTo>
                  <a:lnTo>
                    <a:pt x="7" y="175"/>
                  </a:lnTo>
                  <a:lnTo>
                    <a:pt x="11" y="165"/>
                  </a:lnTo>
                  <a:lnTo>
                    <a:pt x="13" y="154"/>
                  </a:lnTo>
                  <a:lnTo>
                    <a:pt x="16" y="143"/>
                  </a:lnTo>
                  <a:lnTo>
                    <a:pt x="20" y="133"/>
                  </a:lnTo>
                  <a:lnTo>
                    <a:pt x="22" y="122"/>
                  </a:lnTo>
                  <a:lnTo>
                    <a:pt x="25" y="111"/>
                  </a:lnTo>
                  <a:lnTo>
                    <a:pt x="29" y="101"/>
                  </a:lnTo>
                  <a:lnTo>
                    <a:pt x="34" y="90"/>
                  </a:lnTo>
                  <a:lnTo>
                    <a:pt x="38" y="79"/>
                  </a:lnTo>
                  <a:lnTo>
                    <a:pt x="42" y="71"/>
                  </a:lnTo>
                  <a:lnTo>
                    <a:pt x="47" y="60"/>
                  </a:lnTo>
                  <a:lnTo>
                    <a:pt x="53" y="51"/>
                  </a:lnTo>
                  <a:lnTo>
                    <a:pt x="58" y="41"/>
                  </a:lnTo>
                  <a:lnTo>
                    <a:pt x="64" y="32"/>
                  </a:lnTo>
                  <a:lnTo>
                    <a:pt x="69" y="28"/>
                  </a:lnTo>
                  <a:lnTo>
                    <a:pt x="73" y="19"/>
                  </a:lnTo>
                  <a:lnTo>
                    <a:pt x="78" y="15"/>
                  </a:lnTo>
                  <a:lnTo>
                    <a:pt x="84" y="9"/>
                  </a:lnTo>
                  <a:lnTo>
                    <a:pt x="89" y="4"/>
                  </a:lnTo>
                  <a:lnTo>
                    <a:pt x="95" y="2"/>
                  </a:lnTo>
                  <a:lnTo>
                    <a:pt x="102" y="0"/>
                  </a:lnTo>
                  <a:lnTo>
                    <a:pt x="109" y="2"/>
                  </a:lnTo>
                  <a:lnTo>
                    <a:pt x="117" y="4"/>
                  </a:lnTo>
                  <a:lnTo>
                    <a:pt x="122" y="9"/>
                  </a:lnTo>
                  <a:lnTo>
                    <a:pt x="129" y="15"/>
                  </a:lnTo>
                  <a:lnTo>
                    <a:pt x="138" y="26"/>
                  </a:lnTo>
                  <a:lnTo>
                    <a:pt x="142" y="32"/>
                  </a:lnTo>
                  <a:lnTo>
                    <a:pt x="148" y="39"/>
                  </a:lnTo>
                  <a:lnTo>
                    <a:pt x="151" y="47"/>
                  </a:lnTo>
                  <a:lnTo>
                    <a:pt x="155" y="54"/>
                  </a:lnTo>
                  <a:lnTo>
                    <a:pt x="159" y="62"/>
                  </a:lnTo>
                  <a:lnTo>
                    <a:pt x="160" y="68"/>
                  </a:lnTo>
                  <a:lnTo>
                    <a:pt x="162" y="77"/>
                  </a:lnTo>
                  <a:lnTo>
                    <a:pt x="166" y="86"/>
                  </a:lnTo>
                  <a:lnTo>
                    <a:pt x="168" y="92"/>
                  </a:lnTo>
                  <a:lnTo>
                    <a:pt x="169" y="101"/>
                  </a:lnTo>
                  <a:lnTo>
                    <a:pt x="171" y="109"/>
                  </a:lnTo>
                  <a:close/>
                </a:path>
              </a:pathLst>
            </a:custGeom>
            <a:solidFill>
              <a:srgbClr val="FFC9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095" name="Freeform 101"/>
            <p:cNvSpPr>
              <a:spLocks/>
            </p:cNvSpPr>
            <p:nvPr/>
          </p:nvSpPr>
          <p:spPr bwMode="auto">
            <a:xfrm>
              <a:off x="5484" y="2844"/>
              <a:ext cx="24" cy="169"/>
            </a:xfrm>
            <a:custGeom>
              <a:avLst/>
              <a:gdLst>
                <a:gd name="T0" fmla="*/ 6 w 47"/>
                <a:gd name="T1" fmla="*/ 6 h 169"/>
                <a:gd name="T2" fmla="*/ 6 w 47"/>
                <a:gd name="T3" fmla="*/ 10 h 169"/>
                <a:gd name="T4" fmla="*/ 6 w 47"/>
                <a:gd name="T5" fmla="*/ 15 h 169"/>
                <a:gd name="T6" fmla="*/ 6 w 47"/>
                <a:gd name="T7" fmla="*/ 19 h 169"/>
                <a:gd name="T8" fmla="*/ 6 w 47"/>
                <a:gd name="T9" fmla="*/ 23 h 169"/>
                <a:gd name="T10" fmla="*/ 5 w 47"/>
                <a:gd name="T11" fmla="*/ 40 h 169"/>
                <a:gd name="T12" fmla="*/ 4 w 47"/>
                <a:gd name="T13" fmla="*/ 57 h 169"/>
                <a:gd name="T14" fmla="*/ 4 w 47"/>
                <a:gd name="T15" fmla="*/ 75 h 169"/>
                <a:gd name="T16" fmla="*/ 4 w 47"/>
                <a:gd name="T17" fmla="*/ 92 h 169"/>
                <a:gd name="T18" fmla="*/ 3 w 47"/>
                <a:gd name="T19" fmla="*/ 111 h 169"/>
                <a:gd name="T20" fmla="*/ 3 w 47"/>
                <a:gd name="T21" fmla="*/ 128 h 169"/>
                <a:gd name="T22" fmla="*/ 3 w 47"/>
                <a:gd name="T23" fmla="*/ 145 h 169"/>
                <a:gd name="T24" fmla="*/ 2 w 47"/>
                <a:gd name="T25" fmla="*/ 162 h 169"/>
                <a:gd name="T26" fmla="*/ 2 w 47"/>
                <a:gd name="T27" fmla="*/ 164 h 169"/>
                <a:gd name="T28" fmla="*/ 2 w 47"/>
                <a:gd name="T29" fmla="*/ 166 h 169"/>
                <a:gd name="T30" fmla="*/ 1 w 47"/>
                <a:gd name="T31" fmla="*/ 166 h 169"/>
                <a:gd name="T32" fmla="*/ 1 w 47"/>
                <a:gd name="T33" fmla="*/ 169 h 169"/>
                <a:gd name="T34" fmla="*/ 0 w 47"/>
                <a:gd name="T35" fmla="*/ 164 h 169"/>
                <a:gd name="T36" fmla="*/ 1 w 47"/>
                <a:gd name="T37" fmla="*/ 145 h 169"/>
                <a:gd name="T38" fmla="*/ 2 w 47"/>
                <a:gd name="T39" fmla="*/ 126 h 169"/>
                <a:gd name="T40" fmla="*/ 2 w 47"/>
                <a:gd name="T41" fmla="*/ 107 h 169"/>
                <a:gd name="T42" fmla="*/ 2 w 47"/>
                <a:gd name="T43" fmla="*/ 85 h 169"/>
                <a:gd name="T44" fmla="*/ 3 w 47"/>
                <a:gd name="T45" fmla="*/ 66 h 169"/>
                <a:gd name="T46" fmla="*/ 3 w 47"/>
                <a:gd name="T47" fmla="*/ 45 h 169"/>
                <a:gd name="T48" fmla="*/ 4 w 47"/>
                <a:gd name="T49" fmla="*/ 25 h 169"/>
                <a:gd name="T50" fmla="*/ 5 w 47"/>
                <a:gd name="T51" fmla="*/ 6 h 169"/>
                <a:gd name="T52" fmla="*/ 5 w 47"/>
                <a:gd name="T53" fmla="*/ 4 h 169"/>
                <a:gd name="T54" fmla="*/ 5 w 47"/>
                <a:gd name="T55" fmla="*/ 0 h 169"/>
                <a:gd name="T56" fmla="*/ 5 w 47"/>
                <a:gd name="T57" fmla="*/ 2 h 169"/>
                <a:gd name="T58" fmla="*/ 6 w 47"/>
                <a:gd name="T59" fmla="*/ 2 h 169"/>
                <a:gd name="T60" fmla="*/ 6 w 47"/>
                <a:gd name="T61" fmla="*/ 4 h 169"/>
                <a:gd name="T62" fmla="*/ 6 w 47"/>
                <a:gd name="T63" fmla="*/ 4 h 169"/>
                <a:gd name="T64" fmla="*/ 6 w 47"/>
                <a:gd name="T65" fmla="*/ 6 h 16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"/>
                <a:gd name="T100" fmla="*/ 0 h 169"/>
                <a:gd name="T101" fmla="*/ 47 w 47"/>
                <a:gd name="T102" fmla="*/ 169 h 16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" h="169">
                  <a:moveTo>
                    <a:pt x="47" y="6"/>
                  </a:moveTo>
                  <a:lnTo>
                    <a:pt x="47" y="10"/>
                  </a:lnTo>
                  <a:lnTo>
                    <a:pt x="45" y="15"/>
                  </a:lnTo>
                  <a:lnTo>
                    <a:pt x="43" y="19"/>
                  </a:lnTo>
                  <a:lnTo>
                    <a:pt x="42" y="23"/>
                  </a:lnTo>
                  <a:lnTo>
                    <a:pt x="36" y="40"/>
                  </a:lnTo>
                  <a:lnTo>
                    <a:pt x="32" y="57"/>
                  </a:lnTo>
                  <a:lnTo>
                    <a:pt x="31" y="75"/>
                  </a:lnTo>
                  <a:lnTo>
                    <a:pt x="27" y="92"/>
                  </a:lnTo>
                  <a:lnTo>
                    <a:pt x="23" y="111"/>
                  </a:lnTo>
                  <a:lnTo>
                    <a:pt x="21" y="128"/>
                  </a:lnTo>
                  <a:lnTo>
                    <a:pt x="18" y="145"/>
                  </a:lnTo>
                  <a:lnTo>
                    <a:pt x="12" y="162"/>
                  </a:lnTo>
                  <a:lnTo>
                    <a:pt x="12" y="164"/>
                  </a:lnTo>
                  <a:lnTo>
                    <a:pt x="9" y="166"/>
                  </a:lnTo>
                  <a:lnTo>
                    <a:pt x="5" y="166"/>
                  </a:lnTo>
                  <a:lnTo>
                    <a:pt x="3" y="169"/>
                  </a:lnTo>
                  <a:lnTo>
                    <a:pt x="0" y="164"/>
                  </a:lnTo>
                  <a:lnTo>
                    <a:pt x="5" y="145"/>
                  </a:lnTo>
                  <a:lnTo>
                    <a:pt x="11" y="126"/>
                  </a:lnTo>
                  <a:lnTo>
                    <a:pt x="14" y="107"/>
                  </a:lnTo>
                  <a:lnTo>
                    <a:pt x="16" y="85"/>
                  </a:lnTo>
                  <a:lnTo>
                    <a:pt x="20" y="66"/>
                  </a:lnTo>
                  <a:lnTo>
                    <a:pt x="23" y="45"/>
                  </a:lnTo>
                  <a:lnTo>
                    <a:pt x="29" y="25"/>
                  </a:lnTo>
                  <a:lnTo>
                    <a:pt x="34" y="6"/>
                  </a:lnTo>
                  <a:lnTo>
                    <a:pt x="34" y="4"/>
                  </a:lnTo>
                  <a:lnTo>
                    <a:pt x="38" y="0"/>
                  </a:lnTo>
                  <a:lnTo>
                    <a:pt x="40" y="2"/>
                  </a:lnTo>
                  <a:lnTo>
                    <a:pt x="42" y="2"/>
                  </a:lnTo>
                  <a:lnTo>
                    <a:pt x="43" y="4"/>
                  </a:lnTo>
                  <a:lnTo>
                    <a:pt x="45" y="4"/>
                  </a:lnTo>
                  <a:lnTo>
                    <a:pt x="47" y="6"/>
                  </a:lnTo>
                  <a:close/>
                </a:path>
              </a:pathLst>
            </a:custGeom>
            <a:solidFill>
              <a:srgbClr val="FF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096" name="Freeform 102"/>
            <p:cNvSpPr>
              <a:spLocks/>
            </p:cNvSpPr>
            <p:nvPr/>
          </p:nvSpPr>
          <p:spPr bwMode="auto">
            <a:xfrm>
              <a:off x="5493" y="2891"/>
              <a:ext cx="62" cy="137"/>
            </a:xfrm>
            <a:custGeom>
              <a:avLst/>
              <a:gdLst>
                <a:gd name="T0" fmla="*/ 16 w 122"/>
                <a:gd name="T1" fmla="*/ 4 h 137"/>
                <a:gd name="T2" fmla="*/ 16 w 122"/>
                <a:gd name="T3" fmla="*/ 10 h 137"/>
                <a:gd name="T4" fmla="*/ 15 w 122"/>
                <a:gd name="T5" fmla="*/ 17 h 137"/>
                <a:gd name="T6" fmla="*/ 14 w 122"/>
                <a:gd name="T7" fmla="*/ 21 h 137"/>
                <a:gd name="T8" fmla="*/ 13 w 122"/>
                <a:gd name="T9" fmla="*/ 28 h 137"/>
                <a:gd name="T10" fmla="*/ 12 w 122"/>
                <a:gd name="T11" fmla="*/ 34 h 137"/>
                <a:gd name="T12" fmla="*/ 11 w 122"/>
                <a:gd name="T13" fmla="*/ 40 h 137"/>
                <a:gd name="T14" fmla="*/ 10 w 122"/>
                <a:gd name="T15" fmla="*/ 47 h 137"/>
                <a:gd name="T16" fmla="*/ 9 w 122"/>
                <a:gd name="T17" fmla="*/ 55 h 137"/>
                <a:gd name="T18" fmla="*/ 9 w 122"/>
                <a:gd name="T19" fmla="*/ 62 h 137"/>
                <a:gd name="T20" fmla="*/ 7 w 122"/>
                <a:gd name="T21" fmla="*/ 77 h 137"/>
                <a:gd name="T22" fmla="*/ 6 w 122"/>
                <a:gd name="T23" fmla="*/ 85 h 137"/>
                <a:gd name="T24" fmla="*/ 5 w 122"/>
                <a:gd name="T25" fmla="*/ 92 h 137"/>
                <a:gd name="T26" fmla="*/ 5 w 122"/>
                <a:gd name="T27" fmla="*/ 100 h 137"/>
                <a:gd name="T28" fmla="*/ 4 w 122"/>
                <a:gd name="T29" fmla="*/ 109 h 137"/>
                <a:gd name="T30" fmla="*/ 3 w 122"/>
                <a:gd name="T31" fmla="*/ 117 h 137"/>
                <a:gd name="T32" fmla="*/ 2 w 122"/>
                <a:gd name="T33" fmla="*/ 126 h 137"/>
                <a:gd name="T34" fmla="*/ 2 w 122"/>
                <a:gd name="T35" fmla="*/ 128 h 137"/>
                <a:gd name="T36" fmla="*/ 2 w 122"/>
                <a:gd name="T37" fmla="*/ 132 h 137"/>
                <a:gd name="T38" fmla="*/ 2 w 122"/>
                <a:gd name="T39" fmla="*/ 137 h 137"/>
                <a:gd name="T40" fmla="*/ 1 w 122"/>
                <a:gd name="T41" fmla="*/ 137 h 137"/>
                <a:gd name="T42" fmla="*/ 1 w 122"/>
                <a:gd name="T43" fmla="*/ 134 h 137"/>
                <a:gd name="T44" fmla="*/ 1 w 122"/>
                <a:gd name="T45" fmla="*/ 132 h 137"/>
                <a:gd name="T46" fmla="*/ 0 w 122"/>
                <a:gd name="T47" fmla="*/ 130 h 137"/>
                <a:gd name="T48" fmla="*/ 1 w 122"/>
                <a:gd name="T49" fmla="*/ 122 h 137"/>
                <a:gd name="T50" fmla="*/ 2 w 122"/>
                <a:gd name="T51" fmla="*/ 111 h 137"/>
                <a:gd name="T52" fmla="*/ 2 w 122"/>
                <a:gd name="T53" fmla="*/ 100 h 137"/>
                <a:gd name="T54" fmla="*/ 3 w 122"/>
                <a:gd name="T55" fmla="*/ 92 h 137"/>
                <a:gd name="T56" fmla="*/ 4 w 122"/>
                <a:gd name="T57" fmla="*/ 83 h 137"/>
                <a:gd name="T58" fmla="*/ 5 w 122"/>
                <a:gd name="T59" fmla="*/ 75 h 137"/>
                <a:gd name="T60" fmla="*/ 6 w 122"/>
                <a:gd name="T61" fmla="*/ 66 h 137"/>
                <a:gd name="T62" fmla="*/ 7 w 122"/>
                <a:gd name="T63" fmla="*/ 57 h 137"/>
                <a:gd name="T64" fmla="*/ 8 w 122"/>
                <a:gd name="T65" fmla="*/ 51 h 137"/>
                <a:gd name="T66" fmla="*/ 10 w 122"/>
                <a:gd name="T67" fmla="*/ 34 h 137"/>
                <a:gd name="T68" fmla="*/ 11 w 122"/>
                <a:gd name="T69" fmla="*/ 28 h 137"/>
                <a:gd name="T70" fmla="*/ 12 w 122"/>
                <a:gd name="T71" fmla="*/ 21 h 137"/>
                <a:gd name="T72" fmla="*/ 13 w 122"/>
                <a:gd name="T73" fmla="*/ 15 h 137"/>
                <a:gd name="T74" fmla="*/ 14 w 122"/>
                <a:gd name="T75" fmla="*/ 6 h 137"/>
                <a:gd name="T76" fmla="*/ 15 w 122"/>
                <a:gd name="T77" fmla="*/ 0 h 137"/>
                <a:gd name="T78" fmla="*/ 15 w 122"/>
                <a:gd name="T79" fmla="*/ 0 h 137"/>
                <a:gd name="T80" fmla="*/ 15 w 122"/>
                <a:gd name="T81" fmla="*/ 2 h 137"/>
                <a:gd name="T82" fmla="*/ 16 w 122"/>
                <a:gd name="T83" fmla="*/ 2 h 137"/>
                <a:gd name="T84" fmla="*/ 16 w 122"/>
                <a:gd name="T85" fmla="*/ 4 h 137"/>
                <a:gd name="T86" fmla="*/ 16 w 122"/>
                <a:gd name="T87" fmla="*/ 4 h 13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22"/>
                <a:gd name="T133" fmla="*/ 0 h 137"/>
                <a:gd name="T134" fmla="*/ 122 w 122"/>
                <a:gd name="T135" fmla="*/ 137 h 13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22" h="137">
                  <a:moveTo>
                    <a:pt x="122" y="4"/>
                  </a:moveTo>
                  <a:lnTo>
                    <a:pt x="122" y="10"/>
                  </a:lnTo>
                  <a:lnTo>
                    <a:pt x="115" y="17"/>
                  </a:lnTo>
                  <a:lnTo>
                    <a:pt x="106" y="21"/>
                  </a:lnTo>
                  <a:lnTo>
                    <a:pt x="100" y="28"/>
                  </a:lnTo>
                  <a:lnTo>
                    <a:pt x="93" y="34"/>
                  </a:lnTo>
                  <a:lnTo>
                    <a:pt x="86" y="40"/>
                  </a:lnTo>
                  <a:lnTo>
                    <a:pt x="78" y="47"/>
                  </a:lnTo>
                  <a:lnTo>
                    <a:pt x="71" y="55"/>
                  </a:lnTo>
                  <a:lnTo>
                    <a:pt x="64" y="62"/>
                  </a:lnTo>
                  <a:lnTo>
                    <a:pt x="51" y="77"/>
                  </a:lnTo>
                  <a:lnTo>
                    <a:pt x="45" y="85"/>
                  </a:lnTo>
                  <a:lnTo>
                    <a:pt x="38" y="92"/>
                  </a:lnTo>
                  <a:lnTo>
                    <a:pt x="33" y="100"/>
                  </a:lnTo>
                  <a:lnTo>
                    <a:pt x="27" y="109"/>
                  </a:lnTo>
                  <a:lnTo>
                    <a:pt x="22" y="117"/>
                  </a:lnTo>
                  <a:lnTo>
                    <a:pt x="14" y="126"/>
                  </a:lnTo>
                  <a:lnTo>
                    <a:pt x="14" y="128"/>
                  </a:lnTo>
                  <a:lnTo>
                    <a:pt x="13" y="132"/>
                  </a:lnTo>
                  <a:lnTo>
                    <a:pt x="11" y="137"/>
                  </a:lnTo>
                  <a:lnTo>
                    <a:pt x="7" y="137"/>
                  </a:lnTo>
                  <a:lnTo>
                    <a:pt x="5" y="134"/>
                  </a:lnTo>
                  <a:lnTo>
                    <a:pt x="2" y="132"/>
                  </a:lnTo>
                  <a:lnTo>
                    <a:pt x="0" y="130"/>
                  </a:lnTo>
                  <a:lnTo>
                    <a:pt x="5" y="122"/>
                  </a:lnTo>
                  <a:lnTo>
                    <a:pt x="11" y="111"/>
                  </a:lnTo>
                  <a:lnTo>
                    <a:pt x="16" y="100"/>
                  </a:lnTo>
                  <a:lnTo>
                    <a:pt x="22" y="92"/>
                  </a:lnTo>
                  <a:lnTo>
                    <a:pt x="29" y="83"/>
                  </a:lnTo>
                  <a:lnTo>
                    <a:pt x="35" y="75"/>
                  </a:lnTo>
                  <a:lnTo>
                    <a:pt x="44" y="66"/>
                  </a:lnTo>
                  <a:lnTo>
                    <a:pt x="49" y="57"/>
                  </a:lnTo>
                  <a:lnTo>
                    <a:pt x="58" y="51"/>
                  </a:lnTo>
                  <a:lnTo>
                    <a:pt x="73" y="34"/>
                  </a:lnTo>
                  <a:lnTo>
                    <a:pt x="82" y="28"/>
                  </a:lnTo>
                  <a:lnTo>
                    <a:pt x="89" y="21"/>
                  </a:lnTo>
                  <a:lnTo>
                    <a:pt x="97" y="15"/>
                  </a:lnTo>
                  <a:lnTo>
                    <a:pt x="106" y="6"/>
                  </a:lnTo>
                  <a:lnTo>
                    <a:pt x="113" y="0"/>
                  </a:lnTo>
                  <a:lnTo>
                    <a:pt x="117" y="0"/>
                  </a:lnTo>
                  <a:lnTo>
                    <a:pt x="118" y="2"/>
                  </a:lnTo>
                  <a:lnTo>
                    <a:pt x="120" y="2"/>
                  </a:lnTo>
                  <a:lnTo>
                    <a:pt x="120" y="4"/>
                  </a:lnTo>
                  <a:lnTo>
                    <a:pt x="122" y="4"/>
                  </a:lnTo>
                  <a:close/>
                </a:path>
              </a:pathLst>
            </a:custGeom>
            <a:solidFill>
              <a:srgbClr val="FF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097" name="Freeform 103"/>
            <p:cNvSpPr>
              <a:spLocks/>
            </p:cNvSpPr>
            <p:nvPr/>
          </p:nvSpPr>
          <p:spPr bwMode="auto">
            <a:xfrm>
              <a:off x="5486" y="2936"/>
              <a:ext cx="127" cy="271"/>
            </a:xfrm>
            <a:custGeom>
              <a:avLst/>
              <a:gdLst>
                <a:gd name="T0" fmla="*/ 32 w 254"/>
                <a:gd name="T1" fmla="*/ 25 h 271"/>
                <a:gd name="T2" fmla="*/ 32 w 254"/>
                <a:gd name="T3" fmla="*/ 47 h 271"/>
                <a:gd name="T4" fmla="*/ 31 w 254"/>
                <a:gd name="T5" fmla="*/ 68 h 271"/>
                <a:gd name="T6" fmla="*/ 31 w 254"/>
                <a:gd name="T7" fmla="*/ 87 h 271"/>
                <a:gd name="T8" fmla="*/ 29 w 254"/>
                <a:gd name="T9" fmla="*/ 109 h 271"/>
                <a:gd name="T10" fmla="*/ 28 w 254"/>
                <a:gd name="T11" fmla="*/ 132 h 271"/>
                <a:gd name="T12" fmla="*/ 27 w 254"/>
                <a:gd name="T13" fmla="*/ 153 h 271"/>
                <a:gd name="T14" fmla="*/ 25 w 254"/>
                <a:gd name="T15" fmla="*/ 173 h 271"/>
                <a:gd name="T16" fmla="*/ 24 w 254"/>
                <a:gd name="T17" fmla="*/ 192 h 271"/>
                <a:gd name="T18" fmla="*/ 22 w 254"/>
                <a:gd name="T19" fmla="*/ 211 h 271"/>
                <a:gd name="T20" fmla="*/ 20 w 254"/>
                <a:gd name="T21" fmla="*/ 230 h 271"/>
                <a:gd name="T22" fmla="*/ 18 w 254"/>
                <a:gd name="T23" fmla="*/ 247 h 271"/>
                <a:gd name="T24" fmla="*/ 16 w 254"/>
                <a:gd name="T25" fmla="*/ 260 h 271"/>
                <a:gd name="T26" fmla="*/ 15 w 254"/>
                <a:gd name="T27" fmla="*/ 269 h 271"/>
                <a:gd name="T28" fmla="*/ 13 w 254"/>
                <a:gd name="T29" fmla="*/ 271 h 271"/>
                <a:gd name="T30" fmla="*/ 11 w 254"/>
                <a:gd name="T31" fmla="*/ 269 h 271"/>
                <a:gd name="T32" fmla="*/ 10 w 254"/>
                <a:gd name="T33" fmla="*/ 265 h 271"/>
                <a:gd name="T34" fmla="*/ 8 w 254"/>
                <a:gd name="T35" fmla="*/ 258 h 271"/>
                <a:gd name="T36" fmla="*/ 7 w 254"/>
                <a:gd name="T37" fmla="*/ 250 h 271"/>
                <a:gd name="T38" fmla="*/ 5 w 254"/>
                <a:gd name="T39" fmla="*/ 241 h 271"/>
                <a:gd name="T40" fmla="*/ 3 w 254"/>
                <a:gd name="T41" fmla="*/ 224 h 271"/>
                <a:gd name="T42" fmla="*/ 2 w 254"/>
                <a:gd name="T43" fmla="*/ 213 h 271"/>
                <a:gd name="T44" fmla="*/ 1 w 254"/>
                <a:gd name="T45" fmla="*/ 198 h 271"/>
                <a:gd name="T46" fmla="*/ 1 w 254"/>
                <a:gd name="T47" fmla="*/ 183 h 271"/>
                <a:gd name="T48" fmla="*/ 2 w 254"/>
                <a:gd name="T49" fmla="*/ 164 h 271"/>
                <a:gd name="T50" fmla="*/ 3 w 254"/>
                <a:gd name="T51" fmla="*/ 147 h 271"/>
                <a:gd name="T52" fmla="*/ 3 w 254"/>
                <a:gd name="T53" fmla="*/ 128 h 271"/>
                <a:gd name="T54" fmla="*/ 5 w 254"/>
                <a:gd name="T55" fmla="*/ 104 h 271"/>
                <a:gd name="T56" fmla="*/ 8 w 254"/>
                <a:gd name="T57" fmla="*/ 83 h 271"/>
                <a:gd name="T58" fmla="*/ 10 w 254"/>
                <a:gd name="T59" fmla="*/ 62 h 271"/>
                <a:gd name="T60" fmla="*/ 13 w 254"/>
                <a:gd name="T61" fmla="*/ 45 h 271"/>
                <a:gd name="T62" fmla="*/ 16 w 254"/>
                <a:gd name="T63" fmla="*/ 30 h 271"/>
                <a:gd name="T64" fmla="*/ 19 w 254"/>
                <a:gd name="T65" fmla="*/ 19 h 271"/>
                <a:gd name="T66" fmla="*/ 22 w 254"/>
                <a:gd name="T67" fmla="*/ 8 h 271"/>
                <a:gd name="T68" fmla="*/ 26 w 254"/>
                <a:gd name="T69" fmla="*/ 2 h 271"/>
                <a:gd name="T70" fmla="*/ 30 w 254"/>
                <a:gd name="T71" fmla="*/ 0 h 271"/>
                <a:gd name="T72" fmla="*/ 31 w 254"/>
                <a:gd name="T73" fmla="*/ 4 h 271"/>
                <a:gd name="T74" fmla="*/ 32 w 254"/>
                <a:gd name="T75" fmla="*/ 15 h 27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54"/>
                <a:gd name="T115" fmla="*/ 0 h 271"/>
                <a:gd name="T116" fmla="*/ 254 w 254"/>
                <a:gd name="T117" fmla="*/ 271 h 27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54" h="271">
                  <a:moveTo>
                    <a:pt x="254" y="15"/>
                  </a:moveTo>
                  <a:lnTo>
                    <a:pt x="254" y="25"/>
                  </a:lnTo>
                  <a:lnTo>
                    <a:pt x="252" y="36"/>
                  </a:lnTo>
                  <a:lnTo>
                    <a:pt x="252" y="47"/>
                  </a:lnTo>
                  <a:lnTo>
                    <a:pt x="250" y="57"/>
                  </a:lnTo>
                  <a:lnTo>
                    <a:pt x="247" y="68"/>
                  </a:lnTo>
                  <a:lnTo>
                    <a:pt x="243" y="79"/>
                  </a:lnTo>
                  <a:lnTo>
                    <a:pt x="241" y="87"/>
                  </a:lnTo>
                  <a:lnTo>
                    <a:pt x="237" y="98"/>
                  </a:lnTo>
                  <a:lnTo>
                    <a:pt x="232" y="109"/>
                  </a:lnTo>
                  <a:lnTo>
                    <a:pt x="226" y="121"/>
                  </a:lnTo>
                  <a:lnTo>
                    <a:pt x="221" y="132"/>
                  </a:lnTo>
                  <a:lnTo>
                    <a:pt x="216" y="143"/>
                  </a:lnTo>
                  <a:lnTo>
                    <a:pt x="210" y="153"/>
                  </a:lnTo>
                  <a:lnTo>
                    <a:pt x="205" y="162"/>
                  </a:lnTo>
                  <a:lnTo>
                    <a:pt x="197" y="173"/>
                  </a:lnTo>
                  <a:lnTo>
                    <a:pt x="192" y="183"/>
                  </a:lnTo>
                  <a:lnTo>
                    <a:pt x="185" y="192"/>
                  </a:lnTo>
                  <a:lnTo>
                    <a:pt x="177" y="203"/>
                  </a:lnTo>
                  <a:lnTo>
                    <a:pt x="170" y="211"/>
                  </a:lnTo>
                  <a:lnTo>
                    <a:pt x="163" y="222"/>
                  </a:lnTo>
                  <a:lnTo>
                    <a:pt x="155" y="230"/>
                  </a:lnTo>
                  <a:lnTo>
                    <a:pt x="146" y="239"/>
                  </a:lnTo>
                  <a:lnTo>
                    <a:pt x="139" y="247"/>
                  </a:lnTo>
                  <a:lnTo>
                    <a:pt x="130" y="256"/>
                  </a:lnTo>
                  <a:lnTo>
                    <a:pt x="126" y="260"/>
                  </a:lnTo>
                  <a:lnTo>
                    <a:pt x="121" y="265"/>
                  </a:lnTo>
                  <a:lnTo>
                    <a:pt x="115" y="269"/>
                  </a:lnTo>
                  <a:lnTo>
                    <a:pt x="110" y="269"/>
                  </a:lnTo>
                  <a:lnTo>
                    <a:pt x="104" y="271"/>
                  </a:lnTo>
                  <a:lnTo>
                    <a:pt x="93" y="271"/>
                  </a:lnTo>
                  <a:lnTo>
                    <a:pt x="88" y="269"/>
                  </a:lnTo>
                  <a:lnTo>
                    <a:pt x="81" y="269"/>
                  </a:lnTo>
                  <a:lnTo>
                    <a:pt x="75" y="265"/>
                  </a:lnTo>
                  <a:lnTo>
                    <a:pt x="68" y="260"/>
                  </a:lnTo>
                  <a:lnTo>
                    <a:pt x="62" y="258"/>
                  </a:lnTo>
                  <a:lnTo>
                    <a:pt x="55" y="254"/>
                  </a:lnTo>
                  <a:lnTo>
                    <a:pt x="50" y="250"/>
                  </a:lnTo>
                  <a:lnTo>
                    <a:pt x="44" y="245"/>
                  </a:lnTo>
                  <a:lnTo>
                    <a:pt x="39" y="241"/>
                  </a:lnTo>
                  <a:lnTo>
                    <a:pt x="31" y="235"/>
                  </a:lnTo>
                  <a:lnTo>
                    <a:pt x="22" y="224"/>
                  </a:lnTo>
                  <a:lnTo>
                    <a:pt x="17" y="220"/>
                  </a:lnTo>
                  <a:lnTo>
                    <a:pt x="11" y="213"/>
                  </a:lnTo>
                  <a:lnTo>
                    <a:pt x="8" y="207"/>
                  </a:lnTo>
                  <a:lnTo>
                    <a:pt x="4" y="198"/>
                  </a:lnTo>
                  <a:lnTo>
                    <a:pt x="0" y="192"/>
                  </a:lnTo>
                  <a:lnTo>
                    <a:pt x="4" y="183"/>
                  </a:lnTo>
                  <a:lnTo>
                    <a:pt x="8" y="175"/>
                  </a:lnTo>
                  <a:lnTo>
                    <a:pt x="11" y="164"/>
                  </a:lnTo>
                  <a:lnTo>
                    <a:pt x="15" y="156"/>
                  </a:lnTo>
                  <a:lnTo>
                    <a:pt x="18" y="147"/>
                  </a:lnTo>
                  <a:lnTo>
                    <a:pt x="20" y="136"/>
                  </a:lnTo>
                  <a:lnTo>
                    <a:pt x="24" y="128"/>
                  </a:lnTo>
                  <a:lnTo>
                    <a:pt x="28" y="117"/>
                  </a:lnTo>
                  <a:lnTo>
                    <a:pt x="37" y="104"/>
                  </a:lnTo>
                  <a:lnTo>
                    <a:pt x="46" y="94"/>
                  </a:lnTo>
                  <a:lnTo>
                    <a:pt x="57" y="83"/>
                  </a:lnTo>
                  <a:lnTo>
                    <a:pt x="66" y="72"/>
                  </a:lnTo>
                  <a:lnTo>
                    <a:pt x="77" y="62"/>
                  </a:lnTo>
                  <a:lnTo>
                    <a:pt x="88" y="53"/>
                  </a:lnTo>
                  <a:lnTo>
                    <a:pt x="101" y="45"/>
                  </a:lnTo>
                  <a:lnTo>
                    <a:pt x="112" y="38"/>
                  </a:lnTo>
                  <a:lnTo>
                    <a:pt x="124" y="30"/>
                  </a:lnTo>
                  <a:lnTo>
                    <a:pt x="135" y="23"/>
                  </a:lnTo>
                  <a:lnTo>
                    <a:pt x="148" y="19"/>
                  </a:lnTo>
                  <a:lnTo>
                    <a:pt x="161" y="12"/>
                  </a:lnTo>
                  <a:lnTo>
                    <a:pt x="174" y="8"/>
                  </a:lnTo>
                  <a:lnTo>
                    <a:pt x="188" y="4"/>
                  </a:lnTo>
                  <a:lnTo>
                    <a:pt x="201" y="2"/>
                  </a:lnTo>
                  <a:lnTo>
                    <a:pt x="214" y="0"/>
                  </a:lnTo>
                  <a:lnTo>
                    <a:pt x="237" y="0"/>
                  </a:lnTo>
                  <a:lnTo>
                    <a:pt x="241" y="2"/>
                  </a:lnTo>
                  <a:lnTo>
                    <a:pt x="247" y="4"/>
                  </a:lnTo>
                  <a:lnTo>
                    <a:pt x="250" y="8"/>
                  </a:lnTo>
                  <a:lnTo>
                    <a:pt x="254" y="15"/>
                  </a:lnTo>
                  <a:close/>
                </a:path>
              </a:pathLst>
            </a:custGeom>
            <a:solidFill>
              <a:srgbClr val="FFC9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098" name="Freeform 104"/>
            <p:cNvSpPr>
              <a:spLocks/>
            </p:cNvSpPr>
            <p:nvPr/>
          </p:nvSpPr>
          <p:spPr bwMode="auto">
            <a:xfrm>
              <a:off x="5461" y="3045"/>
              <a:ext cx="26" cy="115"/>
            </a:xfrm>
            <a:custGeom>
              <a:avLst/>
              <a:gdLst>
                <a:gd name="T0" fmla="*/ 6 w 53"/>
                <a:gd name="T1" fmla="*/ 4 h 115"/>
                <a:gd name="T2" fmla="*/ 6 w 53"/>
                <a:gd name="T3" fmla="*/ 17 h 115"/>
                <a:gd name="T4" fmla="*/ 6 w 53"/>
                <a:gd name="T5" fmla="*/ 32 h 115"/>
                <a:gd name="T6" fmla="*/ 5 w 53"/>
                <a:gd name="T7" fmla="*/ 44 h 115"/>
                <a:gd name="T8" fmla="*/ 5 w 53"/>
                <a:gd name="T9" fmla="*/ 57 h 115"/>
                <a:gd name="T10" fmla="*/ 4 w 53"/>
                <a:gd name="T11" fmla="*/ 70 h 115"/>
                <a:gd name="T12" fmla="*/ 3 w 53"/>
                <a:gd name="T13" fmla="*/ 83 h 115"/>
                <a:gd name="T14" fmla="*/ 3 w 53"/>
                <a:gd name="T15" fmla="*/ 94 h 115"/>
                <a:gd name="T16" fmla="*/ 2 w 53"/>
                <a:gd name="T17" fmla="*/ 106 h 115"/>
                <a:gd name="T18" fmla="*/ 1 w 53"/>
                <a:gd name="T19" fmla="*/ 111 h 115"/>
                <a:gd name="T20" fmla="*/ 1 w 53"/>
                <a:gd name="T21" fmla="*/ 111 h 115"/>
                <a:gd name="T22" fmla="*/ 1 w 53"/>
                <a:gd name="T23" fmla="*/ 113 h 115"/>
                <a:gd name="T24" fmla="*/ 1 w 53"/>
                <a:gd name="T25" fmla="*/ 113 h 115"/>
                <a:gd name="T26" fmla="*/ 0 w 53"/>
                <a:gd name="T27" fmla="*/ 115 h 115"/>
                <a:gd name="T28" fmla="*/ 0 w 53"/>
                <a:gd name="T29" fmla="*/ 115 h 115"/>
                <a:gd name="T30" fmla="*/ 0 w 53"/>
                <a:gd name="T31" fmla="*/ 111 h 115"/>
                <a:gd name="T32" fmla="*/ 0 w 53"/>
                <a:gd name="T33" fmla="*/ 98 h 115"/>
                <a:gd name="T34" fmla="*/ 0 w 53"/>
                <a:gd name="T35" fmla="*/ 91 h 115"/>
                <a:gd name="T36" fmla="*/ 0 w 53"/>
                <a:gd name="T37" fmla="*/ 79 h 115"/>
                <a:gd name="T38" fmla="*/ 1 w 53"/>
                <a:gd name="T39" fmla="*/ 66 h 115"/>
                <a:gd name="T40" fmla="*/ 1 w 53"/>
                <a:gd name="T41" fmla="*/ 53 h 115"/>
                <a:gd name="T42" fmla="*/ 2 w 53"/>
                <a:gd name="T43" fmla="*/ 42 h 115"/>
                <a:gd name="T44" fmla="*/ 2 w 53"/>
                <a:gd name="T45" fmla="*/ 30 h 115"/>
                <a:gd name="T46" fmla="*/ 3 w 53"/>
                <a:gd name="T47" fmla="*/ 19 h 115"/>
                <a:gd name="T48" fmla="*/ 4 w 53"/>
                <a:gd name="T49" fmla="*/ 8 h 115"/>
                <a:gd name="T50" fmla="*/ 5 w 53"/>
                <a:gd name="T51" fmla="*/ 0 h 115"/>
                <a:gd name="T52" fmla="*/ 6 w 53"/>
                <a:gd name="T53" fmla="*/ 0 h 115"/>
                <a:gd name="T54" fmla="*/ 6 w 53"/>
                <a:gd name="T55" fmla="*/ 2 h 115"/>
                <a:gd name="T56" fmla="*/ 6 w 53"/>
                <a:gd name="T57" fmla="*/ 2 h 115"/>
                <a:gd name="T58" fmla="*/ 6 w 53"/>
                <a:gd name="T59" fmla="*/ 4 h 11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3"/>
                <a:gd name="T91" fmla="*/ 0 h 115"/>
                <a:gd name="T92" fmla="*/ 53 w 53"/>
                <a:gd name="T93" fmla="*/ 115 h 11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3" h="115">
                  <a:moveTo>
                    <a:pt x="53" y="4"/>
                  </a:moveTo>
                  <a:lnTo>
                    <a:pt x="51" y="17"/>
                  </a:lnTo>
                  <a:lnTo>
                    <a:pt x="49" y="32"/>
                  </a:lnTo>
                  <a:lnTo>
                    <a:pt x="46" y="44"/>
                  </a:lnTo>
                  <a:lnTo>
                    <a:pt x="42" y="57"/>
                  </a:lnTo>
                  <a:lnTo>
                    <a:pt x="37" y="70"/>
                  </a:lnTo>
                  <a:lnTo>
                    <a:pt x="31" y="83"/>
                  </a:lnTo>
                  <a:lnTo>
                    <a:pt x="26" y="94"/>
                  </a:lnTo>
                  <a:lnTo>
                    <a:pt x="18" y="106"/>
                  </a:lnTo>
                  <a:lnTo>
                    <a:pt x="15" y="111"/>
                  </a:lnTo>
                  <a:lnTo>
                    <a:pt x="13" y="111"/>
                  </a:lnTo>
                  <a:lnTo>
                    <a:pt x="11" y="113"/>
                  </a:lnTo>
                  <a:lnTo>
                    <a:pt x="9" y="113"/>
                  </a:lnTo>
                  <a:lnTo>
                    <a:pt x="7" y="115"/>
                  </a:lnTo>
                  <a:lnTo>
                    <a:pt x="4" y="115"/>
                  </a:lnTo>
                  <a:lnTo>
                    <a:pt x="0" y="111"/>
                  </a:lnTo>
                  <a:lnTo>
                    <a:pt x="0" y="98"/>
                  </a:lnTo>
                  <a:lnTo>
                    <a:pt x="2" y="91"/>
                  </a:lnTo>
                  <a:lnTo>
                    <a:pt x="6" y="79"/>
                  </a:lnTo>
                  <a:lnTo>
                    <a:pt x="9" y="66"/>
                  </a:lnTo>
                  <a:lnTo>
                    <a:pt x="13" y="53"/>
                  </a:lnTo>
                  <a:lnTo>
                    <a:pt x="18" y="42"/>
                  </a:lnTo>
                  <a:lnTo>
                    <a:pt x="22" y="30"/>
                  </a:lnTo>
                  <a:lnTo>
                    <a:pt x="28" y="19"/>
                  </a:lnTo>
                  <a:lnTo>
                    <a:pt x="35" y="8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51" y="2"/>
                  </a:lnTo>
                  <a:lnTo>
                    <a:pt x="53" y="4"/>
                  </a:lnTo>
                  <a:close/>
                </a:path>
              </a:pathLst>
            </a:custGeom>
            <a:solidFill>
              <a:srgbClr val="FF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099" name="Freeform 105"/>
            <p:cNvSpPr>
              <a:spLocks/>
            </p:cNvSpPr>
            <p:nvPr/>
          </p:nvSpPr>
          <p:spPr bwMode="auto">
            <a:xfrm>
              <a:off x="5121" y="3104"/>
              <a:ext cx="181" cy="460"/>
            </a:xfrm>
            <a:custGeom>
              <a:avLst/>
              <a:gdLst>
                <a:gd name="T0" fmla="*/ 24 w 361"/>
                <a:gd name="T1" fmla="*/ 15 h 460"/>
                <a:gd name="T2" fmla="*/ 25 w 361"/>
                <a:gd name="T3" fmla="*/ 28 h 460"/>
                <a:gd name="T4" fmla="*/ 26 w 361"/>
                <a:gd name="T5" fmla="*/ 41 h 460"/>
                <a:gd name="T6" fmla="*/ 28 w 361"/>
                <a:gd name="T7" fmla="*/ 58 h 460"/>
                <a:gd name="T8" fmla="*/ 30 w 361"/>
                <a:gd name="T9" fmla="*/ 73 h 460"/>
                <a:gd name="T10" fmla="*/ 31 w 361"/>
                <a:gd name="T11" fmla="*/ 88 h 460"/>
                <a:gd name="T12" fmla="*/ 36 w 361"/>
                <a:gd name="T13" fmla="*/ 133 h 460"/>
                <a:gd name="T14" fmla="*/ 38 w 361"/>
                <a:gd name="T15" fmla="*/ 148 h 460"/>
                <a:gd name="T16" fmla="*/ 40 w 361"/>
                <a:gd name="T17" fmla="*/ 171 h 460"/>
                <a:gd name="T18" fmla="*/ 42 w 361"/>
                <a:gd name="T19" fmla="*/ 193 h 460"/>
                <a:gd name="T20" fmla="*/ 43 w 361"/>
                <a:gd name="T21" fmla="*/ 220 h 460"/>
                <a:gd name="T22" fmla="*/ 44 w 361"/>
                <a:gd name="T23" fmla="*/ 248 h 460"/>
                <a:gd name="T24" fmla="*/ 45 w 361"/>
                <a:gd name="T25" fmla="*/ 278 h 460"/>
                <a:gd name="T26" fmla="*/ 46 w 361"/>
                <a:gd name="T27" fmla="*/ 317 h 460"/>
                <a:gd name="T28" fmla="*/ 45 w 361"/>
                <a:gd name="T29" fmla="*/ 338 h 460"/>
                <a:gd name="T30" fmla="*/ 45 w 361"/>
                <a:gd name="T31" fmla="*/ 357 h 460"/>
                <a:gd name="T32" fmla="*/ 44 w 361"/>
                <a:gd name="T33" fmla="*/ 376 h 460"/>
                <a:gd name="T34" fmla="*/ 43 w 361"/>
                <a:gd name="T35" fmla="*/ 394 h 460"/>
                <a:gd name="T36" fmla="*/ 41 w 361"/>
                <a:gd name="T37" fmla="*/ 411 h 460"/>
                <a:gd name="T38" fmla="*/ 40 w 361"/>
                <a:gd name="T39" fmla="*/ 426 h 460"/>
                <a:gd name="T40" fmla="*/ 38 w 361"/>
                <a:gd name="T41" fmla="*/ 438 h 460"/>
                <a:gd name="T42" fmla="*/ 36 w 361"/>
                <a:gd name="T43" fmla="*/ 445 h 460"/>
                <a:gd name="T44" fmla="*/ 34 w 361"/>
                <a:gd name="T45" fmla="*/ 451 h 460"/>
                <a:gd name="T46" fmla="*/ 33 w 361"/>
                <a:gd name="T47" fmla="*/ 455 h 460"/>
                <a:gd name="T48" fmla="*/ 31 w 361"/>
                <a:gd name="T49" fmla="*/ 460 h 460"/>
                <a:gd name="T50" fmla="*/ 26 w 361"/>
                <a:gd name="T51" fmla="*/ 458 h 460"/>
                <a:gd name="T52" fmla="*/ 24 w 361"/>
                <a:gd name="T53" fmla="*/ 453 h 460"/>
                <a:gd name="T54" fmla="*/ 22 w 361"/>
                <a:gd name="T55" fmla="*/ 447 h 460"/>
                <a:gd name="T56" fmla="*/ 20 w 361"/>
                <a:gd name="T57" fmla="*/ 438 h 460"/>
                <a:gd name="T58" fmla="*/ 19 w 361"/>
                <a:gd name="T59" fmla="*/ 428 h 460"/>
                <a:gd name="T60" fmla="*/ 16 w 361"/>
                <a:gd name="T61" fmla="*/ 408 h 460"/>
                <a:gd name="T62" fmla="*/ 15 w 361"/>
                <a:gd name="T63" fmla="*/ 394 h 460"/>
                <a:gd name="T64" fmla="*/ 14 w 361"/>
                <a:gd name="T65" fmla="*/ 379 h 460"/>
                <a:gd name="T66" fmla="*/ 13 w 361"/>
                <a:gd name="T67" fmla="*/ 361 h 460"/>
                <a:gd name="T68" fmla="*/ 12 w 361"/>
                <a:gd name="T69" fmla="*/ 344 h 460"/>
                <a:gd name="T70" fmla="*/ 11 w 361"/>
                <a:gd name="T71" fmla="*/ 325 h 460"/>
                <a:gd name="T72" fmla="*/ 10 w 361"/>
                <a:gd name="T73" fmla="*/ 306 h 460"/>
                <a:gd name="T74" fmla="*/ 9 w 361"/>
                <a:gd name="T75" fmla="*/ 287 h 460"/>
                <a:gd name="T76" fmla="*/ 7 w 361"/>
                <a:gd name="T77" fmla="*/ 267 h 460"/>
                <a:gd name="T78" fmla="*/ 6 w 361"/>
                <a:gd name="T79" fmla="*/ 250 h 460"/>
                <a:gd name="T80" fmla="*/ 3 w 361"/>
                <a:gd name="T81" fmla="*/ 225 h 460"/>
                <a:gd name="T82" fmla="*/ 2 w 361"/>
                <a:gd name="T83" fmla="*/ 212 h 460"/>
                <a:gd name="T84" fmla="*/ 1 w 361"/>
                <a:gd name="T85" fmla="*/ 201 h 460"/>
                <a:gd name="T86" fmla="*/ 2 w 361"/>
                <a:gd name="T87" fmla="*/ 193 h 460"/>
                <a:gd name="T88" fmla="*/ 5 w 361"/>
                <a:gd name="T89" fmla="*/ 191 h 460"/>
                <a:gd name="T90" fmla="*/ 12 w 361"/>
                <a:gd name="T91" fmla="*/ 193 h 460"/>
                <a:gd name="T92" fmla="*/ 15 w 361"/>
                <a:gd name="T93" fmla="*/ 195 h 460"/>
                <a:gd name="T94" fmla="*/ 17 w 361"/>
                <a:gd name="T95" fmla="*/ 199 h 460"/>
                <a:gd name="T96" fmla="*/ 19 w 361"/>
                <a:gd name="T97" fmla="*/ 203 h 460"/>
                <a:gd name="T98" fmla="*/ 19 w 361"/>
                <a:gd name="T99" fmla="*/ 159 h 460"/>
                <a:gd name="T100" fmla="*/ 20 w 361"/>
                <a:gd name="T101" fmla="*/ 116 h 460"/>
                <a:gd name="T102" fmla="*/ 21 w 361"/>
                <a:gd name="T103" fmla="*/ 75 h 460"/>
                <a:gd name="T104" fmla="*/ 22 w 361"/>
                <a:gd name="T105" fmla="*/ 32 h 460"/>
                <a:gd name="T106" fmla="*/ 22 w 361"/>
                <a:gd name="T107" fmla="*/ 20 h 460"/>
                <a:gd name="T108" fmla="*/ 22 w 361"/>
                <a:gd name="T109" fmla="*/ 7 h 460"/>
                <a:gd name="T110" fmla="*/ 23 w 361"/>
                <a:gd name="T111" fmla="*/ 0 h 460"/>
                <a:gd name="T112" fmla="*/ 23 w 361"/>
                <a:gd name="T113" fmla="*/ 5 h 460"/>
                <a:gd name="T114" fmla="*/ 23 w 361"/>
                <a:gd name="T115" fmla="*/ 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61"/>
                <a:gd name="T175" fmla="*/ 0 h 460"/>
                <a:gd name="T176" fmla="*/ 361 w 36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61" h="460">
                  <a:moveTo>
                    <a:pt x="184" y="9"/>
                  </a:moveTo>
                  <a:lnTo>
                    <a:pt x="187" y="15"/>
                  </a:lnTo>
                  <a:lnTo>
                    <a:pt x="193" y="22"/>
                  </a:lnTo>
                  <a:lnTo>
                    <a:pt x="197" y="28"/>
                  </a:lnTo>
                  <a:lnTo>
                    <a:pt x="202" y="35"/>
                  </a:lnTo>
                  <a:lnTo>
                    <a:pt x="206" y="41"/>
                  </a:lnTo>
                  <a:lnTo>
                    <a:pt x="215" y="52"/>
                  </a:lnTo>
                  <a:lnTo>
                    <a:pt x="222" y="58"/>
                  </a:lnTo>
                  <a:lnTo>
                    <a:pt x="228" y="65"/>
                  </a:lnTo>
                  <a:lnTo>
                    <a:pt x="233" y="73"/>
                  </a:lnTo>
                  <a:lnTo>
                    <a:pt x="240" y="79"/>
                  </a:lnTo>
                  <a:lnTo>
                    <a:pt x="246" y="88"/>
                  </a:lnTo>
                  <a:lnTo>
                    <a:pt x="253" y="94"/>
                  </a:lnTo>
                  <a:lnTo>
                    <a:pt x="286" y="133"/>
                  </a:lnTo>
                  <a:lnTo>
                    <a:pt x="293" y="139"/>
                  </a:lnTo>
                  <a:lnTo>
                    <a:pt x="299" y="148"/>
                  </a:lnTo>
                  <a:lnTo>
                    <a:pt x="311" y="163"/>
                  </a:lnTo>
                  <a:lnTo>
                    <a:pt x="317" y="171"/>
                  </a:lnTo>
                  <a:lnTo>
                    <a:pt x="322" y="180"/>
                  </a:lnTo>
                  <a:lnTo>
                    <a:pt x="330" y="193"/>
                  </a:lnTo>
                  <a:lnTo>
                    <a:pt x="335" y="206"/>
                  </a:lnTo>
                  <a:lnTo>
                    <a:pt x="342" y="220"/>
                  </a:lnTo>
                  <a:lnTo>
                    <a:pt x="348" y="233"/>
                  </a:lnTo>
                  <a:lnTo>
                    <a:pt x="352" y="248"/>
                  </a:lnTo>
                  <a:lnTo>
                    <a:pt x="357" y="263"/>
                  </a:lnTo>
                  <a:lnTo>
                    <a:pt x="359" y="278"/>
                  </a:lnTo>
                  <a:lnTo>
                    <a:pt x="361" y="295"/>
                  </a:lnTo>
                  <a:lnTo>
                    <a:pt x="361" y="317"/>
                  </a:lnTo>
                  <a:lnTo>
                    <a:pt x="359" y="327"/>
                  </a:lnTo>
                  <a:lnTo>
                    <a:pt x="357" y="338"/>
                  </a:lnTo>
                  <a:lnTo>
                    <a:pt x="357" y="347"/>
                  </a:lnTo>
                  <a:lnTo>
                    <a:pt x="353" y="357"/>
                  </a:lnTo>
                  <a:lnTo>
                    <a:pt x="350" y="368"/>
                  </a:lnTo>
                  <a:lnTo>
                    <a:pt x="346" y="376"/>
                  </a:lnTo>
                  <a:lnTo>
                    <a:pt x="342" y="385"/>
                  </a:lnTo>
                  <a:lnTo>
                    <a:pt x="339" y="394"/>
                  </a:lnTo>
                  <a:lnTo>
                    <a:pt x="333" y="404"/>
                  </a:lnTo>
                  <a:lnTo>
                    <a:pt x="328" y="411"/>
                  </a:lnTo>
                  <a:lnTo>
                    <a:pt x="322" y="419"/>
                  </a:lnTo>
                  <a:lnTo>
                    <a:pt x="315" y="426"/>
                  </a:lnTo>
                  <a:lnTo>
                    <a:pt x="308" y="432"/>
                  </a:lnTo>
                  <a:lnTo>
                    <a:pt x="301" y="438"/>
                  </a:lnTo>
                  <a:lnTo>
                    <a:pt x="293" y="443"/>
                  </a:lnTo>
                  <a:lnTo>
                    <a:pt x="286" y="445"/>
                  </a:lnTo>
                  <a:lnTo>
                    <a:pt x="279" y="449"/>
                  </a:lnTo>
                  <a:lnTo>
                    <a:pt x="271" y="451"/>
                  </a:lnTo>
                  <a:lnTo>
                    <a:pt x="264" y="453"/>
                  </a:lnTo>
                  <a:lnTo>
                    <a:pt x="257" y="455"/>
                  </a:lnTo>
                  <a:lnTo>
                    <a:pt x="249" y="458"/>
                  </a:lnTo>
                  <a:lnTo>
                    <a:pt x="242" y="460"/>
                  </a:lnTo>
                  <a:lnTo>
                    <a:pt x="211" y="460"/>
                  </a:lnTo>
                  <a:lnTo>
                    <a:pt x="204" y="458"/>
                  </a:lnTo>
                  <a:lnTo>
                    <a:pt x="195" y="455"/>
                  </a:lnTo>
                  <a:lnTo>
                    <a:pt x="187" y="453"/>
                  </a:lnTo>
                  <a:lnTo>
                    <a:pt x="180" y="451"/>
                  </a:lnTo>
                  <a:lnTo>
                    <a:pt x="173" y="447"/>
                  </a:lnTo>
                  <a:lnTo>
                    <a:pt x="166" y="443"/>
                  </a:lnTo>
                  <a:lnTo>
                    <a:pt x="158" y="438"/>
                  </a:lnTo>
                  <a:lnTo>
                    <a:pt x="151" y="434"/>
                  </a:lnTo>
                  <a:lnTo>
                    <a:pt x="145" y="428"/>
                  </a:lnTo>
                  <a:lnTo>
                    <a:pt x="138" y="421"/>
                  </a:lnTo>
                  <a:lnTo>
                    <a:pt x="127" y="408"/>
                  </a:lnTo>
                  <a:lnTo>
                    <a:pt x="124" y="402"/>
                  </a:lnTo>
                  <a:lnTo>
                    <a:pt x="118" y="394"/>
                  </a:lnTo>
                  <a:lnTo>
                    <a:pt x="113" y="385"/>
                  </a:lnTo>
                  <a:lnTo>
                    <a:pt x="109" y="379"/>
                  </a:lnTo>
                  <a:lnTo>
                    <a:pt x="105" y="370"/>
                  </a:lnTo>
                  <a:lnTo>
                    <a:pt x="102" y="361"/>
                  </a:lnTo>
                  <a:lnTo>
                    <a:pt x="98" y="353"/>
                  </a:lnTo>
                  <a:lnTo>
                    <a:pt x="96" y="344"/>
                  </a:lnTo>
                  <a:lnTo>
                    <a:pt x="91" y="336"/>
                  </a:lnTo>
                  <a:lnTo>
                    <a:pt x="85" y="325"/>
                  </a:lnTo>
                  <a:lnTo>
                    <a:pt x="80" y="317"/>
                  </a:lnTo>
                  <a:lnTo>
                    <a:pt x="76" y="306"/>
                  </a:lnTo>
                  <a:lnTo>
                    <a:pt x="71" y="297"/>
                  </a:lnTo>
                  <a:lnTo>
                    <a:pt x="65" y="287"/>
                  </a:lnTo>
                  <a:lnTo>
                    <a:pt x="60" y="278"/>
                  </a:lnTo>
                  <a:lnTo>
                    <a:pt x="54" y="267"/>
                  </a:lnTo>
                  <a:lnTo>
                    <a:pt x="49" y="259"/>
                  </a:lnTo>
                  <a:lnTo>
                    <a:pt x="43" y="250"/>
                  </a:lnTo>
                  <a:lnTo>
                    <a:pt x="38" y="242"/>
                  </a:lnTo>
                  <a:lnTo>
                    <a:pt x="23" y="225"/>
                  </a:lnTo>
                  <a:lnTo>
                    <a:pt x="16" y="218"/>
                  </a:lnTo>
                  <a:lnTo>
                    <a:pt x="9" y="212"/>
                  </a:lnTo>
                  <a:lnTo>
                    <a:pt x="0" y="206"/>
                  </a:lnTo>
                  <a:lnTo>
                    <a:pt x="1" y="201"/>
                  </a:lnTo>
                  <a:lnTo>
                    <a:pt x="7" y="195"/>
                  </a:lnTo>
                  <a:lnTo>
                    <a:pt x="16" y="193"/>
                  </a:lnTo>
                  <a:lnTo>
                    <a:pt x="25" y="193"/>
                  </a:lnTo>
                  <a:lnTo>
                    <a:pt x="34" y="191"/>
                  </a:lnTo>
                  <a:lnTo>
                    <a:pt x="85" y="191"/>
                  </a:lnTo>
                  <a:lnTo>
                    <a:pt x="94" y="193"/>
                  </a:lnTo>
                  <a:lnTo>
                    <a:pt x="103" y="193"/>
                  </a:lnTo>
                  <a:lnTo>
                    <a:pt x="113" y="195"/>
                  </a:lnTo>
                  <a:lnTo>
                    <a:pt x="122" y="197"/>
                  </a:lnTo>
                  <a:lnTo>
                    <a:pt x="129" y="199"/>
                  </a:lnTo>
                  <a:lnTo>
                    <a:pt x="138" y="201"/>
                  </a:lnTo>
                  <a:lnTo>
                    <a:pt x="147" y="203"/>
                  </a:lnTo>
                  <a:lnTo>
                    <a:pt x="149" y="180"/>
                  </a:lnTo>
                  <a:lnTo>
                    <a:pt x="151" y="159"/>
                  </a:lnTo>
                  <a:lnTo>
                    <a:pt x="153" y="137"/>
                  </a:lnTo>
                  <a:lnTo>
                    <a:pt x="156" y="116"/>
                  </a:lnTo>
                  <a:lnTo>
                    <a:pt x="160" y="94"/>
                  </a:lnTo>
                  <a:lnTo>
                    <a:pt x="164" y="75"/>
                  </a:lnTo>
                  <a:lnTo>
                    <a:pt x="167" y="54"/>
                  </a:lnTo>
                  <a:lnTo>
                    <a:pt x="171" y="32"/>
                  </a:lnTo>
                  <a:lnTo>
                    <a:pt x="171" y="24"/>
                  </a:lnTo>
                  <a:lnTo>
                    <a:pt x="173" y="20"/>
                  </a:lnTo>
                  <a:lnTo>
                    <a:pt x="173" y="11"/>
                  </a:lnTo>
                  <a:lnTo>
                    <a:pt x="175" y="7"/>
                  </a:lnTo>
                  <a:lnTo>
                    <a:pt x="176" y="3"/>
                  </a:lnTo>
                  <a:lnTo>
                    <a:pt x="180" y="0"/>
                  </a:lnTo>
                  <a:lnTo>
                    <a:pt x="182" y="0"/>
                  </a:lnTo>
                  <a:lnTo>
                    <a:pt x="182" y="5"/>
                  </a:lnTo>
                  <a:lnTo>
                    <a:pt x="184" y="7"/>
                  </a:lnTo>
                  <a:lnTo>
                    <a:pt x="184" y="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00" name="Freeform 106"/>
            <p:cNvSpPr>
              <a:spLocks/>
            </p:cNvSpPr>
            <p:nvPr/>
          </p:nvSpPr>
          <p:spPr bwMode="auto">
            <a:xfrm>
              <a:off x="5397" y="3122"/>
              <a:ext cx="59" cy="134"/>
            </a:xfrm>
            <a:custGeom>
              <a:avLst/>
              <a:gdLst>
                <a:gd name="T0" fmla="*/ 14 w 119"/>
                <a:gd name="T1" fmla="*/ 0 h 134"/>
                <a:gd name="T2" fmla="*/ 14 w 119"/>
                <a:gd name="T3" fmla="*/ 10 h 134"/>
                <a:gd name="T4" fmla="*/ 14 w 119"/>
                <a:gd name="T5" fmla="*/ 34 h 134"/>
                <a:gd name="T6" fmla="*/ 14 w 119"/>
                <a:gd name="T7" fmla="*/ 47 h 134"/>
                <a:gd name="T8" fmla="*/ 14 w 119"/>
                <a:gd name="T9" fmla="*/ 53 h 134"/>
                <a:gd name="T10" fmla="*/ 14 w 119"/>
                <a:gd name="T11" fmla="*/ 59 h 134"/>
                <a:gd name="T12" fmla="*/ 13 w 119"/>
                <a:gd name="T13" fmla="*/ 66 h 134"/>
                <a:gd name="T14" fmla="*/ 13 w 119"/>
                <a:gd name="T15" fmla="*/ 72 h 134"/>
                <a:gd name="T16" fmla="*/ 12 w 119"/>
                <a:gd name="T17" fmla="*/ 79 h 134"/>
                <a:gd name="T18" fmla="*/ 12 w 119"/>
                <a:gd name="T19" fmla="*/ 85 h 134"/>
                <a:gd name="T20" fmla="*/ 11 w 119"/>
                <a:gd name="T21" fmla="*/ 91 h 134"/>
                <a:gd name="T22" fmla="*/ 11 w 119"/>
                <a:gd name="T23" fmla="*/ 96 h 134"/>
                <a:gd name="T24" fmla="*/ 10 w 119"/>
                <a:gd name="T25" fmla="*/ 102 h 134"/>
                <a:gd name="T26" fmla="*/ 9 w 119"/>
                <a:gd name="T27" fmla="*/ 106 h 134"/>
                <a:gd name="T28" fmla="*/ 8 w 119"/>
                <a:gd name="T29" fmla="*/ 117 h 134"/>
                <a:gd name="T30" fmla="*/ 8 w 119"/>
                <a:gd name="T31" fmla="*/ 121 h 134"/>
                <a:gd name="T32" fmla="*/ 7 w 119"/>
                <a:gd name="T33" fmla="*/ 126 h 134"/>
                <a:gd name="T34" fmla="*/ 6 w 119"/>
                <a:gd name="T35" fmla="*/ 130 h 134"/>
                <a:gd name="T36" fmla="*/ 6 w 119"/>
                <a:gd name="T37" fmla="*/ 134 h 134"/>
                <a:gd name="T38" fmla="*/ 4 w 119"/>
                <a:gd name="T39" fmla="*/ 130 h 134"/>
                <a:gd name="T40" fmla="*/ 3 w 119"/>
                <a:gd name="T41" fmla="*/ 121 h 134"/>
                <a:gd name="T42" fmla="*/ 2 w 119"/>
                <a:gd name="T43" fmla="*/ 113 h 134"/>
                <a:gd name="T44" fmla="*/ 1 w 119"/>
                <a:gd name="T45" fmla="*/ 102 h 134"/>
                <a:gd name="T46" fmla="*/ 1 w 119"/>
                <a:gd name="T47" fmla="*/ 91 h 134"/>
                <a:gd name="T48" fmla="*/ 0 w 119"/>
                <a:gd name="T49" fmla="*/ 79 h 134"/>
                <a:gd name="T50" fmla="*/ 0 w 119"/>
                <a:gd name="T51" fmla="*/ 66 h 134"/>
                <a:gd name="T52" fmla="*/ 0 w 119"/>
                <a:gd name="T53" fmla="*/ 53 h 134"/>
                <a:gd name="T54" fmla="*/ 0 w 119"/>
                <a:gd name="T55" fmla="*/ 47 h 134"/>
                <a:gd name="T56" fmla="*/ 0 w 119"/>
                <a:gd name="T57" fmla="*/ 38 h 134"/>
                <a:gd name="T58" fmla="*/ 0 w 119"/>
                <a:gd name="T59" fmla="*/ 32 h 134"/>
                <a:gd name="T60" fmla="*/ 0 w 119"/>
                <a:gd name="T61" fmla="*/ 27 h 134"/>
                <a:gd name="T62" fmla="*/ 0 w 119"/>
                <a:gd name="T63" fmla="*/ 21 h 134"/>
                <a:gd name="T64" fmla="*/ 0 w 119"/>
                <a:gd name="T65" fmla="*/ 17 h 134"/>
                <a:gd name="T66" fmla="*/ 1 w 119"/>
                <a:gd name="T67" fmla="*/ 10 h 134"/>
                <a:gd name="T68" fmla="*/ 1 w 119"/>
                <a:gd name="T69" fmla="*/ 8 h 134"/>
                <a:gd name="T70" fmla="*/ 1 w 119"/>
                <a:gd name="T71" fmla="*/ 8 h 134"/>
                <a:gd name="T72" fmla="*/ 2 w 119"/>
                <a:gd name="T73" fmla="*/ 10 h 134"/>
                <a:gd name="T74" fmla="*/ 2 w 119"/>
                <a:gd name="T75" fmla="*/ 10 h 134"/>
                <a:gd name="T76" fmla="*/ 3 w 119"/>
                <a:gd name="T77" fmla="*/ 12 h 134"/>
                <a:gd name="T78" fmla="*/ 6 w 119"/>
                <a:gd name="T79" fmla="*/ 12 h 134"/>
                <a:gd name="T80" fmla="*/ 7 w 119"/>
                <a:gd name="T81" fmla="*/ 10 h 134"/>
                <a:gd name="T82" fmla="*/ 8 w 119"/>
                <a:gd name="T83" fmla="*/ 10 h 134"/>
                <a:gd name="T84" fmla="*/ 8 w 119"/>
                <a:gd name="T85" fmla="*/ 8 h 134"/>
                <a:gd name="T86" fmla="*/ 9 w 119"/>
                <a:gd name="T87" fmla="*/ 6 h 134"/>
                <a:gd name="T88" fmla="*/ 10 w 119"/>
                <a:gd name="T89" fmla="*/ 6 h 134"/>
                <a:gd name="T90" fmla="*/ 11 w 119"/>
                <a:gd name="T91" fmla="*/ 4 h 134"/>
                <a:gd name="T92" fmla="*/ 11 w 119"/>
                <a:gd name="T93" fmla="*/ 2 h 134"/>
                <a:gd name="T94" fmla="*/ 12 w 119"/>
                <a:gd name="T95" fmla="*/ 2 h 134"/>
                <a:gd name="T96" fmla="*/ 13 w 119"/>
                <a:gd name="T97" fmla="*/ 0 h 134"/>
                <a:gd name="T98" fmla="*/ 14 w 119"/>
                <a:gd name="T99" fmla="*/ 0 h 1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9"/>
                <a:gd name="T151" fmla="*/ 0 h 134"/>
                <a:gd name="T152" fmla="*/ 119 w 119"/>
                <a:gd name="T153" fmla="*/ 134 h 13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9" h="134">
                  <a:moveTo>
                    <a:pt x="117" y="0"/>
                  </a:moveTo>
                  <a:lnTo>
                    <a:pt x="114" y="10"/>
                  </a:lnTo>
                  <a:lnTo>
                    <a:pt x="114" y="34"/>
                  </a:lnTo>
                  <a:lnTo>
                    <a:pt x="119" y="47"/>
                  </a:lnTo>
                  <a:lnTo>
                    <a:pt x="115" y="53"/>
                  </a:lnTo>
                  <a:lnTo>
                    <a:pt x="112" y="59"/>
                  </a:lnTo>
                  <a:lnTo>
                    <a:pt x="108" y="66"/>
                  </a:lnTo>
                  <a:lnTo>
                    <a:pt x="104" y="72"/>
                  </a:lnTo>
                  <a:lnTo>
                    <a:pt x="101" y="79"/>
                  </a:lnTo>
                  <a:lnTo>
                    <a:pt x="97" y="85"/>
                  </a:lnTo>
                  <a:lnTo>
                    <a:pt x="94" y="91"/>
                  </a:lnTo>
                  <a:lnTo>
                    <a:pt x="88" y="96"/>
                  </a:lnTo>
                  <a:lnTo>
                    <a:pt x="84" y="102"/>
                  </a:lnTo>
                  <a:lnTo>
                    <a:pt x="79" y="106"/>
                  </a:lnTo>
                  <a:lnTo>
                    <a:pt x="70" y="117"/>
                  </a:lnTo>
                  <a:lnTo>
                    <a:pt x="64" y="121"/>
                  </a:lnTo>
                  <a:lnTo>
                    <a:pt x="59" y="126"/>
                  </a:lnTo>
                  <a:lnTo>
                    <a:pt x="53" y="130"/>
                  </a:lnTo>
                  <a:lnTo>
                    <a:pt x="48" y="134"/>
                  </a:lnTo>
                  <a:lnTo>
                    <a:pt x="37" y="130"/>
                  </a:lnTo>
                  <a:lnTo>
                    <a:pt x="28" y="121"/>
                  </a:lnTo>
                  <a:lnTo>
                    <a:pt x="21" y="113"/>
                  </a:lnTo>
                  <a:lnTo>
                    <a:pt x="15" y="102"/>
                  </a:lnTo>
                  <a:lnTo>
                    <a:pt x="10" y="91"/>
                  </a:lnTo>
                  <a:lnTo>
                    <a:pt x="6" y="79"/>
                  </a:lnTo>
                  <a:lnTo>
                    <a:pt x="4" y="66"/>
                  </a:lnTo>
                  <a:lnTo>
                    <a:pt x="2" y="53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4" y="27"/>
                  </a:lnTo>
                  <a:lnTo>
                    <a:pt x="6" y="21"/>
                  </a:lnTo>
                  <a:lnTo>
                    <a:pt x="6" y="17"/>
                  </a:lnTo>
                  <a:lnTo>
                    <a:pt x="8" y="10"/>
                  </a:lnTo>
                  <a:lnTo>
                    <a:pt x="8" y="8"/>
                  </a:lnTo>
                  <a:lnTo>
                    <a:pt x="15" y="8"/>
                  </a:lnTo>
                  <a:lnTo>
                    <a:pt x="17" y="10"/>
                  </a:lnTo>
                  <a:lnTo>
                    <a:pt x="21" y="10"/>
                  </a:lnTo>
                  <a:lnTo>
                    <a:pt x="28" y="12"/>
                  </a:lnTo>
                  <a:lnTo>
                    <a:pt x="53" y="12"/>
                  </a:lnTo>
                  <a:lnTo>
                    <a:pt x="59" y="10"/>
                  </a:lnTo>
                  <a:lnTo>
                    <a:pt x="64" y="10"/>
                  </a:lnTo>
                  <a:lnTo>
                    <a:pt x="70" y="8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8" y="4"/>
                  </a:lnTo>
                  <a:lnTo>
                    <a:pt x="94" y="2"/>
                  </a:lnTo>
                  <a:lnTo>
                    <a:pt x="99" y="2"/>
                  </a:lnTo>
                  <a:lnTo>
                    <a:pt x="104" y="0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FFC9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01" name="Freeform 107"/>
            <p:cNvSpPr>
              <a:spLocks/>
            </p:cNvSpPr>
            <p:nvPr/>
          </p:nvSpPr>
          <p:spPr bwMode="auto">
            <a:xfrm>
              <a:off x="5161" y="3128"/>
              <a:ext cx="39" cy="158"/>
            </a:xfrm>
            <a:custGeom>
              <a:avLst/>
              <a:gdLst>
                <a:gd name="T0" fmla="*/ 10 w 76"/>
                <a:gd name="T1" fmla="*/ 6 h 158"/>
                <a:gd name="T2" fmla="*/ 10 w 76"/>
                <a:gd name="T3" fmla="*/ 15 h 158"/>
                <a:gd name="T4" fmla="*/ 10 w 76"/>
                <a:gd name="T5" fmla="*/ 23 h 158"/>
                <a:gd name="T6" fmla="*/ 9 w 76"/>
                <a:gd name="T7" fmla="*/ 32 h 158"/>
                <a:gd name="T8" fmla="*/ 9 w 76"/>
                <a:gd name="T9" fmla="*/ 41 h 158"/>
                <a:gd name="T10" fmla="*/ 9 w 76"/>
                <a:gd name="T11" fmla="*/ 53 h 158"/>
                <a:gd name="T12" fmla="*/ 9 w 76"/>
                <a:gd name="T13" fmla="*/ 64 h 158"/>
                <a:gd name="T14" fmla="*/ 8 w 76"/>
                <a:gd name="T15" fmla="*/ 79 h 158"/>
                <a:gd name="T16" fmla="*/ 8 w 76"/>
                <a:gd name="T17" fmla="*/ 92 h 158"/>
                <a:gd name="T18" fmla="*/ 8 w 76"/>
                <a:gd name="T19" fmla="*/ 105 h 158"/>
                <a:gd name="T20" fmla="*/ 8 w 76"/>
                <a:gd name="T21" fmla="*/ 147 h 158"/>
                <a:gd name="T22" fmla="*/ 8 w 76"/>
                <a:gd name="T23" fmla="*/ 147 h 158"/>
                <a:gd name="T24" fmla="*/ 8 w 76"/>
                <a:gd name="T25" fmla="*/ 154 h 158"/>
                <a:gd name="T26" fmla="*/ 8 w 76"/>
                <a:gd name="T27" fmla="*/ 156 h 158"/>
                <a:gd name="T28" fmla="*/ 7 w 76"/>
                <a:gd name="T29" fmla="*/ 156 h 158"/>
                <a:gd name="T30" fmla="*/ 7 w 76"/>
                <a:gd name="T31" fmla="*/ 158 h 158"/>
                <a:gd name="T32" fmla="*/ 7 w 76"/>
                <a:gd name="T33" fmla="*/ 158 h 158"/>
                <a:gd name="T34" fmla="*/ 6 w 76"/>
                <a:gd name="T35" fmla="*/ 156 h 158"/>
                <a:gd name="T36" fmla="*/ 6 w 76"/>
                <a:gd name="T37" fmla="*/ 156 h 158"/>
                <a:gd name="T38" fmla="*/ 5 w 76"/>
                <a:gd name="T39" fmla="*/ 154 h 158"/>
                <a:gd name="T40" fmla="*/ 4 w 76"/>
                <a:gd name="T41" fmla="*/ 154 h 158"/>
                <a:gd name="T42" fmla="*/ 4 w 76"/>
                <a:gd name="T43" fmla="*/ 152 h 158"/>
                <a:gd name="T44" fmla="*/ 3 w 76"/>
                <a:gd name="T45" fmla="*/ 152 h 158"/>
                <a:gd name="T46" fmla="*/ 3 w 76"/>
                <a:gd name="T47" fmla="*/ 149 h 158"/>
                <a:gd name="T48" fmla="*/ 1 w 76"/>
                <a:gd name="T49" fmla="*/ 149 h 158"/>
                <a:gd name="T50" fmla="*/ 1 w 76"/>
                <a:gd name="T51" fmla="*/ 147 h 158"/>
                <a:gd name="T52" fmla="*/ 1 w 76"/>
                <a:gd name="T53" fmla="*/ 126 h 158"/>
                <a:gd name="T54" fmla="*/ 0 w 76"/>
                <a:gd name="T55" fmla="*/ 115 h 158"/>
                <a:gd name="T56" fmla="*/ 0 w 76"/>
                <a:gd name="T57" fmla="*/ 94 h 158"/>
                <a:gd name="T58" fmla="*/ 1 w 76"/>
                <a:gd name="T59" fmla="*/ 83 h 158"/>
                <a:gd name="T60" fmla="*/ 1 w 76"/>
                <a:gd name="T61" fmla="*/ 75 h 158"/>
                <a:gd name="T62" fmla="*/ 1 w 76"/>
                <a:gd name="T63" fmla="*/ 64 h 158"/>
                <a:gd name="T64" fmla="*/ 2 w 76"/>
                <a:gd name="T65" fmla="*/ 64 h 158"/>
                <a:gd name="T66" fmla="*/ 2 w 76"/>
                <a:gd name="T67" fmla="*/ 62 h 158"/>
                <a:gd name="T68" fmla="*/ 2 w 76"/>
                <a:gd name="T69" fmla="*/ 62 h 158"/>
                <a:gd name="T70" fmla="*/ 3 w 76"/>
                <a:gd name="T71" fmla="*/ 60 h 158"/>
                <a:gd name="T72" fmla="*/ 3 w 76"/>
                <a:gd name="T73" fmla="*/ 43 h 158"/>
                <a:gd name="T74" fmla="*/ 3 w 76"/>
                <a:gd name="T75" fmla="*/ 34 h 158"/>
                <a:gd name="T76" fmla="*/ 3 w 76"/>
                <a:gd name="T77" fmla="*/ 28 h 158"/>
                <a:gd name="T78" fmla="*/ 4 w 76"/>
                <a:gd name="T79" fmla="*/ 21 h 158"/>
                <a:gd name="T80" fmla="*/ 4 w 76"/>
                <a:gd name="T81" fmla="*/ 15 h 158"/>
                <a:gd name="T82" fmla="*/ 5 w 76"/>
                <a:gd name="T83" fmla="*/ 8 h 158"/>
                <a:gd name="T84" fmla="*/ 6 w 76"/>
                <a:gd name="T85" fmla="*/ 4 h 158"/>
                <a:gd name="T86" fmla="*/ 6 w 76"/>
                <a:gd name="T87" fmla="*/ 2 h 158"/>
                <a:gd name="T88" fmla="*/ 7 w 76"/>
                <a:gd name="T89" fmla="*/ 2 h 158"/>
                <a:gd name="T90" fmla="*/ 7 w 76"/>
                <a:gd name="T91" fmla="*/ 0 h 158"/>
                <a:gd name="T92" fmla="*/ 8 w 76"/>
                <a:gd name="T93" fmla="*/ 2 h 158"/>
                <a:gd name="T94" fmla="*/ 9 w 76"/>
                <a:gd name="T95" fmla="*/ 2 h 158"/>
                <a:gd name="T96" fmla="*/ 9 w 76"/>
                <a:gd name="T97" fmla="*/ 4 h 158"/>
                <a:gd name="T98" fmla="*/ 10 w 76"/>
                <a:gd name="T99" fmla="*/ 6 h 158"/>
                <a:gd name="T100" fmla="*/ 10 w 76"/>
                <a:gd name="T101" fmla="*/ 6 h 15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76"/>
                <a:gd name="T154" fmla="*/ 0 h 158"/>
                <a:gd name="T155" fmla="*/ 76 w 76"/>
                <a:gd name="T156" fmla="*/ 158 h 15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76" h="158">
                  <a:moveTo>
                    <a:pt x="76" y="6"/>
                  </a:moveTo>
                  <a:lnTo>
                    <a:pt x="76" y="15"/>
                  </a:lnTo>
                  <a:lnTo>
                    <a:pt x="75" y="23"/>
                  </a:lnTo>
                  <a:lnTo>
                    <a:pt x="71" y="32"/>
                  </a:lnTo>
                  <a:lnTo>
                    <a:pt x="69" y="41"/>
                  </a:lnTo>
                  <a:lnTo>
                    <a:pt x="65" y="53"/>
                  </a:lnTo>
                  <a:lnTo>
                    <a:pt x="64" y="64"/>
                  </a:lnTo>
                  <a:lnTo>
                    <a:pt x="60" y="79"/>
                  </a:lnTo>
                  <a:lnTo>
                    <a:pt x="58" y="92"/>
                  </a:lnTo>
                  <a:lnTo>
                    <a:pt x="56" y="105"/>
                  </a:lnTo>
                  <a:lnTo>
                    <a:pt x="56" y="147"/>
                  </a:lnTo>
                  <a:lnTo>
                    <a:pt x="58" y="147"/>
                  </a:lnTo>
                  <a:lnTo>
                    <a:pt x="58" y="154"/>
                  </a:lnTo>
                  <a:lnTo>
                    <a:pt x="56" y="156"/>
                  </a:lnTo>
                  <a:lnTo>
                    <a:pt x="55" y="156"/>
                  </a:lnTo>
                  <a:lnTo>
                    <a:pt x="53" y="158"/>
                  </a:lnTo>
                  <a:lnTo>
                    <a:pt x="49" y="158"/>
                  </a:lnTo>
                  <a:lnTo>
                    <a:pt x="45" y="156"/>
                  </a:lnTo>
                  <a:lnTo>
                    <a:pt x="40" y="156"/>
                  </a:lnTo>
                  <a:lnTo>
                    <a:pt x="36" y="154"/>
                  </a:lnTo>
                  <a:lnTo>
                    <a:pt x="31" y="154"/>
                  </a:lnTo>
                  <a:lnTo>
                    <a:pt x="27" y="152"/>
                  </a:lnTo>
                  <a:lnTo>
                    <a:pt x="22" y="152"/>
                  </a:lnTo>
                  <a:lnTo>
                    <a:pt x="18" y="149"/>
                  </a:lnTo>
                  <a:lnTo>
                    <a:pt x="5" y="149"/>
                  </a:lnTo>
                  <a:lnTo>
                    <a:pt x="2" y="147"/>
                  </a:lnTo>
                  <a:lnTo>
                    <a:pt x="2" y="126"/>
                  </a:lnTo>
                  <a:lnTo>
                    <a:pt x="0" y="115"/>
                  </a:lnTo>
                  <a:lnTo>
                    <a:pt x="0" y="94"/>
                  </a:lnTo>
                  <a:lnTo>
                    <a:pt x="2" y="83"/>
                  </a:lnTo>
                  <a:lnTo>
                    <a:pt x="3" y="75"/>
                  </a:lnTo>
                  <a:lnTo>
                    <a:pt x="5" y="64"/>
                  </a:lnTo>
                  <a:lnTo>
                    <a:pt x="13" y="64"/>
                  </a:lnTo>
                  <a:lnTo>
                    <a:pt x="14" y="62"/>
                  </a:lnTo>
                  <a:lnTo>
                    <a:pt x="16" y="62"/>
                  </a:lnTo>
                  <a:lnTo>
                    <a:pt x="18" y="60"/>
                  </a:lnTo>
                  <a:lnTo>
                    <a:pt x="18" y="43"/>
                  </a:lnTo>
                  <a:lnTo>
                    <a:pt x="20" y="34"/>
                  </a:lnTo>
                  <a:lnTo>
                    <a:pt x="22" y="28"/>
                  </a:lnTo>
                  <a:lnTo>
                    <a:pt x="25" y="21"/>
                  </a:lnTo>
                  <a:lnTo>
                    <a:pt x="29" y="15"/>
                  </a:lnTo>
                  <a:lnTo>
                    <a:pt x="34" y="8"/>
                  </a:lnTo>
                  <a:lnTo>
                    <a:pt x="40" y="4"/>
                  </a:lnTo>
                  <a:lnTo>
                    <a:pt x="45" y="2"/>
                  </a:lnTo>
                  <a:lnTo>
                    <a:pt x="49" y="2"/>
                  </a:lnTo>
                  <a:lnTo>
                    <a:pt x="55" y="0"/>
                  </a:lnTo>
                  <a:lnTo>
                    <a:pt x="58" y="2"/>
                  </a:lnTo>
                  <a:lnTo>
                    <a:pt x="64" y="2"/>
                  </a:lnTo>
                  <a:lnTo>
                    <a:pt x="69" y="4"/>
                  </a:lnTo>
                  <a:lnTo>
                    <a:pt x="73" y="6"/>
                  </a:lnTo>
                  <a:lnTo>
                    <a:pt x="76" y="6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02" name="Freeform 108"/>
            <p:cNvSpPr>
              <a:spLocks/>
            </p:cNvSpPr>
            <p:nvPr/>
          </p:nvSpPr>
          <p:spPr bwMode="auto">
            <a:xfrm>
              <a:off x="5132" y="3143"/>
              <a:ext cx="33" cy="132"/>
            </a:xfrm>
            <a:custGeom>
              <a:avLst/>
              <a:gdLst>
                <a:gd name="T0" fmla="*/ 8 w 66"/>
                <a:gd name="T1" fmla="*/ 0 h 132"/>
                <a:gd name="T2" fmla="*/ 8 w 66"/>
                <a:gd name="T3" fmla="*/ 4 h 132"/>
                <a:gd name="T4" fmla="*/ 8 w 66"/>
                <a:gd name="T5" fmla="*/ 11 h 132"/>
                <a:gd name="T6" fmla="*/ 8 w 66"/>
                <a:gd name="T7" fmla="*/ 15 h 132"/>
                <a:gd name="T8" fmla="*/ 8 w 66"/>
                <a:gd name="T9" fmla="*/ 26 h 132"/>
                <a:gd name="T10" fmla="*/ 8 w 66"/>
                <a:gd name="T11" fmla="*/ 32 h 132"/>
                <a:gd name="T12" fmla="*/ 8 w 66"/>
                <a:gd name="T13" fmla="*/ 34 h 132"/>
                <a:gd name="T14" fmla="*/ 7 w 66"/>
                <a:gd name="T15" fmla="*/ 36 h 132"/>
                <a:gd name="T16" fmla="*/ 7 w 66"/>
                <a:gd name="T17" fmla="*/ 34 h 132"/>
                <a:gd name="T18" fmla="*/ 6 w 66"/>
                <a:gd name="T19" fmla="*/ 34 h 132"/>
                <a:gd name="T20" fmla="*/ 6 w 66"/>
                <a:gd name="T21" fmla="*/ 38 h 132"/>
                <a:gd name="T22" fmla="*/ 6 w 66"/>
                <a:gd name="T23" fmla="*/ 40 h 132"/>
                <a:gd name="T24" fmla="*/ 6 w 66"/>
                <a:gd name="T25" fmla="*/ 45 h 132"/>
                <a:gd name="T26" fmla="*/ 6 w 66"/>
                <a:gd name="T27" fmla="*/ 47 h 132"/>
                <a:gd name="T28" fmla="*/ 6 w 66"/>
                <a:gd name="T29" fmla="*/ 49 h 132"/>
                <a:gd name="T30" fmla="*/ 5 w 66"/>
                <a:gd name="T31" fmla="*/ 68 h 132"/>
                <a:gd name="T32" fmla="*/ 5 w 66"/>
                <a:gd name="T33" fmla="*/ 87 h 132"/>
                <a:gd name="T34" fmla="*/ 5 w 66"/>
                <a:gd name="T35" fmla="*/ 109 h 132"/>
                <a:gd name="T36" fmla="*/ 6 w 66"/>
                <a:gd name="T37" fmla="*/ 128 h 132"/>
                <a:gd name="T38" fmla="*/ 5 w 66"/>
                <a:gd name="T39" fmla="*/ 130 h 132"/>
                <a:gd name="T40" fmla="*/ 4 w 66"/>
                <a:gd name="T41" fmla="*/ 130 h 132"/>
                <a:gd name="T42" fmla="*/ 4 w 66"/>
                <a:gd name="T43" fmla="*/ 132 h 132"/>
                <a:gd name="T44" fmla="*/ 1 w 66"/>
                <a:gd name="T45" fmla="*/ 132 h 132"/>
                <a:gd name="T46" fmla="*/ 1 w 66"/>
                <a:gd name="T47" fmla="*/ 124 h 132"/>
                <a:gd name="T48" fmla="*/ 1 w 66"/>
                <a:gd name="T49" fmla="*/ 117 h 132"/>
                <a:gd name="T50" fmla="*/ 1 w 66"/>
                <a:gd name="T51" fmla="*/ 109 h 132"/>
                <a:gd name="T52" fmla="*/ 0 w 66"/>
                <a:gd name="T53" fmla="*/ 100 h 132"/>
                <a:gd name="T54" fmla="*/ 0 w 66"/>
                <a:gd name="T55" fmla="*/ 85 h 132"/>
                <a:gd name="T56" fmla="*/ 1 w 66"/>
                <a:gd name="T57" fmla="*/ 79 h 132"/>
                <a:gd name="T58" fmla="*/ 1 w 66"/>
                <a:gd name="T59" fmla="*/ 73 h 132"/>
                <a:gd name="T60" fmla="*/ 1 w 66"/>
                <a:gd name="T61" fmla="*/ 70 h 132"/>
                <a:gd name="T62" fmla="*/ 1 w 66"/>
                <a:gd name="T63" fmla="*/ 68 h 132"/>
                <a:gd name="T64" fmla="*/ 1 w 66"/>
                <a:gd name="T65" fmla="*/ 66 h 132"/>
                <a:gd name="T66" fmla="*/ 1 w 66"/>
                <a:gd name="T67" fmla="*/ 45 h 132"/>
                <a:gd name="T68" fmla="*/ 1 w 66"/>
                <a:gd name="T69" fmla="*/ 38 h 132"/>
                <a:gd name="T70" fmla="*/ 2 w 66"/>
                <a:gd name="T71" fmla="*/ 32 h 132"/>
                <a:gd name="T72" fmla="*/ 3 w 66"/>
                <a:gd name="T73" fmla="*/ 30 h 132"/>
                <a:gd name="T74" fmla="*/ 3 w 66"/>
                <a:gd name="T75" fmla="*/ 26 h 132"/>
                <a:gd name="T76" fmla="*/ 3 w 66"/>
                <a:gd name="T77" fmla="*/ 23 h 132"/>
                <a:gd name="T78" fmla="*/ 4 w 66"/>
                <a:gd name="T79" fmla="*/ 19 h 132"/>
                <a:gd name="T80" fmla="*/ 4 w 66"/>
                <a:gd name="T81" fmla="*/ 13 h 132"/>
                <a:gd name="T82" fmla="*/ 4 w 66"/>
                <a:gd name="T83" fmla="*/ 8 h 132"/>
                <a:gd name="T84" fmla="*/ 5 w 66"/>
                <a:gd name="T85" fmla="*/ 4 h 132"/>
                <a:gd name="T86" fmla="*/ 5 w 66"/>
                <a:gd name="T87" fmla="*/ 2 h 132"/>
                <a:gd name="T88" fmla="*/ 6 w 66"/>
                <a:gd name="T89" fmla="*/ 2 h 132"/>
                <a:gd name="T90" fmla="*/ 6 w 66"/>
                <a:gd name="T91" fmla="*/ 0 h 132"/>
                <a:gd name="T92" fmla="*/ 8 w 66"/>
                <a:gd name="T93" fmla="*/ 0 h 1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6"/>
                <a:gd name="T142" fmla="*/ 0 h 132"/>
                <a:gd name="T143" fmla="*/ 66 w 66"/>
                <a:gd name="T144" fmla="*/ 132 h 13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6" h="132">
                  <a:moveTo>
                    <a:pt x="66" y="0"/>
                  </a:moveTo>
                  <a:lnTo>
                    <a:pt x="64" y="4"/>
                  </a:lnTo>
                  <a:lnTo>
                    <a:pt x="64" y="11"/>
                  </a:lnTo>
                  <a:lnTo>
                    <a:pt x="66" y="15"/>
                  </a:lnTo>
                  <a:lnTo>
                    <a:pt x="66" y="26"/>
                  </a:lnTo>
                  <a:lnTo>
                    <a:pt x="64" y="32"/>
                  </a:lnTo>
                  <a:lnTo>
                    <a:pt x="62" y="34"/>
                  </a:lnTo>
                  <a:lnTo>
                    <a:pt x="57" y="36"/>
                  </a:lnTo>
                  <a:lnTo>
                    <a:pt x="55" y="34"/>
                  </a:lnTo>
                  <a:lnTo>
                    <a:pt x="53" y="34"/>
                  </a:lnTo>
                  <a:lnTo>
                    <a:pt x="50" y="38"/>
                  </a:lnTo>
                  <a:lnTo>
                    <a:pt x="50" y="40"/>
                  </a:lnTo>
                  <a:lnTo>
                    <a:pt x="48" y="45"/>
                  </a:lnTo>
                  <a:lnTo>
                    <a:pt x="48" y="47"/>
                  </a:lnTo>
                  <a:lnTo>
                    <a:pt x="46" y="49"/>
                  </a:lnTo>
                  <a:lnTo>
                    <a:pt x="42" y="68"/>
                  </a:lnTo>
                  <a:lnTo>
                    <a:pt x="42" y="87"/>
                  </a:lnTo>
                  <a:lnTo>
                    <a:pt x="44" y="109"/>
                  </a:lnTo>
                  <a:lnTo>
                    <a:pt x="46" y="128"/>
                  </a:lnTo>
                  <a:lnTo>
                    <a:pt x="42" y="130"/>
                  </a:lnTo>
                  <a:lnTo>
                    <a:pt x="37" y="130"/>
                  </a:lnTo>
                  <a:lnTo>
                    <a:pt x="31" y="132"/>
                  </a:lnTo>
                  <a:lnTo>
                    <a:pt x="6" y="132"/>
                  </a:lnTo>
                  <a:lnTo>
                    <a:pt x="6" y="124"/>
                  </a:lnTo>
                  <a:lnTo>
                    <a:pt x="4" y="117"/>
                  </a:lnTo>
                  <a:lnTo>
                    <a:pt x="2" y="109"/>
                  </a:lnTo>
                  <a:lnTo>
                    <a:pt x="0" y="100"/>
                  </a:lnTo>
                  <a:lnTo>
                    <a:pt x="0" y="85"/>
                  </a:lnTo>
                  <a:lnTo>
                    <a:pt x="2" y="79"/>
                  </a:lnTo>
                  <a:lnTo>
                    <a:pt x="6" y="73"/>
                  </a:lnTo>
                  <a:lnTo>
                    <a:pt x="10" y="70"/>
                  </a:lnTo>
                  <a:lnTo>
                    <a:pt x="10" y="68"/>
                  </a:lnTo>
                  <a:lnTo>
                    <a:pt x="11" y="66"/>
                  </a:lnTo>
                  <a:lnTo>
                    <a:pt x="11" y="45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2" y="30"/>
                  </a:lnTo>
                  <a:lnTo>
                    <a:pt x="24" y="26"/>
                  </a:lnTo>
                  <a:lnTo>
                    <a:pt x="28" y="23"/>
                  </a:lnTo>
                  <a:lnTo>
                    <a:pt x="30" y="19"/>
                  </a:lnTo>
                  <a:lnTo>
                    <a:pt x="30" y="13"/>
                  </a:lnTo>
                  <a:lnTo>
                    <a:pt x="35" y="8"/>
                  </a:lnTo>
                  <a:lnTo>
                    <a:pt x="39" y="4"/>
                  </a:lnTo>
                  <a:lnTo>
                    <a:pt x="42" y="2"/>
                  </a:lnTo>
                  <a:lnTo>
                    <a:pt x="48" y="2"/>
                  </a:lnTo>
                  <a:lnTo>
                    <a:pt x="53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03" name="Freeform 109"/>
            <p:cNvSpPr>
              <a:spLocks/>
            </p:cNvSpPr>
            <p:nvPr/>
          </p:nvSpPr>
          <p:spPr bwMode="auto">
            <a:xfrm>
              <a:off x="5461" y="3147"/>
              <a:ext cx="59" cy="158"/>
            </a:xfrm>
            <a:custGeom>
              <a:avLst/>
              <a:gdLst>
                <a:gd name="T0" fmla="*/ 10 w 117"/>
                <a:gd name="T1" fmla="*/ 36 h 158"/>
                <a:gd name="T2" fmla="*/ 10 w 117"/>
                <a:gd name="T3" fmla="*/ 41 h 158"/>
                <a:gd name="T4" fmla="*/ 12 w 117"/>
                <a:gd name="T5" fmla="*/ 56 h 158"/>
                <a:gd name="T6" fmla="*/ 13 w 117"/>
                <a:gd name="T7" fmla="*/ 60 h 158"/>
                <a:gd name="T8" fmla="*/ 13 w 117"/>
                <a:gd name="T9" fmla="*/ 64 h 158"/>
                <a:gd name="T10" fmla="*/ 14 w 117"/>
                <a:gd name="T11" fmla="*/ 69 h 158"/>
                <a:gd name="T12" fmla="*/ 15 w 117"/>
                <a:gd name="T13" fmla="*/ 73 h 158"/>
                <a:gd name="T14" fmla="*/ 15 w 117"/>
                <a:gd name="T15" fmla="*/ 77 h 158"/>
                <a:gd name="T16" fmla="*/ 15 w 117"/>
                <a:gd name="T17" fmla="*/ 81 h 158"/>
                <a:gd name="T18" fmla="*/ 15 w 117"/>
                <a:gd name="T19" fmla="*/ 83 h 158"/>
                <a:gd name="T20" fmla="*/ 14 w 117"/>
                <a:gd name="T21" fmla="*/ 92 h 158"/>
                <a:gd name="T22" fmla="*/ 14 w 117"/>
                <a:gd name="T23" fmla="*/ 98 h 158"/>
                <a:gd name="T24" fmla="*/ 13 w 117"/>
                <a:gd name="T25" fmla="*/ 105 h 158"/>
                <a:gd name="T26" fmla="*/ 13 w 117"/>
                <a:gd name="T27" fmla="*/ 113 h 158"/>
                <a:gd name="T28" fmla="*/ 11 w 117"/>
                <a:gd name="T29" fmla="*/ 126 h 158"/>
                <a:gd name="T30" fmla="*/ 10 w 117"/>
                <a:gd name="T31" fmla="*/ 130 h 158"/>
                <a:gd name="T32" fmla="*/ 10 w 117"/>
                <a:gd name="T33" fmla="*/ 137 h 158"/>
                <a:gd name="T34" fmla="*/ 9 w 117"/>
                <a:gd name="T35" fmla="*/ 141 h 158"/>
                <a:gd name="T36" fmla="*/ 8 w 117"/>
                <a:gd name="T37" fmla="*/ 145 h 158"/>
                <a:gd name="T38" fmla="*/ 7 w 117"/>
                <a:gd name="T39" fmla="*/ 150 h 158"/>
                <a:gd name="T40" fmla="*/ 6 w 117"/>
                <a:gd name="T41" fmla="*/ 152 h 158"/>
                <a:gd name="T42" fmla="*/ 5 w 117"/>
                <a:gd name="T43" fmla="*/ 154 h 158"/>
                <a:gd name="T44" fmla="*/ 5 w 117"/>
                <a:gd name="T45" fmla="*/ 156 h 158"/>
                <a:gd name="T46" fmla="*/ 3 w 117"/>
                <a:gd name="T47" fmla="*/ 156 h 158"/>
                <a:gd name="T48" fmla="*/ 2 w 117"/>
                <a:gd name="T49" fmla="*/ 158 h 158"/>
                <a:gd name="T50" fmla="*/ 2 w 117"/>
                <a:gd name="T51" fmla="*/ 158 h 158"/>
                <a:gd name="T52" fmla="*/ 2 w 117"/>
                <a:gd name="T53" fmla="*/ 156 h 158"/>
                <a:gd name="T54" fmla="*/ 1 w 117"/>
                <a:gd name="T55" fmla="*/ 156 h 158"/>
                <a:gd name="T56" fmla="*/ 1 w 117"/>
                <a:gd name="T57" fmla="*/ 152 h 158"/>
                <a:gd name="T58" fmla="*/ 1 w 117"/>
                <a:gd name="T59" fmla="*/ 152 h 158"/>
                <a:gd name="T60" fmla="*/ 1 w 117"/>
                <a:gd name="T61" fmla="*/ 150 h 158"/>
                <a:gd name="T62" fmla="*/ 0 w 117"/>
                <a:gd name="T63" fmla="*/ 148 h 158"/>
                <a:gd name="T64" fmla="*/ 0 w 117"/>
                <a:gd name="T65" fmla="*/ 118 h 158"/>
                <a:gd name="T66" fmla="*/ 1 w 117"/>
                <a:gd name="T67" fmla="*/ 103 h 158"/>
                <a:gd name="T68" fmla="*/ 1 w 117"/>
                <a:gd name="T69" fmla="*/ 88 h 158"/>
                <a:gd name="T70" fmla="*/ 1 w 117"/>
                <a:gd name="T71" fmla="*/ 73 h 158"/>
                <a:gd name="T72" fmla="*/ 1 w 117"/>
                <a:gd name="T73" fmla="*/ 58 h 158"/>
                <a:gd name="T74" fmla="*/ 1 w 117"/>
                <a:gd name="T75" fmla="*/ 45 h 158"/>
                <a:gd name="T76" fmla="*/ 2 w 117"/>
                <a:gd name="T77" fmla="*/ 32 h 158"/>
                <a:gd name="T78" fmla="*/ 2 w 117"/>
                <a:gd name="T79" fmla="*/ 28 h 158"/>
                <a:gd name="T80" fmla="*/ 3 w 117"/>
                <a:gd name="T81" fmla="*/ 24 h 158"/>
                <a:gd name="T82" fmla="*/ 3 w 117"/>
                <a:gd name="T83" fmla="*/ 22 h 158"/>
                <a:gd name="T84" fmla="*/ 4 w 117"/>
                <a:gd name="T85" fmla="*/ 17 h 158"/>
                <a:gd name="T86" fmla="*/ 5 w 117"/>
                <a:gd name="T87" fmla="*/ 13 h 158"/>
                <a:gd name="T88" fmla="*/ 5 w 117"/>
                <a:gd name="T89" fmla="*/ 9 h 158"/>
                <a:gd name="T90" fmla="*/ 6 w 117"/>
                <a:gd name="T91" fmla="*/ 0 h 158"/>
                <a:gd name="T92" fmla="*/ 7 w 117"/>
                <a:gd name="T93" fmla="*/ 4 h 158"/>
                <a:gd name="T94" fmla="*/ 7 w 117"/>
                <a:gd name="T95" fmla="*/ 11 h 158"/>
                <a:gd name="T96" fmla="*/ 8 w 117"/>
                <a:gd name="T97" fmla="*/ 15 h 158"/>
                <a:gd name="T98" fmla="*/ 8 w 117"/>
                <a:gd name="T99" fmla="*/ 19 h 158"/>
                <a:gd name="T100" fmla="*/ 8 w 117"/>
                <a:gd name="T101" fmla="*/ 24 h 158"/>
                <a:gd name="T102" fmla="*/ 9 w 117"/>
                <a:gd name="T103" fmla="*/ 28 h 158"/>
                <a:gd name="T104" fmla="*/ 9 w 117"/>
                <a:gd name="T105" fmla="*/ 34 h 158"/>
                <a:gd name="T106" fmla="*/ 10 w 117"/>
                <a:gd name="T107" fmla="*/ 36 h 15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7"/>
                <a:gd name="T163" fmla="*/ 0 h 158"/>
                <a:gd name="T164" fmla="*/ 117 w 117"/>
                <a:gd name="T165" fmla="*/ 158 h 15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7" h="158">
                  <a:moveTo>
                    <a:pt x="75" y="36"/>
                  </a:moveTo>
                  <a:lnTo>
                    <a:pt x="80" y="41"/>
                  </a:lnTo>
                  <a:lnTo>
                    <a:pt x="93" y="56"/>
                  </a:lnTo>
                  <a:lnTo>
                    <a:pt x="99" y="60"/>
                  </a:lnTo>
                  <a:lnTo>
                    <a:pt x="104" y="64"/>
                  </a:lnTo>
                  <a:lnTo>
                    <a:pt x="108" y="69"/>
                  </a:lnTo>
                  <a:lnTo>
                    <a:pt x="113" y="73"/>
                  </a:lnTo>
                  <a:lnTo>
                    <a:pt x="117" y="77"/>
                  </a:lnTo>
                  <a:lnTo>
                    <a:pt x="115" y="81"/>
                  </a:lnTo>
                  <a:lnTo>
                    <a:pt x="115" y="83"/>
                  </a:lnTo>
                  <a:lnTo>
                    <a:pt x="111" y="92"/>
                  </a:lnTo>
                  <a:lnTo>
                    <a:pt x="106" y="98"/>
                  </a:lnTo>
                  <a:lnTo>
                    <a:pt x="102" y="105"/>
                  </a:lnTo>
                  <a:lnTo>
                    <a:pt x="97" y="113"/>
                  </a:lnTo>
                  <a:lnTo>
                    <a:pt x="86" y="126"/>
                  </a:lnTo>
                  <a:lnTo>
                    <a:pt x="80" y="130"/>
                  </a:lnTo>
                  <a:lnTo>
                    <a:pt x="75" y="137"/>
                  </a:lnTo>
                  <a:lnTo>
                    <a:pt x="67" y="141"/>
                  </a:lnTo>
                  <a:lnTo>
                    <a:pt x="62" y="145"/>
                  </a:lnTo>
                  <a:lnTo>
                    <a:pt x="55" y="150"/>
                  </a:lnTo>
                  <a:lnTo>
                    <a:pt x="47" y="152"/>
                  </a:lnTo>
                  <a:lnTo>
                    <a:pt x="40" y="154"/>
                  </a:lnTo>
                  <a:lnTo>
                    <a:pt x="33" y="156"/>
                  </a:lnTo>
                  <a:lnTo>
                    <a:pt x="18" y="156"/>
                  </a:lnTo>
                  <a:lnTo>
                    <a:pt x="16" y="158"/>
                  </a:lnTo>
                  <a:lnTo>
                    <a:pt x="11" y="158"/>
                  </a:lnTo>
                  <a:lnTo>
                    <a:pt x="9" y="156"/>
                  </a:lnTo>
                  <a:lnTo>
                    <a:pt x="7" y="156"/>
                  </a:lnTo>
                  <a:lnTo>
                    <a:pt x="4" y="152"/>
                  </a:lnTo>
                  <a:lnTo>
                    <a:pt x="2" y="152"/>
                  </a:lnTo>
                  <a:lnTo>
                    <a:pt x="2" y="150"/>
                  </a:lnTo>
                  <a:lnTo>
                    <a:pt x="0" y="148"/>
                  </a:lnTo>
                  <a:lnTo>
                    <a:pt x="0" y="118"/>
                  </a:lnTo>
                  <a:lnTo>
                    <a:pt x="2" y="103"/>
                  </a:lnTo>
                  <a:lnTo>
                    <a:pt x="2" y="88"/>
                  </a:lnTo>
                  <a:lnTo>
                    <a:pt x="4" y="73"/>
                  </a:lnTo>
                  <a:lnTo>
                    <a:pt x="5" y="58"/>
                  </a:lnTo>
                  <a:lnTo>
                    <a:pt x="7" y="45"/>
                  </a:lnTo>
                  <a:lnTo>
                    <a:pt x="9" y="32"/>
                  </a:lnTo>
                  <a:lnTo>
                    <a:pt x="15" y="28"/>
                  </a:lnTo>
                  <a:lnTo>
                    <a:pt x="18" y="24"/>
                  </a:lnTo>
                  <a:lnTo>
                    <a:pt x="24" y="22"/>
                  </a:lnTo>
                  <a:lnTo>
                    <a:pt x="27" y="17"/>
                  </a:lnTo>
                  <a:lnTo>
                    <a:pt x="33" y="13"/>
                  </a:lnTo>
                  <a:lnTo>
                    <a:pt x="38" y="9"/>
                  </a:lnTo>
                  <a:lnTo>
                    <a:pt x="46" y="0"/>
                  </a:lnTo>
                  <a:lnTo>
                    <a:pt x="49" y="4"/>
                  </a:lnTo>
                  <a:lnTo>
                    <a:pt x="53" y="11"/>
                  </a:lnTo>
                  <a:lnTo>
                    <a:pt x="57" y="15"/>
                  </a:lnTo>
                  <a:lnTo>
                    <a:pt x="58" y="19"/>
                  </a:lnTo>
                  <a:lnTo>
                    <a:pt x="62" y="24"/>
                  </a:lnTo>
                  <a:lnTo>
                    <a:pt x="67" y="28"/>
                  </a:lnTo>
                  <a:lnTo>
                    <a:pt x="71" y="34"/>
                  </a:lnTo>
                  <a:lnTo>
                    <a:pt x="75" y="36"/>
                  </a:lnTo>
                  <a:close/>
                </a:path>
              </a:pathLst>
            </a:custGeom>
            <a:solidFill>
              <a:srgbClr val="FFC9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04" name="Freeform 110"/>
            <p:cNvSpPr>
              <a:spLocks/>
            </p:cNvSpPr>
            <p:nvPr/>
          </p:nvSpPr>
          <p:spPr bwMode="auto">
            <a:xfrm>
              <a:off x="5427" y="3284"/>
              <a:ext cx="15" cy="38"/>
            </a:xfrm>
            <a:custGeom>
              <a:avLst/>
              <a:gdLst>
                <a:gd name="T0" fmla="*/ 3 w 31"/>
                <a:gd name="T1" fmla="*/ 13 h 38"/>
                <a:gd name="T2" fmla="*/ 3 w 31"/>
                <a:gd name="T3" fmla="*/ 19 h 38"/>
                <a:gd name="T4" fmla="*/ 3 w 31"/>
                <a:gd name="T5" fmla="*/ 23 h 38"/>
                <a:gd name="T6" fmla="*/ 3 w 31"/>
                <a:gd name="T7" fmla="*/ 28 h 38"/>
                <a:gd name="T8" fmla="*/ 3 w 31"/>
                <a:gd name="T9" fmla="*/ 30 h 38"/>
                <a:gd name="T10" fmla="*/ 2 w 31"/>
                <a:gd name="T11" fmla="*/ 34 h 38"/>
                <a:gd name="T12" fmla="*/ 2 w 31"/>
                <a:gd name="T13" fmla="*/ 36 h 38"/>
                <a:gd name="T14" fmla="*/ 2 w 31"/>
                <a:gd name="T15" fmla="*/ 38 h 38"/>
                <a:gd name="T16" fmla="*/ 1 w 31"/>
                <a:gd name="T17" fmla="*/ 38 h 38"/>
                <a:gd name="T18" fmla="*/ 1 w 31"/>
                <a:gd name="T19" fmla="*/ 36 h 38"/>
                <a:gd name="T20" fmla="*/ 0 w 31"/>
                <a:gd name="T21" fmla="*/ 36 h 38"/>
                <a:gd name="T22" fmla="*/ 0 w 31"/>
                <a:gd name="T23" fmla="*/ 32 h 38"/>
                <a:gd name="T24" fmla="*/ 0 w 31"/>
                <a:gd name="T25" fmla="*/ 26 h 38"/>
                <a:gd name="T26" fmla="*/ 0 w 31"/>
                <a:gd name="T27" fmla="*/ 21 h 38"/>
                <a:gd name="T28" fmla="*/ 0 w 31"/>
                <a:gd name="T29" fmla="*/ 17 h 38"/>
                <a:gd name="T30" fmla="*/ 0 w 31"/>
                <a:gd name="T31" fmla="*/ 15 h 38"/>
                <a:gd name="T32" fmla="*/ 0 w 31"/>
                <a:gd name="T33" fmla="*/ 11 h 38"/>
                <a:gd name="T34" fmla="*/ 0 w 31"/>
                <a:gd name="T35" fmla="*/ 8 h 38"/>
                <a:gd name="T36" fmla="*/ 1 w 31"/>
                <a:gd name="T37" fmla="*/ 4 h 38"/>
                <a:gd name="T38" fmla="*/ 1 w 31"/>
                <a:gd name="T39" fmla="*/ 0 h 38"/>
                <a:gd name="T40" fmla="*/ 2 w 31"/>
                <a:gd name="T41" fmla="*/ 0 h 38"/>
                <a:gd name="T42" fmla="*/ 2 w 31"/>
                <a:gd name="T43" fmla="*/ 2 h 38"/>
                <a:gd name="T44" fmla="*/ 3 w 31"/>
                <a:gd name="T45" fmla="*/ 2 h 38"/>
                <a:gd name="T46" fmla="*/ 3 w 31"/>
                <a:gd name="T47" fmla="*/ 4 h 38"/>
                <a:gd name="T48" fmla="*/ 3 w 31"/>
                <a:gd name="T49" fmla="*/ 6 h 38"/>
                <a:gd name="T50" fmla="*/ 3 w 31"/>
                <a:gd name="T51" fmla="*/ 8 h 38"/>
                <a:gd name="T52" fmla="*/ 3 w 31"/>
                <a:gd name="T53" fmla="*/ 13 h 3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1"/>
                <a:gd name="T82" fmla="*/ 0 h 38"/>
                <a:gd name="T83" fmla="*/ 31 w 31"/>
                <a:gd name="T84" fmla="*/ 38 h 3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1" h="38">
                  <a:moveTo>
                    <a:pt x="31" y="13"/>
                  </a:moveTo>
                  <a:lnTo>
                    <a:pt x="31" y="19"/>
                  </a:lnTo>
                  <a:lnTo>
                    <a:pt x="29" y="23"/>
                  </a:lnTo>
                  <a:lnTo>
                    <a:pt x="27" y="28"/>
                  </a:lnTo>
                  <a:lnTo>
                    <a:pt x="25" y="30"/>
                  </a:lnTo>
                  <a:lnTo>
                    <a:pt x="23" y="34"/>
                  </a:lnTo>
                  <a:lnTo>
                    <a:pt x="20" y="36"/>
                  </a:lnTo>
                  <a:lnTo>
                    <a:pt x="18" y="38"/>
                  </a:lnTo>
                  <a:lnTo>
                    <a:pt x="11" y="38"/>
                  </a:lnTo>
                  <a:lnTo>
                    <a:pt x="11" y="36"/>
                  </a:lnTo>
                  <a:lnTo>
                    <a:pt x="5" y="36"/>
                  </a:lnTo>
                  <a:lnTo>
                    <a:pt x="1" y="32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7"/>
                  </a:lnTo>
                  <a:lnTo>
                    <a:pt x="3" y="15"/>
                  </a:lnTo>
                  <a:lnTo>
                    <a:pt x="5" y="11"/>
                  </a:lnTo>
                  <a:lnTo>
                    <a:pt x="7" y="8"/>
                  </a:lnTo>
                  <a:lnTo>
                    <a:pt x="9" y="4"/>
                  </a:lnTo>
                  <a:lnTo>
                    <a:pt x="12" y="0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7" y="2"/>
                  </a:lnTo>
                  <a:lnTo>
                    <a:pt x="27" y="4"/>
                  </a:lnTo>
                  <a:lnTo>
                    <a:pt x="29" y="6"/>
                  </a:lnTo>
                  <a:lnTo>
                    <a:pt x="29" y="8"/>
                  </a:lnTo>
                  <a:lnTo>
                    <a:pt x="31" y="13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05" name="Freeform 111"/>
            <p:cNvSpPr>
              <a:spLocks/>
            </p:cNvSpPr>
            <p:nvPr/>
          </p:nvSpPr>
          <p:spPr bwMode="auto">
            <a:xfrm>
              <a:off x="5396" y="3389"/>
              <a:ext cx="19" cy="38"/>
            </a:xfrm>
            <a:custGeom>
              <a:avLst/>
              <a:gdLst>
                <a:gd name="T0" fmla="*/ 5 w 38"/>
                <a:gd name="T1" fmla="*/ 15 h 38"/>
                <a:gd name="T2" fmla="*/ 5 w 38"/>
                <a:gd name="T3" fmla="*/ 23 h 38"/>
                <a:gd name="T4" fmla="*/ 5 w 38"/>
                <a:gd name="T5" fmla="*/ 25 h 38"/>
                <a:gd name="T6" fmla="*/ 5 w 38"/>
                <a:gd name="T7" fmla="*/ 29 h 38"/>
                <a:gd name="T8" fmla="*/ 3 w 38"/>
                <a:gd name="T9" fmla="*/ 36 h 38"/>
                <a:gd name="T10" fmla="*/ 3 w 38"/>
                <a:gd name="T11" fmla="*/ 38 h 38"/>
                <a:gd name="T12" fmla="*/ 1 w 38"/>
                <a:gd name="T13" fmla="*/ 38 h 38"/>
                <a:gd name="T14" fmla="*/ 1 w 38"/>
                <a:gd name="T15" fmla="*/ 36 h 38"/>
                <a:gd name="T16" fmla="*/ 1 w 38"/>
                <a:gd name="T17" fmla="*/ 36 h 38"/>
                <a:gd name="T18" fmla="*/ 1 w 38"/>
                <a:gd name="T19" fmla="*/ 34 h 38"/>
                <a:gd name="T20" fmla="*/ 0 w 38"/>
                <a:gd name="T21" fmla="*/ 25 h 38"/>
                <a:gd name="T22" fmla="*/ 0 w 38"/>
                <a:gd name="T23" fmla="*/ 19 h 38"/>
                <a:gd name="T24" fmla="*/ 1 w 38"/>
                <a:gd name="T25" fmla="*/ 12 h 38"/>
                <a:gd name="T26" fmla="*/ 1 w 38"/>
                <a:gd name="T27" fmla="*/ 6 h 38"/>
                <a:gd name="T28" fmla="*/ 1 w 38"/>
                <a:gd name="T29" fmla="*/ 0 h 38"/>
                <a:gd name="T30" fmla="*/ 2 w 38"/>
                <a:gd name="T31" fmla="*/ 0 h 38"/>
                <a:gd name="T32" fmla="*/ 2 w 38"/>
                <a:gd name="T33" fmla="*/ 2 h 38"/>
                <a:gd name="T34" fmla="*/ 3 w 38"/>
                <a:gd name="T35" fmla="*/ 2 h 38"/>
                <a:gd name="T36" fmla="*/ 3 w 38"/>
                <a:gd name="T37" fmla="*/ 4 h 38"/>
                <a:gd name="T38" fmla="*/ 3 w 38"/>
                <a:gd name="T39" fmla="*/ 4 h 38"/>
                <a:gd name="T40" fmla="*/ 5 w 38"/>
                <a:gd name="T41" fmla="*/ 15 h 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8"/>
                <a:gd name="T64" fmla="*/ 0 h 38"/>
                <a:gd name="T65" fmla="*/ 38 w 38"/>
                <a:gd name="T66" fmla="*/ 38 h 3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8" h="38">
                  <a:moveTo>
                    <a:pt x="38" y="15"/>
                  </a:moveTo>
                  <a:lnTo>
                    <a:pt x="38" y="23"/>
                  </a:lnTo>
                  <a:lnTo>
                    <a:pt x="36" y="25"/>
                  </a:lnTo>
                  <a:lnTo>
                    <a:pt x="34" y="29"/>
                  </a:lnTo>
                  <a:lnTo>
                    <a:pt x="29" y="36"/>
                  </a:lnTo>
                  <a:lnTo>
                    <a:pt x="25" y="38"/>
                  </a:lnTo>
                  <a:lnTo>
                    <a:pt x="11" y="38"/>
                  </a:lnTo>
                  <a:lnTo>
                    <a:pt x="9" y="36"/>
                  </a:lnTo>
                  <a:lnTo>
                    <a:pt x="5" y="36"/>
                  </a:lnTo>
                  <a:lnTo>
                    <a:pt x="1" y="34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9" y="4"/>
                  </a:lnTo>
                  <a:lnTo>
                    <a:pt x="38" y="15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06" name="Freeform 112"/>
            <p:cNvSpPr>
              <a:spLocks/>
            </p:cNvSpPr>
            <p:nvPr/>
          </p:nvSpPr>
          <p:spPr bwMode="auto">
            <a:xfrm>
              <a:off x="5441" y="3404"/>
              <a:ext cx="219" cy="341"/>
            </a:xfrm>
            <a:custGeom>
              <a:avLst/>
              <a:gdLst>
                <a:gd name="T0" fmla="*/ 55 w 438"/>
                <a:gd name="T1" fmla="*/ 4 h 341"/>
                <a:gd name="T2" fmla="*/ 54 w 438"/>
                <a:gd name="T3" fmla="*/ 8 h 341"/>
                <a:gd name="T4" fmla="*/ 54 w 438"/>
                <a:gd name="T5" fmla="*/ 10 h 341"/>
                <a:gd name="T6" fmla="*/ 53 w 438"/>
                <a:gd name="T7" fmla="*/ 12 h 341"/>
                <a:gd name="T8" fmla="*/ 52 w 438"/>
                <a:gd name="T9" fmla="*/ 19 h 341"/>
                <a:gd name="T10" fmla="*/ 52 w 438"/>
                <a:gd name="T11" fmla="*/ 23 h 341"/>
                <a:gd name="T12" fmla="*/ 51 w 438"/>
                <a:gd name="T13" fmla="*/ 29 h 341"/>
                <a:gd name="T14" fmla="*/ 50 w 438"/>
                <a:gd name="T15" fmla="*/ 34 h 341"/>
                <a:gd name="T16" fmla="*/ 49 w 438"/>
                <a:gd name="T17" fmla="*/ 40 h 341"/>
                <a:gd name="T18" fmla="*/ 48 w 438"/>
                <a:gd name="T19" fmla="*/ 47 h 341"/>
                <a:gd name="T20" fmla="*/ 47 w 438"/>
                <a:gd name="T21" fmla="*/ 51 h 341"/>
                <a:gd name="T22" fmla="*/ 46 w 438"/>
                <a:gd name="T23" fmla="*/ 57 h 341"/>
                <a:gd name="T24" fmla="*/ 44 w 438"/>
                <a:gd name="T25" fmla="*/ 72 h 341"/>
                <a:gd name="T26" fmla="*/ 41 w 438"/>
                <a:gd name="T27" fmla="*/ 87 h 341"/>
                <a:gd name="T28" fmla="*/ 39 w 438"/>
                <a:gd name="T29" fmla="*/ 104 h 341"/>
                <a:gd name="T30" fmla="*/ 36 w 438"/>
                <a:gd name="T31" fmla="*/ 117 h 341"/>
                <a:gd name="T32" fmla="*/ 34 w 438"/>
                <a:gd name="T33" fmla="*/ 134 h 341"/>
                <a:gd name="T34" fmla="*/ 31 w 438"/>
                <a:gd name="T35" fmla="*/ 147 h 341"/>
                <a:gd name="T36" fmla="*/ 28 w 438"/>
                <a:gd name="T37" fmla="*/ 162 h 341"/>
                <a:gd name="T38" fmla="*/ 26 w 438"/>
                <a:gd name="T39" fmla="*/ 175 h 341"/>
                <a:gd name="T40" fmla="*/ 23 w 438"/>
                <a:gd name="T41" fmla="*/ 192 h 341"/>
                <a:gd name="T42" fmla="*/ 20 w 438"/>
                <a:gd name="T43" fmla="*/ 209 h 341"/>
                <a:gd name="T44" fmla="*/ 18 w 438"/>
                <a:gd name="T45" fmla="*/ 224 h 341"/>
                <a:gd name="T46" fmla="*/ 14 w 438"/>
                <a:gd name="T47" fmla="*/ 243 h 341"/>
                <a:gd name="T48" fmla="*/ 12 w 438"/>
                <a:gd name="T49" fmla="*/ 260 h 341"/>
                <a:gd name="T50" fmla="*/ 9 w 438"/>
                <a:gd name="T51" fmla="*/ 277 h 341"/>
                <a:gd name="T52" fmla="*/ 7 w 438"/>
                <a:gd name="T53" fmla="*/ 296 h 341"/>
                <a:gd name="T54" fmla="*/ 3 w 438"/>
                <a:gd name="T55" fmla="*/ 316 h 341"/>
                <a:gd name="T56" fmla="*/ 3 w 438"/>
                <a:gd name="T57" fmla="*/ 322 h 341"/>
                <a:gd name="T58" fmla="*/ 2 w 438"/>
                <a:gd name="T59" fmla="*/ 329 h 341"/>
                <a:gd name="T60" fmla="*/ 1 w 438"/>
                <a:gd name="T61" fmla="*/ 341 h 341"/>
                <a:gd name="T62" fmla="*/ 1 w 438"/>
                <a:gd name="T63" fmla="*/ 331 h 341"/>
                <a:gd name="T64" fmla="*/ 2 w 438"/>
                <a:gd name="T65" fmla="*/ 314 h 341"/>
                <a:gd name="T66" fmla="*/ 3 w 438"/>
                <a:gd name="T67" fmla="*/ 296 h 341"/>
                <a:gd name="T68" fmla="*/ 5 w 438"/>
                <a:gd name="T69" fmla="*/ 279 h 341"/>
                <a:gd name="T70" fmla="*/ 6 w 438"/>
                <a:gd name="T71" fmla="*/ 262 h 341"/>
                <a:gd name="T72" fmla="*/ 7 w 438"/>
                <a:gd name="T73" fmla="*/ 247 h 341"/>
                <a:gd name="T74" fmla="*/ 9 w 438"/>
                <a:gd name="T75" fmla="*/ 232 h 341"/>
                <a:gd name="T76" fmla="*/ 10 w 438"/>
                <a:gd name="T77" fmla="*/ 222 h 341"/>
                <a:gd name="T78" fmla="*/ 12 w 438"/>
                <a:gd name="T79" fmla="*/ 207 h 341"/>
                <a:gd name="T80" fmla="*/ 14 w 438"/>
                <a:gd name="T81" fmla="*/ 190 h 341"/>
                <a:gd name="T82" fmla="*/ 18 w 438"/>
                <a:gd name="T83" fmla="*/ 149 h 341"/>
                <a:gd name="T84" fmla="*/ 19 w 438"/>
                <a:gd name="T85" fmla="*/ 134 h 341"/>
                <a:gd name="T86" fmla="*/ 21 w 438"/>
                <a:gd name="T87" fmla="*/ 119 h 341"/>
                <a:gd name="T88" fmla="*/ 23 w 438"/>
                <a:gd name="T89" fmla="*/ 106 h 341"/>
                <a:gd name="T90" fmla="*/ 25 w 438"/>
                <a:gd name="T91" fmla="*/ 94 h 341"/>
                <a:gd name="T92" fmla="*/ 27 w 438"/>
                <a:gd name="T93" fmla="*/ 81 h 341"/>
                <a:gd name="T94" fmla="*/ 29 w 438"/>
                <a:gd name="T95" fmla="*/ 70 h 341"/>
                <a:gd name="T96" fmla="*/ 30 w 438"/>
                <a:gd name="T97" fmla="*/ 59 h 341"/>
                <a:gd name="T98" fmla="*/ 33 w 438"/>
                <a:gd name="T99" fmla="*/ 49 h 341"/>
                <a:gd name="T100" fmla="*/ 35 w 438"/>
                <a:gd name="T101" fmla="*/ 40 h 341"/>
                <a:gd name="T102" fmla="*/ 37 w 438"/>
                <a:gd name="T103" fmla="*/ 34 h 341"/>
                <a:gd name="T104" fmla="*/ 40 w 438"/>
                <a:gd name="T105" fmla="*/ 27 h 341"/>
                <a:gd name="T106" fmla="*/ 42 w 438"/>
                <a:gd name="T107" fmla="*/ 21 h 341"/>
                <a:gd name="T108" fmla="*/ 43 w 438"/>
                <a:gd name="T109" fmla="*/ 17 h 341"/>
                <a:gd name="T110" fmla="*/ 44 w 438"/>
                <a:gd name="T111" fmla="*/ 14 h 341"/>
                <a:gd name="T112" fmla="*/ 45 w 438"/>
                <a:gd name="T113" fmla="*/ 10 h 341"/>
                <a:gd name="T114" fmla="*/ 46 w 438"/>
                <a:gd name="T115" fmla="*/ 8 h 341"/>
                <a:gd name="T116" fmla="*/ 47 w 438"/>
                <a:gd name="T117" fmla="*/ 6 h 341"/>
                <a:gd name="T118" fmla="*/ 49 w 438"/>
                <a:gd name="T119" fmla="*/ 4 h 341"/>
                <a:gd name="T120" fmla="*/ 50 w 438"/>
                <a:gd name="T121" fmla="*/ 2 h 341"/>
                <a:gd name="T122" fmla="*/ 55 w 438"/>
                <a:gd name="T123" fmla="*/ 0 h 34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8"/>
                <a:gd name="T187" fmla="*/ 0 h 341"/>
                <a:gd name="T188" fmla="*/ 438 w 438"/>
                <a:gd name="T189" fmla="*/ 341 h 34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8" h="341">
                  <a:moveTo>
                    <a:pt x="438" y="0"/>
                  </a:moveTo>
                  <a:lnTo>
                    <a:pt x="438" y="4"/>
                  </a:lnTo>
                  <a:lnTo>
                    <a:pt x="434" y="8"/>
                  </a:lnTo>
                  <a:lnTo>
                    <a:pt x="432" y="8"/>
                  </a:lnTo>
                  <a:lnTo>
                    <a:pt x="429" y="10"/>
                  </a:lnTo>
                  <a:lnTo>
                    <a:pt x="427" y="10"/>
                  </a:lnTo>
                  <a:lnTo>
                    <a:pt x="423" y="12"/>
                  </a:lnTo>
                  <a:lnTo>
                    <a:pt x="421" y="12"/>
                  </a:lnTo>
                  <a:lnTo>
                    <a:pt x="418" y="17"/>
                  </a:lnTo>
                  <a:lnTo>
                    <a:pt x="414" y="19"/>
                  </a:lnTo>
                  <a:lnTo>
                    <a:pt x="410" y="21"/>
                  </a:lnTo>
                  <a:lnTo>
                    <a:pt x="409" y="23"/>
                  </a:lnTo>
                  <a:lnTo>
                    <a:pt x="405" y="25"/>
                  </a:lnTo>
                  <a:lnTo>
                    <a:pt x="401" y="29"/>
                  </a:lnTo>
                  <a:lnTo>
                    <a:pt x="398" y="32"/>
                  </a:lnTo>
                  <a:lnTo>
                    <a:pt x="394" y="34"/>
                  </a:lnTo>
                  <a:lnTo>
                    <a:pt x="390" y="36"/>
                  </a:lnTo>
                  <a:lnTo>
                    <a:pt x="387" y="40"/>
                  </a:lnTo>
                  <a:lnTo>
                    <a:pt x="383" y="42"/>
                  </a:lnTo>
                  <a:lnTo>
                    <a:pt x="379" y="47"/>
                  </a:lnTo>
                  <a:lnTo>
                    <a:pt x="376" y="49"/>
                  </a:lnTo>
                  <a:lnTo>
                    <a:pt x="372" y="51"/>
                  </a:lnTo>
                  <a:lnTo>
                    <a:pt x="368" y="55"/>
                  </a:lnTo>
                  <a:lnTo>
                    <a:pt x="365" y="57"/>
                  </a:lnTo>
                  <a:lnTo>
                    <a:pt x="356" y="66"/>
                  </a:lnTo>
                  <a:lnTo>
                    <a:pt x="346" y="72"/>
                  </a:lnTo>
                  <a:lnTo>
                    <a:pt x="336" y="81"/>
                  </a:lnTo>
                  <a:lnTo>
                    <a:pt x="326" y="87"/>
                  </a:lnTo>
                  <a:lnTo>
                    <a:pt x="317" y="96"/>
                  </a:lnTo>
                  <a:lnTo>
                    <a:pt x="306" y="104"/>
                  </a:lnTo>
                  <a:lnTo>
                    <a:pt x="297" y="111"/>
                  </a:lnTo>
                  <a:lnTo>
                    <a:pt x="286" y="117"/>
                  </a:lnTo>
                  <a:lnTo>
                    <a:pt x="277" y="126"/>
                  </a:lnTo>
                  <a:lnTo>
                    <a:pt x="266" y="134"/>
                  </a:lnTo>
                  <a:lnTo>
                    <a:pt x="257" y="141"/>
                  </a:lnTo>
                  <a:lnTo>
                    <a:pt x="246" y="147"/>
                  </a:lnTo>
                  <a:lnTo>
                    <a:pt x="237" y="153"/>
                  </a:lnTo>
                  <a:lnTo>
                    <a:pt x="226" y="162"/>
                  </a:lnTo>
                  <a:lnTo>
                    <a:pt x="215" y="168"/>
                  </a:lnTo>
                  <a:lnTo>
                    <a:pt x="206" y="175"/>
                  </a:lnTo>
                  <a:lnTo>
                    <a:pt x="193" y="183"/>
                  </a:lnTo>
                  <a:lnTo>
                    <a:pt x="182" y="192"/>
                  </a:lnTo>
                  <a:lnTo>
                    <a:pt x="171" y="200"/>
                  </a:lnTo>
                  <a:lnTo>
                    <a:pt x="159" y="209"/>
                  </a:lnTo>
                  <a:lnTo>
                    <a:pt x="149" y="217"/>
                  </a:lnTo>
                  <a:lnTo>
                    <a:pt x="137" y="224"/>
                  </a:lnTo>
                  <a:lnTo>
                    <a:pt x="126" y="235"/>
                  </a:lnTo>
                  <a:lnTo>
                    <a:pt x="115" y="243"/>
                  </a:lnTo>
                  <a:lnTo>
                    <a:pt x="104" y="252"/>
                  </a:lnTo>
                  <a:lnTo>
                    <a:pt x="93" y="260"/>
                  </a:lnTo>
                  <a:lnTo>
                    <a:pt x="82" y="269"/>
                  </a:lnTo>
                  <a:lnTo>
                    <a:pt x="71" y="277"/>
                  </a:lnTo>
                  <a:lnTo>
                    <a:pt x="60" y="286"/>
                  </a:lnTo>
                  <a:lnTo>
                    <a:pt x="49" y="296"/>
                  </a:lnTo>
                  <a:lnTo>
                    <a:pt x="38" y="305"/>
                  </a:lnTo>
                  <a:lnTo>
                    <a:pt x="27" y="316"/>
                  </a:lnTo>
                  <a:lnTo>
                    <a:pt x="24" y="318"/>
                  </a:lnTo>
                  <a:lnTo>
                    <a:pt x="20" y="322"/>
                  </a:lnTo>
                  <a:lnTo>
                    <a:pt x="18" y="326"/>
                  </a:lnTo>
                  <a:lnTo>
                    <a:pt x="14" y="329"/>
                  </a:lnTo>
                  <a:lnTo>
                    <a:pt x="5" y="339"/>
                  </a:lnTo>
                  <a:lnTo>
                    <a:pt x="2" y="341"/>
                  </a:lnTo>
                  <a:lnTo>
                    <a:pt x="0" y="337"/>
                  </a:lnTo>
                  <a:lnTo>
                    <a:pt x="5" y="331"/>
                  </a:lnTo>
                  <a:lnTo>
                    <a:pt x="9" y="322"/>
                  </a:lnTo>
                  <a:lnTo>
                    <a:pt x="14" y="314"/>
                  </a:lnTo>
                  <a:lnTo>
                    <a:pt x="20" y="305"/>
                  </a:lnTo>
                  <a:lnTo>
                    <a:pt x="24" y="296"/>
                  </a:lnTo>
                  <a:lnTo>
                    <a:pt x="29" y="288"/>
                  </a:lnTo>
                  <a:lnTo>
                    <a:pt x="33" y="279"/>
                  </a:lnTo>
                  <a:lnTo>
                    <a:pt x="38" y="271"/>
                  </a:lnTo>
                  <a:lnTo>
                    <a:pt x="44" y="262"/>
                  </a:lnTo>
                  <a:lnTo>
                    <a:pt x="49" y="256"/>
                  </a:lnTo>
                  <a:lnTo>
                    <a:pt x="55" y="247"/>
                  </a:lnTo>
                  <a:lnTo>
                    <a:pt x="60" y="239"/>
                  </a:lnTo>
                  <a:lnTo>
                    <a:pt x="66" y="232"/>
                  </a:lnTo>
                  <a:lnTo>
                    <a:pt x="73" y="226"/>
                  </a:lnTo>
                  <a:lnTo>
                    <a:pt x="78" y="222"/>
                  </a:lnTo>
                  <a:lnTo>
                    <a:pt x="87" y="215"/>
                  </a:lnTo>
                  <a:lnTo>
                    <a:pt x="93" y="207"/>
                  </a:lnTo>
                  <a:lnTo>
                    <a:pt x="98" y="198"/>
                  </a:lnTo>
                  <a:lnTo>
                    <a:pt x="106" y="190"/>
                  </a:lnTo>
                  <a:lnTo>
                    <a:pt x="111" y="181"/>
                  </a:lnTo>
                  <a:lnTo>
                    <a:pt x="139" y="149"/>
                  </a:lnTo>
                  <a:lnTo>
                    <a:pt x="146" y="143"/>
                  </a:lnTo>
                  <a:lnTo>
                    <a:pt x="151" y="134"/>
                  </a:lnTo>
                  <a:lnTo>
                    <a:pt x="159" y="128"/>
                  </a:lnTo>
                  <a:lnTo>
                    <a:pt x="168" y="119"/>
                  </a:lnTo>
                  <a:lnTo>
                    <a:pt x="175" y="113"/>
                  </a:lnTo>
                  <a:lnTo>
                    <a:pt x="182" y="106"/>
                  </a:lnTo>
                  <a:lnTo>
                    <a:pt x="190" y="100"/>
                  </a:lnTo>
                  <a:lnTo>
                    <a:pt x="197" y="94"/>
                  </a:lnTo>
                  <a:lnTo>
                    <a:pt x="204" y="87"/>
                  </a:lnTo>
                  <a:lnTo>
                    <a:pt x="213" y="81"/>
                  </a:lnTo>
                  <a:lnTo>
                    <a:pt x="221" y="74"/>
                  </a:lnTo>
                  <a:lnTo>
                    <a:pt x="230" y="70"/>
                  </a:lnTo>
                  <a:lnTo>
                    <a:pt x="237" y="64"/>
                  </a:lnTo>
                  <a:lnTo>
                    <a:pt x="244" y="59"/>
                  </a:lnTo>
                  <a:lnTo>
                    <a:pt x="253" y="55"/>
                  </a:lnTo>
                  <a:lnTo>
                    <a:pt x="261" y="49"/>
                  </a:lnTo>
                  <a:lnTo>
                    <a:pt x="270" y="47"/>
                  </a:lnTo>
                  <a:lnTo>
                    <a:pt x="279" y="40"/>
                  </a:lnTo>
                  <a:lnTo>
                    <a:pt x="286" y="38"/>
                  </a:lnTo>
                  <a:lnTo>
                    <a:pt x="295" y="34"/>
                  </a:lnTo>
                  <a:lnTo>
                    <a:pt x="305" y="29"/>
                  </a:lnTo>
                  <a:lnTo>
                    <a:pt x="314" y="27"/>
                  </a:lnTo>
                  <a:lnTo>
                    <a:pt x="321" y="23"/>
                  </a:lnTo>
                  <a:lnTo>
                    <a:pt x="330" y="21"/>
                  </a:lnTo>
                  <a:lnTo>
                    <a:pt x="336" y="19"/>
                  </a:lnTo>
                  <a:lnTo>
                    <a:pt x="339" y="17"/>
                  </a:lnTo>
                  <a:lnTo>
                    <a:pt x="345" y="17"/>
                  </a:lnTo>
                  <a:lnTo>
                    <a:pt x="348" y="14"/>
                  </a:lnTo>
                  <a:lnTo>
                    <a:pt x="354" y="12"/>
                  </a:lnTo>
                  <a:lnTo>
                    <a:pt x="357" y="10"/>
                  </a:lnTo>
                  <a:lnTo>
                    <a:pt x="363" y="10"/>
                  </a:lnTo>
                  <a:lnTo>
                    <a:pt x="367" y="8"/>
                  </a:lnTo>
                  <a:lnTo>
                    <a:pt x="370" y="8"/>
                  </a:lnTo>
                  <a:lnTo>
                    <a:pt x="376" y="6"/>
                  </a:lnTo>
                  <a:lnTo>
                    <a:pt x="381" y="4"/>
                  </a:lnTo>
                  <a:lnTo>
                    <a:pt x="390" y="4"/>
                  </a:lnTo>
                  <a:lnTo>
                    <a:pt x="394" y="2"/>
                  </a:lnTo>
                  <a:lnTo>
                    <a:pt x="399" y="2"/>
                  </a:lnTo>
                  <a:lnTo>
                    <a:pt x="405" y="0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07" name="Freeform 113"/>
            <p:cNvSpPr>
              <a:spLocks/>
            </p:cNvSpPr>
            <p:nvPr/>
          </p:nvSpPr>
          <p:spPr bwMode="auto">
            <a:xfrm>
              <a:off x="5349" y="3429"/>
              <a:ext cx="305" cy="882"/>
            </a:xfrm>
            <a:custGeom>
              <a:avLst/>
              <a:gdLst>
                <a:gd name="T0" fmla="*/ 74 w 609"/>
                <a:gd name="T1" fmla="*/ 30 h 882"/>
                <a:gd name="T2" fmla="*/ 69 w 609"/>
                <a:gd name="T3" fmla="*/ 62 h 882"/>
                <a:gd name="T4" fmla="*/ 65 w 609"/>
                <a:gd name="T5" fmla="*/ 90 h 882"/>
                <a:gd name="T6" fmla="*/ 61 w 609"/>
                <a:gd name="T7" fmla="*/ 118 h 882"/>
                <a:gd name="T8" fmla="*/ 55 w 609"/>
                <a:gd name="T9" fmla="*/ 165 h 882"/>
                <a:gd name="T10" fmla="*/ 47 w 609"/>
                <a:gd name="T11" fmla="*/ 235 h 882"/>
                <a:gd name="T12" fmla="*/ 41 w 609"/>
                <a:gd name="T13" fmla="*/ 301 h 882"/>
                <a:gd name="T14" fmla="*/ 37 w 609"/>
                <a:gd name="T15" fmla="*/ 346 h 882"/>
                <a:gd name="T16" fmla="*/ 33 w 609"/>
                <a:gd name="T17" fmla="*/ 391 h 882"/>
                <a:gd name="T18" fmla="*/ 29 w 609"/>
                <a:gd name="T19" fmla="*/ 438 h 882"/>
                <a:gd name="T20" fmla="*/ 25 w 609"/>
                <a:gd name="T21" fmla="*/ 494 h 882"/>
                <a:gd name="T22" fmla="*/ 20 w 609"/>
                <a:gd name="T23" fmla="*/ 575 h 882"/>
                <a:gd name="T24" fmla="*/ 15 w 609"/>
                <a:gd name="T25" fmla="*/ 660 h 882"/>
                <a:gd name="T26" fmla="*/ 11 w 609"/>
                <a:gd name="T27" fmla="*/ 748 h 882"/>
                <a:gd name="T28" fmla="*/ 8 w 609"/>
                <a:gd name="T29" fmla="*/ 823 h 882"/>
                <a:gd name="T30" fmla="*/ 8 w 609"/>
                <a:gd name="T31" fmla="*/ 855 h 882"/>
                <a:gd name="T32" fmla="*/ 7 w 609"/>
                <a:gd name="T33" fmla="*/ 880 h 882"/>
                <a:gd name="T34" fmla="*/ 5 w 609"/>
                <a:gd name="T35" fmla="*/ 863 h 882"/>
                <a:gd name="T36" fmla="*/ 3 w 609"/>
                <a:gd name="T37" fmla="*/ 829 h 882"/>
                <a:gd name="T38" fmla="*/ 2 w 609"/>
                <a:gd name="T39" fmla="*/ 791 h 882"/>
                <a:gd name="T40" fmla="*/ 1 w 609"/>
                <a:gd name="T41" fmla="*/ 750 h 882"/>
                <a:gd name="T42" fmla="*/ 0 w 609"/>
                <a:gd name="T43" fmla="*/ 699 h 882"/>
                <a:gd name="T44" fmla="*/ 1 w 609"/>
                <a:gd name="T45" fmla="*/ 639 h 882"/>
                <a:gd name="T46" fmla="*/ 3 w 609"/>
                <a:gd name="T47" fmla="*/ 581 h 882"/>
                <a:gd name="T48" fmla="*/ 6 w 609"/>
                <a:gd name="T49" fmla="*/ 526 h 882"/>
                <a:gd name="T50" fmla="*/ 8 w 609"/>
                <a:gd name="T51" fmla="*/ 483 h 882"/>
                <a:gd name="T52" fmla="*/ 11 w 609"/>
                <a:gd name="T53" fmla="*/ 451 h 882"/>
                <a:gd name="T54" fmla="*/ 14 w 609"/>
                <a:gd name="T55" fmla="*/ 421 h 882"/>
                <a:gd name="T56" fmla="*/ 17 w 609"/>
                <a:gd name="T57" fmla="*/ 391 h 882"/>
                <a:gd name="T58" fmla="*/ 19 w 609"/>
                <a:gd name="T59" fmla="*/ 374 h 882"/>
                <a:gd name="T60" fmla="*/ 20 w 609"/>
                <a:gd name="T61" fmla="*/ 361 h 882"/>
                <a:gd name="T62" fmla="*/ 24 w 609"/>
                <a:gd name="T63" fmla="*/ 333 h 882"/>
                <a:gd name="T64" fmla="*/ 27 w 609"/>
                <a:gd name="T65" fmla="*/ 310 h 882"/>
                <a:gd name="T66" fmla="*/ 30 w 609"/>
                <a:gd name="T67" fmla="*/ 289 h 882"/>
                <a:gd name="T68" fmla="*/ 33 w 609"/>
                <a:gd name="T69" fmla="*/ 267 h 882"/>
                <a:gd name="T70" fmla="*/ 36 w 609"/>
                <a:gd name="T71" fmla="*/ 246 h 882"/>
                <a:gd name="T72" fmla="*/ 39 w 609"/>
                <a:gd name="T73" fmla="*/ 227 h 882"/>
                <a:gd name="T74" fmla="*/ 42 w 609"/>
                <a:gd name="T75" fmla="*/ 207 h 882"/>
                <a:gd name="T76" fmla="*/ 46 w 609"/>
                <a:gd name="T77" fmla="*/ 186 h 882"/>
                <a:gd name="T78" fmla="*/ 49 w 609"/>
                <a:gd name="T79" fmla="*/ 167 h 882"/>
                <a:gd name="T80" fmla="*/ 53 w 609"/>
                <a:gd name="T81" fmla="*/ 145 h 882"/>
                <a:gd name="T82" fmla="*/ 56 w 609"/>
                <a:gd name="T83" fmla="*/ 124 h 882"/>
                <a:gd name="T84" fmla="*/ 60 w 609"/>
                <a:gd name="T85" fmla="*/ 103 h 882"/>
                <a:gd name="T86" fmla="*/ 63 w 609"/>
                <a:gd name="T87" fmla="*/ 86 h 882"/>
                <a:gd name="T88" fmla="*/ 66 w 609"/>
                <a:gd name="T89" fmla="*/ 66 h 882"/>
                <a:gd name="T90" fmla="*/ 69 w 609"/>
                <a:gd name="T91" fmla="*/ 47 h 882"/>
                <a:gd name="T92" fmla="*/ 72 w 609"/>
                <a:gd name="T93" fmla="*/ 32 h 882"/>
                <a:gd name="T94" fmla="*/ 74 w 609"/>
                <a:gd name="T95" fmla="*/ 17 h 882"/>
                <a:gd name="T96" fmla="*/ 76 w 609"/>
                <a:gd name="T97" fmla="*/ 0 h 88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9"/>
                <a:gd name="T148" fmla="*/ 0 h 882"/>
                <a:gd name="T149" fmla="*/ 609 w 609"/>
                <a:gd name="T150" fmla="*/ 882 h 88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9" h="882">
                  <a:moveTo>
                    <a:pt x="609" y="2"/>
                  </a:moveTo>
                  <a:lnTo>
                    <a:pt x="602" y="13"/>
                  </a:lnTo>
                  <a:lnTo>
                    <a:pt x="594" y="22"/>
                  </a:lnTo>
                  <a:lnTo>
                    <a:pt x="585" y="30"/>
                  </a:lnTo>
                  <a:lnTo>
                    <a:pt x="578" y="39"/>
                  </a:lnTo>
                  <a:lnTo>
                    <a:pt x="569" y="47"/>
                  </a:lnTo>
                  <a:lnTo>
                    <a:pt x="561" y="54"/>
                  </a:lnTo>
                  <a:lnTo>
                    <a:pt x="552" y="62"/>
                  </a:lnTo>
                  <a:lnTo>
                    <a:pt x="543" y="69"/>
                  </a:lnTo>
                  <a:lnTo>
                    <a:pt x="534" y="75"/>
                  </a:lnTo>
                  <a:lnTo>
                    <a:pt x="525" y="81"/>
                  </a:lnTo>
                  <a:lnTo>
                    <a:pt x="518" y="90"/>
                  </a:lnTo>
                  <a:lnTo>
                    <a:pt x="509" y="96"/>
                  </a:lnTo>
                  <a:lnTo>
                    <a:pt x="499" y="103"/>
                  </a:lnTo>
                  <a:lnTo>
                    <a:pt x="490" y="109"/>
                  </a:lnTo>
                  <a:lnTo>
                    <a:pt x="483" y="118"/>
                  </a:lnTo>
                  <a:lnTo>
                    <a:pt x="474" y="124"/>
                  </a:lnTo>
                  <a:lnTo>
                    <a:pt x="465" y="135"/>
                  </a:lnTo>
                  <a:lnTo>
                    <a:pt x="456" y="143"/>
                  </a:lnTo>
                  <a:lnTo>
                    <a:pt x="437" y="165"/>
                  </a:lnTo>
                  <a:lnTo>
                    <a:pt x="428" y="173"/>
                  </a:lnTo>
                  <a:lnTo>
                    <a:pt x="410" y="195"/>
                  </a:lnTo>
                  <a:lnTo>
                    <a:pt x="401" y="203"/>
                  </a:lnTo>
                  <a:lnTo>
                    <a:pt x="374" y="235"/>
                  </a:lnTo>
                  <a:lnTo>
                    <a:pt x="366" y="246"/>
                  </a:lnTo>
                  <a:lnTo>
                    <a:pt x="348" y="267"/>
                  </a:lnTo>
                  <a:lnTo>
                    <a:pt x="341" y="280"/>
                  </a:lnTo>
                  <a:lnTo>
                    <a:pt x="323" y="301"/>
                  </a:lnTo>
                  <a:lnTo>
                    <a:pt x="315" y="312"/>
                  </a:lnTo>
                  <a:lnTo>
                    <a:pt x="306" y="323"/>
                  </a:lnTo>
                  <a:lnTo>
                    <a:pt x="299" y="336"/>
                  </a:lnTo>
                  <a:lnTo>
                    <a:pt x="291" y="346"/>
                  </a:lnTo>
                  <a:lnTo>
                    <a:pt x="282" y="357"/>
                  </a:lnTo>
                  <a:lnTo>
                    <a:pt x="275" y="370"/>
                  </a:lnTo>
                  <a:lnTo>
                    <a:pt x="268" y="380"/>
                  </a:lnTo>
                  <a:lnTo>
                    <a:pt x="260" y="391"/>
                  </a:lnTo>
                  <a:lnTo>
                    <a:pt x="253" y="404"/>
                  </a:lnTo>
                  <a:lnTo>
                    <a:pt x="244" y="415"/>
                  </a:lnTo>
                  <a:lnTo>
                    <a:pt x="237" y="427"/>
                  </a:lnTo>
                  <a:lnTo>
                    <a:pt x="231" y="438"/>
                  </a:lnTo>
                  <a:lnTo>
                    <a:pt x="222" y="451"/>
                  </a:lnTo>
                  <a:lnTo>
                    <a:pt x="217" y="462"/>
                  </a:lnTo>
                  <a:lnTo>
                    <a:pt x="209" y="474"/>
                  </a:lnTo>
                  <a:lnTo>
                    <a:pt x="197" y="494"/>
                  </a:lnTo>
                  <a:lnTo>
                    <a:pt x="186" y="513"/>
                  </a:lnTo>
                  <a:lnTo>
                    <a:pt x="173" y="534"/>
                  </a:lnTo>
                  <a:lnTo>
                    <a:pt x="164" y="553"/>
                  </a:lnTo>
                  <a:lnTo>
                    <a:pt x="153" y="575"/>
                  </a:lnTo>
                  <a:lnTo>
                    <a:pt x="144" y="596"/>
                  </a:lnTo>
                  <a:lnTo>
                    <a:pt x="135" y="618"/>
                  </a:lnTo>
                  <a:lnTo>
                    <a:pt x="125" y="639"/>
                  </a:lnTo>
                  <a:lnTo>
                    <a:pt x="118" y="660"/>
                  </a:lnTo>
                  <a:lnTo>
                    <a:pt x="111" y="682"/>
                  </a:lnTo>
                  <a:lnTo>
                    <a:pt x="102" y="705"/>
                  </a:lnTo>
                  <a:lnTo>
                    <a:pt x="94" y="727"/>
                  </a:lnTo>
                  <a:lnTo>
                    <a:pt x="87" y="748"/>
                  </a:lnTo>
                  <a:lnTo>
                    <a:pt x="82" y="771"/>
                  </a:lnTo>
                  <a:lnTo>
                    <a:pt x="74" y="793"/>
                  </a:lnTo>
                  <a:lnTo>
                    <a:pt x="67" y="814"/>
                  </a:lnTo>
                  <a:lnTo>
                    <a:pt x="63" y="823"/>
                  </a:lnTo>
                  <a:lnTo>
                    <a:pt x="62" y="831"/>
                  </a:lnTo>
                  <a:lnTo>
                    <a:pt x="60" y="840"/>
                  </a:lnTo>
                  <a:lnTo>
                    <a:pt x="58" y="846"/>
                  </a:lnTo>
                  <a:lnTo>
                    <a:pt x="58" y="855"/>
                  </a:lnTo>
                  <a:lnTo>
                    <a:pt x="56" y="863"/>
                  </a:lnTo>
                  <a:lnTo>
                    <a:pt x="54" y="872"/>
                  </a:lnTo>
                  <a:lnTo>
                    <a:pt x="53" y="880"/>
                  </a:lnTo>
                  <a:lnTo>
                    <a:pt x="51" y="880"/>
                  </a:lnTo>
                  <a:lnTo>
                    <a:pt x="49" y="882"/>
                  </a:lnTo>
                  <a:lnTo>
                    <a:pt x="47" y="880"/>
                  </a:lnTo>
                  <a:lnTo>
                    <a:pt x="42" y="872"/>
                  </a:lnTo>
                  <a:lnTo>
                    <a:pt x="36" y="863"/>
                  </a:lnTo>
                  <a:lnTo>
                    <a:pt x="32" y="855"/>
                  </a:lnTo>
                  <a:lnTo>
                    <a:pt x="29" y="846"/>
                  </a:lnTo>
                  <a:lnTo>
                    <a:pt x="25" y="838"/>
                  </a:lnTo>
                  <a:lnTo>
                    <a:pt x="21" y="829"/>
                  </a:lnTo>
                  <a:lnTo>
                    <a:pt x="20" y="818"/>
                  </a:lnTo>
                  <a:lnTo>
                    <a:pt x="16" y="810"/>
                  </a:lnTo>
                  <a:lnTo>
                    <a:pt x="14" y="799"/>
                  </a:lnTo>
                  <a:lnTo>
                    <a:pt x="12" y="791"/>
                  </a:lnTo>
                  <a:lnTo>
                    <a:pt x="9" y="780"/>
                  </a:lnTo>
                  <a:lnTo>
                    <a:pt x="7" y="769"/>
                  </a:lnTo>
                  <a:lnTo>
                    <a:pt x="5" y="761"/>
                  </a:lnTo>
                  <a:lnTo>
                    <a:pt x="3" y="750"/>
                  </a:lnTo>
                  <a:lnTo>
                    <a:pt x="1" y="741"/>
                  </a:lnTo>
                  <a:lnTo>
                    <a:pt x="1" y="731"/>
                  </a:lnTo>
                  <a:lnTo>
                    <a:pt x="0" y="716"/>
                  </a:lnTo>
                  <a:lnTo>
                    <a:pt x="0" y="699"/>
                  </a:lnTo>
                  <a:lnTo>
                    <a:pt x="1" y="684"/>
                  </a:lnTo>
                  <a:lnTo>
                    <a:pt x="1" y="669"/>
                  </a:lnTo>
                  <a:lnTo>
                    <a:pt x="3" y="654"/>
                  </a:lnTo>
                  <a:lnTo>
                    <a:pt x="5" y="639"/>
                  </a:lnTo>
                  <a:lnTo>
                    <a:pt x="9" y="624"/>
                  </a:lnTo>
                  <a:lnTo>
                    <a:pt x="12" y="609"/>
                  </a:lnTo>
                  <a:lnTo>
                    <a:pt x="16" y="594"/>
                  </a:lnTo>
                  <a:lnTo>
                    <a:pt x="21" y="581"/>
                  </a:lnTo>
                  <a:lnTo>
                    <a:pt x="25" y="566"/>
                  </a:lnTo>
                  <a:lnTo>
                    <a:pt x="31" y="551"/>
                  </a:lnTo>
                  <a:lnTo>
                    <a:pt x="36" y="539"/>
                  </a:lnTo>
                  <a:lnTo>
                    <a:pt x="42" y="526"/>
                  </a:lnTo>
                  <a:lnTo>
                    <a:pt x="47" y="513"/>
                  </a:lnTo>
                  <a:lnTo>
                    <a:pt x="54" y="498"/>
                  </a:lnTo>
                  <a:lnTo>
                    <a:pt x="60" y="492"/>
                  </a:lnTo>
                  <a:lnTo>
                    <a:pt x="63" y="483"/>
                  </a:lnTo>
                  <a:lnTo>
                    <a:pt x="71" y="474"/>
                  </a:lnTo>
                  <a:lnTo>
                    <a:pt x="76" y="466"/>
                  </a:lnTo>
                  <a:lnTo>
                    <a:pt x="82" y="459"/>
                  </a:lnTo>
                  <a:lnTo>
                    <a:pt x="87" y="451"/>
                  </a:lnTo>
                  <a:lnTo>
                    <a:pt x="93" y="442"/>
                  </a:lnTo>
                  <a:lnTo>
                    <a:pt x="98" y="436"/>
                  </a:lnTo>
                  <a:lnTo>
                    <a:pt x="104" y="427"/>
                  </a:lnTo>
                  <a:lnTo>
                    <a:pt x="111" y="421"/>
                  </a:lnTo>
                  <a:lnTo>
                    <a:pt x="116" y="412"/>
                  </a:lnTo>
                  <a:lnTo>
                    <a:pt x="122" y="406"/>
                  </a:lnTo>
                  <a:lnTo>
                    <a:pt x="127" y="398"/>
                  </a:lnTo>
                  <a:lnTo>
                    <a:pt x="133" y="391"/>
                  </a:lnTo>
                  <a:lnTo>
                    <a:pt x="138" y="383"/>
                  </a:lnTo>
                  <a:lnTo>
                    <a:pt x="146" y="376"/>
                  </a:lnTo>
                  <a:lnTo>
                    <a:pt x="144" y="374"/>
                  </a:lnTo>
                  <a:lnTo>
                    <a:pt x="147" y="374"/>
                  </a:lnTo>
                  <a:lnTo>
                    <a:pt x="151" y="370"/>
                  </a:lnTo>
                  <a:lnTo>
                    <a:pt x="155" y="368"/>
                  </a:lnTo>
                  <a:lnTo>
                    <a:pt x="156" y="363"/>
                  </a:lnTo>
                  <a:lnTo>
                    <a:pt x="160" y="361"/>
                  </a:lnTo>
                  <a:lnTo>
                    <a:pt x="167" y="353"/>
                  </a:lnTo>
                  <a:lnTo>
                    <a:pt x="171" y="351"/>
                  </a:lnTo>
                  <a:lnTo>
                    <a:pt x="182" y="338"/>
                  </a:lnTo>
                  <a:lnTo>
                    <a:pt x="188" y="333"/>
                  </a:lnTo>
                  <a:lnTo>
                    <a:pt x="195" y="327"/>
                  </a:lnTo>
                  <a:lnTo>
                    <a:pt x="200" y="323"/>
                  </a:lnTo>
                  <a:lnTo>
                    <a:pt x="206" y="316"/>
                  </a:lnTo>
                  <a:lnTo>
                    <a:pt x="213" y="310"/>
                  </a:lnTo>
                  <a:lnTo>
                    <a:pt x="219" y="306"/>
                  </a:lnTo>
                  <a:lnTo>
                    <a:pt x="224" y="299"/>
                  </a:lnTo>
                  <a:lnTo>
                    <a:pt x="231" y="295"/>
                  </a:lnTo>
                  <a:lnTo>
                    <a:pt x="237" y="289"/>
                  </a:lnTo>
                  <a:lnTo>
                    <a:pt x="242" y="284"/>
                  </a:lnTo>
                  <a:lnTo>
                    <a:pt x="250" y="278"/>
                  </a:lnTo>
                  <a:lnTo>
                    <a:pt x="255" y="274"/>
                  </a:lnTo>
                  <a:lnTo>
                    <a:pt x="260" y="267"/>
                  </a:lnTo>
                  <a:lnTo>
                    <a:pt x="268" y="263"/>
                  </a:lnTo>
                  <a:lnTo>
                    <a:pt x="273" y="259"/>
                  </a:lnTo>
                  <a:lnTo>
                    <a:pt x="281" y="252"/>
                  </a:lnTo>
                  <a:lnTo>
                    <a:pt x="286" y="246"/>
                  </a:lnTo>
                  <a:lnTo>
                    <a:pt x="293" y="242"/>
                  </a:lnTo>
                  <a:lnTo>
                    <a:pt x="299" y="237"/>
                  </a:lnTo>
                  <a:lnTo>
                    <a:pt x="304" y="233"/>
                  </a:lnTo>
                  <a:lnTo>
                    <a:pt x="312" y="227"/>
                  </a:lnTo>
                  <a:lnTo>
                    <a:pt x="317" y="222"/>
                  </a:lnTo>
                  <a:lnTo>
                    <a:pt x="323" y="216"/>
                  </a:lnTo>
                  <a:lnTo>
                    <a:pt x="330" y="212"/>
                  </a:lnTo>
                  <a:lnTo>
                    <a:pt x="335" y="207"/>
                  </a:lnTo>
                  <a:lnTo>
                    <a:pt x="343" y="201"/>
                  </a:lnTo>
                  <a:lnTo>
                    <a:pt x="348" y="197"/>
                  </a:lnTo>
                  <a:lnTo>
                    <a:pt x="355" y="190"/>
                  </a:lnTo>
                  <a:lnTo>
                    <a:pt x="361" y="186"/>
                  </a:lnTo>
                  <a:lnTo>
                    <a:pt x="368" y="182"/>
                  </a:lnTo>
                  <a:lnTo>
                    <a:pt x="375" y="175"/>
                  </a:lnTo>
                  <a:lnTo>
                    <a:pt x="383" y="171"/>
                  </a:lnTo>
                  <a:lnTo>
                    <a:pt x="390" y="167"/>
                  </a:lnTo>
                  <a:lnTo>
                    <a:pt x="397" y="160"/>
                  </a:lnTo>
                  <a:lnTo>
                    <a:pt x="405" y="156"/>
                  </a:lnTo>
                  <a:lnTo>
                    <a:pt x="412" y="152"/>
                  </a:lnTo>
                  <a:lnTo>
                    <a:pt x="419" y="145"/>
                  </a:lnTo>
                  <a:lnTo>
                    <a:pt x="425" y="139"/>
                  </a:lnTo>
                  <a:lnTo>
                    <a:pt x="432" y="135"/>
                  </a:lnTo>
                  <a:lnTo>
                    <a:pt x="439" y="128"/>
                  </a:lnTo>
                  <a:lnTo>
                    <a:pt x="447" y="124"/>
                  </a:lnTo>
                  <a:lnTo>
                    <a:pt x="454" y="118"/>
                  </a:lnTo>
                  <a:lnTo>
                    <a:pt x="461" y="111"/>
                  </a:lnTo>
                  <a:lnTo>
                    <a:pt x="468" y="107"/>
                  </a:lnTo>
                  <a:lnTo>
                    <a:pt x="476" y="103"/>
                  </a:lnTo>
                  <a:lnTo>
                    <a:pt x="483" y="96"/>
                  </a:lnTo>
                  <a:lnTo>
                    <a:pt x="489" y="92"/>
                  </a:lnTo>
                  <a:lnTo>
                    <a:pt x="494" y="90"/>
                  </a:lnTo>
                  <a:lnTo>
                    <a:pt x="499" y="86"/>
                  </a:lnTo>
                  <a:lnTo>
                    <a:pt x="505" y="81"/>
                  </a:lnTo>
                  <a:lnTo>
                    <a:pt x="512" y="75"/>
                  </a:lnTo>
                  <a:lnTo>
                    <a:pt x="518" y="71"/>
                  </a:lnTo>
                  <a:lnTo>
                    <a:pt x="523" y="66"/>
                  </a:lnTo>
                  <a:lnTo>
                    <a:pt x="529" y="62"/>
                  </a:lnTo>
                  <a:lnTo>
                    <a:pt x="534" y="58"/>
                  </a:lnTo>
                  <a:lnTo>
                    <a:pt x="540" y="54"/>
                  </a:lnTo>
                  <a:lnTo>
                    <a:pt x="545" y="47"/>
                  </a:lnTo>
                  <a:lnTo>
                    <a:pt x="552" y="43"/>
                  </a:lnTo>
                  <a:lnTo>
                    <a:pt x="558" y="39"/>
                  </a:lnTo>
                  <a:lnTo>
                    <a:pt x="563" y="34"/>
                  </a:lnTo>
                  <a:lnTo>
                    <a:pt x="569" y="32"/>
                  </a:lnTo>
                  <a:lnTo>
                    <a:pt x="574" y="28"/>
                  </a:lnTo>
                  <a:lnTo>
                    <a:pt x="580" y="24"/>
                  </a:lnTo>
                  <a:lnTo>
                    <a:pt x="583" y="22"/>
                  </a:lnTo>
                  <a:lnTo>
                    <a:pt x="589" y="17"/>
                  </a:lnTo>
                  <a:lnTo>
                    <a:pt x="593" y="11"/>
                  </a:lnTo>
                  <a:lnTo>
                    <a:pt x="596" y="9"/>
                  </a:lnTo>
                  <a:lnTo>
                    <a:pt x="602" y="4"/>
                  </a:lnTo>
                  <a:lnTo>
                    <a:pt x="605" y="0"/>
                  </a:lnTo>
                  <a:lnTo>
                    <a:pt x="609" y="0"/>
                  </a:lnTo>
                  <a:lnTo>
                    <a:pt x="609" y="2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08" name="Freeform 114"/>
            <p:cNvSpPr>
              <a:spLocks/>
            </p:cNvSpPr>
            <p:nvPr/>
          </p:nvSpPr>
          <p:spPr bwMode="auto">
            <a:xfrm>
              <a:off x="5362" y="3483"/>
              <a:ext cx="16" cy="32"/>
            </a:xfrm>
            <a:custGeom>
              <a:avLst/>
              <a:gdLst>
                <a:gd name="T0" fmla="*/ 4 w 31"/>
                <a:gd name="T1" fmla="*/ 12 h 32"/>
                <a:gd name="T2" fmla="*/ 4 w 31"/>
                <a:gd name="T3" fmla="*/ 21 h 32"/>
                <a:gd name="T4" fmla="*/ 4 w 31"/>
                <a:gd name="T5" fmla="*/ 25 h 32"/>
                <a:gd name="T6" fmla="*/ 4 w 31"/>
                <a:gd name="T7" fmla="*/ 29 h 32"/>
                <a:gd name="T8" fmla="*/ 3 w 31"/>
                <a:gd name="T9" fmla="*/ 32 h 32"/>
                <a:gd name="T10" fmla="*/ 2 w 31"/>
                <a:gd name="T11" fmla="*/ 32 h 32"/>
                <a:gd name="T12" fmla="*/ 1 w 31"/>
                <a:gd name="T13" fmla="*/ 25 h 32"/>
                <a:gd name="T14" fmla="*/ 1 w 31"/>
                <a:gd name="T15" fmla="*/ 21 h 32"/>
                <a:gd name="T16" fmla="*/ 0 w 31"/>
                <a:gd name="T17" fmla="*/ 17 h 32"/>
                <a:gd name="T18" fmla="*/ 0 w 31"/>
                <a:gd name="T19" fmla="*/ 12 h 32"/>
                <a:gd name="T20" fmla="*/ 1 w 31"/>
                <a:gd name="T21" fmla="*/ 8 h 32"/>
                <a:gd name="T22" fmla="*/ 1 w 31"/>
                <a:gd name="T23" fmla="*/ 4 h 32"/>
                <a:gd name="T24" fmla="*/ 1 w 31"/>
                <a:gd name="T25" fmla="*/ 2 h 32"/>
                <a:gd name="T26" fmla="*/ 2 w 31"/>
                <a:gd name="T27" fmla="*/ 2 h 32"/>
                <a:gd name="T28" fmla="*/ 2 w 31"/>
                <a:gd name="T29" fmla="*/ 0 h 32"/>
                <a:gd name="T30" fmla="*/ 3 w 31"/>
                <a:gd name="T31" fmla="*/ 2 h 32"/>
                <a:gd name="T32" fmla="*/ 3 w 31"/>
                <a:gd name="T33" fmla="*/ 2 h 32"/>
                <a:gd name="T34" fmla="*/ 3 w 31"/>
                <a:gd name="T35" fmla="*/ 4 h 32"/>
                <a:gd name="T36" fmla="*/ 4 w 31"/>
                <a:gd name="T37" fmla="*/ 6 h 32"/>
                <a:gd name="T38" fmla="*/ 4 w 31"/>
                <a:gd name="T39" fmla="*/ 8 h 32"/>
                <a:gd name="T40" fmla="*/ 4 w 31"/>
                <a:gd name="T41" fmla="*/ 12 h 3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1"/>
                <a:gd name="T64" fmla="*/ 0 h 32"/>
                <a:gd name="T65" fmla="*/ 31 w 31"/>
                <a:gd name="T66" fmla="*/ 32 h 3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1" h="32">
                  <a:moveTo>
                    <a:pt x="31" y="12"/>
                  </a:moveTo>
                  <a:lnTo>
                    <a:pt x="31" y="21"/>
                  </a:lnTo>
                  <a:lnTo>
                    <a:pt x="29" y="25"/>
                  </a:lnTo>
                  <a:lnTo>
                    <a:pt x="26" y="29"/>
                  </a:lnTo>
                  <a:lnTo>
                    <a:pt x="22" y="32"/>
                  </a:lnTo>
                  <a:lnTo>
                    <a:pt x="9" y="32"/>
                  </a:lnTo>
                  <a:lnTo>
                    <a:pt x="4" y="25"/>
                  </a:lnTo>
                  <a:lnTo>
                    <a:pt x="2" y="21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2"/>
                  </a:lnTo>
                  <a:lnTo>
                    <a:pt x="11" y="2"/>
                  </a:lnTo>
                  <a:lnTo>
                    <a:pt x="15" y="0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8" y="6"/>
                  </a:lnTo>
                  <a:lnTo>
                    <a:pt x="29" y="8"/>
                  </a:lnTo>
                  <a:lnTo>
                    <a:pt x="31" y="12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09" name="Freeform 115"/>
            <p:cNvSpPr>
              <a:spLocks/>
            </p:cNvSpPr>
            <p:nvPr/>
          </p:nvSpPr>
          <p:spPr bwMode="auto">
            <a:xfrm>
              <a:off x="5270" y="3536"/>
              <a:ext cx="92" cy="457"/>
            </a:xfrm>
            <a:custGeom>
              <a:avLst/>
              <a:gdLst>
                <a:gd name="T0" fmla="*/ 6 w 184"/>
                <a:gd name="T1" fmla="*/ 23 h 457"/>
                <a:gd name="T2" fmla="*/ 6 w 184"/>
                <a:gd name="T3" fmla="*/ 45 h 457"/>
                <a:gd name="T4" fmla="*/ 7 w 184"/>
                <a:gd name="T5" fmla="*/ 64 h 457"/>
                <a:gd name="T6" fmla="*/ 9 w 184"/>
                <a:gd name="T7" fmla="*/ 83 h 457"/>
                <a:gd name="T8" fmla="*/ 10 w 184"/>
                <a:gd name="T9" fmla="*/ 105 h 457"/>
                <a:gd name="T10" fmla="*/ 11 w 184"/>
                <a:gd name="T11" fmla="*/ 124 h 457"/>
                <a:gd name="T12" fmla="*/ 12 w 184"/>
                <a:gd name="T13" fmla="*/ 143 h 457"/>
                <a:gd name="T14" fmla="*/ 13 w 184"/>
                <a:gd name="T15" fmla="*/ 162 h 457"/>
                <a:gd name="T16" fmla="*/ 14 w 184"/>
                <a:gd name="T17" fmla="*/ 188 h 457"/>
                <a:gd name="T18" fmla="*/ 15 w 184"/>
                <a:gd name="T19" fmla="*/ 214 h 457"/>
                <a:gd name="T20" fmla="*/ 17 w 184"/>
                <a:gd name="T21" fmla="*/ 239 h 457"/>
                <a:gd name="T22" fmla="*/ 18 w 184"/>
                <a:gd name="T23" fmla="*/ 265 h 457"/>
                <a:gd name="T24" fmla="*/ 19 w 184"/>
                <a:gd name="T25" fmla="*/ 291 h 457"/>
                <a:gd name="T26" fmla="*/ 20 w 184"/>
                <a:gd name="T27" fmla="*/ 316 h 457"/>
                <a:gd name="T28" fmla="*/ 21 w 184"/>
                <a:gd name="T29" fmla="*/ 342 h 457"/>
                <a:gd name="T30" fmla="*/ 22 w 184"/>
                <a:gd name="T31" fmla="*/ 367 h 457"/>
                <a:gd name="T32" fmla="*/ 23 w 184"/>
                <a:gd name="T33" fmla="*/ 387 h 457"/>
                <a:gd name="T34" fmla="*/ 23 w 184"/>
                <a:gd name="T35" fmla="*/ 395 h 457"/>
                <a:gd name="T36" fmla="*/ 23 w 184"/>
                <a:gd name="T37" fmla="*/ 402 h 457"/>
                <a:gd name="T38" fmla="*/ 23 w 184"/>
                <a:gd name="T39" fmla="*/ 414 h 457"/>
                <a:gd name="T40" fmla="*/ 22 w 184"/>
                <a:gd name="T41" fmla="*/ 427 h 457"/>
                <a:gd name="T42" fmla="*/ 21 w 184"/>
                <a:gd name="T43" fmla="*/ 440 h 457"/>
                <a:gd name="T44" fmla="*/ 21 w 184"/>
                <a:gd name="T45" fmla="*/ 455 h 457"/>
                <a:gd name="T46" fmla="*/ 20 w 184"/>
                <a:gd name="T47" fmla="*/ 457 h 457"/>
                <a:gd name="T48" fmla="*/ 20 w 184"/>
                <a:gd name="T49" fmla="*/ 451 h 457"/>
                <a:gd name="T50" fmla="*/ 19 w 184"/>
                <a:gd name="T51" fmla="*/ 434 h 457"/>
                <a:gd name="T52" fmla="*/ 19 w 184"/>
                <a:gd name="T53" fmla="*/ 408 h 457"/>
                <a:gd name="T54" fmla="*/ 18 w 184"/>
                <a:gd name="T55" fmla="*/ 382 h 457"/>
                <a:gd name="T56" fmla="*/ 17 w 184"/>
                <a:gd name="T57" fmla="*/ 357 h 457"/>
                <a:gd name="T58" fmla="*/ 15 w 184"/>
                <a:gd name="T59" fmla="*/ 331 h 457"/>
                <a:gd name="T60" fmla="*/ 13 w 184"/>
                <a:gd name="T61" fmla="*/ 299 h 457"/>
                <a:gd name="T62" fmla="*/ 12 w 184"/>
                <a:gd name="T63" fmla="*/ 267 h 457"/>
                <a:gd name="T64" fmla="*/ 11 w 184"/>
                <a:gd name="T65" fmla="*/ 235 h 457"/>
                <a:gd name="T66" fmla="*/ 10 w 184"/>
                <a:gd name="T67" fmla="*/ 203 h 457"/>
                <a:gd name="T68" fmla="*/ 9 w 184"/>
                <a:gd name="T69" fmla="*/ 171 h 457"/>
                <a:gd name="T70" fmla="*/ 6 w 184"/>
                <a:gd name="T71" fmla="*/ 139 h 457"/>
                <a:gd name="T72" fmla="*/ 6 w 184"/>
                <a:gd name="T73" fmla="*/ 107 h 457"/>
                <a:gd name="T74" fmla="*/ 3 w 184"/>
                <a:gd name="T75" fmla="*/ 75 h 457"/>
                <a:gd name="T76" fmla="*/ 3 w 184"/>
                <a:gd name="T77" fmla="*/ 62 h 457"/>
                <a:gd name="T78" fmla="*/ 2 w 184"/>
                <a:gd name="T79" fmla="*/ 49 h 457"/>
                <a:gd name="T80" fmla="*/ 1 w 184"/>
                <a:gd name="T81" fmla="*/ 36 h 457"/>
                <a:gd name="T82" fmla="*/ 0 w 184"/>
                <a:gd name="T83" fmla="*/ 26 h 457"/>
                <a:gd name="T84" fmla="*/ 1 w 184"/>
                <a:gd name="T85" fmla="*/ 17 h 457"/>
                <a:gd name="T86" fmla="*/ 1 w 184"/>
                <a:gd name="T87" fmla="*/ 13 h 457"/>
                <a:gd name="T88" fmla="*/ 3 w 184"/>
                <a:gd name="T89" fmla="*/ 9 h 457"/>
                <a:gd name="T90" fmla="*/ 3 w 184"/>
                <a:gd name="T91" fmla="*/ 4 h 457"/>
                <a:gd name="T92" fmla="*/ 4 w 184"/>
                <a:gd name="T93" fmla="*/ 2 h 457"/>
                <a:gd name="T94" fmla="*/ 5 w 184"/>
                <a:gd name="T95" fmla="*/ 11 h 45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84"/>
                <a:gd name="T145" fmla="*/ 0 h 457"/>
                <a:gd name="T146" fmla="*/ 184 w 184"/>
                <a:gd name="T147" fmla="*/ 457 h 45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84" h="457">
                  <a:moveTo>
                    <a:pt x="36" y="15"/>
                  </a:moveTo>
                  <a:lnTo>
                    <a:pt x="42" y="23"/>
                  </a:lnTo>
                  <a:lnTo>
                    <a:pt x="45" y="34"/>
                  </a:lnTo>
                  <a:lnTo>
                    <a:pt x="51" y="45"/>
                  </a:lnTo>
                  <a:lnTo>
                    <a:pt x="55" y="53"/>
                  </a:lnTo>
                  <a:lnTo>
                    <a:pt x="60" y="64"/>
                  </a:lnTo>
                  <a:lnTo>
                    <a:pt x="66" y="73"/>
                  </a:lnTo>
                  <a:lnTo>
                    <a:pt x="69" y="83"/>
                  </a:lnTo>
                  <a:lnTo>
                    <a:pt x="75" y="94"/>
                  </a:lnTo>
                  <a:lnTo>
                    <a:pt x="78" y="105"/>
                  </a:lnTo>
                  <a:lnTo>
                    <a:pt x="84" y="113"/>
                  </a:lnTo>
                  <a:lnTo>
                    <a:pt x="87" y="124"/>
                  </a:lnTo>
                  <a:lnTo>
                    <a:pt x="93" y="132"/>
                  </a:lnTo>
                  <a:lnTo>
                    <a:pt x="97" y="143"/>
                  </a:lnTo>
                  <a:lnTo>
                    <a:pt x="100" y="154"/>
                  </a:lnTo>
                  <a:lnTo>
                    <a:pt x="104" y="162"/>
                  </a:lnTo>
                  <a:lnTo>
                    <a:pt x="108" y="175"/>
                  </a:lnTo>
                  <a:lnTo>
                    <a:pt x="113" y="188"/>
                  </a:lnTo>
                  <a:lnTo>
                    <a:pt x="117" y="201"/>
                  </a:lnTo>
                  <a:lnTo>
                    <a:pt x="122" y="214"/>
                  </a:lnTo>
                  <a:lnTo>
                    <a:pt x="126" y="226"/>
                  </a:lnTo>
                  <a:lnTo>
                    <a:pt x="131" y="239"/>
                  </a:lnTo>
                  <a:lnTo>
                    <a:pt x="135" y="252"/>
                  </a:lnTo>
                  <a:lnTo>
                    <a:pt x="140" y="265"/>
                  </a:lnTo>
                  <a:lnTo>
                    <a:pt x="146" y="278"/>
                  </a:lnTo>
                  <a:lnTo>
                    <a:pt x="149" y="291"/>
                  </a:lnTo>
                  <a:lnTo>
                    <a:pt x="155" y="303"/>
                  </a:lnTo>
                  <a:lnTo>
                    <a:pt x="159" y="316"/>
                  </a:lnTo>
                  <a:lnTo>
                    <a:pt x="162" y="329"/>
                  </a:lnTo>
                  <a:lnTo>
                    <a:pt x="168" y="342"/>
                  </a:lnTo>
                  <a:lnTo>
                    <a:pt x="171" y="355"/>
                  </a:lnTo>
                  <a:lnTo>
                    <a:pt x="175" y="367"/>
                  </a:lnTo>
                  <a:lnTo>
                    <a:pt x="180" y="380"/>
                  </a:lnTo>
                  <a:lnTo>
                    <a:pt x="180" y="387"/>
                  </a:lnTo>
                  <a:lnTo>
                    <a:pt x="182" y="391"/>
                  </a:lnTo>
                  <a:lnTo>
                    <a:pt x="184" y="395"/>
                  </a:lnTo>
                  <a:lnTo>
                    <a:pt x="184" y="402"/>
                  </a:lnTo>
                  <a:lnTo>
                    <a:pt x="182" y="402"/>
                  </a:lnTo>
                  <a:lnTo>
                    <a:pt x="180" y="408"/>
                  </a:lnTo>
                  <a:lnTo>
                    <a:pt x="177" y="414"/>
                  </a:lnTo>
                  <a:lnTo>
                    <a:pt x="175" y="421"/>
                  </a:lnTo>
                  <a:lnTo>
                    <a:pt x="171" y="427"/>
                  </a:lnTo>
                  <a:lnTo>
                    <a:pt x="170" y="434"/>
                  </a:lnTo>
                  <a:lnTo>
                    <a:pt x="166" y="440"/>
                  </a:lnTo>
                  <a:lnTo>
                    <a:pt x="164" y="446"/>
                  </a:lnTo>
                  <a:lnTo>
                    <a:pt x="162" y="455"/>
                  </a:lnTo>
                  <a:lnTo>
                    <a:pt x="160" y="457"/>
                  </a:lnTo>
                  <a:lnTo>
                    <a:pt x="157" y="457"/>
                  </a:lnTo>
                  <a:lnTo>
                    <a:pt x="155" y="455"/>
                  </a:lnTo>
                  <a:lnTo>
                    <a:pt x="153" y="451"/>
                  </a:lnTo>
                  <a:lnTo>
                    <a:pt x="153" y="440"/>
                  </a:lnTo>
                  <a:lnTo>
                    <a:pt x="149" y="434"/>
                  </a:lnTo>
                  <a:lnTo>
                    <a:pt x="148" y="421"/>
                  </a:lnTo>
                  <a:lnTo>
                    <a:pt x="146" y="408"/>
                  </a:lnTo>
                  <a:lnTo>
                    <a:pt x="142" y="395"/>
                  </a:lnTo>
                  <a:lnTo>
                    <a:pt x="139" y="382"/>
                  </a:lnTo>
                  <a:lnTo>
                    <a:pt x="133" y="370"/>
                  </a:lnTo>
                  <a:lnTo>
                    <a:pt x="129" y="357"/>
                  </a:lnTo>
                  <a:lnTo>
                    <a:pt x="124" y="344"/>
                  </a:lnTo>
                  <a:lnTo>
                    <a:pt x="120" y="331"/>
                  </a:lnTo>
                  <a:lnTo>
                    <a:pt x="115" y="316"/>
                  </a:lnTo>
                  <a:lnTo>
                    <a:pt x="109" y="299"/>
                  </a:lnTo>
                  <a:lnTo>
                    <a:pt x="104" y="282"/>
                  </a:lnTo>
                  <a:lnTo>
                    <a:pt x="98" y="267"/>
                  </a:lnTo>
                  <a:lnTo>
                    <a:pt x="93" y="250"/>
                  </a:lnTo>
                  <a:lnTo>
                    <a:pt x="87" y="235"/>
                  </a:lnTo>
                  <a:lnTo>
                    <a:pt x="82" y="218"/>
                  </a:lnTo>
                  <a:lnTo>
                    <a:pt x="76" y="203"/>
                  </a:lnTo>
                  <a:lnTo>
                    <a:pt x="71" y="186"/>
                  </a:lnTo>
                  <a:lnTo>
                    <a:pt x="66" y="171"/>
                  </a:lnTo>
                  <a:lnTo>
                    <a:pt x="60" y="154"/>
                  </a:lnTo>
                  <a:lnTo>
                    <a:pt x="53" y="139"/>
                  </a:lnTo>
                  <a:lnTo>
                    <a:pt x="47" y="122"/>
                  </a:lnTo>
                  <a:lnTo>
                    <a:pt x="42" y="107"/>
                  </a:lnTo>
                  <a:lnTo>
                    <a:pt x="36" y="92"/>
                  </a:lnTo>
                  <a:lnTo>
                    <a:pt x="29" y="75"/>
                  </a:lnTo>
                  <a:lnTo>
                    <a:pt x="25" y="68"/>
                  </a:lnTo>
                  <a:lnTo>
                    <a:pt x="22" y="62"/>
                  </a:lnTo>
                  <a:lnTo>
                    <a:pt x="20" y="56"/>
                  </a:lnTo>
                  <a:lnTo>
                    <a:pt x="16" y="49"/>
                  </a:lnTo>
                  <a:lnTo>
                    <a:pt x="13" y="43"/>
                  </a:lnTo>
                  <a:lnTo>
                    <a:pt x="9" y="36"/>
                  </a:lnTo>
                  <a:lnTo>
                    <a:pt x="5" y="30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2" y="17"/>
                  </a:lnTo>
                  <a:lnTo>
                    <a:pt x="7" y="15"/>
                  </a:lnTo>
                  <a:lnTo>
                    <a:pt x="11" y="13"/>
                  </a:lnTo>
                  <a:lnTo>
                    <a:pt x="14" y="11"/>
                  </a:lnTo>
                  <a:lnTo>
                    <a:pt x="18" y="9"/>
                  </a:lnTo>
                  <a:lnTo>
                    <a:pt x="22" y="6"/>
                  </a:lnTo>
                  <a:lnTo>
                    <a:pt x="25" y="4"/>
                  </a:lnTo>
                  <a:lnTo>
                    <a:pt x="29" y="0"/>
                  </a:lnTo>
                  <a:lnTo>
                    <a:pt x="31" y="2"/>
                  </a:lnTo>
                  <a:lnTo>
                    <a:pt x="33" y="6"/>
                  </a:lnTo>
                  <a:lnTo>
                    <a:pt x="33" y="11"/>
                  </a:lnTo>
                  <a:lnTo>
                    <a:pt x="36" y="15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10" name="Freeform 116"/>
            <p:cNvSpPr>
              <a:spLocks/>
            </p:cNvSpPr>
            <p:nvPr/>
          </p:nvSpPr>
          <p:spPr bwMode="auto">
            <a:xfrm>
              <a:off x="5326" y="3574"/>
              <a:ext cx="17" cy="30"/>
            </a:xfrm>
            <a:custGeom>
              <a:avLst/>
              <a:gdLst>
                <a:gd name="T0" fmla="*/ 3 w 35"/>
                <a:gd name="T1" fmla="*/ 7 h 30"/>
                <a:gd name="T2" fmla="*/ 4 w 35"/>
                <a:gd name="T3" fmla="*/ 11 h 30"/>
                <a:gd name="T4" fmla="*/ 4 w 35"/>
                <a:gd name="T5" fmla="*/ 15 h 30"/>
                <a:gd name="T6" fmla="*/ 4 w 35"/>
                <a:gd name="T7" fmla="*/ 20 h 30"/>
                <a:gd name="T8" fmla="*/ 3 w 35"/>
                <a:gd name="T9" fmla="*/ 28 h 30"/>
                <a:gd name="T10" fmla="*/ 3 w 35"/>
                <a:gd name="T11" fmla="*/ 28 h 30"/>
                <a:gd name="T12" fmla="*/ 3 w 35"/>
                <a:gd name="T13" fmla="*/ 30 h 30"/>
                <a:gd name="T14" fmla="*/ 1 w 35"/>
                <a:gd name="T15" fmla="*/ 30 h 30"/>
                <a:gd name="T16" fmla="*/ 0 w 35"/>
                <a:gd name="T17" fmla="*/ 28 h 30"/>
                <a:gd name="T18" fmla="*/ 0 w 35"/>
                <a:gd name="T19" fmla="*/ 28 h 30"/>
                <a:gd name="T20" fmla="*/ 0 w 35"/>
                <a:gd name="T21" fmla="*/ 26 h 30"/>
                <a:gd name="T22" fmla="*/ 0 w 35"/>
                <a:gd name="T23" fmla="*/ 22 h 30"/>
                <a:gd name="T24" fmla="*/ 0 w 35"/>
                <a:gd name="T25" fmla="*/ 15 h 30"/>
                <a:gd name="T26" fmla="*/ 0 w 35"/>
                <a:gd name="T27" fmla="*/ 11 h 30"/>
                <a:gd name="T28" fmla="*/ 1 w 35"/>
                <a:gd name="T29" fmla="*/ 3 h 30"/>
                <a:gd name="T30" fmla="*/ 1 w 35"/>
                <a:gd name="T31" fmla="*/ 0 h 30"/>
                <a:gd name="T32" fmla="*/ 2 w 35"/>
                <a:gd name="T33" fmla="*/ 0 h 30"/>
                <a:gd name="T34" fmla="*/ 3 w 35"/>
                <a:gd name="T35" fmla="*/ 3 h 30"/>
                <a:gd name="T36" fmla="*/ 3 w 35"/>
                <a:gd name="T37" fmla="*/ 3 h 30"/>
                <a:gd name="T38" fmla="*/ 3 w 35"/>
                <a:gd name="T39" fmla="*/ 7 h 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"/>
                <a:gd name="T61" fmla="*/ 0 h 30"/>
                <a:gd name="T62" fmla="*/ 35 w 35"/>
                <a:gd name="T63" fmla="*/ 30 h 3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" h="30">
                  <a:moveTo>
                    <a:pt x="29" y="7"/>
                  </a:moveTo>
                  <a:lnTo>
                    <a:pt x="33" y="11"/>
                  </a:lnTo>
                  <a:lnTo>
                    <a:pt x="35" y="15"/>
                  </a:lnTo>
                  <a:lnTo>
                    <a:pt x="35" y="20"/>
                  </a:lnTo>
                  <a:lnTo>
                    <a:pt x="28" y="28"/>
                  </a:lnTo>
                  <a:lnTo>
                    <a:pt x="26" y="28"/>
                  </a:lnTo>
                  <a:lnTo>
                    <a:pt x="24" y="30"/>
                  </a:lnTo>
                  <a:lnTo>
                    <a:pt x="11" y="30"/>
                  </a:lnTo>
                  <a:lnTo>
                    <a:pt x="7" y="28"/>
                  </a:lnTo>
                  <a:lnTo>
                    <a:pt x="6" y="28"/>
                  </a:lnTo>
                  <a:lnTo>
                    <a:pt x="2" y="26"/>
                  </a:lnTo>
                  <a:lnTo>
                    <a:pt x="0" y="22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9" y="3"/>
                  </a:lnTo>
                  <a:lnTo>
                    <a:pt x="13" y="0"/>
                  </a:lnTo>
                  <a:lnTo>
                    <a:pt x="22" y="0"/>
                  </a:lnTo>
                  <a:lnTo>
                    <a:pt x="24" y="3"/>
                  </a:lnTo>
                  <a:lnTo>
                    <a:pt x="26" y="3"/>
                  </a:lnTo>
                  <a:lnTo>
                    <a:pt x="29" y="7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11" name="Freeform 117"/>
            <p:cNvSpPr>
              <a:spLocks/>
            </p:cNvSpPr>
            <p:nvPr/>
          </p:nvSpPr>
          <p:spPr bwMode="auto">
            <a:xfrm>
              <a:off x="5082" y="3585"/>
              <a:ext cx="16" cy="32"/>
            </a:xfrm>
            <a:custGeom>
              <a:avLst/>
              <a:gdLst>
                <a:gd name="T0" fmla="*/ 4 w 31"/>
                <a:gd name="T1" fmla="*/ 9 h 32"/>
                <a:gd name="T2" fmla="*/ 4 w 31"/>
                <a:gd name="T3" fmla="*/ 15 h 32"/>
                <a:gd name="T4" fmla="*/ 4 w 31"/>
                <a:gd name="T5" fmla="*/ 21 h 32"/>
                <a:gd name="T6" fmla="*/ 4 w 31"/>
                <a:gd name="T7" fmla="*/ 26 h 32"/>
                <a:gd name="T8" fmla="*/ 3 w 31"/>
                <a:gd name="T9" fmla="*/ 32 h 32"/>
                <a:gd name="T10" fmla="*/ 2 w 31"/>
                <a:gd name="T11" fmla="*/ 32 h 32"/>
                <a:gd name="T12" fmla="*/ 1 w 31"/>
                <a:gd name="T13" fmla="*/ 28 h 32"/>
                <a:gd name="T14" fmla="*/ 1 w 31"/>
                <a:gd name="T15" fmla="*/ 26 h 32"/>
                <a:gd name="T16" fmla="*/ 1 w 31"/>
                <a:gd name="T17" fmla="*/ 21 h 32"/>
                <a:gd name="T18" fmla="*/ 0 w 31"/>
                <a:gd name="T19" fmla="*/ 15 h 32"/>
                <a:gd name="T20" fmla="*/ 0 w 31"/>
                <a:gd name="T21" fmla="*/ 9 h 32"/>
                <a:gd name="T22" fmla="*/ 1 w 31"/>
                <a:gd name="T23" fmla="*/ 4 h 32"/>
                <a:gd name="T24" fmla="*/ 1 w 31"/>
                <a:gd name="T25" fmla="*/ 0 h 32"/>
                <a:gd name="T26" fmla="*/ 2 w 31"/>
                <a:gd name="T27" fmla="*/ 0 h 32"/>
                <a:gd name="T28" fmla="*/ 3 w 31"/>
                <a:gd name="T29" fmla="*/ 2 h 32"/>
                <a:gd name="T30" fmla="*/ 3 w 31"/>
                <a:gd name="T31" fmla="*/ 4 h 32"/>
                <a:gd name="T32" fmla="*/ 4 w 31"/>
                <a:gd name="T33" fmla="*/ 7 h 32"/>
                <a:gd name="T34" fmla="*/ 4 w 31"/>
                <a:gd name="T35" fmla="*/ 9 h 3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1"/>
                <a:gd name="T55" fmla="*/ 0 h 32"/>
                <a:gd name="T56" fmla="*/ 31 w 31"/>
                <a:gd name="T57" fmla="*/ 32 h 3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1" h="32">
                  <a:moveTo>
                    <a:pt x="31" y="9"/>
                  </a:moveTo>
                  <a:lnTo>
                    <a:pt x="29" y="15"/>
                  </a:lnTo>
                  <a:lnTo>
                    <a:pt x="27" y="21"/>
                  </a:lnTo>
                  <a:lnTo>
                    <a:pt x="26" y="26"/>
                  </a:lnTo>
                  <a:lnTo>
                    <a:pt x="24" y="32"/>
                  </a:lnTo>
                  <a:lnTo>
                    <a:pt x="11" y="32"/>
                  </a:lnTo>
                  <a:lnTo>
                    <a:pt x="7" y="28"/>
                  </a:lnTo>
                  <a:lnTo>
                    <a:pt x="4" y="26"/>
                  </a:lnTo>
                  <a:lnTo>
                    <a:pt x="4" y="21"/>
                  </a:lnTo>
                  <a:lnTo>
                    <a:pt x="0" y="15"/>
                  </a:lnTo>
                  <a:lnTo>
                    <a:pt x="0" y="9"/>
                  </a:lnTo>
                  <a:lnTo>
                    <a:pt x="2" y="4"/>
                  </a:lnTo>
                  <a:lnTo>
                    <a:pt x="6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4" y="4"/>
                  </a:lnTo>
                  <a:lnTo>
                    <a:pt x="27" y="7"/>
                  </a:lnTo>
                  <a:lnTo>
                    <a:pt x="31" y="9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12" name="Freeform 118"/>
            <p:cNvSpPr>
              <a:spLocks/>
            </p:cNvSpPr>
            <p:nvPr/>
          </p:nvSpPr>
          <p:spPr bwMode="auto">
            <a:xfrm>
              <a:off x="5109" y="3602"/>
              <a:ext cx="13" cy="26"/>
            </a:xfrm>
            <a:custGeom>
              <a:avLst/>
              <a:gdLst>
                <a:gd name="T0" fmla="*/ 4 w 25"/>
                <a:gd name="T1" fmla="*/ 11 h 26"/>
                <a:gd name="T2" fmla="*/ 4 w 25"/>
                <a:gd name="T3" fmla="*/ 15 h 26"/>
                <a:gd name="T4" fmla="*/ 3 w 25"/>
                <a:gd name="T5" fmla="*/ 19 h 26"/>
                <a:gd name="T6" fmla="*/ 3 w 25"/>
                <a:gd name="T7" fmla="*/ 24 h 26"/>
                <a:gd name="T8" fmla="*/ 3 w 25"/>
                <a:gd name="T9" fmla="*/ 24 h 26"/>
                <a:gd name="T10" fmla="*/ 3 w 25"/>
                <a:gd name="T11" fmla="*/ 26 h 26"/>
                <a:gd name="T12" fmla="*/ 2 w 25"/>
                <a:gd name="T13" fmla="*/ 26 h 26"/>
                <a:gd name="T14" fmla="*/ 1 w 25"/>
                <a:gd name="T15" fmla="*/ 24 h 26"/>
                <a:gd name="T16" fmla="*/ 1 w 25"/>
                <a:gd name="T17" fmla="*/ 19 h 26"/>
                <a:gd name="T18" fmla="*/ 1 w 25"/>
                <a:gd name="T19" fmla="*/ 17 h 26"/>
                <a:gd name="T20" fmla="*/ 0 w 25"/>
                <a:gd name="T21" fmla="*/ 15 h 26"/>
                <a:gd name="T22" fmla="*/ 0 w 25"/>
                <a:gd name="T23" fmla="*/ 11 h 26"/>
                <a:gd name="T24" fmla="*/ 1 w 25"/>
                <a:gd name="T25" fmla="*/ 7 h 26"/>
                <a:gd name="T26" fmla="*/ 1 w 25"/>
                <a:gd name="T27" fmla="*/ 2 h 26"/>
                <a:gd name="T28" fmla="*/ 1 w 25"/>
                <a:gd name="T29" fmla="*/ 0 h 26"/>
                <a:gd name="T30" fmla="*/ 3 w 25"/>
                <a:gd name="T31" fmla="*/ 0 h 26"/>
                <a:gd name="T32" fmla="*/ 3 w 25"/>
                <a:gd name="T33" fmla="*/ 2 h 26"/>
                <a:gd name="T34" fmla="*/ 4 w 25"/>
                <a:gd name="T35" fmla="*/ 7 h 26"/>
                <a:gd name="T36" fmla="*/ 4 w 25"/>
                <a:gd name="T37" fmla="*/ 11 h 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"/>
                <a:gd name="T58" fmla="*/ 0 h 26"/>
                <a:gd name="T59" fmla="*/ 25 w 25"/>
                <a:gd name="T60" fmla="*/ 26 h 2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" h="26">
                  <a:moveTo>
                    <a:pt x="25" y="11"/>
                  </a:moveTo>
                  <a:lnTo>
                    <a:pt x="25" y="15"/>
                  </a:lnTo>
                  <a:lnTo>
                    <a:pt x="24" y="19"/>
                  </a:lnTo>
                  <a:lnTo>
                    <a:pt x="20" y="24"/>
                  </a:lnTo>
                  <a:lnTo>
                    <a:pt x="18" y="24"/>
                  </a:lnTo>
                  <a:lnTo>
                    <a:pt x="18" y="26"/>
                  </a:lnTo>
                  <a:lnTo>
                    <a:pt x="9" y="26"/>
                  </a:lnTo>
                  <a:lnTo>
                    <a:pt x="5" y="24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3" y="2"/>
                  </a:lnTo>
                  <a:lnTo>
                    <a:pt x="5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5" y="7"/>
                  </a:lnTo>
                  <a:lnTo>
                    <a:pt x="25" y="11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13" name="Freeform 119"/>
            <p:cNvSpPr>
              <a:spLocks/>
            </p:cNvSpPr>
            <p:nvPr/>
          </p:nvSpPr>
          <p:spPr bwMode="auto">
            <a:xfrm>
              <a:off x="5047" y="3606"/>
              <a:ext cx="17" cy="39"/>
            </a:xfrm>
            <a:custGeom>
              <a:avLst/>
              <a:gdLst>
                <a:gd name="T0" fmla="*/ 5 w 33"/>
                <a:gd name="T1" fmla="*/ 18 h 39"/>
                <a:gd name="T2" fmla="*/ 4 w 33"/>
                <a:gd name="T3" fmla="*/ 22 h 39"/>
                <a:gd name="T4" fmla="*/ 4 w 33"/>
                <a:gd name="T5" fmla="*/ 26 h 39"/>
                <a:gd name="T6" fmla="*/ 4 w 33"/>
                <a:gd name="T7" fmla="*/ 28 h 39"/>
                <a:gd name="T8" fmla="*/ 4 w 33"/>
                <a:gd name="T9" fmla="*/ 33 h 39"/>
                <a:gd name="T10" fmla="*/ 3 w 33"/>
                <a:gd name="T11" fmla="*/ 37 h 39"/>
                <a:gd name="T12" fmla="*/ 3 w 33"/>
                <a:gd name="T13" fmla="*/ 37 h 39"/>
                <a:gd name="T14" fmla="*/ 3 w 33"/>
                <a:gd name="T15" fmla="*/ 39 h 39"/>
                <a:gd name="T16" fmla="*/ 2 w 33"/>
                <a:gd name="T17" fmla="*/ 39 h 39"/>
                <a:gd name="T18" fmla="*/ 2 w 33"/>
                <a:gd name="T19" fmla="*/ 37 h 39"/>
                <a:gd name="T20" fmla="*/ 1 w 33"/>
                <a:gd name="T21" fmla="*/ 37 h 39"/>
                <a:gd name="T22" fmla="*/ 1 w 33"/>
                <a:gd name="T23" fmla="*/ 30 h 39"/>
                <a:gd name="T24" fmla="*/ 0 w 33"/>
                <a:gd name="T25" fmla="*/ 24 h 39"/>
                <a:gd name="T26" fmla="*/ 0 w 33"/>
                <a:gd name="T27" fmla="*/ 9 h 39"/>
                <a:gd name="T28" fmla="*/ 1 w 33"/>
                <a:gd name="T29" fmla="*/ 3 h 39"/>
                <a:gd name="T30" fmla="*/ 1 w 33"/>
                <a:gd name="T31" fmla="*/ 3 h 39"/>
                <a:gd name="T32" fmla="*/ 2 w 33"/>
                <a:gd name="T33" fmla="*/ 0 h 39"/>
                <a:gd name="T34" fmla="*/ 2 w 33"/>
                <a:gd name="T35" fmla="*/ 0 h 39"/>
                <a:gd name="T36" fmla="*/ 2 w 33"/>
                <a:gd name="T37" fmla="*/ 3 h 39"/>
                <a:gd name="T38" fmla="*/ 3 w 33"/>
                <a:gd name="T39" fmla="*/ 5 h 39"/>
                <a:gd name="T40" fmla="*/ 3 w 33"/>
                <a:gd name="T41" fmla="*/ 5 h 39"/>
                <a:gd name="T42" fmla="*/ 4 w 33"/>
                <a:gd name="T43" fmla="*/ 9 h 39"/>
                <a:gd name="T44" fmla="*/ 4 w 33"/>
                <a:gd name="T45" fmla="*/ 11 h 39"/>
                <a:gd name="T46" fmla="*/ 4 w 33"/>
                <a:gd name="T47" fmla="*/ 13 h 39"/>
                <a:gd name="T48" fmla="*/ 5 w 33"/>
                <a:gd name="T49" fmla="*/ 18 h 3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3"/>
                <a:gd name="T76" fmla="*/ 0 h 39"/>
                <a:gd name="T77" fmla="*/ 33 w 33"/>
                <a:gd name="T78" fmla="*/ 39 h 3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3" h="39">
                  <a:moveTo>
                    <a:pt x="33" y="18"/>
                  </a:moveTo>
                  <a:lnTo>
                    <a:pt x="29" y="22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5" y="33"/>
                  </a:lnTo>
                  <a:lnTo>
                    <a:pt x="22" y="37"/>
                  </a:lnTo>
                  <a:lnTo>
                    <a:pt x="20" y="37"/>
                  </a:lnTo>
                  <a:lnTo>
                    <a:pt x="18" y="39"/>
                  </a:lnTo>
                  <a:lnTo>
                    <a:pt x="13" y="39"/>
                  </a:lnTo>
                  <a:lnTo>
                    <a:pt x="11" y="37"/>
                  </a:lnTo>
                  <a:lnTo>
                    <a:pt x="5" y="37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9"/>
                  </a:lnTo>
                  <a:lnTo>
                    <a:pt x="5" y="3"/>
                  </a:lnTo>
                  <a:lnTo>
                    <a:pt x="7" y="3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6" y="3"/>
                  </a:lnTo>
                  <a:lnTo>
                    <a:pt x="20" y="5"/>
                  </a:lnTo>
                  <a:lnTo>
                    <a:pt x="23" y="5"/>
                  </a:lnTo>
                  <a:lnTo>
                    <a:pt x="25" y="9"/>
                  </a:lnTo>
                  <a:lnTo>
                    <a:pt x="29" y="11"/>
                  </a:lnTo>
                  <a:lnTo>
                    <a:pt x="31" y="13"/>
                  </a:lnTo>
                  <a:lnTo>
                    <a:pt x="33" y="18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14" name="Freeform 120"/>
            <p:cNvSpPr>
              <a:spLocks/>
            </p:cNvSpPr>
            <p:nvPr/>
          </p:nvSpPr>
          <p:spPr bwMode="auto">
            <a:xfrm>
              <a:off x="5023" y="3671"/>
              <a:ext cx="15" cy="38"/>
            </a:xfrm>
            <a:custGeom>
              <a:avLst/>
              <a:gdLst>
                <a:gd name="T0" fmla="*/ 3 w 31"/>
                <a:gd name="T1" fmla="*/ 12 h 38"/>
                <a:gd name="T2" fmla="*/ 3 w 31"/>
                <a:gd name="T3" fmla="*/ 17 h 38"/>
                <a:gd name="T4" fmla="*/ 3 w 31"/>
                <a:gd name="T5" fmla="*/ 23 h 38"/>
                <a:gd name="T6" fmla="*/ 3 w 31"/>
                <a:gd name="T7" fmla="*/ 27 h 38"/>
                <a:gd name="T8" fmla="*/ 3 w 31"/>
                <a:gd name="T9" fmla="*/ 34 h 38"/>
                <a:gd name="T10" fmla="*/ 2 w 31"/>
                <a:gd name="T11" fmla="*/ 38 h 38"/>
                <a:gd name="T12" fmla="*/ 1 w 31"/>
                <a:gd name="T13" fmla="*/ 38 h 38"/>
                <a:gd name="T14" fmla="*/ 1 w 31"/>
                <a:gd name="T15" fmla="*/ 34 h 38"/>
                <a:gd name="T16" fmla="*/ 1 w 31"/>
                <a:gd name="T17" fmla="*/ 34 h 38"/>
                <a:gd name="T18" fmla="*/ 0 w 31"/>
                <a:gd name="T19" fmla="*/ 27 h 38"/>
                <a:gd name="T20" fmla="*/ 0 w 31"/>
                <a:gd name="T21" fmla="*/ 25 h 38"/>
                <a:gd name="T22" fmla="*/ 0 w 31"/>
                <a:gd name="T23" fmla="*/ 23 h 38"/>
                <a:gd name="T24" fmla="*/ 0 w 31"/>
                <a:gd name="T25" fmla="*/ 12 h 38"/>
                <a:gd name="T26" fmla="*/ 0 w 31"/>
                <a:gd name="T27" fmla="*/ 10 h 38"/>
                <a:gd name="T28" fmla="*/ 0 w 31"/>
                <a:gd name="T29" fmla="*/ 6 h 38"/>
                <a:gd name="T30" fmla="*/ 0 w 31"/>
                <a:gd name="T31" fmla="*/ 2 h 38"/>
                <a:gd name="T32" fmla="*/ 1 w 31"/>
                <a:gd name="T33" fmla="*/ 0 h 38"/>
                <a:gd name="T34" fmla="*/ 2 w 31"/>
                <a:gd name="T35" fmla="*/ 0 h 38"/>
                <a:gd name="T36" fmla="*/ 2 w 31"/>
                <a:gd name="T37" fmla="*/ 2 h 38"/>
                <a:gd name="T38" fmla="*/ 3 w 31"/>
                <a:gd name="T39" fmla="*/ 4 h 38"/>
                <a:gd name="T40" fmla="*/ 3 w 31"/>
                <a:gd name="T41" fmla="*/ 6 h 38"/>
                <a:gd name="T42" fmla="*/ 3 w 31"/>
                <a:gd name="T43" fmla="*/ 10 h 38"/>
                <a:gd name="T44" fmla="*/ 3 w 31"/>
                <a:gd name="T45" fmla="*/ 12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1"/>
                <a:gd name="T70" fmla="*/ 0 h 38"/>
                <a:gd name="T71" fmla="*/ 31 w 31"/>
                <a:gd name="T72" fmla="*/ 38 h 3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1" h="38">
                  <a:moveTo>
                    <a:pt x="30" y="12"/>
                  </a:moveTo>
                  <a:lnTo>
                    <a:pt x="31" y="17"/>
                  </a:lnTo>
                  <a:lnTo>
                    <a:pt x="30" y="23"/>
                  </a:lnTo>
                  <a:lnTo>
                    <a:pt x="28" y="27"/>
                  </a:lnTo>
                  <a:lnTo>
                    <a:pt x="26" y="34"/>
                  </a:lnTo>
                  <a:lnTo>
                    <a:pt x="22" y="38"/>
                  </a:lnTo>
                  <a:lnTo>
                    <a:pt x="13" y="38"/>
                  </a:lnTo>
                  <a:lnTo>
                    <a:pt x="10" y="34"/>
                  </a:lnTo>
                  <a:lnTo>
                    <a:pt x="8" y="34"/>
                  </a:lnTo>
                  <a:lnTo>
                    <a:pt x="2" y="27"/>
                  </a:lnTo>
                  <a:lnTo>
                    <a:pt x="2" y="2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2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30" y="12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15" name="Freeform 121"/>
            <p:cNvSpPr>
              <a:spLocks/>
            </p:cNvSpPr>
            <p:nvPr/>
          </p:nvSpPr>
          <p:spPr bwMode="auto">
            <a:xfrm>
              <a:off x="5266" y="3679"/>
              <a:ext cx="19" cy="36"/>
            </a:xfrm>
            <a:custGeom>
              <a:avLst/>
              <a:gdLst>
                <a:gd name="T0" fmla="*/ 5 w 36"/>
                <a:gd name="T1" fmla="*/ 7 h 36"/>
                <a:gd name="T2" fmla="*/ 5 w 36"/>
                <a:gd name="T3" fmla="*/ 11 h 36"/>
                <a:gd name="T4" fmla="*/ 5 w 36"/>
                <a:gd name="T5" fmla="*/ 15 h 36"/>
                <a:gd name="T6" fmla="*/ 5 w 36"/>
                <a:gd name="T7" fmla="*/ 19 h 36"/>
                <a:gd name="T8" fmla="*/ 5 w 36"/>
                <a:gd name="T9" fmla="*/ 24 h 36"/>
                <a:gd name="T10" fmla="*/ 4 w 36"/>
                <a:gd name="T11" fmla="*/ 28 h 36"/>
                <a:gd name="T12" fmla="*/ 4 w 36"/>
                <a:gd name="T13" fmla="*/ 30 h 36"/>
                <a:gd name="T14" fmla="*/ 4 w 36"/>
                <a:gd name="T15" fmla="*/ 32 h 36"/>
                <a:gd name="T16" fmla="*/ 4 w 36"/>
                <a:gd name="T17" fmla="*/ 32 h 36"/>
                <a:gd name="T18" fmla="*/ 4 w 36"/>
                <a:gd name="T19" fmla="*/ 34 h 36"/>
                <a:gd name="T20" fmla="*/ 3 w 36"/>
                <a:gd name="T21" fmla="*/ 34 h 36"/>
                <a:gd name="T22" fmla="*/ 3 w 36"/>
                <a:gd name="T23" fmla="*/ 36 h 36"/>
                <a:gd name="T24" fmla="*/ 3 w 36"/>
                <a:gd name="T25" fmla="*/ 34 h 36"/>
                <a:gd name="T26" fmla="*/ 2 w 36"/>
                <a:gd name="T27" fmla="*/ 34 h 36"/>
                <a:gd name="T28" fmla="*/ 2 w 36"/>
                <a:gd name="T29" fmla="*/ 32 h 36"/>
                <a:gd name="T30" fmla="*/ 2 w 36"/>
                <a:gd name="T31" fmla="*/ 32 h 36"/>
                <a:gd name="T32" fmla="*/ 2 w 36"/>
                <a:gd name="T33" fmla="*/ 30 h 36"/>
                <a:gd name="T34" fmla="*/ 1 w 36"/>
                <a:gd name="T35" fmla="*/ 30 h 36"/>
                <a:gd name="T36" fmla="*/ 1 w 36"/>
                <a:gd name="T37" fmla="*/ 28 h 36"/>
                <a:gd name="T38" fmla="*/ 1 w 36"/>
                <a:gd name="T39" fmla="*/ 28 h 36"/>
                <a:gd name="T40" fmla="*/ 1 w 36"/>
                <a:gd name="T41" fmla="*/ 26 h 36"/>
                <a:gd name="T42" fmla="*/ 1 w 36"/>
                <a:gd name="T43" fmla="*/ 24 h 36"/>
                <a:gd name="T44" fmla="*/ 0 w 36"/>
                <a:gd name="T45" fmla="*/ 21 h 36"/>
                <a:gd name="T46" fmla="*/ 1 w 36"/>
                <a:gd name="T47" fmla="*/ 19 h 36"/>
                <a:gd name="T48" fmla="*/ 1 w 36"/>
                <a:gd name="T49" fmla="*/ 15 h 36"/>
                <a:gd name="T50" fmla="*/ 1 w 36"/>
                <a:gd name="T51" fmla="*/ 11 h 36"/>
                <a:gd name="T52" fmla="*/ 1 w 36"/>
                <a:gd name="T53" fmla="*/ 9 h 36"/>
                <a:gd name="T54" fmla="*/ 1 w 36"/>
                <a:gd name="T55" fmla="*/ 4 h 36"/>
                <a:gd name="T56" fmla="*/ 2 w 36"/>
                <a:gd name="T57" fmla="*/ 2 h 36"/>
                <a:gd name="T58" fmla="*/ 2 w 36"/>
                <a:gd name="T59" fmla="*/ 2 h 36"/>
                <a:gd name="T60" fmla="*/ 3 w 36"/>
                <a:gd name="T61" fmla="*/ 0 h 36"/>
                <a:gd name="T62" fmla="*/ 4 w 36"/>
                <a:gd name="T63" fmla="*/ 0 h 36"/>
                <a:gd name="T64" fmla="*/ 4 w 36"/>
                <a:gd name="T65" fmla="*/ 2 h 36"/>
                <a:gd name="T66" fmla="*/ 4 w 36"/>
                <a:gd name="T67" fmla="*/ 2 h 36"/>
                <a:gd name="T68" fmla="*/ 5 w 36"/>
                <a:gd name="T69" fmla="*/ 7 h 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6"/>
                <a:gd name="T106" fmla="*/ 0 h 36"/>
                <a:gd name="T107" fmla="*/ 36 w 36"/>
                <a:gd name="T108" fmla="*/ 36 h 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6" h="36">
                  <a:moveTo>
                    <a:pt x="32" y="7"/>
                  </a:moveTo>
                  <a:lnTo>
                    <a:pt x="34" y="11"/>
                  </a:lnTo>
                  <a:lnTo>
                    <a:pt x="36" y="15"/>
                  </a:lnTo>
                  <a:lnTo>
                    <a:pt x="34" y="19"/>
                  </a:lnTo>
                  <a:lnTo>
                    <a:pt x="34" y="24"/>
                  </a:lnTo>
                  <a:lnTo>
                    <a:pt x="31" y="28"/>
                  </a:lnTo>
                  <a:lnTo>
                    <a:pt x="31" y="30"/>
                  </a:lnTo>
                  <a:lnTo>
                    <a:pt x="29" y="32"/>
                  </a:lnTo>
                  <a:lnTo>
                    <a:pt x="27" y="32"/>
                  </a:lnTo>
                  <a:lnTo>
                    <a:pt x="25" y="34"/>
                  </a:lnTo>
                  <a:lnTo>
                    <a:pt x="23" y="34"/>
                  </a:lnTo>
                  <a:lnTo>
                    <a:pt x="21" y="36"/>
                  </a:lnTo>
                  <a:lnTo>
                    <a:pt x="18" y="34"/>
                  </a:lnTo>
                  <a:lnTo>
                    <a:pt x="16" y="34"/>
                  </a:lnTo>
                  <a:lnTo>
                    <a:pt x="14" y="32"/>
                  </a:lnTo>
                  <a:lnTo>
                    <a:pt x="11" y="32"/>
                  </a:lnTo>
                  <a:lnTo>
                    <a:pt x="9" y="30"/>
                  </a:lnTo>
                  <a:lnTo>
                    <a:pt x="7" y="30"/>
                  </a:lnTo>
                  <a:lnTo>
                    <a:pt x="5" y="28"/>
                  </a:lnTo>
                  <a:lnTo>
                    <a:pt x="3" y="28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0" y="21"/>
                  </a:lnTo>
                  <a:lnTo>
                    <a:pt x="1" y="19"/>
                  </a:lnTo>
                  <a:lnTo>
                    <a:pt x="3" y="15"/>
                  </a:lnTo>
                  <a:lnTo>
                    <a:pt x="5" y="11"/>
                  </a:lnTo>
                  <a:lnTo>
                    <a:pt x="7" y="9"/>
                  </a:lnTo>
                  <a:lnTo>
                    <a:pt x="7" y="4"/>
                  </a:lnTo>
                  <a:lnTo>
                    <a:pt x="11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25" y="0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2" y="7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16" name="Freeform 122"/>
            <p:cNvSpPr>
              <a:spLocks/>
            </p:cNvSpPr>
            <p:nvPr/>
          </p:nvSpPr>
          <p:spPr bwMode="auto">
            <a:xfrm>
              <a:off x="5217" y="3739"/>
              <a:ext cx="16" cy="36"/>
            </a:xfrm>
            <a:custGeom>
              <a:avLst/>
              <a:gdLst>
                <a:gd name="T0" fmla="*/ 4 w 33"/>
                <a:gd name="T1" fmla="*/ 11 h 36"/>
                <a:gd name="T2" fmla="*/ 4 w 33"/>
                <a:gd name="T3" fmla="*/ 17 h 36"/>
                <a:gd name="T4" fmla="*/ 3 w 33"/>
                <a:gd name="T5" fmla="*/ 21 h 36"/>
                <a:gd name="T6" fmla="*/ 3 w 33"/>
                <a:gd name="T7" fmla="*/ 28 h 36"/>
                <a:gd name="T8" fmla="*/ 3 w 33"/>
                <a:gd name="T9" fmla="*/ 34 h 36"/>
                <a:gd name="T10" fmla="*/ 2 w 33"/>
                <a:gd name="T11" fmla="*/ 34 h 36"/>
                <a:gd name="T12" fmla="*/ 2 w 33"/>
                <a:gd name="T13" fmla="*/ 36 h 36"/>
                <a:gd name="T14" fmla="*/ 2 w 33"/>
                <a:gd name="T15" fmla="*/ 36 h 36"/>
                <a:gd name="T16" fmla="*/ 1 w 33"/>
                <a:gd name="T17" fmla="*/ 34 h 36"/>
                <a:gd name="T18" fmla="*/ 1 w 33"/>
                <a:gd name="T19" fmla="*/ 34 h 36"/>
                <a:gd name="T20" fmla="*/ 0 w 33"/>
                <a:gd name="T21" fmla="*/ 32 h 36"/>
                <a:gd name="T22" fmla="*/ 0 w 33"/>
                <a:gd name="T23" fmla="*/ 30 h 36"/>
                <a:gd name="T24" fmla="*/ 0 w 33"/>
                <a:gd name="T25" fmla="*/ 30 h 36"/>
                <a:gd name="T26" fmla="*/ 0 w 33"/>
                <a:gd name="T27" fmla="*/ 28 h 36"/>
                <a:gd name="T28" fmla="*/ 0 w 33"/>
                <a:gd name="T29" fmla="*/ 23 h 36"/>
                <a:gd name="T30" fmla="*/ 0 w 33"/>
                <a:gd name="T31" fmla="*/ 19 h 36"/>
                <a:gd name="T32" fmla="*/ 0 w 33"/>
                <a:gd name="T33" fmla="*/ 13 h 36"/>
                <a:gd name="T34" fmla="*/ 0 w 33"/>
                <a:gd name="T35" fmla="*/ 8 h 36"/>
                <a:gd name="T36" fmla="*/ 1 w 33"/>
                <a:gd name="T37" fmla="*/ 2 h 36"/>
                <a:gd name="T38" fmla="*/ 2 w 33"/>
                <a:gd name="T39" fmla="*/ 2 h 36"/>
                <a:gd name="T40" fmla="*/ 2 w 33"/>
                <a:gd name="T41" fmla="*/ 0 h 36"/>
                <a:gd name="T42" fmla="*/ 2 w 33"/>
                <a:gd name="T43" fmla="*/ 2 h 36"/>
                <a:gd name="T44" fmla="*/ 3 w 33"/>
                <a:gd name="T45" fmla="*/ 2 h 36"/>
                <a:gd name="T46" fmla="*/ 4 w 33"/>
                <a:gd name="T47" fmla="*/ 11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3"/>
                <a:gd name="T73" fmla="*/ 0 h 36"/>
                <a:gd name="T74" fmla="*/ 33 w 33"/>
                <a:gd name="T75" fmla="*/ 36 h 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3" h="36">
                  <a:moveTo>
                    <a:pt x="33" y="11"/>
                  </a:moveTo>
                  <a:lnTo>
                    <a:pt x="33" y="17"/>
                  </a:lnTo>
                  <a:lnTo>
                    <a:pt x="31" y="21"/>
                  </a:lnTo>
                  <a:lnTo>
                    <a:pt x="29" y="28"/>
                  </a:lnTo>
                  <a:lnTo>
                    <a:pt x="24" y="34"/>
                  </a:lnTo>
                  <a:lnTo>
                    <a:pt x="22" y="34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5" y="34"/>
                  </a:lnTo>
                  <a:lnTo>
                    <a:pt x="9" y="34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4" y="30"/>
                  </a:lnTo>
                  <a:lnTo>
                    <a:pt x="2" y="28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6" y="13"/>
                  </a:lnTo>
                  <a:lnTo>
                    <a:pt x="6" y="8"/>
                  </a:lnTo>
                  <a:lnTo>
                    <a:pt x="11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3" y="11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17" name="Freeform 123"/>
            <p:cNvSpPr>
              <a:spLocks/>
            </p:cNvSpPr>
            <p:nvPr/>
          </p:nvSpPr>
          <p:spPr bwMode="auto">
            <a:xfrm>
              <a:off x="5021" y="3752"/>
              <a:ext cx="15" cy="32"/>
            </a:xfrm>
            <a:custGeom>
              <a:avLst/>
              <a:gdLst>
                <a:gd name="T0" fmla="*/ 3 w 31"/>
                <a:gd name="T1" fmla="*/ 6 h 32"/>
                <a:gd name="T2" fmla="*/ 3 w 31"/>
                <a:gd name="T3" fmla="*/ 13 h 32"/>
                <a:gd name="T4" fmla="*/ 3 w 31"/>
                <a:gd name="T5" fmla="*/ 17 h 32"/>
                <a:gd name="T6" fmla="*/ 3 w 31"/>
                <a:gd name="T7" fmla="*/ 21 h 32"/>
                <a:gd name="T8" fmla="*/ 3 w 31"/>
                <a:gd name="T9" fmla="*/ 28 h 32"/>
                <a:gd name="T10" fmla="*/ 3 w 31"/>
                <a:gd name="T11" fmla="*/ 30 h 32"/>
                <a:gd name="T12" fmla="*/ 3 w 31"/>
                <a:gd name="T13" fmla="*/ 30 h 32"/>
                <a:gd name="T14" fmla="*/ 2 w 31"/>
                <a:gd name="T15" fmla="*/ 32 h 32"/>
                <a:gd name="T16" fmla="*/ 1 w 31"/>
                <a:gd name="T17" fmla="*/ 32 h 32"/>
                <a:gd name="T18" fmla="*/ 0 w 31"/>
                <a:gd name="T19" fmla="*/ 30 h 32"/>
                <a:gd name="T20" fmla="*/ 0 w 31"/>
                <a:gd name="T21" fmla="*/ 30 h 32"/>
                <a:gd name="T22" fmla="*/ 0 w 31"/>
                <a:gd name="T23" fmla="*/ 28 h 32"/>
                <a:gd name="T24" fmla="*/ 0 w 31"/>
                <a:gd name="T25" fmla="*/ 23 h 32"/>
                <a:gd name="T26" fmla="*/ 0 w 31"/>
                <a:gd name="T27" fmla="*/ 21 h 32"/>
                <a:gd name="T28" fmla="*/ 0 w 31"/>
                <a:gd name="T29" fmla="*/ 19 h 32"/>
                <a:gd name="T30" fmla="*/ 0 w 31"/>
                <a:gd name="T31" fmla="*/ 10 h 32"/>
                <a:gd name="T32" fmla="*/ 0 w 31"/>
                <a:gd name="T33" fmla="*/ 6 h 32"/>
                <a:gd name="T34" fmla="*/ 0 w 31"/>
                <a:gd name="T35" fmla="*/ 4 h 32"/>
                <a:gd name="T36" fmla="*/ 0 w 31"/>
                <a:gd name="T37" fmla="*/ 2 h 32"/>
                <a:gd name="T38" fmla="*/ 1 w 31"/>
                <a:gd name="T39" fmla="*/ 0 h 32"/>
                <a:gd name="T40" fmla="*/ 1 w 31"/>
                <a:gd name="T41" fmla="*/ 0 h 32"/>
                <a:gd name="T42" fmla="*/ 2 w 31"/>
                <a:gd name="T43" fmla="*/ 2 h 32"/>
                <a:gd name="T44" fmla="*/ 2 w 31"/>
                <a:gd name="T45" fmla="*/ 2 h 32"/>
                <a:gd name="T46" fmla="*/ 3 w 31"/>
                <a:gd name="T47" fmla="*/ 4 h 32"/>
                <a:gd name="T48" fmla="*/ 3 w 31"/>
                <a:gd name="T49" fmla="*/ 6 h 32"/>
                <a:gd name="T50" fmla="*/ 3 w 31"/>
                <a:gd name="T51" fmla="*/ 6 h 3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1"/>
                <a:gd name="T79" fmla="*/ 0 h 32"/>
                <a:gd name="T80" fmla="*/ 31 w 31"/>
                <a:gd name="T81" fmla="*/ 32 h 3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1" h="32">
                  <a:moveTo>
                    <a:pt x="29" y="6"/>
                  </a:moveTo>
                  <a:lnTo>
                    <a:pt x="31" y="13"/>
                  </a:lnTo>
                  <a:lnTo>
                    <a:pt x="31" y="17"/>
                  </a:lnTo>
                  <a:lnTo>
                    <a:pt x="29" y="21"/>
                  </a:lnTo>
                  <a:lnTo>
                    <a:pt x="29" y="28"/>
                  </a:lnTo>
                  <a:lnTo>
                    <a:pt x="27" y="30"/>
                  </a:lnTo>
                  <a:lnTo>
                    <a:pt x="25" y="30"/>
                  </a:lnTo>
                  <a:lnTo>
                    <a:pt x="22" y="32"/>
                  </a:lnTo>
                  <a:lnTo>
                    <a:pt x="9" y="32"/>
                  </a:lnTo>
                  <a:lnTo>
                    <a:pt x="7" y="30"/>
                  </a:lnTo>
                  <a:lnTo>
                    <a:pt x="5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0"/>
                  </a:lnTo>
                  <a:lnTo>
                    <a:pt x="2" y="6"/>
                  </a:lnTo>
                  <a:lnTo>
                    <a:pt x="5" y="4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7" y="6"/>
                  </a:lnTo>
                  <a:lnTo>
                    <a:pt x="29" y="6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18" name="Freeform 124"/>
            <p:cNvSpPr>
              <a:spLocks/>
            </p:cNvSpPr>
            <p:nvPr/>
          </p:nvSpPr>
          <p:spPr bwMode="auto">
            <a:xfrm>
              <a:off x="5158" y="3801"/>
              <a:ext cx="16" cy="36"/>
            </a:xfrm>
            <a:custGeom>
              <a:avLst/>
              <a:gdLst>
                <a:gd name="T0" fmla="*/ 3 w 33"/>
                <a:gd name="T1" fmla="*/ 4 h 36"/>
                <a:gd name="T2" fmla="*/ 4 w 33"/>
                <a:gd name="T3" fmla="*/ 8 h 36"/>
                <a:gd name="T4" fmla="*/ 4 w 33"/>
                <a:gd name="T5" fmla="*/ 19 h 36"/>
                <a:gd name="T6" fmla="*/ 3 w 33"/>
                <a:gd name="T7" fmla="*/ 26 h 36"/>
                <a:gd name="T8" fmla="*/ 3 w 33"/>
                <a:gd name="T9" fmla="*/ 30 h 36"/>
                <a:gd name="T10" fmla="*/ 3 w 33"/>
                <a:gd name="T11" fmla="*/ 32 h 36"/>
                <a:gd name="T12" fmla="*/ 2 w 33"/>
                <a:gd name="T13" fmla="*/ 34 h 36"/>
                <a:gd name="T14" fmla="*/ 2 w 33"/>
                <a:gd name="T15" fmla="*/ 36 h 36"/>
                <a:gd name="T16" fmla="*/ 1 w 33"/>
                <a:gd name="T17" fmla="*/ 36 h 36"/>
                <a:gd name="T18" fmla="*/ 1 w 33"/>
                <a:gd name="T19" fmla="*/ 34 h 36"/>
                <a:gd name="T20" fmla="*/ 1 w 33"/>
                <a:gd name="T21" fmla="*/ 32 h 36"/>
                <a:gd name="T22" fmla="*/ 0 w 33"/>
                <a:gd name="T23" fmla="*/ 32 h 36"/>
                <a:gd name="T24" fmla="*/ 0 w 33"/>
                <a:gd name="T25" fmla="*/ 28 h 36"/>
                <a:gd name="T26" fmla="*/ 0 w 33"/>
                <a:gd name="T27" fmla="*/ 26 h 36"/>
                <a:gd name="T28" fmla="*/ 0 w 33"/>
                <a:gd name="T29" fmla="*/ 21 h 36"/>
                <a:gd name="T30" fmla="*/ 0 w 33"/>
                <a:gd name="T31" fmla="*/ 15 h 36"/>
                <a:gd name="T32" fmla="*/ 0 w 33"/>
                <a:gd name="T33" fmla="*/ 11 h 36"/>
                <a:gd name="T34" fmla="*/ 0 w 33"/>
                <a:gd name="T35" fmla="*/ 6 h 36"/>
                <a:gd name="T36" fmla="*/ 1 w 33"/>
                <a:gd name="T37" fmla="*/ 6 h 36"/>
                <a:gd name="T38" fmla="*/ 1 w 33"/>
                <a:gd name="T39" fmla="*/ 4 h 36"/>
                <a:gd name="T40" fmla="*/ 1 w 33"/>
                <a:gd name="T41" fmla="*/ 2 h 36"/>
                <a:gd name="T42" fmla="*/ 2 w 33"/>
                <a:gd name="T43" fmla="*/ 0 h 36"/>
                <a:gd name="T44" fmla="*/ 3 w 33"/>
                <a:gd name="T45" fmla="*/ 0 h 36"/>
                <a:gd name="T46" fmla="*/ 3 w 33"/>
                <a:gd name="T47" fmla="*/ 4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3"/>
                <a:gd name="T73" fmla="*/ 0 h 36"/>
                <a:gd name="T74" fmla="*/ 33 w 33"/>
                <a:gd name="T75" fmla="*/ 36 h 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3" h="36">
                  <a:moveTo>
                    <a:pt x="31" y="4"/>
                  </a:moveTo>
                  <a:lnTo>
                    <a:pt x="33" y="8"/>
                  </a:lnTo>
                  <a:lnTo>
                    <a:pt x="33" y="19"/>
                  </a:lnTo>
                  <a:lnTo>
                    <a:pt x="31" y="26"/>
                  </a:lnTo>
                  <a:lnTo>
                    <a:pt x="28" y="30"/>
                  </a:lnTo>
                  <a:lnTo>
                    <a:pt x="24" y="32"/>
                  </a:lnTo>
                  <a:lnTo>
                    <a:pt x="22" y="34"/>
                  </a:lnTo>
                  <a:lnTo>
                    <a:pt x="19" y="36"/>
                  </a:lnTo>
                  <a:lnTo>
                    <a:pt x="13" y="36"/>
                  </a:lnTo>
                  <a:lnTo>
                    <a:pt x="10" y="34"/>
                  </a:lnTo>
                  <a:lnTo>
                    <a:pt x="8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2" y="15"/>
                  </a:lnTo>
                  <a:lnTo>
                    <a:pt x="2" y="11"/>
                  </a:lnTo>
                  <a:lnTo>
                    <a:pt x="6" y="6"/>
                  </a:lnTo>
                  <a:lnTo>
                    <a:pt x="10" y="6"/>
                  </a:lnTo>
                  <a:lnTo>
                    <a:pt x="13" y="4"/>
                  </a:lnTo>
                  <a:lnTo>
                    <a:pt x="15" y="2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31" y="4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19" name="Freeform 125"/>
            <p:cNvSpPr>
              <a:spLocks/>
            </p:cNvSpPr>
            <p:nvPr/>
          </p:nvSpPr>
          <p:spPr bwMode="auto">
            <a:xfrm>
              <a:off x="5178" y="3812"/>
              <a:ext cx="172" cy="442"/>
            </a:xfrm>
            <a:custGeom>
              <a:avLst/>
              <a:gdLst>
                <a:gd name="T0" fmla="*/ 34 w 344"/>
                <a:gd name="T1" fmla="*/ 100 h 442"/>
                <a:gd name="T2" fmla="*/ 37 w 344"/>
                <a:gd name="T3" fmla="*/ 123 h 442"/>
                <a:gd name="T4" fmla="*/ 38 w 344"/>
                <a:gd name="T5" fmla="*/ 145 h 442"/>
                <a:gd name="T6" fmla="*/ 40 w 344"/>
                <a:gd name="T7" fmla="*/ 166 h 442"/>
                <a:gd name="T8" fmla="*/ 41 w 344"/>
                <a:gd name="T9" fmla="*/ 188 h 442"/>
                <a:gd name="T10" fmla="*/ 42 w 344"/>
                <a:gd name="T11" fmla="*/ 196 h 442"/>
                <a:gd name="T12" fmla="*/ 41 w 344"/>
                <a:gd name="T13" fmla="*/ 241 h 442"/>
                <a:gd name="T14" fmla="*/ 41 w 344"/>
                <a:gd name="T15" fmla="*/ 326 h 442"/>
                <a:gd name="T16" fmla="*/ 41 w 344"/>
                <a:gd name="T17" fmla="*/ 380 h 442"/>
                <a:gd name="T18" fmla="*/ 42 w 344"/>
                <a:gd name="T19" fmla="*/ 405 h 442"/>
                <a:gd name="T20" fmla="*/ 43 w 344"/>
                <a:gd name="T21" fmla="*/ 431 h 442"/>
                <a:gd name="T22" fmla="*/ 43 w 344"/>
                <a:gd name="T23" fmla="*/ 442 h 442"/>
                <a:gd name="T24" fmla="*/ 43 w 344"/>
                <a:gd name="T25" fmla="*/ 438 h 442"/>
                <a:gd name="T26" fmla="*/ 41 w 344"/>
                <a:gd name="T27" fmla="*/ 423 h 442"/>
                <a:gd name="T28" fmla="*/ 40 w 344"/>
                <a:gd name="T29" fmla="*/ 405 h 442"/>
                <a:gd name="T30" fmla="*/ 38 w 344"/>
                <a:gd name="T31" fmla="*/ 386 h 442"/>
                <a:gd name="T32" fmla="*/ 38 w 344"/>
                <a:gd name="T33" fmla="*/ 369 h 442"/>
                <a:gd name="T34" fmla="*/ 37 w 344"/>
                <a:gd name="T35" fmla="*/ 350 h 442"/>
                <a:gd name="T36" fmla="*/ 35 w 344"/>
                <a:gd name="T37" fmla="*/ 324 h 442"/>
                <a:gd name="T38" fmla="*/ 34 w 344"/>
                <a:gd name="T39" fmla="*/ 292 h 442"/>
                <a:gd name="T40" fmla="*/ 31 w 344"/>
                <a:gd name="T41" fmla="*/ 264 h 442"/>
                <a:gd name="T42" fmla="*/ 28 w 344"/>
                <a:gd name="T43" fmla="*/ 217 h 442"/>
                <a:gd name="T44" fmla="*/ 25 w 344"/>
                <a:gd name="T45" fmla="*/ 170 h 442"/>
                <a:gd name="T46" fmla="*/ 22 w 344"/>
                <a:gd name="T47" fmla="*/ 128 h 442"/>
                <a:gd name="T48" fmla="*/ 15 w 344"/>
                <a:gd name="T49" fmla="*/ 68 h 442"/>
                <a:gd name="T50" fmla="*/ 11 w 344"/>
                <a:gd name="T51" fmla="*/ 49 h 442"/>
                <a:gd name="T52" fmla="*/ 9 w 344"/>
                <a:gd name="T53" fmla="*/ 42 h 442"/>
                <a:gd name="T54" fmla="*/ 6 w 344"/>
                <a:gd name="T55" fmla="*/ 34 h 442"/>
                <a:gd name="T56" fmla="*/ 5 w 344"/>
                <a:gd name="T57" fmla="*/ 27 h 442"/>
                <a:gd name="T58" fmla="*/ 3 w 344"/>
                <a:gd name="T59" fmla="*/ 23 h 442"/>
                <a:gd name="T60" fmla="*/ 1 w 344"/>
                <a:gd name="T61" fmla="*/ 17 h 442"/>
                <a:gd name="T62" fmla="*/ 1 w 344"/>
                <a:gd name="T63" fmla="*/ 10 h 442"/>
                <a:gd name="T64" fmla="*/ 1 w 344"/>
                <a:gd name="T65" fmla="*/ 6 h 442"/>
                <a:gd name="T66" fmla="*/ 5 w 344"/>
                <a:gd name="T67" fmla="*/ 2 h 442"/>
                <a:gd name="T68" fmla="*/ 11 w 344"/>
                <a:gd name="T69" fmla="*/ 2 h 442"/>
                <a:gd name="T70" fmla="*/ 15 w 344"/>
                <a:gd name="T71" fmla="*/ 6 h 442"/>
                <a:gd name="T72" fmla="*/ 18 w 344"/>
                <a:gd name="T73" fmla="*/ 15 h 442"/>
                <a:gd name="T74" fmla="*/ 21 w 344"/>
                <a:gd name="T75" fmla="*/ 23 h 442"/>
                <a:gd name="T76" fmla="*/ 23 w 344"/>
                <a:gd name="T77" fmla="*/ 34 h 442"/>
                <a:gd name="T78" fmla="*/ 26 w 344"/>
                <a:gd name="T79" fmla="*/ 47 h 442"/>
                <a:gd name="T80" fmla="*/ 28 w 344"/>
                <a:gd name="T81" fmla="*/ 59 h 442"/>
                <a:gd name="T82" fmla="*/ 30 w 344"/>
                <a:gd name="T83" fmla="*/ 74 h 442"/>
                <a:gd name="T84" fmla="*/ 33 w 344"/>
                <a:gd name="T85" fmla="*/ 89 h 44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4"/>
                <a:gd name="T130" fmla="*/ 0 h 442"/>
                <a:gd name="T131" fmla="*/ 344 w 344"/>
                <a:gd name="T132" fmla="*/ 442 h 44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4" h="442">
                  <a:moveTo>
                    <a:pt x="260" y="89"/>
                  </a:moveTo>
                  <a:lnTo>
                    <a:pt x="266" y="96"/>
                  </a:lnTo>
                  <a:lnTo>
                    <a:pt x="271" y="100"/>
                  </a:lnTo>
                  <a:lnTo>
                    <a:pt x="282" y="113"/>
                  </a:lnTo>
                  <a:lnTo>
                    <a:pt x="286" y="119"/>
                  </a:lnTo>
                  <a:lnTo>
                    <a:pt x="292" y="123"/>
                  </a:lnTo>
                  <a:lnTo>
                    <a:pt x="295" y="132"/>
                  </a:lnTo>
                  <a:lnTo>
                    <a:pt x="301" y="138"/>
                  </a:lnTo>
                  <a:lnTo>
                    <a:pt x="304" y="145"/>
                  </a:lnTo>
                  <a:lnTo>
                    <a:pt x="308" y="151"/>
                  </a:lnTo>
                  <a:lnTo>
                    <a:pt x="313" y="158"/>
                  </a:lnTo>
                  <a:lnTo>
                    <a:pt x="315" y="166"/>
                  </a:lnTo>
                  <a:lnTo>
                    <a:pt x="319" y="173"/>
                  </a:lnTo>
                  <a:lnTo>
                    <a:pt x="323" y="179"/>
                  </a:lnTo>
                  <a:lnTo>
                    <a:pt x="326" y="188"/>
                  </a:lnTo>
                  <a:lnTo>
                    <a:pt x="330" y="194"/>
                  </a:lnTo>
                  <a:lnTo>
                    <a:pt x="332" y="196"/>
                  </a:lnTo>
                  <a:lnTo>
                    <a:pt x="333" y="196"/>
                  </a:lnTo>
                  <a:lnTo>
                    <a:pt x="337" y="200"/>
                  </a:lnTo>
                  <a:lnTo>
                    <a:pt x="332" y="222"/>
                  </a:lnTo>
                  <a:lnTo>
                    <a:pt x="326" y="241"/>
                  </a:lnTo>
                  <a:lnTo>
                    <a:pt x="323" y="264"/>
                  </a:lnTo>
                  <a:lnTo>
                    <a:pt x="321" y="284"/>
                  </a:lnTo>
                  <a:lnTo>
                    <a:pt x="321" y="326"/>
                  </a:lnTo>
                  <a:lnTo>
                    <a:pt x="324" y="350"/>
                  </a:lnTo>
                  <a:lnTo>
                    <a:pt x="326" y="371"/>
                  </a:lnTo>
                  <a:lnTo>
                    <a:pt x="328" y="380"/>
                  </a:lnTo>
                  <a:lnTo>
                    <a:pt x="330" y="388"/>
                  </a:lnTo>
                  <a:lnTo>
                    <a:pt x="333" y="397"/>
                  </a:lnTo>
                  <a:lnTo>
                    <a:pt x="335" y="405"/>
                  </a:lnTo>
                  <a:lnTo>
                    <a:pt x="337" y="414"/>
                  </a:lnTo>
                  <a:lnTo>
                    <a:pt x="339" y="423"/>
                  </a:lnTo>
                  <a:lnTo>
                    <a:pt x="343" y="431"/>
                  </a:lnTo>
                  <a:lnTo>
                    <a:pt x="344" y="440"/>
                  </a:lnTo>
                  <a:lnTo>
                    <a:pt x="344" y="442"/>
                  </a:lnTo>
                  <a:lnTo>
                    <a:pt x="343" y="442"/>
                  </a:lnTo>
                  <a:lnTo>
                    <a:pt x="341" y="440"/>
                  </a:lnTo>
                  <a:lnTo>
                    <a:pt x="337" y="440"/>
                  </a:lnTo>
                  <a:lnTo>
                    <a:pt x="337" y="438"/>
                  </a:lnTo>
                  <a:lnTo>
                    <a:pt x="332" y="433"/>
                  </a:lnTo>
                  <a:lnTo>
                    <a:pt x="328" y="427"/>
                  </a:lnTo>
                  <a:lnTo>
                    <a:pt x="324" y="423"/>
                  </a:lnTo>
                  <a:lnTo>
                    <a:pt x="321" y="416"/>
                  </a:lnTo>
                  <a:lnTo>
                    <a:pt x="317" y="410"/>
                  </a:lnTo>
                  <a:lnTo>
                    <a:pt x="313" y="405"/>
                  </a:lnTo>
                  <a:lnTo>
                    <a:pt x="312" y="399"/>
                  </a:lnTo>
                  <a:lnTo>
                    <a:pt x="308" y="393"/>
                  </a:lnTo>
                  <a:lnTo>
                    <a:pt x="304" y="386"/>
                  </a:lnTo>
                  <a:lnTo>
                    <a:pt x="302" y="382"/>
                  </a:lnTo>
                  <a:lnTo>
                    <a:pt x="299" y="376"/>
                  </a:lnTo>
                  <a:lnTo>
                    <a:pt x="297" y="369"/>
                  </a:lnTo>
                  <a:lnTo>
                    <a:pt x="295" y="363"/>
                  </a:lnTo>
                  <a:lnTo>
                    <a:pt x="293" y="356"/>
                  </a:lnTo>
                  <a:lnTo>
                    <a:pt x="290" y="350"/>
                  </a:lnTo>
                  <a:lnTo>
                    <a:pt x="288" y="344"/>
                  </a:lnTo>
                  <a:lnTo>
                    <a:pt x="284" y="335"/>
                  </a:lnTo>
                  <a:lnTo>
                    <a:pt x="279" y="324"/>
                  </a:lnTo>
                  <a:lnTo>
                    <a:pt x="275" y="314"/>
                  </a:lnTo>
                  <a:lnTo>
                    <a:pt x="271" y="303"/>
                  </a:lnTo>
                  <a:lnTo>
                    <a:pt x="266" y="292"/>
                  </a:lnTo>
                  <a:lnTo>
                    <a:pt x="262" y="284"/>
                  </a:lnTo>
                  <a:lnTo>
                    <a:pt x="259" y="273"/>
                  </a:lnTo>
                  <a:lnTo>
                    <a:pt x="253" y="264"/>
                  </a:lnTo>
                  <a:lnTo>
                    <a:pt x="246" y="247"/>
                  </a:lnTo>
                  <a:lnTo>
                    <a:pt x="237" y="232"/>
                  </a:lnTo>
                  <a:lnTo>
                    <a:pt x="229" y="217"/>
                  </a:lnTo>
                  <a:lnTo>
                    <a:pt x="220" y="203"/>
                  </a:lnTo>
                  <a:lnTo>
                    <a:pt x="213" y="188"/>
                  </a:lnTo>
                  <a:lnTo>
                    <a:pt x="204" y="170"/>
                  </a:lnTo>
                  <a:lnTo>
                    <a:pt x="195" y="158"/>
                  </a:lnTo>
                  <a:lnTo>
                    <a:pt x="184" y="143"/>
                  </a:lnTo>
                  <a:lnTo>
                    <a:pt x="175" y="128"/>
                  </a:lnTo>
                  <a:lnTo>
                    <a:pt x="142" y="89"/>
                  </a:lnTo>
                  <a:lnTo>
                    <a:pt x="131" y="79"/>
                  </a:lnTo>
                  <a:lnTo>
                    <a:pt x="118" y="68"/>
                  </a:lnTo>
                  <a:lnTo>
                    <a:pt x="104" y="59"/>
                  </a:lnTo>
                  <a:lnTo>
                    <a:pt x="89" y="51"/>
                  </a:lnTo>
                  <a:lnTo>
                    <a:pt x="84" y="49"/>
                  </a:lnTo>
                  <a:lnTo>
                    <a:pt x="80" y="47"/>
                  </a:lnTo>
                  <a:lnTo>
                    <a:pt x="74" y="44"/>
                  </a:lnTo>
                  <a:lnTo>
                    <a:pt x="69" y="42"/>
                  </a:lnTo>
                  <a:lnTo>
                    <a:pt x="63" y="40"/>
                  </a:lnTo>
                  <a:lnTo>
                    <a:pt x="58" y="36"/>
                  </a:lnTo>
                  <a:lnTo>
                    <a:pt x="53" y="34"/>
                  </a:lnTo>
                  <a:lnTo>
                    <a:pt x="47" y="32"/>
                  </a:lnTo>
                  <a:lnTo>
                    <a:pt x="43" y="29"/>
                  </a:lnTo>
                  <a:lnTo>
                    <a:pt x="38" y="27"/>
                  </a:lnTo>
                  <a:lnTo>
                    <a:pt x="32" y="27"/>
                  </a:lnTo>
                  <a:lnTo>
                    <a:pt x="27" y="25"/>
                  </a:lnTo>
                  <a:lnTo>
                    <a:pt x="22" y="23"/>
                  </a:lnTo>
                  <a:lnTo>
                    <a:pt x="16" y="21"/>
                  </a:lnTo>
                  <a:lnTo>
                    <a:pt x="3" y="21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3" y="8"/>
                  </a:lnTo>
                  <a:lnTo>
                    <a:pt x="9" y="8"/>
                  </a:lnTo>
                  <a:lnTo>
                    <a:pt x="11" y="6"/>
                  </a:lnTo>
                  <a:lnTo>
                    <a:pt x="18" y="6"/>
                  </a:lnTo>
                  <a:lnTo>
                    <a:pt x="27" y="4"/>
                  </a:lnTo>
                  <a:lnTo>
                    <a:pt x="36" y="2"/>
                  </a:lnTo>
                  <a:lnTo>
                    <a:pt x="43" y="0"/>
                  </a:lnTo>
                  <a:lnTo>
                    <a:pt x="80" y="0"/>
                  </a:lnTo>
                  <a:lnTo>
                    <a:pt x="91" y="2"/>
                  </a:lnTo>
                  <a:lnTo>
                    <a:pt x="100" y="4"/>
                  </a:lnTo>
                  <a:lnTo>
                    <a:pt x="109" y="4"/>
                  </a:lnTo>
                  <a:lnTo>
                    <a:pt x="118" y="6"/>
                  </a:lnTo>
                  <a:lnTo>
                    <a:pt x="127" y="8"/>
                  </a:lnTo>
                  <a:lnTo>
                    <a:pt x="136" y="12"/>
                  </a:lnTo>
                  <a:lnTo>
                    <a:pt x="144" y="15"/>
                  </a:lnTo>
                  <a:lnTo>
                    <a:pt x="153" y="17"/>
                  </a:lnTo>
                  <a:lnTo>
                    <a:pt x="162" y="21"/>
                  </a:lnTo>
                  <a:lnTo>
                    <a:pt x="167" y="23"/>
                  </a:lnTo>
                  <a:lnTo>
                    <a:pt x="175" y="27"/>
                  </a:lnTo>
                  <a:lnTo>
                    <a:pt x="182" y="29"/>
                  </a:lnTo>
                  <a:lnTo>
                    <a:pt x="188" y="34"/>
                  </a:lnTo>
                  <a:lnTo>
                    <a:pt x="193" y="38"/>
                  </a:lnTo>
                  <a:lnTo>
                    <a:pt x="200" y="42"/>
                  </a:lnTo>
                  <a:lnTo>
                    <a:pt x="208" y="47"/>
                  </a:lnTo>
                  <a:lnTo>
                    <a:pt x="213" y="51"/>
                  </a:lnTo>
                  <a:lnTo>
                    <a:pt x="219" y="53"/>
                  </a:lnTo>
                  <a:lnTo>
                    <a:pt x="226" y="59"/>
                  </a:lnTo>
                  <a:lnTo>
                    <a:pt x="231" y="64"/>
                  </a:lnTo>
                  <a:lnTo>
                    <a:pt x="237" y="68"/>
                  </a:lnTo>
                  <a:lnTo>
                    <a:pt x="244" y="74"/>
                  </a:lnTo>
                  <a:lnTo>
                    <a:pt x="250" y="79"/>
                  </a:lnTo>
                  <a:lnTo>
                    <a:pt x="255" y="83"/>
                  </a:lnTo>
                  <a:lnTo>
                    <a:pt x="260" y="89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20" name="Freeform 126"/>
            <p:cNvSpPr>
              <a:spLocks/>
            </p:cNvSpPr>
            <p:nvPr/>
          </p:nvSpPr>
          <p:spPr bwMode="auto">
            <a:xfrm>
              <a:off x="5054" y="3820"/>
              <a:ext cx="14" cy="30"/>
            </a:xfrm>
            <a:custGeom>
              <a:avLst/>
              <a:gdLst>
                <a:gd name="T0" fmla="*/ 3 w 29"/>
                <a:gd name="T1" fmla="*/ 7 h 30"/>
                <a:gd name="T2" fmla="*/ 3 w 29"/>
                <a:gd name="T3" fmla="*/ 9 h 30"/>
                <a:gd name="T4" fmla="*/ 3 w 29"/>
                <a:gd name="T5" fmla="*/ 13 h 30"/>
                <a:gd name="T6" fmla="*/ 3 w 29"/>
                <a:gd name="T7" fmla="*/ 19 h 30"/>
                <a:gd name="T8" fmla="*/ 3 w 29"/>
                <a:gd name="T9" fmla="*/ 24 h 30"/>
                <a:gd name="T10" fmla="*/ 3 w 29"/>
                <a:gd name="T11" fmla="*/ 26 h 30"/>
                <a:gd name="T12" fmla="*/ 2 w 29"/>
                <a:gd name="T13" fmla="*/ 30 h 30"/>
                <a:gd name="T14" fmla="*/ 1 w 29"/>
                <a:gd name="T15" fmla="*/ 30 h 30"/>
                <a:gd name="T16" fmla="*/ 1 w 29"/>
                <a:gd name="T17" fmla="*/ 28 h 30"/>
                <a:gd name="T18" fmla="*/ 0 w 29"/>
                <a:gd name="T19" fmla="*/ 26 h 30"/>
                <a:gd name="T20" fmla="*/ 0 w 29"/>
                <a:gd name="T21" fmla="*/ 21 h 30"/>
                <a:gd name="T22" fmla="*/ 0 w 29"/>
                <a:gd name="T23" fmla="*/ 17 h 30"/>
                <a:gd name="T24" fmla="*/ 0 w 29"/>
                <a:gd name="T25" fmla="*/ 9 h 30"/>
                <a:gd name="T26" fmla="*/ 0 w 29"/>
                <a:gd name="T27" fmla="*/ 4 h 30"/>
                <a:gd name="T28" fmla="*/ 0 w 29"/>
                <a:gd name="T29" fmla="*/ 0 h 30"/>
                <a:gd name="T30" fmla="*/ 1 w 29"/>
                <a:gd name="T31" fmla="*/ 0 h 30"/>
                <a:gd name="T32" fmla="*/ 2 w 29"/>
                <a:gd name="T33" fmla="*/ 2 h 30"/>
                <a:gd name="T34" fmla="*/ 2 w 29"/>
                <a:gd name="T35" fmla="*/ 2 h 30"/>
                <a:gd name="T36" fmla="*/ 2 w 29"/>
                <a:gd name="T37" fmla="*/ 4 h 30"/>
                <a:gd name="T38" fmla="*/ 3 w 29"/>
                <a:gd name="T39" fmla="*/ 7 h 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"/>
                <a:gd name="T61" fmla="*/ 0 h 30"/>
                <a:gd name="T62" fmla="*/ 29 w 29"/>
                <a:gd name="T63" fmla="*/ 30 h 3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" h="30">
                  <a:moveTo>
                    <a:pt x="25" y="7"/>
                  </a:moveTo>
                  <a:lnTo>
                    <a:pt x="27" y="9"/>
                  </a:lnTo>
                  <a:lnTo>
                    <a:pt x="29" y="13"/>
                  </a:lnTo>
                  <a:lnTo>
                    <a:pt x="29" y="19"/>
                  </a:lnTo>
                  <a:lnTo>
                    <a:pt x="27" y="24"/>
                  </a:lnTo>
                  <a:lnTo>
                    <a:pt x="25" y="26"/>
                  </a:lnTo>
                  <a:lnTo>
                    <a:pt x="23" y="30"/>
                  </a:lnTo>
                  <a:lnTo>
                    <a:pt x="12" y="30"/>
                  </a:lnTo>
                  <a:lnTo>
                    <a:pt x="9" y="28"/>
                  </a:lnTo>
                  <a:lnTo>
                    <a:pt x="5" y="26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9"/>
                  </a:lnTo>
                  <a:lnTo>
                    <a:pt x="1" y="4"/>
                  </a:lnTo>
                  <a:lnTo>
                    <a:pt x="3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3" y="4"/>
                  </a:lnTo>
                  <a:lnTo>
                    <a:pt x="25" y="7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21" name="Freeform 127"/>
            <p:cNvSpPr>
              <a:spLocks/>
            </p:cNvSpPr>
            <p:nvPr/>
          </p:nvSpPr>
          <p:spPr bwMode="auto">
            <a:xfrm>
              <a:off x="5100" y="3833"/>
              <a:ext cx="18" cy="32"/>
            </a:xfrm>
            <a:custGeom>
              <a:avLst/>
              <a:gdLst>
                <a:gd name="T0" fmla="*/ 5 w 34"/>
                <a:gd name="T1" fmla="*/ 17 h 32"/>
                <a:gd name="T2" fmla="*/ 5 w 34"/>
                <a:gd name="T3" fmla="*/ 19 h 32"/>
                <a:gd name="T4" fmla="*/ 5 w 34"/>
                <a:gd name="T5" fmla="*/ 21 h 32"/>
                <a:gd name="T6" fmla="*/ 5 w 34"/>
                <a:gd name="T7" fmla="*/ 23 h 32"/>
                <a:gd name="T8" fmla="*/ 4 w 34"/>
                <a:gd name="T9" fmla="*/ 26 h 32"/>
                <a:gd name="T10" fmla="*/ 4 w 34"/>
                <a:gd name="T11" fmla="*/ 28 h 32"/>
                <a:gd name="T12" fmla="*/ 4 w 34"/>
                <a:gd name="T13" fmla="*/ 30 h 32"/>
                <a:gd name="T14" fmla="*/ 4 w 34"/>
                <a:gd name="T15" fmla="*/ 30 h 32"/>
                <a:gd name="T16" fmla="*/ 4 w 34"/>
                <a:gd name="T17" fmla="*/ 32 h 32"/>
                <a:gd name="T18" fmla="*/ 2 w 34"/>
                <a:gd name="T19" fmla="*/ 32 h 32"/>
                <a:gd name="T20" fmla="*/ 1 w 34"/>
                <a:gd name="T21" fmla="*/ 30 h 32"/>
                <a:gd name="T22" fmla="*/ 1 w 34"/>
                <a:gd name="T23" fmla="*/ 28 h 32"/>
                <a:gd name="T24" fmla="*/ 1 w 34"/>
                <a:gd name="T25" fmla="*/ 26 h 32"/>
                <a:gd name="T26" fmla="*/ 0 w 34"/>
                <a:gd name="T27" fmla="*/ 21 h 32"/>
                <a:gd name="T28" fmla="*/ 0 w 34"/>
                <a:gd name="T29" fmla="*/ 15 h 32"/>
                <a:gd name="T30" fmla="*/ 1 w 34"/>
                <a:gd name="T31" fmla="*/ 11 h 32"/>
                <a:gd name="T32" fmla="*/ 1 w 34"/>
                <a:gd name="T33" fmla="*/ 6 h 32"/>
                <a:gd name="T34" fmla="*/ 1 w 34"/>
                <a:gd name="T35" fmla="*/ 6 h 32"/>
                <a:gd name="T36" fmla="*/ 2 w 34"/>
                <a:gd name="T37" fmla="*/ 2 h 32"/>
                <a:gd name="T38" fmla="*/ 2 w 34"/>
                <a:gd name="T39" fmla="*/ 2 h 32"/>
                <a:gd name="T40" fmla="*/ 2 w 34"/>
                <a:gd name="T41" fmla="*/ 0 h 32"/>
                <a:gd name="T42" fmla="*/ 3 w 34"/>
                <a:gd name="T43" fmla="*/ 0 h 32"/>
                <a:gd name="T44" fmla="*/ 3 w 34"/>
                <a:gd name="T45" fmla="*/ 2 h 32"/>
                <a:gd name="T46" fmla="*/ 4 w 34"/>
                <a:gd name="T47" fmla="*/ 4 h 32"/>
                <a:gd name="T48" fmla="*/ 4 w 34"/>
                <a:gd name="T49" fmla="*/ 4 h 32"/>
                <a:gd name="T50" fmla="*/ 5 w 34"/>
                <a:gd name="T51" fmla="*/ 8 h 32"/>
                <a:gd name="T52" fmla="*/ 5 w 34"/>
                <a:gd name="T53" fmla="*/ 13 h 32"/>
                <a:gd name="T54" fmla="*/ 5 w 34"/>
                <a:gd name="T55" fmla="*/ 17 h 3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4"/>
                <a:gd name="T85" fmla="*/ 0 h 32"/>
                <a:gd name="T86" fmla="*/ 34 w 34"/>
                <a:gd name="T87" fmla="*/ 32 h 3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4" h="32">
                  <a:moveTo>
                    <a:pt x="34" y="17"/>
                  </a:moveTo>
                  <a:lnTo>
                    <a:pt x="34" y="19"/>
                  </a:lnTo>
                  <a:lnTo>
                    <a:pt x="32" y="21"/>
                  </a:lnTo>
                  <a:lnTo>
                    <a:pt x="32" y="23"/>
                  </a:lnTo>
                  <a:lnTo>
                    <a:pt x="31" y="26"/>
                  </a:lnTo>
                  <a:lnTo>
                    <a:pt x="31" y="28"/>
                  </a:lnTo>
                  <a:lnTo>
                    <a:pt x="29" y="30"/>
                  </a:lnTo>
                  <a:lnTo>
                    <a:pt x="27" y="30"/>
                  </a:lnTo>
                  <a:lnTo>
                    <a:pt x="25" y="32"/>
                  </a:lnTo>
                  <a:lnTo>
                    <a:pt x="9" y="32"/>
                  </a:lnTo>
                  <a:lnTo>
                    <a:pt x="7" y="30"/>
                  </a:lnTo>
                  <a:lnTo>
                    <a:pt x="3" y="28"/>
                  </a:lnTo>
                  <a:lnTo>
                    <a:pt x="1" y="26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3" y="6"/>
                  </a:lnTo>
                  <a:lnTo>
                    <a:pt x="7" y="6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3" y="2"/>
                  </a:lnTo>
                  <a:lnTo>
                    <a:pt x="27" y="4"/>
                  </a:lnTo>
                  <a:lnTo>
                    <a:pt x="29" y="4"/>
                  </a:lnTo>
                  <a:lnTo>
                    <a:pt x="32" y="8"/>
                  </a:lnTo>
                  <a:lnTo>
                    <a:pt x="34" y="13"/>
                  </a:lnTo>
                  <a:lnTo>
                    <a:pt x="34" y="17"/>
                  </a:lnTo>
                  <a:close/>
                </a:path>
              </a:pathLst>
            </a:custGeom>
            <a:solidFill>
              <a:srgbClr val="F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8" grpId="0" animBg="1"/>
      <p:bldP spid="14379" grpId="0" animBg="1"/>
      <p:bldP spid="14380" grpId="0" animBg="1"/>
      <p:bldP spid="14381" grpId="0" animBg="1"/>
      <p:bldP spid="14382" grpId="0" animBg="1"/>
      <p:bldP spid="14383" grpId="0" animBg="1"/>
      <p:bldP spid="14384" grpId="0" animBg="1"/>
      <p:bldP spid="14384" grpId="1" animBg="1"/>
      <p:bldP spid="14428" grpId="0" animBg="1"/>
      <p:bldP spid="14429" grpId="0" animBg="1"/>
      <p:bldP spid="14430" grpId="0" animBg="1"/>
      <p:bldP spid="14431" grpId="0" animBg="1"/>
      <p:bldP spid="14432" grpId="0" animBg="1"/>
      <p:bldP spid="1443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560</Words>
  <Application>Microsoft Office PowerPoint</Application>
  <PresentationFormat>On-screen Show (4:3)</PresentationFormat>
  <Paragraphs>99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.VnTime</vt:lpstr>
      <vt:lpstr>Wingdings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hoangcuong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hoangcuong</dc:creator>
  <cp:lastModifiedBy>CSTeam</cp:lastModifiedBy>
  <cp:revision>51</cp:revision>
  <dcterms:created xsi:type="dcterms:W3CDTF">2008-11-09T15:17:35Z</dcterms:created>
  <dcterms:modified xsi:type="dcterms:W3CDTF">2016-06-30T03:11:03Z</dcterms:modified>
</cp:coreProperties>
</file>