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74" r:id="rId5"/>
    <p:sldId id="262" r:id="rId6"/>
    <p:sldId id="268" r:id="rId7"/>
    <p:sldId id="267" r:id="rId8"/>
    <p:sldId id="263" r:id="rId9"/>
    <p:sldId id="270" r:id="rId10"/>
    <p:sldId id="277" r:id="rId11"/>
    <p:sldId id="273" r:id="rId12"/>
    <p:sldId id="276" r:id="rId13"/>
    <p:sldId id="265" r:id="rId14"/>
    <p:sldId id="271" r:id="rId15"/>
  </p:sldIdLst>
  <p:sldSz cx="9144000" cy="6858000" type="screen4x3"/>
  <p:notesSz cx="6858000" cy="91440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2ACD6"/>
    <a:srgbClr val="FCA2C2"/>
    <a:srgbClr val="FFCCFF"/>
    <a:srgbClr val="FF3300"/>
    <a:srgbClr val="3333CC"/>
    <a:srgbClr val="FFFFFF"/>
    <a:srgbClr val="0000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734" autoAdjust="0"/>
    <p:restoredTop sz="94660"/>
  </p:normalViewPr>
  <p:slideViewPr>
    <p:cSldViewPr>
      <p:cViewPr varScale="1">
        <p:scale>
          <a:sx n="38" d="100"/>
          <a:sy n="38" d="100"/>
        </p:scale>
        <p:origin x="-14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1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D7CF0E-AE7D-4829-B2C0-55ADC4B6B17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641518-8068-4EC8-BF16-A90861E630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9BEF7B-6950-4C68-AE50-1CA1B4B0D1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E18A8A-8941-4EDA-B3E1-1DF2AD8E1B0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BFE860-0D35-471F-8AE6-1B34C7CFC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63E227-D840-4E6A-BC57-477E2303EF5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B886842-D55E-4400-BED1-3DA9A604FF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49E923D-FB2E-4C03-8250-08B9FB6EBA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CF2A585-62BE-4D5C-9813-60844DDD20F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36D99F-1B49-4F12-8A3D-79F8FD03FCC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D20B90-701C-4336-B118-317014113E3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fld id="{1336C82C-8845-4444-A4D6-E4F683AD19D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1" name="AutoShape 19"/>
          <p:cNvSpPr>
            <a:spLocks noChangeArrowheads="1"/>
          </p:cNvSpPr>
          <p:nvPr/>
        </p:nvSpPr>
        <p:spPr bwMode="auto">
          <a:xfrm>
            <a:off x="609600" y="2057400"/>
            <a:ext cx="8534400" cy="2514600"/>
          </a:xfrm>
          <a:prstGeom prst="horizontalScroll">
            <a:avLst>
              <a:gd name="adj" fmla="val 12500"/>
            </a:avLst>
          </a:prstGeom>
          <a:solidFill>
            <a:schemeClr val="accent1"/>
          </a:solidFill>
          <a:ln w="9525">
            <a:solidFill>
              <a:schemeClr val="tx1"/>
            </a:solidFill>
            <a:round/>
            <a:headEnd/>
            <a:tailEnd/>
          </a:ln>
        </p:spPr>
        <p:txBody>
          <a:bodyPr wrap="none" anchor="ctr"/>
          <a:lstStyle/>
          <a:p>
            <a:endParaRPr lang="en-US" sz="1200"/>
          </a:p>
        </p:txBody>
      </p:sp>
      <p:sp>
        <p:nvSpPr>
          <p:cNvPr id="2051" name="Text Box 12"/>
          <p:cNvSpPr txBox="1">
            <a:spLocks noChangeArrowheads="1"/>
          </p:cNvSpPr>
          <p:nvPr/>
        </p:nvSpPr>
        <p:spPr bwMode="auto">
          <a:xfrm>
            <a:off x="2286000" y="1447800"/>
            <a:ext cx="4343400" cy="276225"/>
          </a:xfrm>
          <a:prstGeom prst="rect">
            <a:avLst/>
          </a:prstGeom>
          <a:noFill/>
          <a:ln w="9525">
            <a:noFill/>
            <a:miter lim="800000"/>
            <a:headEnd/>
            <a:tailEnd/>
          </a:ln>
        </p:spPr>
        <p:txBody>
          <a:bodyPr>
            <a:spAutoFit/>
          </a:bodyPr>
          <a:lstStyle/>
          <a:p>
            <a:pPr>
              <a:spcBef>
                <a:spcPct val="50000"/>
              </a:spcBef>
            </a:pPr>
            <a:endParaRPr lang="en-US" sz="1200"/>
          </a:p>
        </p:txBody>
      </p:sp>
      <p:sp>
        <p:nvSpPr>
          <p:cNvPr id="8200" name="Rectangle 8"/>
          <p:cNvSpPr>
            <a:spLocks noGrp="1" noChangeArrowheads="1"/>
          </p:cNvSpPr>
          <p:nvPr>
            <p:ph type="body" idx="1"/>
          </p:nvPr>
        </p:nvSpPr>
        <p:spPr>
          <a:xfrm>
            <a:off x="914400" y="2438400"/>
            <a:ext cx="8229600" cy="2362200"/>
          </a:xfrm>
        </p:spPr>
        <p:txBody>
          <a:bodyPr/>
          <a:lstStyle/>
          <a:p>
            <a:pPr eaLnBrk="1" hangingPunct="1"/>
            <a:r>
              <a:rPr lang="en-US" smtClean="0">
                <a:solidFill>
                  <a:srgbClr val="FF6600"/>
                </a:solidFill>
              </a:rPr>
              <a:t>Bài 1:.                                  Từ những điều quan sát được,                 cho bài văn</a:t>
            </a:r>
          </a:p>
        </p:txBody>
      </p:sp>
      <p:sp>
        <p:nvSpPr>
          <p:cNvPr id="2053" name="Text Box 13"/>
          <p:cNvSpPr txBox="1">
            <a:spLocks noChangeArrowheads="1"/>
          </p:cNvSpPr>
          <p:nvPr/>
        </p:nvSpPr>
        <p:spPr bwMode="auto">
          <a:xfrm>
            <a:off x="1371600" y="1981200"/>
            <a:ext cx="4191000" cy="276225"/>
          </a:xfrm>
          <a:prstGeom prst="rect">
            <a:avLst/>
          </a:prstGeom>
          <a:noFill/>
          <a:ln w="9525">
            <a:noFill/>
            <a:miter lim="800000"/>
            <a:headEnd/>
            <a:tailEnd/>
          </a:ln>
        </p:spPr>
        <p:txBody>
          <a:bodyPr>
            <a:spAutoFit/>
          </a:bodyPr>
          <a:lstStyle/>
          <a:p>
            <a:pPr>
              <a:spcBef>
                <a:spcPct val="50000"/>
              </a:spcBef>
            </a:pPr>
            <a:endParaRPr lang="en-US" sz="1200"/>
          </a:p>
        </p:txBody>
      </p:sp>
      <p:sp>
        <p:nvSpPr>
          <p:cNvPr id="2054" name="WordArt 15"/>
          <p:cNvSpPr>
            <a:spLocks noChangeArrowheads="1" noChangeShapeType="1" noTextEdit="1"/>
          </p:cNvSpPr>
          <p:nvPr/>
        </p:nvSpPr>
        <p:spPr bwMode="auto">
          <a:xfrm>
            <a:off x="2743200" y="457200"/>
            <a:ext cx="3152775" cy="533400"/>
          </a:xfrm>
          <a:prstGeom prst="rect">
            <a:avLst/>
          </a:prstGeom>
        </p:spPr>
        <p:txBody>
          <a:bodyPr wrap="none" fromWordArt="1">
            <a:prstTxWarp prst="textPlain">
              <a:avLst>
                <a:gd name="adj" fmla="val 50000"/>
              </a:avLst>
            </a:prstTxWarp>
          </a:bodyPr>
          <a:lstStyle/>
          <a:p>
            <a:pPr algn="ctr"/>
            <a:r>
              <a:rPr lang="en-US" sz="20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2055" name="WordArt 18"/>
          <p:cNvSpPr>
            <a:spLocks noChangeArrowheads="1" noChangeShapeType="1" noTextEdit="1"/>
          </p:cNvSpPr>
          <p:nvPr/>
        </p:nvSpPr>
        <p:spPr bwMode="auto">
          <a:xfrm>
            <a:off x="2133600" y="1066800"/>
            <a:ext cx="4648200" cy="609600"/>
          </a:xfrm>
          <a:prstGeom prst="rect">
            <a:avLst/>
          </a:prstGeom>
        </p:spPr>
        <p:txBody>
          <a:bodyPr wrap="none" fromWordArt="1">
            <a:prstTxWarp prst="textPlain">
              <a:avLst>
                <a:gd name="adj" fmla="val 50000"/>
              </a:avLst>
            </a:prstTxWarp>
          </a:bodyPr>
          <a:lstStyle/>
          <a:p>
            <a:pPr algn="ctr"/>
            <a:r>
              <a:rPr lang="en-US" sz="3200" kern="10">
                <a:ln w="9525">
                  <a:solidFill>
                    <a:srgbClr val="FF0000"/>
                  </a:solidFill>
                  <a:round/>
                  <a:headEnd/>
                  <a:tailEnd/>
                </a:ln>
                <a:solidFill>
                  <a:srgbClr val="FF0000"/>
                </a:solidFill>
                <a:latin typeface="Arial"/>
                <a:cs typeface="Arial"/>
              </a:rPr>
              <a:t>LUYỆN TẬP TẢ CẢNH</a:t>
            </a:r>
          </a:p>
        </p:txBody>
      </p:sp>
      <p:sp>
        <p:nvSpPr>
          <p:cNvPr id="8214" name="Rectangle 22"/>
          <p:cNvSpPr>
            <a:spLocks noChangeArrowheads="1"/>
          </p:cNvSpPr>
          <p:nvPr/>
        </p:nvSpPr>
        <p:spPr bwMode="auto">
          <a:xfrm>
            <a:off x="4191000" y="2971800"/>
            <a:ext cx="2274888" cy="523875"/>
          </a:xfrm>
          <a:prstGeom prst="rect">
            <a:avLst/>
          </a:prstGeom>
          <a:noFill/>
          <a:ln w="9525">
            <a:noFill/>
            <a:miter lim="800000"/>
            <a:headEnd/>
            <a:tailEnd/>
          </a:ln>
        </p:spPr>
        <p:txBody>
          <a:bodyPr>
            <a:spAutoFit/>
          </a:bodyPr>
          <a:lstStyle/>
          <a:p>
            <a:r>
              <a:rPr lang="en-US" sz="2800">
                <a:solidFill>
                  <a:srgbClr val="FF6600"/>
                </a:solidFill>
              </a:rPr>
              <a:t>lập dàn ý  </a:t>
            </a:r>
          </a:p>
        </p:txBody>
      </p:sp>
      <p:sp>
        <p:nvSpPr>
          <p:cNvPr id="8216" name="Rectangle 24"/>
          <p:cNvSpPr>
            <a:spLocks noChangeArrowheads="1"/>
          </p:cNvSpPr>
          <p:nvPr/>
        </p:nvSpPr>
        <p:spPr bwMode="auto">
          <a:xfrm>
            <a:off x="1371600" y="3581400"/>
            <a:ext cx="3440113" cy="523875"/>
          </a:xfrm>
          <a:prstGeom prst="rect">
            <a:avLst/>
          </a:prstGeom>
          <a:noFill/>
          <a:ln w="9525">
            <a:noFill/>
            <a:miter lim="800000"/>
            <a:headEnd/>
            <a:tailEnd/>
          </a:ln>
        </p:spPr>
        <p:txBody>
          <a:bodyPr wrap="none">
            <a:spAutoFit/>
          </a:bodyPr>
          <a:lstStyle/>
          <a:p>
            <a:pPr>
              <a:spcBef>
                <a:spcPct val="20000"/>
              </a:spcBef>
            </a:pPr>
            <a:r>
              <a:rPr lang="en-US" sz="2800">
                <a:solidFill>
                  <a:srgbClr val="FF6600"/>
                </a:solidFill>
              </a:rPr>
              <a:t>miêu tả ngôi trường</a:t>
            </a:r>
            <a:r>
              <a:rPr lang="en-US" sz="2800">
                <a:solidFill>
                  <a:srgbClr val="3333CC"/>
                </a:solidFill>
              </a:rPr>
              <a:t>.</a:t>
            </a:r>
          </a:p>
        </p:txBody>
      </p:sp>
      <p:sp>
        <p:nvSpPr>
          <p:cNvPr id="8217" name="Rectangle 25"/>
          <p:cNvSpPr>
            <a:spLocks noChangeArrowheads="1"/>
          </p:cNvSpPr>
          <p:nvPr/>
        </p:nvSpPr>
        <p:spPr bwMode="auto">
          <a:xfrm>
            <a:off x="2514600" y="2438400"/>
            <a:ext cx="4114800" cy="523875"/>
          </a:xfrm>
          <a:prstGeom prst="rect">
            <a:avLst/>
          </a:prstGeom>
          <a:noFill/>
          <a:ln w="9525">
            <a:noFill/>
            <a:miter lim="800000"/>
            <a:headEnd/>
            <a:tailEnd/>
          </a:ln>
        </p:spPr>
        <p:txBody>
          <a:bodyPr>
            <a:spAutoFit/>
          </a:bodyPr>
          <a:lstStyle/>
          <a:p>
            <a:r>
              <a:rPr lang="en-US" sz="2800">
                <a:solidFill>
                  <a:srgbClr val="FF6600"/>
                </a:solidFill>
              </a:rPr>
              <a:t>Quan sát trường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8200">
                                            <p:txEl>
                                              <p:pRg st="0" end="0"/>
                                            </p:txEl>
                                          </p:spTgt>
                                        </p:tgtEl>
                                        <p:attrNameLst>
                                          <p:attrName>style.visibility</p:attrName>
                                        </p:attrNameLst>
                                      </p:cBhvr>
                                      <p:to>
                                        <p:strVal val="visible"/>
                                      </p:to>
                                    </p:set>
                                    <p:anim calcmode="lin" valueType="num">
                                      <p:cBhvr>
                                        <p:cTn id="7" dur="1000" fill="hold"/>
                                        <p:tgtEl>
                                          <p:spTgt spid="820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20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20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00">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8211"/>
                                        </p:tgtEl>
                                        <p:attrNameLst>
                                          <p:attrName>style.visibility</p:attrName>
                                        </p:attrNameLst>
                                      </p:cBhvr>
                                      <p:to>
                                        <p:strVal val="visible"/>
                                      </p:to>
                                    </p:set>
                                    <p:anim calcmode="lin" valueType="num">
                                      <p:cBhvr>
                                        <p:cTn id="13" dur="1000" fill="hold"/>
                                        <p:tgtEl>
                                          <p:spTgt spid="8211"/>
                                        </p:tgtEl>
                                        <p:attrNameLst>
                                          <p:attrName>ppt_w</p:attrName>
                                        </p:attrNameLst>
                                      </p:cBhvr>
                                      <p:tavLst>
                                        <p:tav tm="0">
                                          <p:val>
                                            <p:fltVal val="0"/>
                                          </p:val>
                                        </p:tav>
                                        <p:tav tm="100000">
                                          <p:val>
                                            <p:strVal val="#ppt_w"/>
                                          </p:val>
                                        </p:tav>
                                      </p:tavLst>
                                    </p:anim>
                                    <p:anim calcmode="lin" valueType="num">
                                      <p:cBhvr>
                                        <p:cTn id="14" dur="1000" fill="hold"/>
                                        <p:tgtEl>
                                          <p:spTgt spid="8211"/>
                                        </p:tgtEl>
                                        <p:attrNameLst>
                                          <p:attrName>ppt_h</p:attrName>
                                        </p:attrNameLst>
                                      </p:cBhvr>
                                      <p:tavLst>
                                        <p:tav tm="0">
                                          <p:val>
                                            <p:fltVal val="0"/>
                                          </p:val>
                                        </p:tav>
                                        <p:tav tm="100000">
                                          <p:val>
                                            <p:strVal val="#ppt_h"/>
                                          </p:val>
                                        </p:tav>
                                      </p:tavLst>
                                    </p:anim>
                                    <p:anim calcmode="lin" valueType="num">
                                      <p:cBhvr>
                                        <p:cTn id="15" dur="1000" fill="hold"/>
                                        <p:tgtEl>
                                          <p:spTgt spid="821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211"/>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iterate type="lt">
                                    <p:tmPct val="0"/>
                                  </p:iterate>
                                  <p:childTnLst>
                                    <p:set>
                                      <p:cBhvr>
                                        <p:cTn id="18" dur="1" fill="hold">
                                          <p:stCondLst>
                                            <p:cond delay="0"/>
                                          </p:stCondLst>
                                        </p:cTn>
                                        <p:tgtEl>
                                          <p:spTgt spid="8217"/>
                                        </p:tgtEl>
                                        <p:attrNameLst>
                                          <p:attrName>style.visibility</p:attrName>
                                        </p:attrNameLst>
                                      </p:cBhvr>
                                      <p:to>
                                        <p:strVal val="visible"/>
                                      </p:to>
                                    </p:set>
                                    <p:anim calcmode="lin" valueType="num">
                                      <p:cBhvr>
                                        <p:cTn id="19" dur="1000" fill="hold"/>
                                        <p:tgtEl>
                                          <p:spTgt spid="8217"/>
                                        </p:tgtEl>
                                        <p:attrNameLst>
                                          <p:attrName>ppt_w</p:attrName>
                                        </p:attrNameLst>
                                      </p:cBhvr>
                                      <p:tavLst>
                                        <p:tav tm="0">
                                          <p:val>
                                            <p:fltVal val="0"/>
                                          </p:val>
                                        </p:tav>
                                        <p:tav tm="100000">
                                          <p:val>
                                            <p:strVal val="#ppt_w"/>
                                          </p:val>
                                        </p:tav>
                                      </p:tavLst>
                                    </p:anim>
                                    <p:anim calcmode="lin" valueType="num">
                                      <p:cBhvr>
                                        <p:cTn id="20" dur="1000" fill="hold"/>
                                        <p:tgtEl>
                                          <p:spTgt spid="8217"/>
                                        </p:tgtEl>
                                        <p:attrNameLst>
                                          <p:attrName>ppt_h</p:attrName>
                                        </p:attrNameLst>
                                      </p:cBhvr>
                                      <p:tavLst>
                                        <p:tav tm="0">
                                          <p:val>
                                            <p:fltVal val="0"/>
                                          </p:val>
                                        </p:tav>
                                        <p:tav tm="100000">
                                          <p:val>
                                            <p:strVal val="#ppt_h"/>
                                          </p:val>
                                        </p:tav>
                                      </p:tavLst>
                                    </p:anim>
                                    <p:anim calcmode="lin" valueType="num">
                                      <p:cBhvr>
                                        <p:cTn id="21" dur="1000" fill="hold"/>
                                        <p:tgtEl>
                                          <p:spTgt spid="8217"/>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8217"/>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iterate type="lt">
                                    <p:tmPct val="0"/>
                                  </p:iterate>
                                  <p:childTnLst>
                                    <p:set>
                                      <p:cBhvr>
                                        <p:cTn id="24" dur="1" fill="hold">
                                          <p:stCondLst>
                                            <p:cond delay="0"/>
                                          </p:stCondLst>
                                        </p:cTn>
                                        <p:tgtEl>
                                          <p:spTgt spid="8214"/>
                                        </p:tgtEl>
                                        <p:attrNameLst>
                                          <p:attrName>style.visibility</p:attrName>
                                        </p:attrNameLst>
                                      </p:cBhvr>
                                      <p:to>
                                        <p:strVal val="visible"/>
                                      </p:to>
                                    </p:set>
                                    <p:anim calcmode="lin" valueType="num">
                                      <p:cBhvr>
                                        <p:cTn id="25" dur="1000" fill="hold"/>
                                        <p:tgtEl>
                                          <p:spTgt spid="8214"/>
                                        </p:tgtEl>
                                        <p:attrNameLst>
                                          <p:attrName>ppt_w</p:attrName>
                                        </p:attrNameLst>
                                      </p:cBhvr>
                                      <p:tavLst>
                                        <p:tav tm="0">
                                          <p:val>
                                            <p:fltVal val="0"/>
                                          </p:val>
                                        </p:tav>
                                        <p:tav tm="100000">
                                          <p:val>
                                            <p:strVal val="#ppt_w"/>
                                          </p:val>
                                        </p:tav>
                                      </p:tavLst>
                                    </p:anim>
                                    <p:anim calcmode="lin" valueType="num">
                                      <p:cBhvr>
                                        <p:cTn id="26" dur="1000" fill="hold"/>
                                        <p:tgtEl>
                                          <p:spTgt spid="8214"/>
                                        </p:tgtEl>
                                        <p:attrNameLst>
                                          <p:attrName>ppt_h</p:attrName>
                                        </p:attrNameLst>
                                      </p:cBhvr>
                                      <p:tavLst>
                                        <p:tav tm="0">
                                          <p:val>
                                            <p:fltVal val="0"/>
                                          </p:val>
                                        </p:tav>
                                        <p:tav tm="100000">
                                          <p:val>
                                            <p:strVal val="#ppt_h"/>
                                          </p:val>
                                        </p:tav>
                                      </p:tavLst>
                                    </p:anim>
                                    <p:anim calcmode="lin" valueType="num">
                                      <p:cBhvr>
                                        <p:cTn id="27" dur="1000" fill="hold"/>
                                        <p:tgtEl>
                                          <p:spTgt spid="8214"/>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8214"/>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0"/>
                                  </p:stCondLst>
                                  <p:iterate type="lt">
                                    <p:tmPct val="0"/>
                                  </p:iterate>
                                  <p:childTnLst>
                                    <p:set>
                                      <p:cBhvr>
                                        <p:cTn id="30" dur="1" fill="hold">
                                          <p:stCondLst>
                                            <p:cond delay="0"/>
                                          </p:stCondLst>
                                        </p:cTn>
                                        <p:tgtEl>
                                          <p:spTgt spid="8216"/>
                                        </p:tgtEl>
                                        <p:attrNameLst>
                                          <p:attrName>style.visibility</p:attrName>
                                        </p:attrNameLst>
                                      </p:cBhvr>
                                      <p:to>
                                        <p:strVal val="visible"/>
                                      </p:to>
                                    </p:set>
                                    <p:anim calcmode="lin" valueType="num">
                                      <p:cBhvr>
                                        <p:cTn id="31" dur="1000" fill="hold"/>
                                        <p:tgtEl>
                                          <p:spTgt spid="8216"/>
                                        </p:tgtEl>
                                        <p:attrNameLst>
                                          <p:attrName>ppt_w</p:attrName>
                                        </p:attrNameLst>
                                      </p:cBhvr>
                                      <p:tavLst>
                                        <p:tav tm="0">
                                          <p:val>
                                            <p:fltVal val="0"/>
                                          </p:val>
                                        </p:tav>
                                        <p:tav tm="100000">
                                          <p:val>
                                            <p:strVal val="#ppt_w"/>
                                          </p:val>
                                        </p:tav>
                                      </p:tavLst>
                                    </p:anim>
                                    <p:anim calcmode="lin" valueType="num">
                                      <p:cBhvr>
                                        <p:cTn id="32" dur="1000" fill="hold"/>
                                        <p:tgtEl>
                                          <p:spTgt spid="8216"/>
                                        </p:tgtEl>
                                        <p:attrNameLst>
                                          <p:attrName>ppt_h</p:attrName>
                                        </p:attrNameLst>
                                      </p:cBhvr>
                                      <p:tavLst>
                                        <p:tav tm="0">
                                          <p:val>
                                            <p:fltVal val="0"/>
                                          </p:val>
                                        </p:tav>
                                        <p:tav tm="100000">
                                          <p:val>
                                            <p:strVal val="#ppt_h"/>
                                          </p:val>
                                        </p:tav>
                                      </p:tavLst>
                                    </p:anim>
                                    <p:anim calcmode="lin" valueType="num">
                                      <p:cBhvr>
                                        <p:cTn id="33" dur="1000" fill="hold"/>
                                        <p:tgtEl>
                                          <p:spTgt spid="8216"/>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21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mph" presetSubtype="0" fill="hold" grpId="1" nodeType="clickEffect">
                                  <p:stCondLst>
                                    <p:cond delay="0"/>
                                  </p:stCondLst>
                                  <p:iterate type="lt">
                                    <p:tmPct val="10000"/>
                                  </p:iterate>
                                  <p:childTnLst>
                                    <p:set>
                                      <p:cBhvr override="childStyle">
                                        <p:cTn id="38" dur="500" autoRev="1" fill="hold"/>
                                        <p:tgtEl>
                                          <p:spTgt spid="8217"/>
                                        </p:tgtEl>
                                        <p:attrNameLst>
                                          <p:attrName>style.color</p:attrName>
                                        </p:attrNameLst>
                                      </p:cBhvr>
                                      <p:to>
                                        <p:clrVal>
                                          <a:schemeClr val="accent2"/>
                                        </p:clrVal>
                                      </p:to>
                                    </p:set>
                                    <p:set>
                                      <p:cBhvr>
                                        <p:cTn id="39" dur="500" autoRev="1" fill="hold"/>
                                        <p:tgtEl>
                                          <p:spTgt spid="8217"/>
                                        </p:tgtEl>
                                        <p:attrNameLst>
                                          <p:attrName>fillcolor</p:attrName>
                                        </p:attrNameLst>
                                      </p:cBhvr>
                                      <p:to>
                                        <p:clrVal>
                                          <a:schemeClr val="accent2"/>
                                        </p:clrVal>
                                      </p:to>
                                    </p:set>
                                    <p:set>
                                      <p:cBhvr>
                                        <p:cTn id="40" dur="500" autoRev="1" fill="hold"/>
                                        <p:tgtEl>
                                          <p:spTgt spid="8217"/>
                                        </p:tgtEl>
                                        <p:attrNameLst>
                                          <p:attrName>fill.type</p:attrName>
                                        </p:attrNameLst>
                                      </p:cBhvr>
                                      <p:to>
                                        <p:strVal val="solid"/>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mph" presetSubtype="0" fill="hold" grpId="1" nodeType="clickEffect">
                                  <p:stCondLst>
                                    <p:cond delay="0"/>
                                  </p:stCondLst>
                                  <p:iterate type="lt">
                                    <p:tmPct val="10000"/>
                                  </p:iterate>
                                  <p:childTnLst>
                                    <p:set>
                                      <p:cBhvr override="childStyle">
                                        <p:cTn id="44" dur="500" autoRev="1" fill="hold"/>
                                        <p:tgtEl>
                                          <p:spTgt spid="8214"/>
                                        </p:tgtEl>
                                        <p:attrNameLst>
                                          <p:attrName>style.color</p:attrName>
                                        </p:attrNameLst>
                                      </p:cBhvr>
                                      <p:to>
                                        <p:clrVal>
                                          <a:schemeClr val="accent2"/>
                                        </p:clrVal>
                                      </p:to>
                                    </p:set>
                                    <p:set>
                                      <p:cBhvr>
                                        <p:cTn id="45" dur="500" autoRev="1" fill="hold"/>
                                        <p:tgtEl>
                                          <p:spTgt spid="8214"/>
                                        </p:tgtEl>
                                        <p:attrNameLst>
                                          <p:attrName>fillcolor</p:attrName>
                                        </p:attrNameLst>
                                      </p:cBhvr>
                                      <p:to>
                                        <p:clrVal>
                                          <a:schemeClr val="accent2"/>
                                        </p:clrVal>
                                      </p:to>
                                    </p:set>
                                    <p:set>
                                      <p:cBhvr>
                                        <p:cTn id="46" dur="500" autoRev="1" fill="hold"/>
                                        <p:tgtEl>
                                          <p:spTgt spid="8214"/>
                                        </p:tgtEl>
                                        <p:attrNameLst>
                                          <p:attrName>fill.type</p:attrName>
                                        </p:attrNameLst>
                                      </p:cBhvr>
                                      <p:to>
                                        <p:strVal val="solid"/>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0" presetClass="emph" presetSubtype="0" fill="hold" grpId="1" nodeType="clickEffect">
                                  <p:stCondLst>
                                    <p:cond delay="0"/>
                                  </p:stCondLst>
                                  <p:iterate type="lt">
                                    <p:tmPct val="10000"/>
                                  </p:iterate>
                                  <p:childTnLst>
                                    <p:set>
                                      <p:cBhvr override="childStyle">
                                        <p:cTn id="50" dur="500" autoRev="1" fill="hold"/>
                                        <p:tgtEl>
                                          <p:spTgt spid="8216"/>
                                        </p:tgtEl>
                                        <p:attrNameLst>
                                          <p:attrName>style.color</p:attrName>
                                        </p:attrNameLst>
                                      </p:cBhvr>
                                      <p:to>
                                        <p:clrVal>
                                          <a:schemeClr val="accent2"/>
                                        </p:clrVal>
                                      </p:to>
                                    </p:set>
                                    <p:set>
                                      <p:cBhvr>
                                        <p:cTn id="51" dur="500" autoRev="1" fill="hold"/>
                                        <p:tgtEl>
                                          <p:spTgt spid="8216"/>
                                        </p:tgtEl>
                                        <p:attrNameLst>
                                          <p:attrName>fillcolor</p:attrName>
                                        </p:attrNameLst>
                                      </p:cBhvr>
                                      <p:to>
                                        <p:clrVal>
                                          <a:schemeClr val="accent2"/>
                                        </p:clrVal>
                                      </p:to>
                                    </p:set>
                                    <p:set>
                                      <p:cBhvr>
                                        <p:cTn id="52" dur="500" autoRev="1" fill="hold"/>
                                        <p:tgtEl>
                                          <p:spTgt spid="82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1" grpId="0" animBg="1"/>
      <p:bldP spid="8200" grpId="0" build="p"/>
      <p:bldP spid="8214" grpId="0"/>
      <p:bldP spid="8214" grpId="1"/>
      <p:bldP spid="8216" grpId="0"/>
      <p:bldP spid="8216" grpId="1"/>
      <p:bldP spid="8217" grpId="0"/>
      <p:bldP spid="8217"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0" y="0"/>
            <a:ext cx="9144000" cy="3140075"/>
          </a:xfrm>
          <a:prstGeom prst="rect">
            <a:avLst/>
          </a:prstGeom>
          <a:noFill/>
          <a:ln w="9525">
            <a:noFill/>
            <a:miter lim="800000"/>
            <a:headEnd/>
            <a:tailEnd/>
          </a:ln>
        </p:spPr>
        <p:txBody>
          <a:bodyPr>
            <a:spAutoFit/>
          </a:bodyPr>
          <a:lstStyle/>
          <a:p>
            <a:r>
              <a:rPr lang="en-US" sz="2000" b="1">
                <a:solidFill>
                  <a:srgbClr val="FF3300"/>
                </a:solidFill>
              </a:rPr>
              <a:t>1.Mở bài:</a:t>
            </a:r>
            <a:r>
              <a:rPr lang="en-US" sz="2000">
                <a:solidFill>
                  <a:schemeClr val="tx2"/>
                </a:solidFill>
              </a:rPr>
              <a:t> </a:t>
            </a:r>
            <a:r>
              <a:rPr lang="en-US" sz="2000" b="1">
                <a:solidFill>
                  <a:schemeClr val="tx2"/>
                </a:solidFill>
              </a:rPr>
              <a:t>Giới thiệu bao quát :</a:t>
            </a:r>
            <a:r>
              <a:rPr lang="en-US" sz="2000">
                <a:solidFill>
                  <a:schemeClr val="tx2"/>
                </a:solidFill>
              </a:rPr>
              <a:t/>
            </a:r>
            <a:br>
              <a:rPr lang="en-US" sz="2000">
                <a:solidFill>
                  <a:schemeClr val="tx2"/>
                </a:solidFill>
              </a:rPr>
            </a:br>
            <a:r>
              <a:rPr lang="en-US" sz="2000">
                <a:solidFill>
                  <a:srgbClr val="FF33CC"/>
                </a:solidFill>
              </a:rPr>
              <a:t>- </a:t>
            </a:r>
            <a:r>
              <a:rPr lang="en-US" sz="2000">
                <a:solidFill>
                  <a:srgbClr val="0000FF"/>
                </a:solidFill>
              </a:rPr>
              <a:t>Trường nằm gần đường quốc lộ.  </a:t>
            </a:r>
            <a:br>
              <a:rPr lang="en-US" sz="2000">
                <a:solidFill>
                  <a:srgbClr val="0000FF"/>
                </a:solidFill>
              </a:rPr>
            </a:br>
            <a:r>
              <a:rPr lang="en-US" sz="2000">
                <a:solidFill>
                  <a:srgbClr val="0000FF"/>
                </a:solidFill>
              </a:rPr>
              <a:t>- Ngôi trường nổi bật dòng chữ: Trường Tiểu học Thi trấn Ái Tử. </a:t>
            </a:r>
          </a:p>
          <a:p>
            <a:r>
              <a:rPr lang="en-US" sz="2000">
                <a:solidFill>
                  <a:srgbClr val="0000FF"/>
                </a:solidFill>
              </a:rPr>
              <a:t>Những hàng cây xanh bao quanh.</a:t>
            </a:r>
            <a:br>
              <a:rPr lang="en-US" sz="2000">
                <a:solidFill>
                  <a:srgbClr val="0000FF"/>
                </a:solidFill>
              </a:rPr>
            </a:br>
            <a:r>
              <a:rPr lang="en-US" sz="2000" b="1">
                <a:solidFill>
                  <a:srgbClr val="FF3300"/>
                </a:solidFill>
              </a:rPr>
              <a:t>2.</a:t>
            </a:r>
            <a:r>
              <a:rPr lang="en-US" sz="2000">
                <a:solidFill>
                  <a:srgbClr val="FF3300"/>
                </a:solidFill>
              </a:rPr>
              <a:t> </a:t>
            </a:r>
            <a:r>
              <a:rPr lang="en-US" sz="2000" b="1">
                <a:solidFill>
                  <a:srgbClr val="FF3300"/>
                </a:solidFill>
              </a:rPr>
              <a:t>Thân bài</a:t>
            </a:r>
            <a:r>
              <a:rPr lang="en-US" sz="2000">
                <a:solidFill>
                  <a:srgbClr val="FF3300"/>
                </a:solidFill>
              </a:rPr>
              <a:t> :</a:t>
            </a:r>
            <a:r>
              <a:rPr lang="en-US" sz="2000" b="1">
                <a:solidFill>
                  <a:schemeClr val="tx2"/>
                </a:solidFill>
              </a:rPr>
              <a:t>Tả từng phần của cảnh trường</a:t>
            </a:r>
            <a:r>
              <a:rPr lang="en-US" sz="2000">
                <a:solidFill>
                  <a:srgbClr val="FFFF00"/>
                </a:solidFill>
              </a:rPr>
              <a:t> :</a:t>
            </a:r>
            <a:br>
              <a:rPr lang="en-US" sz="2000">
                <a:solidFill>
                  <a:srgbClr val="FFFF00"/>
                </a:solidFill>
              </a:rPr>
            </a:br>
            <a:r>
              <a:rPr lang="en-US" sz="2000">
                <a:solidFill>
                  <a:srgbClr val="CC0099"/>
                </a:solidFill>
              </a:rPr>
              <a:t>a, Sân trường</a:t>
            </a:r>
            <a:r>
              <a:rPr lang="en-US" sz="2000">
                <a:solidFill>
                  <a:srgbClr val="FF0066"/>
                </a:solidFill>
              </a:rPr>
              <a:t> :</a:t>
            </a:r>
            <a:r>
              <a:rPr lang="en-US" sz="2000">
                <a:solidFill>
                  <a:srgbClr val="0000FF"/>
                </a:solidFill>
              </a:rPr>
              <a:t>+ Sân xi măng rộng, giữa sân là cột cờ, trên sân có một số cây bàng cây phượng tỏa bóng mát rượi .</a:t>
            </a:r>
            <a:br>
              <a:rPr lang="en-US" sz="2000">
                <a:solidFill>
                  <a:srgbClr val="0000FF"/>
                </a:solidFill>
              </a:rPr>
            </a:br>
            <a:r>
              <a:rPr lang="en-US" sz="2000">
                <a:solidFill>
                  <a:srgbClr val="0000FF"/>
                </a:solidFill>
              </a:rPr>
              <a:t>+ Bồn hoa, ghế đá.</a:t>
            </a:r>
            <a:br>
              <a:rPr lang="en-US" sz="2000">
                <a:solidFill>
                  <a:srgbClr val="0000FF"/>
                </a:solidFill>
              </a:rPr>
            </a:br>
            <a:r>
              <a:rPr lang="en-US" sz="2000">
                <a:solidFill>
                  <a:srgbClr val="0000FF"/>
                </a:solidFill>
              </a:rPr>
              <a:t>+ Hoạt động của học sinh: Tiếng cười nói bước chân chạy nhảy, …</a:t>
            </a:r>
            <a:br>
              <a:rPr lang="en-US" sz="2000">
                <a:solidFill>
                  <a:srgbClr val="0000FF"/>
                </a:solidFill>
              </a:rPr>
            </a:br>
            <a:endParaRPr lang="en-US" sz="2000">
              <a:solidFill>
                <a:srgbClr val="0000FF"/>
              </a:solidFill>
            </a:endParaRPr>
          </a:p>
        </p:txBody>
      </p:sp>
      <p:sp>
        <p:nvSpPr>
          <p:cNvPr id="54277" name="Rectangle 5"/>
          <p:cNvSpPr>
            <a:spLocks noChangeArrowheads="1"/>
          </p:cNvSpPr>
          <p:nvPr/>
        </p:nvSpPr>
        <p:spPr bwMode="auto">
          <a:xfrm>
            <a:off x="0" y="5546725"/>
            <a:ext cx="9144000" cy="1311275"/>
          </a:xfrm>
          <a:prstGeom prst="rect">
            <a:avLst/>
          </a:prstGeom>
          <a:noFill/>
          <a:ln w="9525">
            <a:noFill/>
            <a:miter lim="800000"/>
            <a:headEnd/>
            <a:tailEnd/>
          </a:ln>
        </p:spPr>
        <p:txBody>
          <a:bodyPr>
            <a:spAutoFit/>
          </a:bodyPr>
          <a:lstStyle/>
          <a:p>
            <a:r>
              <a:rPr lang="en-US" sz="2000" b="1">
                <a:solidFill>
                  <a:srgbClr val="FF3300"/>
                </a:solidFill>
              </a:rPr>
              <a:t>3. Kết bài:</a:t>
            </a:r>
            <a:r>
              <a:rPr lang="en-US" sz="2000">
                <a:solidFill>
                  <a:schemeClr val="tx2"/>
                </a:solidFill>
              </a:rPr>
              <a:t> </a:t>
            </a:r>
            <a:r>
              <a:rPr lang="en-US" sz="2000" b="1">
                <a:solidFill>
                  <a:schemeClr val="tx2"/>
                </a:solidFill>
              </a:rPr>
              <a:t>Cảm nghĩ của em về ngôi trường</a:t>
            </a:r>
            <a:r>
              <a:rPr lang="en-US" sz="2000" b="1">
                <a:solidFill>
                  <a:srgbClr val="0000FF"/>
                </a:solidFill>
              </a:rPr>
              <a:t/>
            </a:r>
            <a:br>
              <a:rPr lang="en-US" sz="2000" b="1">
                <a:solidFill>
                  <a:srgbClr val="0000FF"/>
                </a:solidFill>
              </a:rPr>
            </a:br>
            <a:r>
              <a:rPr lang="en-US" sz="2000">
                <a:solidFill>
                  <a:srgbClr val="0000FF"/>
                </a:solidFill>
              </a:rPr>
              <a:t>+ Em yêu quý tự hào về trường.</a:t>
            </a:r>
            <a:br>
              <a:rPr lang="en-US" sz="2000">
                <a:solidFill>
                  <a:srgbClr val="0000FF"/>
                </a:solidFill>
              </a:rPr>
            </a:br>
            <a:r>
              <a:rPr lang="en-US" sz="2000">
                <a:solidFill>
                  <a:srgbClr val="0000FF"/>
                </a:solidFill>
              </a:rPr>
              <a:t>+ Em góp phần bảo vệ ngôi trường</a:t>
            </a:r>
            <a:br>
              <a:rPr lang="en-US" sz="2000">
                <a:solidFill>
                  <a:srgbClr val="0000FF"/>
                </a:solidFill>
              </a:rPr>
            </a:br>
            <a:r>
              <a:rPr lang="en-US" sz="2000">
                <a:solidFill>
                  <a:srgbClr val="0000FF"/>
                </a:solidFill>
              </a:rPr>
              <a:t>+ Học tốt tô điểm truyền thống tốt đẹp cho nhà trường .</a:t>
            </a:r>
          </a:p>
        </p:txBody>
      </p:sp>
      <p:sp>
        <p:nvSpPr>
          <p:cNvPr id="54278" name="Rectangle 6"/>
          <p:cNvSpPr>
            <a:spLocks noChangeArrowheads="1"/>
          </p:cNvSpPr>
          <p:nvPr/>
        </p:nvSpPr>
        <p:spPr bwMode="auto">
          <a:xfrm>
            <a:off x="0" y="2819400"/>
            <a:ext cx="8969375" cy="2835275"/>
          </a:xfrm>
          <a:prstGeom prst="rect">
            <a:avLst/>
          </a:prstGeom>
          <a:noFill/>
          <a:ln w="9525">
            <a:noFill/>
            <a:miter lim="800000"/>
            <a:headEnd/>
            <a:tailEnd/>
          </a:ln>
        </p:spPr>
        <p:txBody>
          <a:bodyPr>
            <a:spAutoFit/>
          </a:bodyPr>
          <a:lstStyle/>
          <a:p>
            <a:r>
              <a:rPr lang="en-US" sz="2000" b="1">
                <a:solidFill>
                  <a:srgbClr val="CC0099"/>
                </a:solidFill>
              </a:rPr>
              <a:t>b. Lớp học :</a:t>
            </a:r>
            <a:r>
              <a:rPr lang="en-US" sz="2000" b="1">
                <a:solidFill>
                  <a:srgbClr val="FF0066"/>
                </a:solidFill>
              </a:rPr>
              <a:t/>
            </a:r>
            <a:br>
              <a:rPr lang="en-US" sz="2000" b="1">
                <a:solidFill>
                  <a:srgbClr val="FF0066"/>
                </a:solidFill>
              </a:rPr>
            </a:br>
            <a:r>
              <a:rPr lang="en-US" sz="2000">
                <a:solidFill>
                  <a:schemeClr val="accent2"/>
                </a:solidFill>
              </a:rPr>
              <a:t>+ Hai dãy nhà cao tầng nối liền nhau.</a:t>
            </a:r>
            <a:br>
              <a:rPr lang="en-US" sz="2000">
                <a:solidFill>
                  <a:schemeClr val="accent2"/>
                </a:solidFill>
              </a:rPr>
            </a:br>
            <a:r>
              <a:rPr lang="en-US" sz="2000">
                <a:solidFill>
                  <a:schemeClr val="accent2"/>
                </a:solidFill>
              </a:rPr>
              <a:t>+ Các lớp học thoáng mát: Có quạt trần đèn điện. Màn che nắng và tủ sách trưng bày sản phẩm của các em .</a:t>
            </a:r>
            <a:br>
              <a:rPr lang="en-US" sz="2000">
                <a:solidFill>
                  <a:schemeClr val="accent2"/>
                </a:solidFill>
              </a:rPr>
            </a:br>
            <a:r>
              <a:rPr lang="en-US" sz="2000">
                <a:solidFill>
                  <a:schemeClr val="accent2"/>
                </a:solidFill>
              </a:rPr>
              <a:t>+ Bàn ghế thẳng hàng tươm tất, </a:t>
            </a:r>
            <a:br>
              <a:rPr lang="en-US" sz="2000">
                <a:solidFill>
                  <a:schemeClr val="accent2"/>
                </a:solidFill>
              </a:rPr>
            </a:br>
            <a:r>
              <a:rPr lang="en-US" sz="2000" b="1">
                <a:solidFill>
                  <a:srgbClr val="CC0099"/>
                </a:solidFill>
              </a:rPr>
              <a:t>c. Phòng thư viện</a:t>
            </a:r>
            <a:r>
              <a:rPr lang="en-US" sz="2000" b="1">
                <a:solidFill>
                  <a:schemeClr val="accent2"/>
                </a:solidFill>
              </a:rPr>
              <a:t>:</a:t>
            </a:r>
            <a:r>
              <a:rPr lang="en-US" sz="2000">
                <a:solidFill>
                  <a:schemeClr val="accent2"/>
                </a:solidFill>
              </a:rPr>
              <a:t> Thiết bị, văn phòng</a:t>
            </a:r>
            <a:br>
              <a:rPr lang="en-US" sz="2000">
                <a:solidFill>
                  <a:schemeClr val="accent2"/>
                </a:solidFill>
              </a:rPr>
            </a:br>
            <a:r>
              <a:rPr lang="en-US" sz="2000" b="1">
                <a:solidFill>
                  <a:srgbClr val="FF33CC"/>
                </a:solidFill>
              </a:rPr>
              <a:t>d. Vườn trường</a:t>
            </a:r>
            <a:r>
              <a:rPr lang="en-US" sz="2000" b="1">
                <a:solidFill>
                  <a:schemeClr val="accent2"/>
                </a:solidFill>
              </a:rPr>
              <a:t> :</a:t>
            </a:r>
            <a:r>
              <a:rPr lang="en-US" sz="2000">
                <a:solidFill>
                  <a:schemeClr val="accent2"/>
                </a:solidFill>
              </a:rPr>
              <a:t/>
            </a:r>
            <a:br>
              <a:rPr lang="en-US" sz="2000">
                <a:solidFill>
                  <a:schemeClr val="accent2"/>
                </a:solidFill>
              </a:rPr>
            </a:br>
            <a:r>
              <a:rPr lang="en-US" sz="2000">
                <a:solidFill>
                  <a:schemeClr val="accent2"/>
                </a:solidFill>
              </a:rPr>
              <a:t>+ Cây trong vườn </a:t>
            </a:r>
            <a:br>
              <a:rPr lang="en-US" sz="2000">
                <a:solidFill>
                  <a:schemeClr val="accent2"/>
                </a:solidFill>
              </a:rPr>
            </a:br>
            <a:r>
              <a:rPr lang="en-US" sz="2000">
                <a:solidFill>
                  <a:schemeClr val="accent2"/>
                </a:solidFill>
              </a:rPr>
              <a:t>+ Hoạt động chăm sóc vườn trường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7"/>
                                        </p:tgtEl>
                                        <p:attrNameLst>
                                          <p:attrName>style.visibility</p:attrName>
                                        </p:attrNameLst>
                                      </p:cBhvr>
                                      <p:to>
                                        <p:strVal val="visible"/>
                                      </p:to>
                                    </p:set>
                                    <p:anim calcmode="lin" valueType="num">
                                      <p:cBhvr additive="base">
                                        <p:cTn id="7" dur="500" fill="hold"/>
                                        <p:tgtEl>
                                          <p:spTgt spid="54277"/>
                                        </p:tgtEl>
                                        <p:attrNameLst>
                                          <p:attrName>ppt_x</p:attrName>
                                        </p:attrNameLst>
                                      </p:cBhvr>
                                      <p:tavLst>
                                        <p:tav tm="0">
                                          <p:val>
                                            <p:strVal val="#ppt_x"/>
                                          </p:val>
                                        </p:tav>
                                        <p:tav tm="100000">
                                          <p:val>
                                            <p:strVal val="#ppt_x"/>
                                          </p:val>
                                        </p:tav>
                                      </p:tavLst>
                                    </p:anim>
                                    <p:anim calcmode="lin" valueType="num">
                                      <p:cBhvr additive="base">
                                        <p:cTn id="8" dur="500" fill="hold"/>
                                        <p:tgtEl>
                                          <p:spTgt spid="5427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8"/>
                                        </p:tgtEl>
                                        <p:attrNameLst>
                                          <p:attrName>style.visibility</p:attrName>
                                        </p:attrNameLst>
                                      </p:cBhvr>
                                      <p:to>
                                        <p:strVal val="visible"/>
                                      </p:to>
                                    </p:set>
                                    <p:anim calcmode="lin" valueType="num">
                                      <p:cBhvr additive="base">
                                        <p:cTn id="13" dur="500" fill="hold"/>
                                        <p:tgtEl>
                                          <p:spTgt spid="54278"/>
                                        </p:tgtEl>
                                        <p:attrNameLst>
                                          <p:attrName>ppt_x</p:attrName>
                                        </p:attrNameLst>
                                      </p:cBhvr>
                                      <p:tavLst>
                                        <p:tav tm="0">
                                          <p:val>
                                            <p:strVal val="#ppt_x"/>
                                          </p:val>
                                        </p:tav>
                                        <p:tav tm="100000">
                                          <p:val>
                                            <p:strVal val="#ppt_x"/>
                                          </p:val>
                                        </p:tav>
                                      </p:tavLst>
                                    </p:anim>
                                    <p:anim calcmode="lin" valueType="num">
                                      <p:cBhvr additive="base">
                                        <p:cTn id="14" dur="500" fill="hold"/>
                                        <p:tgtEl>
                                          <p:spTgt spid="542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p:bldP spid="542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3276600"/>
            <a:ext cx="8458200" cy="3046413"/>
          </a:xfrm>
          <a:prstGeom prst="rect">
            <a:avLst/>
          </a:prstGeom>
          <a:noFill/>
          <a:ln w="9525">
            <a:noFill/>
            <a:miter lim="800000"/>
            <a:headEnd/>
            <a:tailEnd/>
          </a:ln>
        </p:spPr>
        <p:txBody>
          <a:bodyPr>
            <a:spAutoFit/>
          </a:bodyPr>
          <a:lstStyle/>
          <a:p>
            <a:r>
              <a:rPr lang="en-US" sz="3200">
                <a:solidFill>
                  <a:srgbClr val="FF0066"/>
                </a:solidFill>
              </a:rPr>
              <a:t>   </a:t>
            </a:r>
            <a:r>
              <a:rPr lang="en-US" sz="3200">
                <a:solidFill>
                  <a:schemeClr val="tx2"/>
                </a:solidFill>
              </a:rPr>
              <a:t>  </a:t>
            </a:r>
            <a:r>
              <a:rPr lang="en-US" sz="3200">
                <a:solidFill>
                  <a:srgbClr val="FF00FF"/>
                </a:solidFill>
              </a:rPr>
              <a:t>Khi ánh ban mai lan tỏa khắp nơi, em cùng bạn đến trường mà lòng đầy thích thú.  Kia ! trường của em sừng sững như một vị thần khổng lồ hiện ra trước mắt.  Trường nằm gần đường quốc lộ, nổi bật dòng chữ Trường tiểu học Thị trấn Ái Tử.</a:t>
            </a:r>
          </a:p>
        </p:txBody>
      </p:sp>
      <p:sp>
        <p:nvSpPr>
          <p:cNvPr id="12291" name="AutoShape 5"/>
          <p:cNvSpPr>
            <a:spLocks noChangeArrowheads="1"/>
          </p:cNvSpPr>
          <p:nvPr/>
        </p:nvSpPr>
        <p:spPr bwMode="auto">
          <a:xfrm>
            <a:off x="2743200" y="2514600"/>
            <a:ext cx="2362200" cy="609600"/>
          </a:xfrm>
          <a:prstGeom prst="flowChartTerminator">
            <a:avLst/>
          </a:prstGeom>
          <a:solidFill>
            <a:srgbClr val="FFCCFF"/>
          </a:solidFill>
          <a:ln w="9525">
            <a:solidFill>
              <a:schemeClr val="tx1"/>
            </a:solidFill>
            <a:miter lim="800000"/>
            <a:headEnd/>
            <a:tailEnd/>
          </a:ln>
        </p:spPr>
        <p:txBody>
          <a:bodyPr wrap="none" anchor="ctr"/>
          <a:lstStyle/>
          <a:p>
            <a:endParaRPr lang="en-US"/>
          </a:p>
        </p:txBody>
      </p:sp>
      <p:sp>
        <p:nvSpPr>
          <p:cNvPr id="12292" name="Rectangle 6"/>
          <p:cNvSpPr>
            <a:spLocks noChangeArrowheads="1"/>
          </p:cNvSpPr>
          <p:nvPr/>
        </p:nvSpPr>
        <p:spPr bwMode="auto">
          <a:xfrm>
            <a:off x="2971800" y="2590800"/>
            <a:ext cx="2057400" cy="519113"/>
          </a:xfrm>
          <a:prstGeom prst="rect">
            <a:avLst/>
          </a:prstGeom>
          <a:noFill/>
          <a:ln w="9525">
            <a:noFill/>
            <a:miter lim="800000"/>
            <a:headEnd/>
            <a:tailEnd/>
          </a:ln>
        </p:spPr>
        <p:txBody>
          <a:bodyPr>
            <a:spAutoFit/>
          </a:bodyPr>
          <a:lstStyle/>
          <a:p>
            <a:pPr>
              <a:spcBef>
                <a:spcPct val="20000"/>
              </a:spcBef>
              <a:buFontTx/>
              <a:buChar char="•"/>
            </a:pPr>
            <a:r>
              <a:rPr lang="en-US" sz="2800">
                <a:solidFill>
                  <a:srgbClr val="FF3300"/>
                </a:solidFill>
              </a:rPr>
              <a:t>Thân bài:</a:t>
            </a:r>
            <a:r>
              <a:rPr lang="en-US" sz="2400"/>
              <a:t> </a:t>
            </a:r>
          </a:p>
        </p:txBody>
      </p:sp>
      <p:sp>
        <p:nvSpPr>
          <p:cNvPr id="12293" name="WordArt 7"/>
          <p:cNvSpPr>
            <a:spLocks noChangeArrowheads="1" noChangeShapeType="1" noTextEdit="1"/>
          </p:cNvSpPr>
          <p:nvPr/>
        </p:nvSpPr>
        <p:spPr bwMode="auto">
          <a:xfrm>
            <a:off x="2743200" y="6858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12294" name="WordArt 8"/>
          <p:cNvSpPr>
            <a:spLocks noChangeArrowheads="1" noChangeShapeType="1" noTextEdit="1"/>
          </p:cNvSpPr>
          <p:nvPr/>
        </p:nvSpPr>
        <p:spPr bwMode="auto">
          <a:xfrm>
            <a:off x="2133600" y="1447800"/>
            <a:ext cx="4648200" cy="4572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6"/>
          <p:cNvSpPr>
            <a:spLocks noChangeArrowheads="1"/>
          </p:cNvSpPr>
          <p:nvPr/>
        </p:nvSpPr>
        <p:spPr bwMode="auto">
          <a:xfrm>
            <a:off x="2743200" y="1447800"/>
            <a:ext cx="2362200" cy="609600"/>
          </a:xfrm>
          <a:prstGeom prst="flowChartTerminator">
            <a:avLst/>
          </a:prstGeom>
          <a:solidFill>
            <a:srgbClr val="FFCCFF"/>
          </a:solidFill>
          <a:ln w="9525">
            <a:solidFill>
              <a:schemeClr val="tx1"/>
            </a:solidFill>
            <a:miter lim="800000"/>
            <a:headEnd/>
            <a:tailEnd/>
          </a:ln>
        </p:spPr>
        <p:txBody>
          <a:bodyPr wrap="none" anchor="ctr"/>
          <a:lstStyle/>
          <a:p>
            <a:endParaRPr lang="en-US"/>
          </a:p>
        </p:txBody>
      </p:sp>
      <p:sp>
        <p:nvSpPr>
          <p:cNvPr id="13315" name="Rectangle 3"/>
          <p:cNvSpPr>
            <a:spLocks noGrp="1" noChangeArrowheads="1"/>
          </p:cNvSpPr>
          <p:nvPr>
            <p:ph type="body" idx="4294967295"/>
          </p:nvPr>
        </p:nvSpPr>
        <p:spPr>
          <a:xfrm>
            <a:off x="0" y="1981200"/>
            <a:ext cx="8229600" cy="4572000"/>
          </a:xfrm>
        </p:spPr>
        <p:txBody>
          <a:bodyPr/>
          <a:lstStyle/>
          <a:p>
            <a:pPr eaLnBrk="1" hangingPunct="1">
              <a:buFontTx/>
              <a:buNone/>
            </a:pPr>
            <a:r>
              <a:rPr lang="en-US" sz="2800" smtClean="0"/>
              <a:t>         </a:t>
            </a:r>
            <a:r>
              <a:rPr lang="en-US" sz="2800" smtClean="0">
                <a:solidFill>
                  <a:srgbClr val="0000FF"/>
                </a:solidFill>
              </a:rPr>
              <a:t>Sân trường em rộng được lát xi măng. Ởgiữa là bồn hoa lớn. Cây vạn tuế mạnh mẽ vươn lên trong bão táp mưa sa.  xung quanh là những thảm hoa mười giờ vẫn ngủ yên. Hoa nhài trắng tinh tỏa hương thơm ngào ngạt. Ánh nắng lan nhanh xuống sân trường ngã dài trên thảm cỏ, bên trái là cây phượng xòe tán rộng như một cái dù lớn che nắng mưa cho chúng em. Sân trường mỗi lúc mỗi đông, tiếng bước chân chạy thình thịch, tiếng reo hò rộn rã.</a:t>
            </a:r>
          </a:p>
        </p:txBody>
      </p:sp>
      <p:sp>
        <p:nvSpPr>
          <p:cNvPr id="13316" name="Rectangle 4"/>
          <p:cNvSpPr>
            <a:spLocks noChangeArrowheads="1"/>
          </p:cNvSpPr>
          <p:nvPr/>
        </p:nvSpPr>
        <p:spPr bwMode="auto">
          <a:xfrm>
            <a:off x="2971800" y="1524000"/>
            <a:ext cx="2057400" cy="519113"/>
          </a:xfrm>
          <a:prstGeom prst="rect">
            <a:avLst/>
          </a:prstGeom>
          <a:noFill/>
          <a:ln w="9525">
            <a:noFill/>
            <a:miter lim="800000"/>
            <a:headEnd/>
            <a:tailEnd/>
          </a:ln>
        </p:spPr>
        <p:txBody>
          <a:bodyPr>
            <a:spAutoFit/>
          </a:bodyPr>
          <a:lstStyle/>
          <a:p>
            <a:pPr>
              <a:spcBef>
                <a:spcPct val="20000"/>
              </a:spcBef>
              <a:buFontTx/>
              <a:buChar char="•"/>
            </a:pPr>
            <a:r>
              <a:rPr lang="en-US" sz="2800">
                <a:solidFill>
                  <a:srgbClr val="FF3300"/>
                </a:solidFill>
              </a:rPr>
              <a:t>Thân bài:</a:t>
            </a:r>
            <a:r>
              <a:rPr lang="en-US" sz="2400"/>
              <a:t> </a:t>
            </a:r>
          </a:p>
        </p:txBody>
      </p:sp>
      <p:sp>
        <p:nvSpPr>
          <p:cNvPr id="13317" name="WordArt 7"/>
          <p:cNvSpPr>
            <a:spLocks noChangeArrowheads="1" noChangeShapeType="1" noTextEdit="1"/>
          </p:cNvSpPr>
          <p:nvPr/>
        </p:nvSpPr>
        <p:spPr bwMode="auto">
          <a:xfrm>
            <a:off x="2743200" y="2286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13318" name="WordArt 8"/>
          <p:cNvSpPr>
            <a:spLocks noChangeArrowheads="1" noChangeShapeType="1" noTextEdit="1"/>
          </p:cNvSpPr>
          <p:nvPr/>
        </p:nvSpPr>
        <p:spPr bwMode="auto">
          <a:xfrm>
            <a:off x="2133600" y="685800"/>
            <a:ext cx="4648200" cy="6858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idx="4294967295"/>
          </p:nvPr>
        </p:nvSpPr>
        <p:spPr>
          <a:xfrm>
            <a:off x="0" y="1676400"/>
            <a:ext cx="9144000" cy="5257800"/>
          </a:xfrm>
        </p:spPr>
        <p:txBody>
          <a:bodyPr/>
          <a:lstStyle/>
          <a:p>
            <a:pPr algn="l" eaLnBrk="1" hangingPunct="1"/>
            <a:r>
              <a:rPr lang="en-US" sz="4000" smtClean="0"/>
              <a:t>* </a:t>
            </a:r>
            <a:r>
              <a:rPr lang="en-US" sz="2800" smtClean="0"/>
              <a:t>Đi hết các lớp là văn phòng nơi thầy cô hội họp. Phòng năng khiếu có đầy đủ dụng cụ học tập. Thư viện đây là kho tàng kiến thức vô cùng quý giá. Mới đầu giờ mà thầy cô và học sinh đến mượn sách rất đông. Đằng sau lớp học là vườn trường. Vào những giờ nghỉ chúng em thay nhau chăm bón cho cây. Vườn trồng nhiều loại cây và hoa. Mỗi cây có một vẻ đẹp riêng. Cây đinh lăng mềm mại như bàn tay em bé, hoa thược dược to bằng cái bát. Vườn trường như được khoác lên chiếc áo xanh um .</a:t>
            </a:r>
          </a:p>
        </p:txBody>
      </p:sp>
      <p:sp>
        <p:nvSpPr>
          <p:cNvPr id="14339" name="WordArt 5"/>
          <p:cNvSpPr>
            <a:spLocks noChangeArrowheads="1" noChangeShapeType="1" noTextEdit="1"/>
          </p:cNvSpPr>
          <p:nvPr/>
        </p:nvSpPr>
        <p:spPr bwMode="auto">
          <a:xfrm>
            <a:off x="2743200" y="3810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14340" name="WordArt 6"/>
          <p:cNvSpPr>
            <a:spLocks noChangeArrowheads="1" noChangeShapeType="1" noTextEdit="1"/>
          </p:cNvSpPr>
          <p:nvPr/>
        </p:nvSpPr>
        <p:spPr bwMode="auto">
          <a:xfrm>
            <a:off x="2133600" y="914400"/>
            <a:ext cx="4648200" cy="6858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0" fill="hold"/>
                                        <p:tgtEl>
                                          <p:spTgt spid="27652"/>
                                        </p:tgtEl>
                                        <p:attrNameLst>
                                          <p:attrName>ppt_x</p:attrName>
                                        </p:attrNameLst>
                                      </p:cBhvr>
                                      <p:tavLst>
                                        <p:tav tm="0">
                                          <p:val>
                                            <p:strVal val="#ppt_x"/>
                                          </p:val>
                                        </p:tav>
                                        <p:tav tm="100000">
                                          <p:val>
                                            <p:strVal val="#ppt_x"/>
                                          </p:val>
                                        </p:tav>
                                      </p:tavLst>
                                    </p:anim>
                                    <p:anim calcmode="lin" valueType="num">
                                      <p:cBhvr additive="base">
                                        <p:cTn id="8" dur="5000" fill="hold"/>
                                        <p:tgtEl>
                                          <p:spTgt spid="276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533400" y="1752600"/>
            <a:ext cx="8458200" cy="4032250"/>
          </a:xfrm>
          <a:prstGeom prst="rect">
            <a:avLst/>
          </a:prstGeom>
          <a:solidFill>
            <a:schemeClr val="bg1"/>
          </a:solidFill>
          <a:ln w="9525">
            <a:noFill/>
            <a:miter lim="800000"/>
            <a:headEnd/>
            <a:tailEnd/>
          </a:ln>
        </p:spPr>
        <p:txBody>
          <a:bodyPr>
            <a:spAutoFit/>
          </a:bodyPr>
          <a:lstStyle/>
          <a:p>
            <a:endParaRPr lang="en-US" sz="3200">
              <a:solidFill>
                <a:srgbClr val="FF3300"/>
              </a:solidFill>
            </a:endParaRPr>
          </a:p>
          <a:p>
            <a:r>
              <a:rPr lang="en-US" sz="3200">
                <a:solidFill>
                  <a:schemeClr val="tx2"/>
                </a:solidFill>
              </a:rPr>
              <a:t>     </a:t>
            </a:r>
            <a:r>
              <a:rPr lang="en-US" sz="3200">
                <a:solidFill>
                  <a:srgbClr val="990099"/>
                </a:solidFill>
              </a:rPr>
              <a:t>Cảnh trường em là như vậy đấy .Em rất yêu mến ngôi trường vì nó đã chứng kiến bao kỉ niệm êm đềm trong sáng của em .</a:t>
            </a:r>
            <a:br>
              <a:rPr lang="en-US" sz="3200">
                <a:solidFill>
                  <a:srgbClr val="990099"/>
                </a:solidFill>
              </a:rPr>
            </a:br>
            <a:r>
              <a:rPr lang="en-US" sz="3200">
                <a:solidFill>
                  <a:srgbClr val="990099"/>
                </a:solidFill>
              </a:rPr>
              <a:t>những hình ảnh giữa thầy và trò mãi khắc sâu trong lòng em .Em cố gắng giữ môi trường sạch đẹp.Học giỏi để tô nên truyền thống tốt đẹp của nhà trường.</a:t>
            </a:r>
          </a:p>
        </p:txBody>
      </p:sp>
      <p:sp>
        <p:nvSpPr>
          <p:cNvPr id="15363" name="AutoShape 5"/>
          <p:cNvSpPr>
            <a:spLocks noChangeArrowheads="1"/>
          </p:cNvSpPr>
          <p:nvPr/>
        </p:nvSpPr>
        <p:spPr bwMode="auto">
          <a:xfrm>
            <a:off x="2743200" y="1630363"/>
            <a:ext cx="2362200" cy="609600"/>
          </a:xfrm>
          <a:prstGeom prst="flowChartTerminator">
            <a:avLst/>
          </a:prstGeom>
          <a:solidFill>
            <a:srgbClr val="FFCCFF"/>
          </a:solidFill>
          <a:ln w="9525">
            <a:solidFill>
              <a:schemeClr val="tx1"/>
            </a:solidFill>
            <a:miter lim="800000"/>
            <a:headEnd/>
            <a:tailEnd/>
          </a:ln>
        </p:spPr>
        <p:txBody>
          <a:bodyPr wrap="none" anchor="ctr"/>
          <a:lstStyle/>
          <a:p>
            <a:endParaRPr lang="en-US"/>
          </a:p>
        </p:txBody>
      </p:sp>
      <p:sp>
        <p:nvSpPr>
          <p:cNvPr id="15364" name="Rectangle 6"/>
          <p:cNvSpPr>
            <a:spLocks noChangeArrowheads="1"/>
          </p:cNvSpPr>
          <p:nvPr/>
        </p:nvSpPr>
        <p:spPr bwMode="auto">
          <a:xfrm>
            <a:off x="2971800" y="1600200"/>
            <a:ext cx="2057400" cy="579438"/>
          </a:xfrm>
          <a:prstGeom prst="rect">
            <a:avLst/>
          </a:prstGeom>
          <a:noFill/>
          <a:ln w="9525">
            <a:noFill/>
            <a:miter lim="800000"/>
            <a:headEnd/>
            <a:tailEnd/>
          </a:ln>
        </p:spPr>
        <p:txBody>
          <a:bodyPr>
            <a:spAutoFit/>
          </a:bodyPr>
          <a:lstStyle/>
          <a:p>
            <a:pPr>
              <a:spcBef>
                <a:spcPct val="20000"/>
              </a:spcBef>
              <a:buFontTx/>
              <a:buChar char="•"/>
            </a:pPr>
            <a:r>
              <a:rPr lang="en-US" sz="3200"/>
              <a:t>Kết bài</a:t>
            </a:r>
          </a:p>
        </p:txBody>
      </p:sp>
      <p:sp>
        <p:nvSpPr>
          <p:cNvPr id="15365" name="WordArt 7"/>
          <p:cNvSpPr>
            <a:spLocks noChangeArrowheads="1" noChangeShapeType="1" noTextEdit="1"/>
          </p:cNvSpPr>
          <p:nvPr/>
        </p:nvSpPr>
        <p:spPr bwMode="auto">
          <a:xfrm>
            <a:off x="2743200" y="4572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15366" name="WordArt 8"/>
          <p:cNvSpPr>
            <a:spLocks noChangeArrowheads="1" noChangeShapeType="1" noTextEdit="1"/>
          </p:cNvSpPr>
          <p:nvPr/>
        </p:nvSpPr>
        <p:spPr bwMode="auto">
          <a:xfrm>
            <a:off x="2133600" y="1066800"/>
            <a:ext cx="4648200" cy="5334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0" fill="hold"/>
                                        <p:tgtEl>
                                          <p:spTgt spid="38916"/>
                                        </p:tgtEl>
                                        <p:attrNameLst>
                                          <p:attrName>ppt_x</p:attrName>
                                        </p:attrNameLst>
                                      </p:cBhvr>
                                      <p:tavLst>
                                        <p:tav tm="0">
                                          <p:val>
                                            <p:strVal val="#ppt_x"/>
                                          </p:val>
                                        </p:tav>
                                        <p:tav tm="100000">
                                          <p:val>
                                            <p:strVal val="#ppt_x"/>
                                          </p:val>
                                        </p:tav>
                                      </p:tavLst>
                                    </p:anim>
                                    <p:anim calcmode="lin" valueType="num">
                                      <p:cBhvr additive="base">
                                        <p:cTn id="8" dur="5000" fill="hold"/>
                                        <p:tgtEl>
                                          <p:spTgt spid="389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8"/>
          <p:cNvSpPr>
            <a:spLocks noChangeArrowheads="1"/>
          </p:cNvSpPr>
          <p:nvPr/>
        </p:nvSpPr>
        <p:spPr bwMode="auto">
          <a:xfrm>
            <a:off x="533400" y="2667000"/>
            <a:ext cx="7315200" cy="3886200"/>
          </a:xfrm>
          <a:prstGeom prst="flowChartAlternateProcess">
            <a:avLst/>
          </a:prstGeom>
          <a:solidFill>
            <a:srgbClr val="FFCCFF"/>
          </a:solidFill>
          <a:ln w="9525">
            <a:solidFill>
              <a:schemeClr val="tx1"/>
            </a:solidFill>
            <a:miter lim="800000"/>
            <a:headEnd/>
            <a:tailEnd/>
          </a:ln>
        </p:spPr>
        <p:txBody>
          <a:bodyPr wrap="none" anchor="ctr"/>
          <a:lstStyle/>
          <a:p>
            <a:endParaRPr lang="en-US"/>
          </a:p>
        </p:txBody>
      </p:sp>
      <p:sp>
        <p:nvSpPr>
          <p:cNvPr id="3075" name="AutoShape 4"/>
          <p:cNvSpPr>
            <a:spLocks noChangeArrowheads="1"/>
          </p:cNvSpPr>
          <p:nvPr/>
        </p:nvSpPr>
        <p:spPr bwMode="auto">
          <a:xfrm>
            <a:off x="1524000" y="1600200"/>
            <a:ext cx="5334000" cy="838200"/>
          </a:xfrm>
          <a:prstGeom prst="flowChartTerminator">
            <a:avLst/>
          </a:prstGeom>
          <a:solidFill>
            <a:schemeClr val="hlink"/>
          </a:solidFill>
          <a:ln w="9525">
            <a:solidFill>
              <a:schemeClr val="tx1"/>
            </a:solidFill>
            <a:miter lim="800000"/>
            <a:headEnd/>
            <a:tailEnd/>
          </a:ln>
        </p:spPr>
        <p:txBody>
          <a:bodyPr wrap="none" anchor="ctr"/>
          <a:lstStyle/>
          <a:p>
            <a:endParaRPr lang="en-US"/>
          </a:p>
        </p:txBody>
      </p:sp>
      <p:sp>
        <p:nvSpPr>
          <p:cNvPr id="3076" name="Rectangle 5"/>
          <p:cNvSpPr>
            <a:spLocks noChangeArrowheads="1"/>
          </p:cNvSpPr>
          <p:nvPr/>
        </p:nvSpPr>
        <p:spPr bwMode="auto">
          <a:xfrm>
            <a:off x="609600" y="2946400"/>
            <a:ext cx="7162800" cy="3416300"/>
          </a:xfrm>
          <a:prstGeom prst="rect">
            <a:avLst/>
          </a:prstGeom>
          <a:noFill/>
          <a:ln w="9525">
            <a:noFill/>
            <a:miter lim="800000"/>
            <a:headEnd/>
            <a:tailEnd/>
          </a:ln>
        </p:spPr>
        <p:txBody>
          <a:bodyPr>
            <a:spAutoFit/>
          </a:bodyPr>
          <a:lstStyle/>
          <a:p>
            <a:r>
              <a:rPr lang="en-US" sz="2400">
                <a:solidFill>
                  <a:srgbClr val="FF3300"/>
                </a:solidFill>
              </a:rPr>
              <a:t>                    Gồm có 3 phần</a:t>
            </a:r>
            <a:br>
              <a:rPr lang="en-US" sz="2400">
                <a:solidFill>
                  <a:srgbClr val="FF3300"/>
                </a:solidFill>
              </a:rPr>
            </a:br>
            <a:r>
              <a:rPr lang="en-US" sz="2400">
                <a:solidFill>
                  <a:srgbClr val="FF3300"/>
                </a:solidFill>
              </a:rPr>
              <a:t/>
            </a:r>
            <a:br>
              <a:rPr lang="en-US" sz="2400">
                <a:solidFill>
                  <a:srgbClr val="FF3300"/>
                </a:solidFill>
              </a:rPr>
            </a:br>
            <a:r>
              <a:rPr lang="en-US" sz="2400">
                <a:solidFill>
                  <a:srgbClr val="FF3300"/>
                </a:solidFill>
              </a:rPr>
              <a:t>      </a:t>
            </a:r>
            <a:r>
              <a:rPr lang="en-US" sz="2400">
                <a:solidFill>
                  <a:schemeClr val="tx2"/>
                </a:solidFill>
              </a:rPr>
              <a:t>1, Mở bài: </a:t>
            </a:r>
            <a:br>
              <a:rPr lang="en-US" sz="2400">
                <a:solidFill>
                  <a:schemeClr val="tx2"/>
                </a:solidFill>
              </a:rPr>
            </a:br>
            <a:r>
              <a:rPr lang="en-US" sz="2400">
                <a:solidFill>
                  <a:schemeClr val="tx2"/>
                </a:solidFill>
              </a:rPr>
              <a:t>Giới thiệu bao quát về cảnh  sẽ tả</a:t>
            </a:r>
            <a:br>
              <a:rPr lang="en-US" sz="2400">
                <a:solidFill>
                  <a:schemeClr val="tx2"/>
                </a:solidFill>
              </a:rPr>
            </a:br>
            <a:r>
              <a:rPr lang="en-US" sz="2400">
                <a:solidFill>
                  <a:schemeClr val="tx2"/>
                </a:solidFill>
              </a:rPr>
              <a:t>     2, Thân bài :</a:t>
            </a:r>
            <a:br>
              <a:rPr lang="en-US" sz="2400">
                <a:solidFill>
                  <a:schemeClr val="tx2"/>
                </a:solidFill>
              </a:rPr>
            </a:br>
            <a:r>
              <a:rPr lang="en-US" sz="2400">
                <a:solidFill>
                  <a:schemeClr val="tx2"/>
                </a:solidFill>
              </a:rPr>
              <a:t> Tả từng phần của cảnh  hoặc sự thay đổi của cảnh theo thời gian.</a:t>
            </a:r>
            <a:br>
              <a:rPr lang="en-US" sz="2400">
                <a:solidFill>
                  <a:schemeClr val="tx2"/>
                </a:solidFill>
              </a:rPr>
            </a:br>
            <a:r>
              <a:rPr lang="en-US" sz="2400">
                <a:solidFill>
                  <a:schemeClr val="tx2"/>
                </a:solidFill>
              </a:rPr>
              <a:t>     3, Kết bài: </a:t>
            </a:r>
            <a:br>
              <a:rPr lang="en-US" sz="2400">
                <a:solidFill>
                  <a:schemeClr val="tx2"/>
                </a:solidFill>
              </a:rPr>
            </a:br>
            <a:r>
              <a:rPr lang="en-US" sz="2400">
                <a:solidFill>
                  <a:schemeClr val="tx2"/>
                </a:solidFill>
              </a:rPr>
              <a:t>Nêu nhận xét hoặc cảm nghĩ của người viết</a:t>
            </a:r>
          </a:p>
        </p:txBody>
      </p:sp>
      <p:sp>
        <p:nvSpPr>
          <p:cNvPr id="3077" name="Rectangle 6"/>
          <p:cNvSpPr>
            <a:spLocks noChangeArrowheads="1"/>
          </p:cNvSpPr>
          <p:nvPr/>
        </p:nvSpPr>
        <p:spPr bwMode="auto">
          <a:xfrm>
            <a:off x="1905000" y="1706563"/>
            <a:ext cx="4740275" cy="579437"/>
          </a:xfrm>
          <a:prstGeom prst="rect">
            <a:avLst/>
          </a:prstGeom>
          <a:noFill/>
          <a:ln w="9525">
            <a:noFill/>
            <a:miter lim="800000"/>
            <a:headEnd/>
            <a:tailEnd/>
          </a:ln>
        </p:spPr>
        <p:txBody>
          <a:bodyPr wrap="none">
            <a:spAutoFit/>
          </a:bodyPr>
          <a:lstStyle/>
          <a:p>
            <a:r>
              <a:rPr lang="en-US" sz="3200">
                <a:solidFill>
                  <a:schemeClr val="bg1"/>
                </a:solidFill>
              </a:rPr>
              <a:t>*Cấu tạo bài văn tả cảnh:</a:t>
            </a:r>
          </a:p>
        </p:txBody>
      </p:sp>
      <p:sp>
        <p:nvSpPr>
          <p:cNvPr id="3078" name="WordArt 9"/>
          <p:cNvSpPr>
            <a:spLocks noChangeArrowheads="1" noChangeShapeType="1" noTextEdit="1"/>
          </p:cNvSpPr>
          <p:nvPr/>
        </p:nvSpPr>
        <p:spPr bwMode="auto">
          <a:xfrm>
            <a:off x="2819400" y="3048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3079" name="WordArt 10"/>
          <p:cNvSpPr>
            <a:spLocks noChangeArrowheads="1" noChangeShapeType="1" noTextEdit="1"/>
          </p:cNvSpPr>
          <p:nvPr/>
        </p:nvSpPr>
        <p:spPr bwMode="auto">
          <a:xfrm>
            <a:off x="2057400" y="914400"/>
            <a:ext cx="4648200" cy="5334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81000" y="1295400"/>
            <a:ext cx="8229600" cy="5257800"/>
          </a:xfrm>
        </p:spPr>
        <p:txBody>
          <a:bodyPr/>
          <a:lstStyle/>
          <a:p>
            <a:pPr eaLnBrk="1" hangingPunct="1">
              <a:lnSpc>
                <a:spcPct val="80000"/>
              </a:lnSpc>
            </a:pPr>
            <a:r>
              <a:rPr lang="en-US" sz="2800" smtClean="0"/>
              <a:t>Có thể tả ngôi trường vào một thời điểm nhất định (một buổi sáng hay một buổi chiều, vào mùa hè hay mùa đông…) cũng có thể tả ngôi trường với cảnh sắc thay đổi theo thời gian, từ sáng đến chiều từ mùa xuân đến mùa đông… )</a:t>
            </a:r>
          </a:p>
          <a:p>
            <a:pPr eaLnBrk="1" hangingPunct="1">
              <a:lnSpc>
                <a:spcPct val="80000"/>
              </a:lnSpc>
            </a:pPr>
            <a:r>
              <a:rPr lang="en-US" sz="2800" smtClean="0"/>
              <a:t>Bình thường nên tả theo trình tự quan sát từ xa đến gần, từ ngoài vào trong… tuy nhiên cũng có thể tả theo thứ tự ngược lại (Từ gần đến xa , từ trong ra ngoài…)</a:t>
            </a:r>
          </a:p>
          <a:p>
            <a:pPr eaLnBrk="1" hangingPunct="1">
              <a:lnSpc>
                <a:spcPct val="80000"/>
              </a:lnSpc>
            </a:pPr>
            <a:r>
              <a:rPr lang="en-US" sz="2800" smtClean="0"/>
              <a:t>Ngôi trường nào cũng gắn với hoạt động của thầy và trò. Có thể tả các hoạt động này nhưng chỉ nên tả lướt qua, để không biến bài văn tả cảnh thành bài văn tả cảnh sinh hoạt .</a:t>
            </a:r>
          </a:p>
        </p:txBody>
      </p:sp>
      <p:sp>
        <p:nvSpPr>
          <p:cNvPr id="4099" name="AutoShape 4"/>
          <p:cNvSpPr>
            <a:spLocks noChangeArrowheads="1"/>
          </p:cNvSpPr>
          <p:nvPr/>
        </p:nvSpPr>
        <p:spPr bwMode="auto">
          <a:xfrm>
            <a:off x="2362200" y="381000"/>
            <a:ext cx="2590800" cy="623888"/>
          </a:xfrm>
          <a:prstGeom prst="star16">
            <a:avLst>
              <a:gd name="adj" fmla="val 37500"/>
            </a:avLst>
          </a:prstGeom>
          <a:solidFill>
            <a:srgbClr val="FFCCFF"/>
          </a:solidFill>
          <a:ln w="9525">
            <a:solidFill>
              <a:schemeClr val="tx1"/>
            </a:solidFill>
            <a:miter lim="800000"/>
            <a:headEnd/>
            <a:tailEnd/>
          </a:ln>
        </p:spPr>
        <p:txBody>
          <a:bodyPr wrap="none" anchor="ctr"/>
          <a:lstStyle/>
          <a:p>
            <a:pPr algn="ctr"/>
            <a:r>
              <a:rPr lang="en-US" sz="2800">
                <a:solidFill>
                  <a:srgbClr val="3333CC"/>
                </a:solidFill>
              </a:rPr>
              <a:t>Lưu 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20" name="AutoShape 16"/>
          <p:cNvSpPr>
            <a:spLocks noChangeArrowheads="1"/>
          </p:cNvSpPr>
          <p:nvPr/>
        </p:nvSpPr>
        <p:spPr bwMode="auto">
          <a:xfrm>
            <a:off x="2438400" y="1600200"/>
            <a:ext cx="3429000" cy="685800"/>
          </a:xfrm>
          <a:prstGeom prst="flowChartTerminator">
            <a:avLst/>
          </a:prstGeom>
          <a:solidFill>
            <a:srgbClr val="FFFF00"/>
          </a:solidFill>
          <a:ln w="9525">
            <a:solidFill>
              <a:schemeClr val="tx1"/>
            </a:solidFill>
            <a:miter lim="800000"/>
            <a:headEnd/>
            <a:tailEnd/>
          </a:ln>
        </p:spPr>
        <p:txBody>
          <a:bodyPr wrap="none" anchor="ctr"/>
          <a:lstStyle/>
          <a:p>
            <a:endParaRPr lang="en-US"/>
          </a:p>
        </p:txBody>
      </p:sp>
      <p:sp>
        <p:nvSpPr>
          <p:cNvPr id="47108" name="Rectangle 4"/>
          <p:cNvSpPr>
            <a:spLocks noChangeArrowheads="1"/>
          </p:cNvSpPr>
          <p:nvPr/>
        </p:nvSpPr>
        <p:spPr bwMode="auto">
          <a:xfrm>
            <a:off x="304800" y="2743200"/>
            <a:ext cx="8610600" cy="3046413"/>
          </a:xfrm>
          <a:prstGeom prst="rect">
            <a:avLst/>
          </a:prstGeom>
          <a:noFill/>
          <a:ln w="9525">
            <a:noFill/>
            <a:miter lim="800000"/>
            <a:headEnd/>
            <a:tailEnd/>
          </a:ln>
        </p:spPr>
        <p:txBody>
          <a:bodyPr>
            <a:spAutoFit/>
          </a:bodyPr>
          <a:lstStyle/>
          <a:p>
            <a:r>
              <a:rPr lang="en-US" sz="3200">
                <a:solidFill>
                  <a:schemeClr val="tx2"/>
                </a:solidFill>
              </a:rPr>
              <a:t>+ Dựa vào điều </a:t>
            </a:r>
            <a:r>
              <a:rPr lang="en-US" sz="3200"/>
              <a:t>đã </a:t>
            </a:r>
            <a:r>
              <a:rPr lang="en-US" sz="3200">
                <a:solidFill>
                  <a:schemeClr val="tx2"/>
                </a:solidFill>
              </a:rPr>
              <a:t>quan sát, lập dàn bài tả cảnh trường học.</a:t>
            </a:r>
          </a:p>
          <a:p>
            <a:endParaRPr lang="en-US" sz="3200">
              <a:solidFill>
                <a:schemeClr val="tx2"/>
              </a:solidFill>
            </a:endParaRPr>
          </a:p>
          <a:p>
            <a:r>
              <a:rPr lang="en-US" sz="3200">
                <a:solidFill>
                  <a:schemeClr val="tx2"/>
                </a:solidFill>
              </a:rPr>
              <a:t>+ Thời gian 5 phút. Nhóm nào xong trình bày ở bảng. Trên bảng chỉ dành cho nhóm làm nhanh.</a:t>
            </a:r>
          </a:p>
        </p:txBody>
      </p:sp>
      <p:sp>
        <p:nvSpPr>
          <p:cNvPr id="47121" name="Rectangle 17"/>
          <p:cNvSpPr>
            <a:spLocks noChangeArrowheads="1"/>
          </p:cNvSpPr>
          <p:nvPr/>
        </p:nvSpPr>
        <p:spPr bwMode="auto">
          <a:xfrm>
            <a:off x="2667000" y="1676400"/>
            <a:ext cx="3276600" cy="519113"/>
          </a:xfrm>
          <a:prstGeom prst="rect">
            <a:avLst/>
          </a:prstGeom>
          <a:noFill/>
          <a:ln w="9525">
            <a:noFill/>
            <a:miter lim="800000"/>
            <a:headEnd/>
            <a:tailEnd/>
          </a:ln>
        </p:spPr>
        <p:txBody>
          <a:bodyPr>
            <a:spAutoFit/>
          </a:bodyPr>
          <a:lstStyle/>
          <a:p>
            <a:r>
              <a:rPr lang="en-US" sz="2800"/>
              <a:t>Hoạt động nhóm.</a:t>
            </a:r>
          </a:p>
        </p:txBody>
      </p:sp>
      <p:sp>
        <p:nvSpPr>
          <p:cNvPr id="5125" name="WordArt 18"/>
          <p:cNvSpPr>
            <a:spLocks noChangeArrowheads="1" noChangeShapeType="1" noTextEdit="1"/>
          </p:cNvSpPr>
          <p:nvPr/>
        </p:nvSpPr>
        <p:spPr bwMode="auto">
          <a:xfrm>
            <a:off x="2743200" y="3810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5126" name="WordArt 19"/>
          <p:cNvSpPr>
            <a:spLocks noChangeArrowheads="1" noChangeShapeType="1" noTextEdit="1"/>
          </p:cNvSpPr>
          <p:nvPr/>
        </p:nvSpPr>
        <p:spPr bwMode="auto">
          <a:xfrm>
            <a:off x="2133600" y="990600"/>
            <a:ext cx="4648200" cy="5334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47120"/>
                                        </p:tgtEl>
                                        <p:attrNameLst>
                                          <p:attrName>style.visibility</p:attrName>
                                        </p:attrNameLst>
                                      </p:cBhvr>
                                      <p:to>
                                        <p:strVal val="visible"/>
                                      </p:to>
                                    </p:set>
                                    <p:anim calcmode="lin" valueType="num">
                                      <p:cBhvr>
                                        <p:cTn id="7" dur="1000" fill="hold"/>
                                        <p:tgtEl>
                                          <p:spTgt spid="4712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712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7120"/>
                                        </p:tgtEl>
                                        <p:attrNameLst>
                                          <p:attrName>ppt_y</p:attrName>
                                        </p:attrNameLst>
                                      </p:cBhvr>
                                      <p:tavLst>
                                        <p:tav tm="0">
                                          <p:val>
                                            <p:strVal val="#ppt_y"/>
                                          </p:val>
                                        </p:tav>
                                        <p:tav tm="100000">
                                          <p:val>
                                            <p:strVal val="#ppt_y"/>
                                          </p:val>
                                        </p:tav>
                                      </p:tavLst>
                                    </p:anim>
                                    <p:animEffect transition="in" filter="fade">
                                      <p:cBhvr>
                                        <p:cTn id="10" dur="1000"/>
                                        <p:tgtEl>
                                          <p:spTgt spid="47120"/>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47121"/>
                                        </p:tgtEl>
                                        <p:attrNameLst>
                                          <p:attrName>style.visibility</p:attrName>
                                        </p:attrNameLst>
                                      </p:cBhvr>
                                      <p:to>
                                        <p:strVal val="visible"/>
                                      </p:to>
                                    </p:set>
                                    <p:anim calcmode="lin" valueType="num">
                                      <p:cBhvr>
                                        <p:cTn id="13" dur="1000" fill="hold"/>
                                        <p:tgtEl>
                                          <p:spTgt spid="4712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47121"/>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47121"/>
                                        </p:tgtEl>
                                        <p:attrNameLst>
                                          <p:attrName>ppt_y</p:attrName>
                                        </p:attrNameLst>
                                      </p:cBhvr>
                                      <p:tavLst>
                                        <p:tav tm="0">
                                          <p:val>
                                            <p:strVal val="#ppt_y"/>
                                          </p:val>
                                        </p:tav>
                                        <p:tav tm="100000">
                                          <p:val>
                                            <p:strVal val="#ppt_y"/>
                                          </p:val>
                                        </p:tav>
                                      </p:tavLst>
                                    </p:anim>
                                    <p:animEffect transition="in" filter="fade">
                                      <p:cBhvr>
                                        <p:cTn id="16" dur="1000"/>
                                        <p:tgtEl>
                                          <p:spTgt spid="4712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8" presetClass="entr" presetSubtype="0" accel="50000" fill="hold" grpId="0" nodeType="clickEffect">
                                  <p:stCondLst>
                                    <p:cond delay="0"/>
                                  </p:stCondLst>
                                  <p:childTnLst>
                                    <p:set>
                                      <p:cBhvr>
                                        <p:cTn id="20" dur="1" fill="hold">
                                          <p:stCondLst>
                                            <p:cond delay="0"/>
                                          </p:stCondLst>
                                        </p:cTn>
                                        <p:tgtEl>
                                          <p:spTgt spid="47108"/>
                                        </p:tgtEl>
                                        <p:attrNameLst>
                                          <p:attrName>style.visibility</p:attrName>
                                        </p:attrNameLst>
                                      </p:cBhvr>
                                      <p:to>
                                        <p:strVal val="visible"/>
                                      </p:to>
                                    </p:set>
                                    <p:anim calcmode="lin" valueType="num">
                                      <p:cBhvr>
                                        <p:cTn id="21" dur="1000" fill="hold"/>
                                        <p:tgtEl>
                                          <p:spTgt spid="4710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47108"/>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47108"/>
                                        </p:tgtEl>
                                        <p:attrNameLst>
                                          <p:attrName>ppt_y</p:attrName>
                                        </p:attrNameLst>
                                      </p:cBhvr>
                                      <p:tavLst>
                                        <p:tav tm="0">
                                          <p:val>
                                            <p:strVal val="#ppt_y"/>
                                          </p:val>
                                        </p:tav>
                                        <p:tav tm="100000">
                                          <p:val>
                                            <p:strVal val="#ppt_y"/>
                                          </p:val>
                                        </p:tav>
                                      </p:tavLst>
                                    </p:anim>
                                    <p:animEffect transition="in" filter="fade">
                                      <p:cBhvr>
                                        <p:cTn id="24" dur="1000"/>
                                        <p:tgtEl>
                                          <p:spTgt spid="4710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xit" presetSubtype="4" fill="hold" grpId="1" nodeType="clickEffect">
                                  <p:stCondLst>
                                    <p:cond delay="0"/>
                                  </p:stCondLst>
                                  <p:childTnLst>
                                    <p:anim calcmode="lin" valueType="num">
                                      <p:cBhvr additive="base">
                                        <p:cTn id="28" dur="500"/>
                                        <p:tgtEl>
                                          <p:spTgt spid="47120"/>
                                        </p:tgtEl>
                                        <p:attrNameLst>
                                          <p:attrName>ppt_x</p:attrName>
                                        </p:attrNameLst>
                                      </p:cBhvr>
                                      <p:tavLst>
                                        <p:tav tm="0">
                                          <p:val>
                                            <p:strVal val="ppt_x"/>
                                          </p:val>
                                        </p:tav>
                                        <p:tav tm="100000">
                                          <p:val>
                                            <p:strVal val="ppt_x"/>
                                          </p:val>
                                        </p:tav>
                                      </p:tavLst>
                                    </p:anim>
                                    <p:anim calcmode="lin" valueType="num">
                                      <p:cBhvr additive="base">
                                        <p:cTn id="29" dur="500"/>
                                        <p:tgtEl>
                                          <p:spTgt spid="47120"/>
                                        </p:tgtEl>
                                        <p:attrNameLst>
                                          <p:attrName>ppt_y</p:attrName>
                                        </p:attrNameLst>
                                      </p:cBhvr>
                                      <p:tavLst>
                                        <p:tav tm="0">
                                          <p:val>
                                            <p:strVal val="ppt_y"/>
                                          </p:val>
                                        </p:tav>
                                        <p:tav tm="100000">
                                          <p:val>
                                            <p:strVal val="1+ppt_h/2"/>
                                          </p:val>
                                        </p:tav>
                                      </p:tavLst>
                                    </p:anim>
                                    <p:set>
                                      <p:cBhvr>
                                        <p:cTn id="30" dur="1" fill="hold">
                                          <p:stCondLst>
                                            <p:cond delay="499"/>
                                          </p:stCondLst>
                                        </p:cTn>
                                        <p:tgtEl>
                                          <p:spTgt spid="47120"/>
                                        </p:tgtEl>
                                        <p:attrNameLst>
                                          <p:attrName>style.visibility</p:attrName>
                                        </p:attrNameLst>
                                      </p:cBhvr>
                                      <p:to>
                                        <p:strVal val="hidden"/>
                                      </p:to>
                                    </p:set>
                                  </p:childTnLst>
                                </p:cTn>
                              </p:par>
                              <p:par>
                                <p:cTn id="31" presetID="2" presetClass="exit" presetSubtype="4" fill="hold" grpId="1" nodeType="withEffect">
                                  <p:stCondLst>
                                    <p:cond delay="0"/>
                                  </p:stCondLst>
                                  <p:childTnLst>
                                    <p:anim calcmode="lin" valueType="num">
                                      <p:cBhvr additive="base">
                                        <p:cTn id="32" dur="500"/>
                                        <p:tgtEl>
                                          <p:spTgt spid="47121"/>
                                        </p:tgtEl>
                                        <p:attrNameLst>
                                          <p:attrName>ppt_x</p:attrName>
                                        </p:attrNameLst>
                                      </p:cBhvr>
                                      <p:tavLst>
                                        <p:tav tm="0">
                                          <p:val>
                                            <p:strVal val="ppt_x"/>
                                          </p:val>
                                        </p:tav>
                                        <p:tav tm="100000">
                                          <p:val>
                                            <p:strVal val="ppt_x"/>
                                          </p:val>
                                        </p:tav>
                                      </p:tavLst>
                                    </p:anim>
                                    <p:anim calcmode="lin" valueType="num">
                                      <p:cBhvr additive="base">
                                        <p:cTn id="33" dur="500"/>
                                        <p:tgtEl>
                                          <p:spTgt spid="47121"/>
                                        </p:tgtEl>
                                        <p:attrNameLst>
                                          <p:attrName>ppt_y</p:attrName>
                                        </p:attrNameLst>
                                      </p:cBhvr>
                                      <p:tavLst>
                                        <p:tav tm="0">
                                          <p:val>
                                            <p:strVal val="ppt_y"/>
                                          </p:val>
                                        </p:tav>
                                        <p:tav tm="100000">
                                          <p:val>
                                            <p:strVal val="1+ppt_h/2"/>
                                          </p:val>
                                        </p:tav>
                                      </p:tavLst>
                                    </p:anim>
                                    <p:set>
                                      <p:cBhvr>
                                        <p:cTn id="34" dur="1" fill="hold">
                                          <p:stCondLst>
                                            <p:cond delay="499"/>
                                          </p:stCondLst>
                                        </p:cTn>
                                        <p:tgtEl>
                                          <p:spTgt spid="471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20" grpId="0" animBg="1"/>
      <p:bldP spid="47120" grpId="1" animBg="1"/>
      <p:bldP spid="47108" grpId="0"/>
      <p:bldP spid="47121" grpId="0"/>
      <p:bldP spid="4712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AutoShape 6"/>
          <p:cNvSpPr>
            <a:spLocks noChangeArrowheads="1"/>
          </p:cNvSpPr>
          <p:nvPr/>
        </p:nvSpPr>
        <p:spPr bwMode="auto">
          <a:xfrm>
            <a:off x="2514600" y="1600200"/>
            <a:ext cx="2667000" cy="914400"/>
          </a:xfrm>
          <a:prstGeom prst="flowChartPreparation">
            <a:avLst/>
          </a:prstGeom>
          <a:solidFill>
            <a:srgbClr val="FCA2C2"/>
          </a:solidFill>
          <a:ln w="9525">
            <a:solidFill>
              <a:schemeClr val="tx1"/>
            </a:solidFill>
            <a:miter lim="800000"/>
            <a:headEnd/>
            <a:tailEnd/>
          </a:ln>
        </p:spPr>
        <p:txBody>
          <a:bodyPr wrap="none" anchor="ctr"/>
          <a:lstStyle/>
          <a:p>
            <a:endParaRPr lang="en-US"/>
          </a:p>
        </p:txBody>
      </p:sp>
      <p:sp>
        <p:nvSpPr>
          <p:cNvPr id="21508" name="Rectangle 4"/>
          <p:cNvSpPr>
            <a:spLocks noGrp="1" noChangeArrowheads="1"/>
          </p:cNvSpPr>
          <p:nvPr>
            <p:ph type="title"/>
          </p:nvPr>
        </p:nvSpPr>
        <p:spPr>
          <a:xfrm>
            <a:off x="457200" y="2667000"/>
            <a:ext cx="8077200" cy="2971800"/>
          </a:xfrm>
        </p:spPr>
        <p:txBody>
          <a:bodyPr/>
          <a:lstStyle/>
          <a:p>
            <a:pPr algn="l" eaLnBrk="1" hangingPunct="1"/>
            <a:r>
              <a:rPr lang="en-US" sz="3600" b="1" smtClean="0">
                <a:solidFill>
                  <a:srgbClr val="FF0066"/>
                </a:solidFill>
              </a:rPr>
              <a:t>1.Mở bài</a:t>
            </a:r>
            <a:r>
              <a:rPr lang="en-US" sz="3600" smtClean="0"/>
              <a:t>: Giới thiệu bao quát :</a:t>
            </a:r>
            <a:br>
              <a:rPr lang="en-US" sz="3600" smtClean="0"/>
            </a:br>
            <a:r>
              <a:rPr lang="en-US" sz="3200" smtClean="0"/>
              <a:t>- Trường nằm gần đường quốc lộ.  </a:t>
            </a:r>
            <a:br>
              <a:rPr lang="en-US" sz="3200" smtClean="0"/>
            </a:br>
            <a:r>
              <a:rPr lang="en-US" sz="3200" smtClean="0"/>
              <a:t>- Ngôi trường nổi bật dòng chữ: Trường Tiểu học Thi trấn Ái Tử. Những hàng cây xanh bao quanh.</a:t>
            </a:r>
            <a:br>
              <a:rPr lang="en-US" sz="3200" smtClean="0"/>
            </a:br>
            <a:endParaRPr lang="en-US" sz="3200" smtClean="0"/>
          </a:p>
        </p:txBody>
      </p:sp>
      <p:sp>
        <p:nvSpPr>
          <p:cNvPr id="21509" name="WordArt 5"/>
          <p:cNvSpPr>
            <a:spLocks noChangeArrowheads="1" noChangeShapeType="1" noTextEdit="1"/>
          </p:cNvSpPr>
          <p:nvPr/>
        </p:nvSpPr>
        <p:spPr bwMode="auto">
          <a:xfrm>
            <a:off x="2895600" y="1828800"/>
            <a:ext cx="1828800" cy="468313"/>
          </a:xfrm>
          <a:prstGeom prst="rect">
            <a:avLst/>
          </a:prstGeom>
        </p:spPr>
        <p:txBody>
          <a:bodyPr wrap="none" fromWordArt="1">
            <a:prstTxWarp prst="textPlain">
              <a:avLst>
                <a:gd name="adj" fmla="val 50000"/>
              </a:avLst>
            </a:prstTxWarp>
          </a:bodyPr>
          <a:lstStyle/>
          <a:p>
            <a:pPr algn="ctr"/>
            <a:r>
              <a:rPr lang="en-US" sz="3200" kern="10">
                <a:ln w="9525">
                  <a:solidFill>
                    <a:srgbClr val="000000"/>
                  </a:solidFill>
                  <a:round/>
                  <a:headEnd/>
                  <a:tailEnd/>
                </a:ln>
                <a:solidFill>
                  <a:srgbClr val="000000"/>
                </a:solidFill>
                <a:latin typeface="Arial"/>
                <a:cs typeface="Arial"/>
              </a:rPr>
              <a:t>DÀN Ý</a:t>
            </a:r>
          </a:p>
        </p:txBody>
      </p:sp>
      <p:sp>
        <p:nvSpPr>
          <p:cNvPr id="6149" name="WordArt 7"/>
          <p:cNvSpPr>
            <a:spLocks noChangeArrowheads="1" noChangeShapeType="1" noTextEdit="1"/>
          </p:cNvSpPr>
          <p:nvPr/>
        </p:nvSpPr>
        <p:spPr bwMode="auto">
          <a:xfrm>
            <a:off x="2819400" y="3048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6150" name="WordArt 8"/>
          <p:cNvSpPr>
            <a:spLocks noChangeArrowheads="1" noChangeShapeType="1" noTextEdit="1"/>
          </p:cNvSpPr>
          <p:nvPr/>
        </p:nvSpPr>
        <p:spPr bwMode="auto">
          <a:xfrm>
            <a:off x="2133600" y="990600"/>
            <a:ext cx="4648200" cy="5334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anim calcmode="lin" valueType="num">
                                      <p:cBhvr>
                                        <p:cTn id="7" dur="1000" fill="hold"/>
                                        <p:tgtEl>
                                          <p:spTgt spid="21510"/>
                                        </p:tgtEl>
                                        <p:attrNameLst>
                                          <p:attrName>ppt_w</p:attrName>
                                        </p:attrNameLst>
                                      </p:cBhvr>
                                      <p:tavLst>
                                        <p:tav tm="0">
                                          <p:val>
                                            <p:fltVal val="0"/>
                                          </p:val>
                                        </p:tav>
                                        <p:tav tm="100000">
                                          <p:val>
                                            <p:strVal val="#ppt_w"/>
                                          </p:val>
                                        </p:tav>
                                      </p:tavLst>
                                    </p:anim>
                                    <p:anim calcmode="lin" valueType="num">
                                      <p:cBhvr>
                                        <p:cTn id="8" dur="1000" fill="hold"/>
                                        <p:tgtEl>
                                          <p:spTgt spid="21510"/>
                                        </p:tgtEl>
                                        <p:attrNameLst>
                                          <p:attrName>ppt_h</p:attrName>
                                        </p:attrNameLst>
                                      </p:cBhvr>
                                      <p:tavLst>
                                        <p:tav tm="0">
                                          <p:val>
                                            <p:fltVal val="0"/>
                                          </p:val>
                                        </p:tav>
                                        <p:tav tm="100000">
                                          <p:val>
                                            <p:strVal val="#ppt_h"/>
                                          </p:val>
                                        </p:tav>
                                      </p:tavLst>
                                    </p:anim>
                                    <p:anim calcmode="lin" valueType="num">
                                      <p:cBhvr>
                                        <p:cTn id="9" dur="1000" fill="hold"/>
                                        <p:tgtEl>
                                          <p:spTgt spid="2151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10"/>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p:cTn id="13" dur="1000" fill="hold"/>
                                        <p:tgtEl>
                                          <p:spTgt spid="21509"/>
                                        </p:tgtEl>
                                        <p:attrNameLst>
                                          <p:attrName>ppt_w</p:attrName>
                                        </p:attrNameLst>
                                      </p:cBhvr>
                                      <p:tavLst>
                                        <p:tav tm="0">
                                          <p:val>
                                            <p:fltVal val="0"/>
                                          </p:val>
                                        </p:tav>
                                        <p:tav tm="100000">
                                          <p:val>
                                            <p:strVal val="#ppt_w"/>
                                          </p:val>
                                        </p:tav>
                                      </p:tavLst>
                                    </p:anim>
                                    <p:anim calcmode="lin" valueType="num">
                                      <p:cBhvr>
                                        <p:cTn id="14" dur="1000" fill="hold"/>
                                        <p:tgtEl>
                                          <p:spTgt spid="21509"/>
                                        </p:tgtEl>
                                        <p:attrNameLst>
                                          <p:attrName>ppt_h</p:attrName>
                                        </p:attrNameLst>
                                      </p:cBhvr>
                                      <p:tavLst>
                                        <p:tav tm="0">
                                          <p:val>
                                            <p:fltVal val="0"/>
                                          </p:val>
                                        </p:tav>
                                        <p:tav tm="100000">
                                          <p:val>
                                            <p:strVal val="#ppt_h"/>
                                          </p:val>
                                        </p:tav>
                                      </p:tavLst>
                                    </p:anim>
                                    <p:anim calcmode="lin" valueType="num">
                                      <p:cBhvr>
                                        <p:cTn id="15" dur="1000" fill="hold"/>
                                        <p:tgtEl>
                                          <p:spTgt spid="21509"/>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0" presetClass="emph" presetSubtype="0" fill="hold" grpId="0" nodeType="clickEffect">
                                  <p:stCondLst>
                                    <p:cond delay="0"/>
                                  </p:stCondLst>
                                  <p:iterate type="lt">
                                    <p:tmPct val="10000"/>
                                  </p:iterate>
                                  <p:childTnLst>
                                    <p:set>
                                      <p:cBhvr override="childStyle">
                                        <p:cTn id="20" dur="500" autoRev="1" fill="hold"/>
                                        <p:tgtEl>
                                          <p:spTgt spid="21508"/>
                                        </p:tgtEl>
                                        <p:attrNameLst>
                                          <p:attrName>style.color</p:attrName>
                                        </p:attrNameLst>
                                      </p:cBhvr>
                                      <p:to>
                                        <p:clrVal>
                                          <a:srgbClr val="FF6600"/>
                                        </p:clrVal>
                                      </p:to>
                                    </p:set>
                                    <p:set>
                                      <p:cBhvr>
                                        <p:cTn id="21" dur="500" autoRev="1" fill="hold"/>
                                        <p:tgtEl>
                                          <p:spTgt spid="21508"/>
                                        </p:tgtEl>
                                        <p:attrNameLst>
                                          <p:attrName>fillcolor</p:attrName>
                                        </p:attrNameLst>
                                      </p:cBhvr>
                                      <p:to>
                                        <p:clrVal>
                                          <a:srgbClr val="FF6600"/>
                                        </p:clrVal>
                                      </p:to>
                                    </p:set>
                                    <p:set>
                                      <p:cBhvr>
                                        <p:cTn id="22" dur="500" autoRev="1" fill="hold"/>
                                        <p:tgtEl>
                                          <p:spTgt spid="215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08" grpId="0"/>
      <p:bldP spid="215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0" y="1289050"/>
            <a:ext cx="9144000" cy="4708525"/>
          </a:xfrm>
          <a:prstGeom prst="rect">
            <a:avLst/>
          </a:prstGeom>
          <a:noFill/>
          <a:ln w="9525">
            <a:noFill/>
            <a:miter lim="800000"/>
            <a:headEnd/>
            <a:tailEnd/>
          </a:ln>
        </p:spPr>
        <p:txBody>
          <a:bodyPr>
            <a:spAutoFit/>
          </a:bodyPr>
          <a:lstStyle/>
          <a:p>
            <a:r>
              <a:rPr lang="en-US" sz="2000" b="1">
                <a:solidFill>
                  <a:srgbClr val="FF0066"/>
                </a:solidFill>
              </a:rPr>
              <a:t>2. Thân bài</a:t>
            </a:r>
            <a:r>
              <a:rPr lang="en-US" sz="2000">
                <a:solidFill>
                  <a:schemeClr val="tx2"/>
                </a:solidFill>
              </a:rPr>
              <a:t> :</a:t>
            </a:r>
            <a:r>
              <a:rPr lang="en-US" sz="2000" b="1">
                <a:solidFill>
                  <a:schemeClr val="tx2"/>
                </a:solidFill>
              </a:rPr>
              <a:t>Tả từng phần của cảnh trường</a:t>
            </a:r>
            <a:r>
              <a:rPr lang="en-US" sz="2000">
                <a:solidFill>
                  <a:schemeClr val="tx2"/>
                </a:solidFill>
              </a:rPr>
              <a:t> :</a:t>
            </a:r>
            <a:br>
              <a:rPr lang="en-US" sz="2000">
                <a:solidFill>
                  <a:schemeClr val="tx2"/>
                </a:solidFill>
              </a:rPr>
            </a:br>
            <a:r>
              <a:rPr lang="en-US" sz="2000" b="1">
                <a:solidFill>
                  <a:schemeClr val="tx2"/>
                </a:solidFill>
              </a:rPr>
              <a:t>a, Sân trường</a:t>
            </a:r>
            <a:r>
              <a:rPr lang="en-US" sz="2000">
                <a:solidFill>
                  <a:schemeClr val="tx2"/>
                </a:solidFill>
              </a:rPr>
              <a:t> :</a:t>
            </a:r>
            <a:br>
              <a:rPr lang="en-US" sz="2000">
                <a:solidFill>
                  <a:schemeClr val="tx2"/>
                </a:solidFill>
              </a:rPr>
            </a:br>
            <a:r>
              <a:rPr lang="en-US" sz="2000">
                <a:solidFill>
                  <a:srgbClr val="0000FF"/>
                </a:solidFill>
              </a:rPr>
              <a:t>+ Sân xi măng rộng, giữa sân là cột cờ, trên sân có một số cây bàng cây phượng tỏa bóng mát rượi .</a:t>
            </a:r>
            <a:br>
              <a:rPr lang="en-US" sz="2000">
                <a:solidFill>
                  <a:srgbClr val="0000FF"/>
                </a:solidFill>
              </a:rPr>
            </a:br>
            <a:r>
              <a:rPr lang="en-US" sz="2000">
                <a:solidFill>
                  <a:srgbClr val="0000FF"/>
                </a:solidFill>
              </a:rPr>
              <a:t>+ Bồn hoa, ghế đá.</a:t>
            </a:r>
            <a:br>
              <a:rPr lang="en-US" sz="2000">
                <a:solidFill>
                  <a:srgbClr val="0000FF"/>
                </a:solidFill>
              </a:rPr>
            </a:br>
            <a:r>
              <a:rPr lang="en-US" sz="2000">
                <a:solidFill>
                  <a:srgbClr val="0000FF"/>
                </a:solidFill>
              </a:rPr>
              <a:t>+ Hoạt động của học sinh:Tiếng cười nói bước chân chạy nhảy. ..</a:t>
            </a:r>
          </a:p>
          <a:p>
            <a:r>
              <a:rPr lang="en-US" sz="2000" b="1">
                <a:solidFill>
                  <a:schemeClr val="tx2"/>
                </a:solidFill>
              </a:rPr>
              <a:t>b. Lớp học</a:t>
            </a:r>
            <a:r>
              <a:rPr lang="en-US" sz="2000">
                <a:solidFill>
                  <a:schemeClr val="tx2"/>
                </a:solidFill>
              </a:rPr>
              <a:t> :</a:t>
            </a:r>
            <a:br>
              <a:rPr lang="en-US" sz="2000">
                <a:solidFill>
                  <a:schemeClr val="tx2"/>
                </a:solidFill>
              </a:rPr>
            </a:br>
            <a:r>
              <a:rPr lang="en-US" sz="2000">
                <a:solidFill>
                  <a:srgbClr val="0000FF"/>
                </a:solidFill>
              </a:rPr>
              <a:t>+ Hai dãy nhà cao tầng nối liền nhau.</a:t>
            </a:r>
            <a:br>
              <a:rPr lang="en-US" sz="2000">
                <a:solidFill>
                  <a:srgbClr val="0000FF"/>
                </a:solidFill>
              </a:rPr>
            </a:br>
            <a:r>
              <a:rPr lang="en-US" sz="2000">
                <a:solidFill>
                  <a:srgbClr val="0000FF"/>
                </a:solidFill>
              </a:rPr>
              <a:t>+ Các lớp học thoáng mát: Có quạt trần đèn điện. Màn che nắng và tủ sách trưng bày sản phẩm của các em .</a:t>
            </a:r>
            <a:br>
              <a:rPr lang="en-US" sz="2000">
                <a:solidFill>
                  <a:srgbClr val="0000FF"/>
                </a:solidFill>
              </a:rPr>
            </a:br>
            <a:r>
              <a:rPr lang="en-US" sz="2000">
                <a:solidFill>
                  <a:srgbClr val="0000FF"/>
                </a:solidFill>
              </a:rPr>
              <a:t>+ Bàn ghế thẳng hàng tươm tất, </a:t>
            </a:r>
            <a:br>
              <a:rPr lang="en-US" sz="2000">
                <a:solidFill>
                  <a:srgbClr val="0000FF"/>
                </a:solidFill>
              </a:rPr>
            </a:br>
            <a:r>
              <a:rPr lang="en-US" sz="2000" b="1">
                <a:solidFill>
                  <a:schemeClr val="tx2"/>
                </a:solidFill>
              </a:rPr>
              <a:t>c. Phòng thư viện</a:t>
            </a:r>
            <a:r>
              <a:rPr lang="en-US" sz="2000">
                <a:solidFill>
                  <a:schemeClr val="tx2"/>
                </a:solidFill>
              </a:rPr>
              <a:t>: </a:t>
            </a:r>
            <a:r>
              <a:rPr lang="en-US" sz="2000" b="1">
                <a:solidFill>
                  <a:schemeClr val="tx2"/>
                </a:solidFill>
              </a:rPr>
              <a:t>Thiết bị, văn phòng</a:t>
            </a:r>
            <a:r>
              <a:rPr lang="en-US" sz="2000">
                <a:solidFill>
                  <a:schemeClr val="tx2"/>
                </a:solidFill>
              </a:rPr>
              <a:t/>
            </a:r>
            <a:br>
              <a:rPr lang="en-US" sz="2000">
                <a:solidFill>
                  <a:schemeClr val="tx2"/>
                </a:solidFill>
              </a:rPr>
            </a:br>
            <a:r>
              <a:rPr lang="en-US" sz="2000" b="1">
                <a:solidFill>
                  <a:schemeClr val="tx2"/>
                </a:solidFill>
              </a:rPr>
              <a:t>d. Vườn trường</a:t>
            </a:r>
            <a:r>
              <a:rPr lang="en-US" sz="2000">
                <a:solidFill>
                  <a:schemeClr val="tx2"/>
                </a:solidFill>
              </a:rPr>
              <a:t> :</a:t>
            </a:r>
            <a:br>
              <a:rPr lang="en-US" sz="2000">
                <a:solidFill>
                  <a:schemeClr val="tx2"/>
                </a:solidFill>
              </a:rPr>
            </a:br>
            <a:r>
              <a:rPr lang="en-US" sz="2000">
                <a:solidFill>
                  <a:srgbClr val="0000FF"/>
                </a:solidFill>
              </a:rPr>
              <a:t>+ Cây trong vườn </a:t>
            </a:r>
            <a:br>
              <a:rPr lang="en-US" sz="2000">
                <a:solidFill>
                  <a:srgbClr val="0000FF"/>
                </a:solidFill>
              </a:rPr>
            </a:br>
            <a:r>
              <a:rPr lang="en-US" sz="2000">
                <a:solidFill>
                  <a:srgbClr val="0000FF"/>
                </a:solidFill>
              </a:rPr>
              <a:t>+ Hoạt động chăm sóc vườn trường</a:t>
            </a:r>
          </a:p>
        </p:txBody>
      </p:sp>
      <p:sp>
        <p:nvSpPr>
          <p:cNvPr id="32778" name="WordArt 10"/>
          <p:cNvSpPr>
            <a:spLocks noChangeArrowheads="1" noChangeShapeType="1" noTextEdit="1"/>
          </p:cNvSpPr>
          <p:nvPr/>
        </p:nvSpPr>
        <p:spPr bwMode="auto">
          <a:xfrm>
            <a:off x="3124200" y="990600"/>
            <a:ext cx="1828800" cy="238125"/>
          </a:xfrm>
          <a:prstGeom prst="rect">
            <a:avLst/>
          </a:prstGeom>
        </p:spPr>
        <p:txBody>
          <a:bodyPr wrap="none" fromWordArt="1">
            <a:prstTxWarp prst="textPlain">
              <a:avLst>
                <a:gd name="adj" fmla="val 50000"/>
              </a:avLst>
            </a:prstTxWarp>
          </a:bodyPr>
          <a:lstStyle/>
          <a:p>
            <a:pPr algn="ctr"/>
            <a:r>
              <a:rPr lang="en-US" sz="2800" kern="10">
                <a:ln w="9525">
                  <a:solidFill>
                    <a:srgbClr val="000000"/>
                  </a:solidFill>
                  <a:round/>
                  <a:headEnd/>
                  <a:tailEnd/>
                </a:ln>
                <a:solidFill>
                  <a:srgbClr val="000000"/>
                </a:solidFill>
                <a:latin typeface="Arial"/>
                <a:cs typeface="Arial"/>
              </a:rPr>
              <a:t>DÀN Ý</a:t>
            </a:r>
          </a:p>
        </p:txBody>
      </p:sp>
      <p:sp>
        <p:nvSpPr>
          <p:cNvPr id="7172" name="WordArt 11"/>
          <p:cNvSpPr>
            <a:spLocks noChangeArrowheads="1" noChangeShapeType="1" noTextEdit="1"/>
          </p:cNvSpPr>
          <p:nvPr/>
        </p:nvSpPr>
        <p:spPr bwMode="auto">
          <a:xfrm>
            <a:off x="2819400" y="0"/>
            <a:ext cx="3152775" cy="381000"/>
          </a:xfrm>
          <a:prstGeom prst="rect">
            <a:avLst/>
          </a:prstGeom>
        </p:spPr>
        <p:txBody>
          <a:bodyPr wrap="none" fromWordArt="1">
            <a:prstTxWarp prst="textPlain">
              <a:avLst>
                <a:gd name="adj" fmla="val 50000"/>
              </a:avLst>
            </a:prstTxWarp>
          </a:bodyPr>
          <a:lstStyle/>
          <a:p>
            <a:pPr algn="ctr"/>
            <a:r>
              <a:rPr lang="en-US" sz="20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7173" name="WordArt 12"/>
          <p:cNvSpPr>
            <a:spLocks noChangeArrowheads="1" noChangeShapeType="1" noTextEdit="1"/>
          </p:cNvSpPr>
          <p:nvPr/>
        </p:nvSpPr>
        <p:spPr bwMode="auto">
          <a:xfrm>
            <a:off x="1981200" y="381000"/>
            <a:ext cx="4648200" cy="457200"/>
          </a:xfrm>
          <a:prstGeom prst="rect">
            <a:avLst/>
          </a:prstGeom>
        </p:spPr>
        <p:txBody>
          <a:bodyPr wrap="none" fromWordArt="1">
            <a:prstTxWarp prst="textPlain">
              <a:avLst>
                <a:gd name="adj" fmla="val 50000"/>
              </a:avLst>
            </a:prstTxWarp>
          </a:bodyPr>
          <a:lstStyle/>
          <a:p>
            <a:pPr algn="ctr"/>
            <a:r>
              <a:rPr lang="en-US" sz="32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32778"/>
                                        </p:tgtEl>
                                        <p:attrNameLst>
                                          <p:attrName>style.visibility</p:attrName>
                                        </p:attrNameLst>
                                      </p:cBhvr>
                                      <p:to>
                                        <p:strVal val="visible"/>
                                      </p:to>
                                    </p:set>
                                    <p:anim calcmode="lin" valueType="num">
                                      <p:cBhvr>
                                        <p:cTn id="7" dur="1000" fill="hold"/>
                                        <p:tgtEl>
                                          <p:spTgt spid="32778"/>
                                        </p:tgtEl>
                                        <p:attrNameLst>
                                          <p:attrName>ppt_w</p:attrName>
                                        </p:attrNameLst>
                                      </p:cBhvr>
                                      <p:tavLst>
                                        <p:tav tm="0">
                                          <p:val>
                                            <p:fltVal val="0"/>
                                          </p:val>
                                        </p:tav>
                                        <p:tav tm="100000">
                                          <p:val>
                                            <p:strVal val="#ppt_w"/>
                                          </p:val>
                                        </p:tav>
                                      </p:tavLst>
                                    </p:anim>
                                    <p:anim calcmode="lin" valueType="num">
                                      <p:cBhvr>
                                        <p:cTn id="8" dur="1000" fill="hold"/>
                                        <p:tgtEl>
                                          <p:spTgt spid="32778"/>
                                        </p:tgtEl>
                                        <p:attrNameLst>
                                          <p:attrName>ppt_h</p:attrName>
                                        </p:attrNameLst>
                                      </p:cBhvr>
                                      <p:tavLst>
                                        <p:tav tm="0">
                                          <p:val>
                                            <p:fltVal val="0"/>
                                          </p:val>
                                        </p:tav>
                                        <p:tav tm="100000">
                                          <p:val>
                                            <p:strVal val="#ppt_h"/>
                                          </p:val>
                                        </p:tav>
                                      </p:tavLst>
                                    </p:anim>
                                    <p:anim calcmode="lin" valueType="num">
                                      <p:cBhvr>
                                        <p:cTn id="9" dur="1000" fill="hold"/>
                                        <p:tgtEl>
                                          <p:spTgt spid="3277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2772"/>
                                        </p:tgtEl>
                                        <p:attrNameLst>
                                          <p:attrName>style.visibility</p:attrName>
                                        </p:attrNameLst>
                                      </p:cBhvr>
                                      <p:to>
                                        <p:strVal val="visible"/>
                                      </p:to>
                                    </p:set>
                                    <p:anim calcmode="lin" valueType="num">
                                      <p:cBhvr>
                                        <p:cTn id="15" dur="500" fill="hold"/>
                                        <p:tgtEl>
                                          <p:spTgt spid="32772"/>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2772"/>
                                        </p:tgtEl>
                                        <p:attrNameLst>
                                          <p:attrName>ppt_y</p:attrName>
                                        </p:attrNameLst>
                                      </p:cBhvr>
                                      <p:tavLst>
                                        <p:tav tm="0">
                                          <p:val>
                                            <p:strVal val="#ppt_y"/>
                                          </p:val>
                                        </p:tav>
                                        <p:tav tm="100000">
                                          <p:val>
                                            <p:strVal val="#ppt_y"/>
                                          </p:val>
                                        </p:tav>
                                      </p:tavLst>
                                    </p:anim>
                                    <p:anim calcmode="lin" valueType="num">
                                      <p:cBhvr>
                                        <p:cTn id="17" dur="500" fill="hold"/>
                                        <p:tgtEl>
                                          <p:spTgt spid="32772"/>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2772"/>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457200" y="2667000"/>
            <a:ext cx="7772400" cy="3387725"/>
          </a:xfrm>
          <a:prstGeom prst="rect">
            <a:avLst/>
          </a:prstGeom>
          <a:noFill/>
          <a:ln w="9525">
            <a:noFill/>
            <a:miter lim="800000"/>
            <a:headEnd/>
            <a:tailEnd/>
          </a:ln>
        </p:spPr>
        <p:txBody>
          <a:bodyPr>
            <a:spAutoFit/>
          </a:bodyPr>
          <a:lstStyle/>
          <a:p>
            <a:r>
              <a:rPr lang="en-US" sz="3600">
                <a:solidFill>
                  <a:srgbClr val="FF0066"/>
                </a:solidFill>
              </a:rPr>
              <a:t>3. Kết bài</a:t>
            </a:r>
            <a:r>
              <a:rPr lang="en-US" sz="3600">
                <a:solidFill>
                  <a:schemeClr val="tx2"/>
                </a:solidFill>
              </a:rPr>
              <a:t>: </a:t>
            </a:r>
          </a:p>
          <a:p>
            <a:r>
              <a:rPr lang="en-US" sz="3600">
                <a:solidFill>
                  <a:schemeClr val="tx2"/>
                </a:solidFill>
              </a:rPr>
              <a:t>Cảm nghĩ của em về ngôi trường</a:t>
            </a:r>
            <a:br>
              <a:rPr lang="en-US" sz="3600">
                <a:solidFill>
                  <a:schemeClr val="tx2"/>
                </a:solidFill>
              </a:rPr>
            </a:br>
            <a:r>
              <a:rPr lang="en-US" sz="3600">
                <a:solidFill>
                  <a:schemeClr val="tx2"/>
                </a:solidFill>
              </a:rPr>
              <a:t>+ Em yêu quý tự hào về trường.</a:t>
            </a:r>
            <a:br>
              <a:rPr lang="en-US" sz="3600">
                <a:solidFill>
                  <a:schemeClr val="tx2"/>
                </a:solidFill>
              </a:rPr>
            </a:br>
            <a:r>
              <a:rPr lang="en-US" sz="3600">
                <a:solidFill>
                  <a:schemeClr val="tx2"/>
                </a:solidFill>
              </a:rPr>
              <a:t>+</a:t>
            </a:r>
            <a:r>
              <a:rPr lang="en-US" sz="1800"/>
              <a:t> </a:t>
            </a:r>
            <a:r>
              <a:rPr lang="en-US" sz="3600">
                <a:solidFill>
                  <a:schemeClr val="tx2"/>
                </a:solidFill>
              </a:rPr>
              <a:t>Em</a:t>
            </a:r>
            <a:r>
              <a:rPr lang="en-US" sz="3600"/>
              <a:t> </a:t>
            </a:r>
            <a:r>
              <a:rPr lang="en-US" sz="3600">
                <a:solidFill>
                  <a:schemeClr val="tx2"/>
                </a:solidFill>
              </a:rPr>
              <a:t>góp phần bảo vệ ngôi trường</a:t>
            </a:r>
            <a:br>
              <a:rPr lang="en-US" sz="3600">
                <a:solidFill>
                  <a:schemeClr val="tx2"/>
                </a:solidFill>
              </a:rPr>
            </a:br>
            <a:r>
              <a:rPr lang="en-US" sz="3600">
                <a:solidFill>
                  <a:schemeClr val="tx2"/>
                </a:solidFill>
              </a:rPr>
              <a:t>+ Học tốt tô điểm truyền thống tốt đẹp cho nhà trường</a:t>
            </a:r>
            <a:r>
              <a:rPr lang="en-US" sz="1800">
                <a:solidFill>
                  <a:schemeClr val="tx2"/>
                </a:solidFill>
              </a:rPr>
              <a:t> .</a:t>
            </a:r>
          </a:p>
        </p:txBody>
      </p:sp>
      <p:sp>
        <p:nvSpPr>
          <p:cNvPr id="31749" name="AutoShape 5"/>
          <p:cNvSpPr>
            <a:spLocks noChangeArrowheads="1"/>
          </p:cNvSpPr>
          <p:nvPr/>
        </p:nvSpPr>
        <p:spPr bwMode="auto">
          <a:xfrm>
            <a:off x="2514600" y="1981200"/>
            <a:ext cx="2667000" cy="609600"/>
          </a:xfrm>
          <a:prstGeom prst="flowChartPreparation">
            <a:avLst/>
          </a:prstGeom>
          <a:solidFill>
            <a:srgbClr val="FCA2C2"/>
          </a:solidFill>
          <a:ln w="9525">
            <a:solidFill>
              <a:schemeClr val="tx1"/>
            </a:solidFill>
            <a:miter lim="800000"/>
            <a:headEnd/>
            <a:tailEnd/>
          </a:ln>
        </p:spPr>
        <p:txBody>
          <a:bodyPr wrap="none" anchor="ctr"/>
          <a:lstStyle/>
          <a:p>
            <a:endParaRPr lang="en-US"/>
          </a:p>
        </p:txBody>
      </p:sp>
      <p:sp>
        <p:nvSpPr>
          <p:cNvPr id="31750" name="WordArt 6"/>
          <p:cNvSpPr>
            <a:spLocks noChangeArrowheads="1" noChangeShapeType="1" noTextEdit="1"/>
          </p:cNvSpPr>
          <p:nvPr/>
        </p:nvSpPr>
        <p:spPr bwMode="auto">
          <a:xfrm>
            <a:off x="2895600" y="2057400"/>
            <a:ext cx="1828800" cy="304800"/>
          </a:xfrm>
          <a:prstGeom prst="rect">
            <a:avLst/>
          </a:prstGeom>
        </p:spPr>
        <p:txBody>
          <a:bodyPr wrap="none" fromWordArt="1">
            <a:prstTxWarp prst="textPlain">
              <a:avLst>
                <a:gd name="adj" fmla="val 50000"/>
              </a:avLst>
            </a:prstTxWarp>
          </a:bodyPr>
          <a:lstStyle/>
          <a:p>
            <a:pPr algn="ctr"/>
            <a:r>
              <a:rPr lang="en-US" sz="3200" kern="10">
                <a:ln w="9525">
                  <a:solidFill>
                    <a:srgbClr val="000000"/>
                  </a:solidFill>
                  <a:round/>
                  <a:headEnd/>
                  <a:tailEnd/>
                </a:ln>
                <a:solidFill>
                  <a:srgbClr val="000000"/>
                </a:solidFill>
                <a:latin typeface="Arial"/>
                <a:cs typeface="Arial"/>
              </a:rPr>
              <a:t>DÀN Ý</a:t>
            </a:r>
          </a:p>
        </p:txBody>
      </p:sp>
      <p:sp>
        <p:nvSpPr>
          <p:cNvPr id="8197" name="WordArt 7"/>
          <p:cNvSpPr>
            <a:spLocks noChangeArrowheads="1" noChangeShapeType="1" noTextEdit="1"/>
          </p:cNvSpPr>
          <p:nvPr/>
        </p:nvSpPr>
        <p:spPr bwMode="auto">
          <a:xfrm>
            <a:off x="2743200" y="533400"/>
            <a:ext cx="3152775" cy="5334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8198" name="WordArt 8"/>
          <p:cNvSpPr>
            <a:spLocks noChangeArrowheads="1" noChangeShapeType="1" noTextEdit="1"/>
          </p:cNvSpPr>
          <p:nvPr/>
        </p:nvSpPr>
        <p:spPr bwMode="auto">
          <a:xfrm>
            <a:off x="2133600" y="1219200"/>
            <a:ext cx="4648200" cy="4572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 calcmode="lin" valueType="num">
                                      <p:cBhvr>
                                        <p:cTn id="7" dur="1000" fill="hold"/>
                                        <p:tgtEl>
                                          <p:spTgt spid="31749"/>
                                        </p:tgtEl>
                                        <p:attrNameLst>
                                          <p:attrName>ppt_w</p:attrName>
                                        </p:attrNameLst>
                                      </p:cBhvr>
                                      <p:tavLst>
                                        <p:tav tm="0">
                                          <p:val>
                                            <p:fltVal val="0"/>
                                          </p:val>
                                        </p:tav>
                                        <p:tav tm="100000">
                                          <p:val>
                                            <p:strVal val="#ppt_w"/>
                                          </p:val>
                                        </p:tav>
                                      </p:tavLst>
                                    </p:anim>
                                    <p:anim calcmode="lin" valueType="num">
                                      <p:cBhvr>
                                        <p:cTn id="8" dur="1000" fill="hold"/>
                                        <p:tgtEl>
                                          <p:spTgt spid="31749"/>
                                        </p:tgtEl>
                                        <p:attrNameLst>
                                          <p:attrName>ppt_h</p:attrName>
                                        </p:attrNameLst>
                                      </p:cBhvr>
                                      <p:tavLst>
                                        <p:tav tm="0">
                                          <p:val>
                                            <p:fltVal val="0"/>
                                          </p:val>
                                        </p:tav>
                                        <p:tav tm="100000">
                                          <p:val>
                                            <p:strVal val="#ppt_h"/>
                                          </p:val>
                                        </p:tav>
                                      </p:tavLst>
                                    </p:anim>
                                    <p:anim calcmode="lin" valueType="num">
                                      <p:cBhvr>
                                        <p:cTn id="9" dur="1000" fill="hold"/>
                                        <p:tgtEl>
                                          <p:spTgt spid="3174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1749"/>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1750"/>
                                        </p:tgtEl>
                                        <p:attrNameLst>
                                          <p:attrName>style.visibility</p:attrName>
                                        </p:attrNameLst>
                                      </p:cBhvr>
                                      <p:to>
                                        <p:strVal val="visible"/>
                                      </p:to>
                                    </p:set>
                                    <p:anim calcmode="lin" valueType="num">
                                      <p:cBhvr>
                                        <p:cTn id="13" dur="1000" fill="hold"/>
                                        <p:tgtEl>
                                          <p:spTgt spid="31750"/>
                                        </p:tgtEl>
                                        <p:attrNameLst>
                                          <p:attrName>ppt_w</p:attrName>
                                        </p:attrNameLst>
                                      </p:cBhvr>
                                      <p:tavLst>
                                        <p:tav tm="0">
                                          <p:val>
                                            <p:fltVal val="0"/>
                                          </p:val>
                                        </p:tav>
                                        <p:tav tm="100000">
                                          <p:val>
                                            <p:strVal val="#ppt_w"/>
                                          </p:val>
                                        </p:tav>
                                      </p:tavLst>
                                    </p:anim>
                                    <p:anim calcmode="lin" valueType="num">
                                      <p:cBhvr>
                                        <p:cTn id="14" dur="1000" fill="hold"/>
                                        <p:tgtEl>
                                          <p:spTgt spid="31750"/>
                                        </p:tgtEl>
                                        <p:attrNameLst>
                                          <p:attrName>ppt_h</p:attrName>
                                        </p:attrNameLst>
                                      </p:cBhvr>
                                      <p:tavLst>
                                        <p:tav tm="0">
                                          <p:val>
                                            <p:fltVal val="0"/>
                                          </p:val>
                                        </p:tav>
                                        <p:tav tm="100000">
                                          <p:val>
                                            <p:strVal val="#ppt_h"/>
                                          </p:val>
                                        </p:tav>
                                      </p:tavLst>
                                    </p:anim>
                                    <p:anim calcmode="lin" valueType="num">
                                      <p:cBhvr>
                                        <p:cTn id="15" dur="1000" fill="hold"/>
                                        <p:tgtEl>
                                          <p:spTgt spid="31750"/>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17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31748"/>
                                        </p:tgtEl>
                                        <p:attrNameLst>
                                          <p:attrName>style.visibility</p:attrName>
                                        </p:attrNameLst>
                                      </p:cBhvr>
                                      <p:to>
                                        <p:strVal val="visible"/>
                                      </p:to>
                                    </p:set>
                                    <p:animEffect transition="in" filter="fade">
                                      <p:cBhvr>
                                        <p:cTn id="21" dur="1000"/>
                                        <p:tgtEl>
                                          <p:spTgt spid="31748"/>
                                        </p:tgtEl>
                                      </p:cBhvr>
                                    </p:animEffect>
                                    <p:anim calcmode="lin" valueType="num">
                                      <p:cBhvr>
                                        <p:cTn id="22" dur="1000" fill="hold"/>
                                        <p:tgtEl>
                                          <p:spTgt spid="31748"/>
                                        </p:tgtEl>
                                        <p:attrNameLst>
                                          <p:attrName>ppt_x</p:attrName>
                                        </p:attrNameLst>
                                      </p:cBhvr>
                                      <p:tavLst>
                                        <p:tav tm="0">
                                          <p:val>
                                            <p:strVal val="#ppt_x-.1"/>
                                          </p:val>
                                        </p:tav>
                                        <p:tav tm="100000">
                                          <p:val>
                                            <p:strVal val="#ppt_x"/>
                                          </p:val>
                                        </p:tav>
                                      </p:tavLst>
                                    </p:anim>
                                    <p:anim calcmode="lin" valueType="num">
                                      <p:cBhvr>
                                        <p:cTn id="23" dur="1000" fill="hold"/>
                                        <p:tgtEl>
                                          <p:spTgt spid="317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p:bldP spid="31749" grpId="0" animBg="1"/>
      <p:bldP spid="317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0" y="0"/>
            <a:ext cx="8458200" cy="3124200"/>
          </a:xfrm>
        </p:spPr>
        <p:txBody>
          <a:bodyPr/>
          <a:lstStyle/>
          <a:p>
            <a:pPr algn="l" eaLnBrk="1" hangingPunct="1"/>
            <a:r>
              <a:rPr lang="en-US" sz="1600" smtClean="0">
                <a:solidFill>
                  <a:srgbClr val="FF3300"/>
                </a:solidFill>
              </a:rPr>
              <a:t>1.Mở bài:</a:t>
            </a:r>
            <a:r>
              <a:rPr lang="en-US" sz="1600" smtClean="0"/>
              <a:t> </a:t>
            </a:r>
            <a:r>
              <a:rPr lang="en-US" sz="1600" smtClean="0">
                <a:solidFill>
                  <a:srgbClr val="FF33CC"/>
                </a:solidFill>
              </a:rPr>
              <a:t>Giới thiệu bao quát :</a:t>
            </a:r>
            <a:br>
              <a:rPr lang="en-US" sz="1600" smtClean="0">
                <a:solidFill>
                  <a:srgbClr val="FF33CC"/>
                </a:solidFill>
              </a:rPr>
            </a:br>
            <a:r>
              <a:rPr lang="en-US" sz="1600" smtClean="0">
                <a:solidFill>
                  <a:srgbClr val="FF33CC"/>
                </a:solidFill>
              </a:rPr>
              <a:t>- </a:t>
            </a:r>
            <a:r>
              <a:rPr lang="en-US" sz="1600" smtClean="0">
                <a:solidFill>
                  <a:srgbClr val="0000FF"/>
                </a:solidFill>
              </a:rPr>
              <a:t>Trường nằm gần đường quốc lộ.  </a:t>
            </a:r>
            <a:br>
              <a:rPr lang="en-US" sz="1600" smtClean="0">
                <a:solidFill>
                  <a:srgbClr val="0000FF"/>
                </a:solidFill>
              </a:rPr>
            </a:br>
            <a:r>
              <a:rPr lang="en-US" sz="1600" smtClean="0">
                <a:solidFill>
                  <a:srgbClr val="0000FF"/>
                </a:solidFill>
              </a:rPr>
              <a:t>- Ngôi trường nổi bật dòng chữ: Trường Tiểu học Thi trấn Ái Tử. Những hàng cây xanh bao quanh.</a:t>
            </a:r>
            <a:br>
              <a:rPr lang="en-US" sz="1600" smtClean="0">
                <a:solidFill>
                  <a:srgbClr val="0000FF"/>
                </a:solidFill>
              </a:rPr>
            </a:br>
            <a:r>
              <a:rPr lang="en-US" sz="1600" smtClean="0">
                <a:solidFill>
                  <a:srgbClr val="FF3300"/>
                </a:solidFill>
              </a:rPr>
              <a:t>2. Thân bài :</a:t>
            </a:r>
            <a:r>
              <a:rPr lang="en-US" sz="1600" smtClean="0"/>
              <a:t>Tả từng phần của cảnh trường :</a:t>
            </a:r>
            <a:br>
              <a:rPr lang="en-US" sz="1600" smtClean="0"/>
            </a:br>
            <a:r>
              <a:rPr lang="en-US" sz="1600" smtClean="0">
                <a:solidFill>
                  <a:srgbClr val="990099"/>
                </a:solidFill>
              </a:rPr>
              <a:t>a, Sân trường :</a:t>
            </a:r>
            <a:r>
              <a:rPr lang="en-US" sz="1600" smtClean="0"/>
              <a:t/>
            </a:r>
            <a:br>
              <a:rPr lang="en-US" sz="1600" smtClean="0"/>
            </a:br>
            <a:r>
              <a:rPr lang="en-US" sz="1600" smtClean="0">
                <a:solidFill>
                  <a:srgbClr val="0000FF"/>
                </a:solidFill>
              </a:rPr>
              <a:t>+ Sân xi măng rộng, giữa sân là cột cờ, trên sân có một số cây bàng cây phượng tỏa bóng mát rượi .</a:t>
            </a:r>
            <a:br>
              <a:rPr lang="en-US" sz="1600" smtClean="0">
                <a:solidFill>
                  <a:srgbClr val="0000FF"/>
                </a:solidFill>
              </a:rPr>
            </a:br>
            <a:r>
              <a:rPr lang="en-US" sz="1600" smtClean="0">
                <a:solidFill>
                  <a:srgbClr val="0000FF"/>
                </a:solidFill>
              </a:rPr>
              <a:t>+ Bồn hoa, ghế đá.</a:t>
            </a:r>
            <a:br>
              <a:rPr lang="en-US" sz="1600" smtClean="0">
                <a:solidFill>
                  <a:srgbClr val="0000FF"/>
                </a:solidFill>
              </a:rPr>
            </a:br>
            <a:r>
              <a:rPr lang="en-US" sz="1600" smtClean="0">
                <a:solidFill>
                  <a:srgbClr val="0000FF"/>
                </a:solidFill>
              </a:rPr>
              <a:t>+ Hoạt động của học sinh: Tiếng cười nói bước chân chạy nhảy, …</a:t>
            </a:r>
            <a:br>
              <a:rPr lang="en-US" sz="1600" smtClean="0">
                <a:solidFill>
                  <a:srgbClr val="0000FF"/>
                </a:solidFill>
              </a:rPr>
            </a:br>
            <a:endParaRPr lang="en-US" sz="1600" smtClean="0">
              <a:solidFill>
                <a:srgbClr val="0000FF"/>
              </a:solidFill>
            </a:endParaRPr>
          </a:p>
        </p:txBody>
      </p:sp>
      <p:sp>
        <p:nvSpPr>
          <p:cNvPr id="23558" name="Rectangle 6"/>
          <p:cNvSpPr>
            <a:spLocks noChangeArrowheads="1"/>
          </p:cNvSpPr>
          <p:nvPr/>
        </p:nvSpPr>
        <p:spPr bwMode="auto">
          <a:xfrm>
            <a:off x="0" y="2819400"/>
            <a:ext cx="8969375" cy="2586038"/>
          </a:xfrm>
          <a:prstGeom prst="rect">
            <a:avLst/>
          </a:prstGeom>
          <a:noFill/>
          <a:ln w="9525">
            <a:noFill/>
            <a:miter lim="800000"/>
            <a:headEnd/>
            <a:tailEnd/>
          </a:ln>
        </p:spPr>
        <p:txBody>
          <a:bodyPr>
            <a:spAutoFit/>
          </a:bodyPr>
          <a:lstStyle/>
          <a:p>
            <a:r>
              <a:rPr lang="en-US" sz="1800">
                <a:solidFill>
                  <a:srgbClr val="FF33CC"/>
                </a:solidFill>
              </a:rPr>
              <a:t>b. Lớp học</a:t>
            </a:r>
            <a:r>
              <a:rPr lang="en-US" sz="1800">
                <a:solidFill>
                  <a:schemeClr val="tx2"/>
                </a:solidFill>
              </a:rPr>
              <a:t> :</a:t>
            </a:r>
            <a:br>
              <a:rPr lang="en-US" sz="1800">
                <a:solidFill>
                  <a:schemeClr val="tx2"/>
                </a:solidFill>
              </a:rPr>
            </a:br>
            <a:r>
              <a:rPr lang="en-US" sz="1800">
                <a:solidFill>
                  <a:schemeClr val="accent2"/>
                </a:solidFill>
              </a:rPr>
              <a:t>+ Hai dãy nhà cao tầng nối liền nhau.</a:t>
            </a:r>
            <a:br>
              <a:rPr lang="en-US" sz="1800">
                <a:solidFill>
                  <a:schemeClr val="accent2"/>
                </a:solidFill>
              </a:rPr>
            </a:br>
            <a:r>
              <a:rPr lang="en-US" sz="1800">
                <a:solidFill>
                  <a:schemeClr val="accent2"/>
                </a:solidFill>
              </a:rPr>
              <a:t>+ Các lớp học thoáng mát: Có quạt trần đèn điện. Màn che nắng và tủ sách trưng bày sản phẩm của các em .</a:t>
            </a:r>
            <a:br>
              <a:rPr lang="en-US" sz="1800">
                <a:solidFill>
                  <a:schemeClr val="accent2"/>
                </a:solidFill>
              </a:rPr>
            </a:br>
            <a:r>
              <a:rPr lang="en-US" sz="1800">
                <a:solidFill>
                  <a:schemeClr val="accent2"/>
                </a:solidFill>
              </a:rPr>
              <a:t>+ Bàn ghế thẳng hàng tươm tất, </a:t>
            </a:r>
            <a:br>
              <a:rPr lang="en-US" sz="1800">
                <a:solidFill>
                  <a:schemeClr val="accent2"/>
                </a:solidFill>
              </a:rPr>
            </a:br>
            <a:r>
              <a:rPr lang="en-US" sz="1800">
                <a:solidFill>
                  <a:srgbClr val="FF33CC"/>
                </a:solidFill>
              </a:rPr>
              <a:t>c. Phòng thư viện</a:t>
            </a:r>
            <a:r>
              <a:rPr lang="en-US" sz="1800">
                <a:solidFill>
                  <a:schemeClr val="accent2"/>
                </a:solidFill>
              </a:rPr>
              <a:t>: Thiết bị, văn phòng</a:t>
            </a:r>
            <a:br>
              <a:rPr lang="en-US" sz="1800">
                <a:solidFill>
                  <a:schemeClr val="accent2"/>
                </a:solidFill>
              </a:rPr>
            </a:br>
            <a:r>
              <a:rPr lang="en-US" sz="1800">
                <a:solidFill>
                  <a:srgbClr val="FF33CC"/>
                </a:solidFill>
              </a:rPr>
              <a:t>d. Vườn trường</a:t>
            </a:r>
            <a:r>
              <a:rPr lang="en-US" sz="1800">
                <a:solidFill>
                  <a:schemeClr val="accent2"/>
                </a:solidFill>
              </a:rPr>
              <a:t> :</a:t>
            </a:r>
            <a:br>
              <a:rPr lang="en-US" sz="1800">
                <a:solidFill>
                  <a:schemeClr val="accent2"/>
                </a:solidFill>
              </a:rPr>
            </a:br>
            <a:r>
              <a:rPr lang="en-US" sz="1800">
                <a:solidFill>
                  <a:schemeClr val="accent2"/>
                </a:solidFill>
              </a:rPr>
              <a:t>+ Cây trong vườn </a:t>
            </a:r>
            <a:br>
              <a:rPr lang="en-US" sz="1800">
                <a:solidFill>
                  <a:schemeClr val="accent2"/>
                </a:solidFill>
              </a:rPr>
            </a:br>
            <a:r>
              <a:rPr lang="en-US" sz="1800">
                <a:solidFill>
                  <a:schemeClr val="accent2"/>
                </a:solidFill>
              </a:rPr>
              <a:t>+ Hoạt động chăm sóc vườn trường</a:t>
            </a:r>
          </a:p>
        </p:txBody>
      </p:sp>
      <p:sp>
        <p:nvSpPr>
          <p:cNvPr id="23559" name="Rectangle 7"/>
          <p:cNvSpPr>
            <a:spLocks noChangeArrowheads="1"/>
          </p:cNvSpPr>
          <p:nvPr/>
        </p:nvSpPr>
        <p:spPr bwMode="auto">
          <a:xfrm>
            <a:off x="0" y="5715000"/>
            <a:ext cx="9144000" cy="1200150"/>
          </a:xfrm>
          <a:prstGeom prst="rect">
            <a:avLst/>
          </a:prstGeom>
          <a:noFill/>
          <a:ln w="9525">
            <a:noFill/>
            <a:miter lim="800000"/>
            <a:headEnd/>
            <a:tailEnd/>
          </a:ln>
        </p:spPr>
        <p:txBody>
          <a:bodyPr>
            <a:spAutoFit/>
          </a:bodyPr>
          <a:lstStyle/>
          <a:p>
            <a:r>
              <a:rPr lang="en-US" sz="1800">
                <a:solidFill>
                  <a:srgbClr val="FF3300"/>
                </a:solidFill>
              </a:rPr>
              <a:t>3. Kết bài:</a:t>
            </a:r>
            <a:r>
              <a:rPr lang="en-US" sz="1800">
                <a:solidFill>
                  <a:schemeClr val="tx2"/>
                </a:solidFill>
              </a:rPr>
              <a:t> </a:t>
            </a:r>
            <a:r>
              <a:rPr lang="en-US" sz="1800">
                <a:solidFill>
                  <a:srgbClr val="0000FF"/>
                </a:solidFill>
              </a:rPr>
              <a:t>Cảm nghĩ của em về ngôi trường</a:t>
            </a:r>
            <a:br>
              <a:rPr lang="en-US" sz="1800">
                <a:solidFill>
                  <a:srgbClr val="0000FF"/>
                </a:solidFill>
              </a:rPr>
            </a:br>
            <a:r>
              <a:rPr lang="en-US" sz="1800">
                <a:solidFill>
                  <a:srgbClr val="0000FF"/>
                </a:solidFill>
              </a:rPr>
              <a:t>+ Em yêu quý tự hào về trường.</a:t>
            </a:r>
            <a:br>
              <a:rPr lang="en-US" sz="1800">
                <a:solidFill>
                  <a:srgbClr val="0000FF"/>
                </a:solidFill>
              </a:rPr>
            </a:br>
            <a:r>
              <a:rPr lang="en-US" sz="1800">
                <a:solidFill>
                  <a:srgbClr val="0000FF"/>
                </a:solidFill>
              </a:rPr>
              <a:t>+ Em góp phần bảo vệ ngôi trường - Học giỏi tô điểm thêm truyền thống tốt đẹp cho nhà trường .</a:t>
            </a:r>
          </a:p>
        </p:txBody>
      </p:sp>
      <p:sp>
        <p:nvSpPr>
          <p:cNvPr id="23560" name="AutoShape 8"/>
          <p:cNvSpPr>
            <a:spLocks noChangeArrowheads="1"/>
          </p:cNvSpPr>
          <p:nvPr/>
        </p:nvSpPr>
        <p:spPr bwMode="auto">
          <a:xfrm>
            <a:off x="3352800" y="133350"/>
            <a:ext cx="2667000" cy="323850"/>
          </a:xfrm>
          <a:prstGeom prst="flowChartPreparation">
            <a:avLst/>
          </a:prstGeom>
          <a:solidFill>
            <a:srgbClr val="FCA2C2"/>
          </a:solidFill>
          <a:ln w="9525">
            <a:solidFill>
              <a:schemeClr val="tx1"/>
            </a:solidFill>
            <a:miter lim="800000"/>
            <a:headEnd/>
            <a:tailEnd/>
          </a:ln>
        </p:spPr>
        <p:txBody>
          <a:bodyPr wrap="none" anchor="ctr"/>
          <a:lstStyle/>
          <a:p>
            <a:endParaRPr lang="en-US" sz="1200"/>
          </a:p>
        </p:txBody>
      </p:sp>
      <p:sp>
        <p:nvSpPr>
          <p:cNvPr id="23561" name="WordArt 9"/>
          <p:cNvSpPr>
            <a:spLocks noChangeArrowheads="1" noChangeShapeType="1" noTextEdit="1"/>
          </p:cNvSpPr>
          <p:nvPr/>
        </p:nvSpPr>
        <p:spPr bwMode="auto">
          <a:xfrm>
            <a:off x="3733800" y="173038"/>
            <a:ext cx="1828800" cy="207962"/>
          </a:xfrm>
          <a:prstGeom prst="rect">
            <a:avLst/>
          </a:prstGeom>
        </p:spPr>
        <p:txBody>
          <a:bodyPr wrap="none" fromWordArt="1">
            <a:prstTxWarp prst="textPlain">
              <a:avLst>
                <a:gd name="adj" fmla="val 50000"/>
              </a:avLst>
            </a:prstTxWarp>
          </a:bodyPr>
          <a:lstStyle/>
          <a:p>
            <a:pPr algn="ctr"/>
            <a:r>
              <a:rPr lang="en-US" sz="2800" kern="10">
                <a:ln w="9525">
                  <a:solidFill>
                    <a:srgbClr val="000000"/>
                  </a:solidFill>
                  <a:round/>
                  <a:headEnd/>
                  <a:tailEnd/>
                </a:ln>
                <a:solidFill>
                  <a:srgbClr val="000000"/>
                </a:solidFill>
                <a:latin typeface="Arial"/>
                <a:cs typeface="Arial"/>
              </a:rPr>
              <a:t>DÀN 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 calcmode="lin" valueType="num">
                                      <p:cBhvr>
                                        <p:cTn id="7" dur="1000" fill="hold"/>
                                        <p:tgtEl>
                                          <p:spTgt spid="23560"/>
                                        </p:tgtEl>
                                        <p:attrNameLst>
                                          <p:attrName>ppt_w</p:attrName>
                                        </p:attrNameLst>
                                      </p:cBhvr>
                                      <p:tavLst>
                                        <p:tav tm="0">
                                          <p:val>
                                            <p:fltVal val="0"/>
                                          </p:val>
                                        </p:tav>
                                        <p:tav tm="100000">
                                          <p:val>
                                            <p:strVal val="#ppt_w"/>
                                          </p:val>
                                        </p:tav>
                                      </p:tavLst>
                                    </p:anim>
                                    <p:anim calcmode="lin" valueType="num">
                                      <p:cBhvr>
                                        <p:cTn id="8" dur="1000" fill="hold"/>
                                        <p:tgtEl>
                                          <p:spTgt spid="23560"/>
                                        </p:tgtEl>
                                        <p:attrNameLst>
                                          <p:attrName>ppt_h</p:attrName>
                                        </p:attrNameLst>
                                      </p:cBhvr>
                                      <p:tavLst>
                                        <p:tav tm="0">
                                          <p:val>
                                            <p:fltVal val="0"/>
                                          </p:val>
                                        </p:tav>
                                        <p:tav tm="100000">
                                          <p:val>
                                            <p:strVal val="#ppt_h"/>
                                          </p:val>
                                        </p:tav>
                                      </p:tavLst>
                                    </p:anim>
                                    <p:anim calcmode="lin" valueType="num">
                                      <p:cBhvr>
                                        <p:cTn id="9" dur="1000" fill="hold"/>
                                        <p:tgtEl>
                                          <p:spTgt spid="2356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3560"/>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23561"/>
                                        </p:tgtEl>
                                        <p:attrNameLst>
                                          <p:attrName>style.visibility</p:attrName>
                                        </p:attrNameLst>
                                      </p:cBhvr>
                                      <p:to>
                                        <p:strVal val="visible"/>
                                      </p:to>
                                    </p:set>
                                    <p:anim calcmode="lin" valueType="num">
                                      <p:cBhvr>
                                        <p:cTn id="13" dur="1000" fill="hold"/>
                                        <p:tgtEl>
                                          <p:spTgt spid="23561"/>
                                        </p:tgtEl>
                                        <p:attrNameLst>
                                          <p:attrName>ppt_w</p:attrName>
                                        </p:attrNameLst>
                                      </p:cBhvr>
                                      <p:tavLst>
                                        <p:tav tm="0">
                                          <p:val>
                                            <p:fltVal val="0"/>
                                          </p:val>
                                        </p:tav>
                                        <p:tav tm="100000">
                                          <p:val>
                                            <p:strVal val="#ppt_w"/>
                                          </p:val>
                                        </p:tav>
                                      </p:tavLst>
                                    </p:anim>
                                    <p:anim calcmode="lin" valueType="num">
                                      <p:cBhvr>
                                        <p:cTn id="14" dur="1000" fill="hold"/>
                                        <p:tgtEl>
                                          <p:spTgt spid="23561"/>
                                        </p:tgtEl>
                                        <p:attrNameLst>
                                          <p:attrName>ppt_h</p:attrName>
                                        </p:attrNameLst>
                                      </p:cBhvr>
                                      <p:tavLst>
                                        <p:tav tm="0">
                                          <p:val>
                                            <p:fltVal val="0"/>
                                          </p:val>
                                        </p:tav>
                                        <p:tav tm="100000">
                                          <p:val>
                                            <p:strVal val="#ppt_h"/>
                                          </p:val>
                                        </p:tav>
                                      </p:tavLst>
                                    </p:anim>
                                    <p:anim calcmode="lin" valueType="num">
                                      <p:cBhvr>
                                        <p:cTn id="15" dur="1000" fill="hold"/>
                                        <p:tgtEl>
                                          <p:spTgt spid="2356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356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3556"/>
                                        </p:tgtEl>
                                        <p:attrNameLst>
                                          <p:attrName>style.visibility</p:attrName>
                                        </p:attrNameLst>
                                      </p:cBhvr>
                                      <p:to>
                                        <p:strVal val="visible"/>
                                      </p:to>
                                    </p:set>
                                    <p:anim calcmode="lin" valueType="num">
                                      <p:cBhvr additive="base">
                                        <p:cTn id="21" dur="500" fill="hold"/>
                                        <p:tgtEl>
                                          <p:spTgt spid="23556"/>
                                        </p:tgtEl>
                                        <p:attrNameLst>
                                          <p:attrName>ppt_x</p:attrName>
                                        </p:attrNameLst>
                                      </p:cBhvr>
                                      <p:tavLst>
                                        <p:tav tm="0">
                                          <p:val>
                                            <p:strVal val="#ppt_x"/>
                                          </p:val>
                                        </p:tav>
                                        <p:tav tm="100000">
                                          <p:val>
                                            <p:strVal val="#ppt_x"/>
                                          </p:val>
                                        </p:tav>
                                      </p:tavLst>
                                    </p:anim>
                                    <p:anim calcmode="lin" valueType="num">
                                      <p:cBhvr additive="base">
                                        <p:cTn id="22" dur="500" fill="hold"/>
                                        <p:tgtEl>
                                          <p:spTgt spid="23556"/>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3558"/>
                                        </p:tgtEl>
                                        <p:attrNameLst>
                                          <p:attrName>style.visibility</p:attrName>
                                        </p:attrNameLst>
                                      </p:cBhvr>
                                      <p:to>
                                        <p:strVal val="visible"/>
                                      </p:to>
                                    </p:set>
                                    <p:anim calcmode="lin" valueType="num">
                                      <p:cBhvr additive="base">
                                        <p:cTn id="27" dur="500" fill="hold"/>
                                        <p:tgtEl>
                                          <p:spTgt spid="23558"/>
                                        </p:tgtEl>
                                        <p:attrNameLst>
                                          <p:attrName>ppt_x</p:attrName>
                                        </p:attrNameLst>
                                      </p:cBhvr>
                                      <p:tavLst>
                                        <p:tav tm="0">
                                          <p:val>
                                            <p:strVal val="#ppt_x"/>
                                          </p:val>
                                        </p:tav>
                                        <p:tav tm="100000">
                                          <p:val>
                                            <p:strVal val="#ppt_x"/>
                                          </p:val>
                                        </p:tav>
                                      </p:tavLst>
                                    </p:anim>
                                    <p:anim calcmode="lin" valueType="num">
                                      <p:cBhvr additive="base">
                                        <p:cTn id="28" dur="500" fill="hold"/>
                                        <p:tgtEl>
                                          <p:spTgt spid="23558"/>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559"/>
                                        </p:tgtEl>
                                        <p:attrNameLst>
                                          <p:attrName>style.visibility</p:attrName>
                                        </p:attrNameLst>
                                      </p:cBhvr>
                                      <p:to>
                                        <p:strVal val="visible"/>
                                      </p:to>
                                    </p:set>
                                    <p:anim calcmode="lin" valueType="num">
                                      <p:cBhvr additive="base">
                                        <p:cTn id="33" dur="500" fill="hold"/>
                                        <p:tgtEl>
                                          <p:spTgt spid="23559"/>
                                        </p:tgtEl>
                                        <p:attrNameLst>
                                          <p:attrName>ppt_x</p:attrName>
                                        </p:attrNameLst>
                                      </p:cBhvr>
                                      <p:tavLst>
                                        <p:tav tm="0">
                                          <p:val>
                                            <p:strVal val="#ppt_x"/>
                                          </p:val>
                                        </p:tav>
                                        <p:tav tm="100000">
                                          <p:val>
                                            <p:strVal val="#ppt_x"/>
                                          </p:val>
                                        </p:tav>
                                      </p:tavLst>
                                    </p:anim>
                                    <p:anim calcmode="lin" valueType="num">
                                      <p:cBhvr additive="base">
                                        <p:cTn id="34" dur="500" fill="hold"/>
                                        <p:tgtEl>
                                          <p:spTgt spid="235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8" grpId="0"/>
      <p:bldP spid="23559" grpId="0"/>
      <p:bldP spid="23560" grpId="0" animBg="1"/>
      <p:bldP spid="2356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9" name="AutoShape 11"/>
          <p:cNvSpPr>
            <a:spLocks noChangeArrowheads="1"/>
          </p:cNvSpPr>
          <p:nvPr/>
        </p:nvSpPr>
        <p:spPr bwMode="auto">
          <a:xfrm>
            <a:off x="0" y="3581400"/>
            <a:ext cx="8686800" cy="2743200"/>
          </a:xfrm>
          <a:prstGeom prst="horizontalScroll">
            <a:avLst>
              <a:gd name="adj" fmla="val 12500"/>
            </a:avLst>
          </a:prstGeom>
          <a:solidFill>
            <a:srgbClr val="F2ACD6"/>
          </a:solidFill>
          <a:ln w="9525">
            <a:solidFill>
              <a:schemeClr val="hlink"/>
            </a:solidFill>
            <a:round/>
            <a:headEnd/>
            <a:tailEnd/>
          </a:ln>
        </p:spPr>
        <p:txBody>
          <a:bodyPr wrap="none" anchor="ctr"/>
          <a:lstStyle/>
          <a:p>
            <a:endParaRPr lang="en-US" sz="1200"/>
          </a:p>
        </p:txBody>
      </p:sp>
      <p:sp>
        <p:nvSpPr>
          <p:cNvPr id="37892" name="Rectangle 4"/>
          <p:cNvSpPr>
            <a:spLocks noChangeArrowheads="1"/>
          </p:cNvSpPr>
          <p:nvPr/>
        </p:nvSpPr>
        <p:spPr bwMode="auto">
          <a:xfrm>
            <a:off x="890588" y="1066800"/>
            <a:ext cx="7491412" cy="1570038"/>
          </a:xfrm>
          <a:prstGeom prst="rect">
            <a:avLst/>
          </a:prstGeom>
          <a:noFill/>
          <a:ln w="9525">
            <a:noFill/>
            <a:miter lim="800000"/>
            <a:headEnd/>
            <a:tailEnd/>
          </a:ln>
        </p:spPr>
        <p:txBody>
          <a:bodyPr>
            <a:spAutoFit/>
          </a:bodyPr>
          <a:lstStyle/>
          <a:p>
            <a:r>
              <a:rPr lang="en-US" sz="3200">
                <a:solidFill>
                  <a:srgbClr val="990099"/>
                </a:solidFill>
              </a:rPr>
              <a:t>II. Bài 2:</a:t>
            </a:r>
            <a:r>
              <a:rPr lang="en-US" sz="3200">
                <a:solidFill>
                  <a:schemeClr val="tx2"/>
                </a:solidFill>
              </a:rPr>
              <a:t> Chọn                       theo dàn ý trên .</a:t>
            </a:r>
            <a:br>
              <a:rPr lang="en-US" sz="3200">
                <a:solidFill>
                  <a:schemeClr val="tx2"/>
                </a:solidFill>
              </a:rPr>
            </a:br>
            <a:r>
              <a:rPr lang="en-US" sz="3200">
                <a:solidFill>
                  <a:schemeClr val="tx2"/>
                </a:solidFill>
              </a:rPr>
              <a:t>* Yêu cầu : 		          trong dàn bài, </a:t>
            </a:r>
            <a:endParaRPr lang="en-US" sz="3200">
              <a:solidFill>
                <a:srgbClr val="FF3300"/>
              </a:solidFill>
            </a:endParaRPr>
          </a:p>
        </p:txBody>
      </p:sp>
      <p:sp>
        <p:nvSpPr>
          <p:cNvPr id="37893" name="Rectangle 5"/>
          <p:cNvSpPr>
            <a:spLocks noChangeArrowheads="1"/>
          </p:cNvSpPr>
          <p:nvPr/>
        </p:nvSpPr>
        <p:spPr bwMode="auto">
          <a:xfrm>
            <a:off x="228600" y="3962400"/>
            <a:ext cx="8382000" cy="1816100"/>
          </a:xfrm>
          <a:prstGeom prst="rect">
            <a:avLst/>
          </a:prstGeom>
          <a:noFill/>
          <a:ln w="9525">
            <a:noFill/>
            <a:miter lim="800000"/>
            <a:headEnd/>
            <a:tailEnd/>
          </a:ln>
        </p:spPr>
        <p:txBody>
          <a:bodyPr>
            <a:spAutoFit/>
          </a:bodyPr>
          <a:lstStyle/>
          <a:p>
            <a:r>
              <a:rPr lang="en-US" sz="2800">
                <a:solidFill>
                  <a:schemeClr val="tx2"/>
                </a:solidFill>
              </a:rPr>
              <a:t>Lưu ý khi viết : Câu văn viết đúng.Tả có trình tự. Lột tả nét riêng của sự vật để người đọc h</a:t>
            </a:r>
            <a:r>
              <a:rPr lang="en-US" sz="2800"/>
              <a:t>ình</a:t>
            </a:r>
            <a:r>
              <a:rPr lang="en-US" sz="2800">
                <a:solidFill>
                  <a:schemeClr val="tx2"/>
                </a:solidFill>
              </a:rPr>
              <a:t> dung cảnh trường học .</a:t>
            </a:r>
            <a:br>
              <a:rPr lang="en-US" sz="2800">
                <a:solidFill>
                  <a:schemeClr val="tx2"/>
                </a:solidFill>
              </a:rPr>
            </a:br>
            <a:endParaRPr lang="en-US" sz="2800">
              <a:solidFill>
                <a:schemeClr val="tx2"/>
              </a:solidFill>
            </a:endParaRPr>
          </a:p>
        </p:txBody>
      </p:sp>
      <p:sp>
        <p:nvSpPr>
          <p:cNvPr id="37896" name="Rectangle 8"/>
          <p:cNvSpPr>
            <a:spLocks noChangeArrowheads="1"/>
          </p:cNvSpPr>
          <p:nvPr/>
        </p:nvSpPr>
        <p:spPr bwMode="auto">
          <a:xfrm>
            <a:off x="3581400" y="1066800"/>
            <a:ext cx="2643188" cy="584200"/>
          </a:xfrm>
          <a:prstGeom prst="rect">
            <a:avLst/>
          </a:prstGeom>
          <a:noFill/>
          <a:ln w="9525">
            <a:noFill/>
            <a:miter lim="800000"/>
            <a:headEnd/>
            <a:tailEnd/>
          </a:ln>
        </p:spPr>
        <p:txBody>
          <a:bodyPr wrap="none">
            <a:spAutoFit/>
          </a:bodyPr>
          <a:lstStyle/>
          <a:p>
            <a:r>
              <a:rPr lang="en-US" sz="3200"/>
              <a:t>viết một đoạn</a:t>
            </a:r>
          </a:p>
        </p:txBody>
      </p:sp>
      <p:sp>
        <p:nvSpPr>
          <p:cNvPr id="37897" name="Rectangle 9"/>
          <p:cNvSpPr>
            <a:spLocks noChangeArrowheads="1"/>
          </p:cNvSpPr>
          <p:nvPr/>
        </p:nvSpPr>
        <p:spPr bwMode="auto">
          <a:xfrm>
            <a:off x="2882900" y="2006600"/>
            <a:ext cx="2984500" cy="584200"/>
          </a:xfrm>
          <a:prstGeom prst="rect">
            <a:avLst/>
          </a:prstGeom>
          <a:noFill/>
          <a:ln w="9525">
            <a:noFill/>
            <a:miter lim="800000"/>
            <a:headEnd/>
            <a:tailEnd/>
          </a:ln>
        </p:spPr>
        <p:txBody>
          <a:bodyPr wrap="none">
            <a:spAutoFit/>
          </a:bodyPr>
          <a:lstStyle/>
          <a:p>
            <a:r>
              <a:rPr lang="en-US" sz="3200"/>
              <a:t>Chọn một đoạn</a:t>
            </a:r>
          </a:p>
        </p:txBody>
      </p:sp>
      <p:sp>
        <p:nvSpPr>
          <p:cNvPr id="37898" name="Rectangle 10"/>
          <p:cNvSpPr>
            <a:spLocks noChangeArrowheads="1"/>
          </p:cNvSpPr>
          <p:nvPr/>
        </p:nvSpPr>
        <p:spPr bwMode="auto">
          <a:xfrm>
            <a:off x="803275" y="2819400"/>
            <a:ext cx="8340725" cy="523875"/>
          </a:xfrm>
          <a:prstGeom prst="rect">
            <a:avLst/>
          </a:prstGeom>
          <a:noFill/>
          <a:ln w="9525">
            <a:noFill/>
            <a:miter lim="800000"/>
            <a:headEnd/>
            <a:tailEnd/>
          </a:ln>
        </p:spPr>
        <p:txBody>
          <a:bodyPr wrap="none">
            <a:spAutoFit/>
          </a:bodyPr>
          <a:lstStyle/>
          <a:p>
            <a:r>
              <a:rPr lang="en-US" sz="2800"/>
              <a:t>viết thành đoạn văn hoàn chỉnh tả cảnh trường học</a:t>
            </a:r>
          </a:p>
        </p:txBody>
      </p:sp>
      <p:sp>
        <p:nvSpPr>
          <p:cNvPr id="10248" name="WordArt 12"/>
          <p:cNvSpPr>
            <a:spLocks noChangeArrowheads="1" noChangeShapeType="1" noTextEdit="1"/>
          </p:cNvSpPr>
          <p:nvPr/>
        </p:nvSpPr>
        <p:spPr bwMode="auto">
          <a:xfrm>
            <a:off x="2743200" y="381000"/>
            <a:ext cx="3152775" cy="381000"/>
          </a:xfrm>
          <a:prstGeom prst="rect">
            <a:avLst/>
          </a:prstGeom>
        </p:spPr>
        <p:txBody>
          <a:bodyPr wrap="none" fromWordArt="1">
            <a:prstTxWarp prst="textPlain">
              <a:avLst>
                <a:gd name="adj" fmla="val 50000"/>
              </a:avLst>
            </a:prstTxWarp>
          </a:bodyPr>
          <a:lstStyle/>
          <a:p>
            <a:pPr algn="ctr"/>
            <a:r>
              <a:rPr lang="en-US" sz="2000" b="1" kern="10">
                <a:ln w="9525">
                  <a:noFill/>
                  <a:round/>
                  <a:headEnd/>
                  <a:tailEnd/>
                </a:ln>
                <a:solidFill>
                  <a:srgbClr val="0000FF"/>
                </a:solidFill>
                <a:effectLst>
                  <a:outerShdw dist="45791" dir="2021404" algn="ctr" rotWithShape="0">
                    <a:srgbClr val="B2B2B2">
                      <a:alpha val="79999"/>
                    </a:srgbClr>
                  </a:outerShdw>
                </a:effectLst>
                <a:latin typeface="Arial"/>
                <a:cs typeface="Arial"/>
              </a:rPr>
              <a:t>TẬP LÀM VĂN:</a:t>
            </a:r>
          </a:p>
        </p:txBody>
      </p:sp>
      <p:sp>
        <p:nvSpPr>
          <p:cNvPr id="10249" name="WordArt 13"/>
          <p:cNvSpPr>
            <a:spLocks noChangeArrowheads="1" noChangeShapeType="1" noTextEdit="1"/>
          </p:cNvSpPr>
          <p:nvPr/>
        </p:nvSpPr>
        <p:spPr bwMode="auto">
          <a:xfrm>
            <a:off x="2133600" y="728663"/>
            <a:ext cx="4648200" cy="490537"/>
          </a:xfrm>
          <a:prstGeom prst="rect">
            <a:avLst/>
          </a:prstGeom>
        </p:spPr>
        <p:txBody>
          <a:bodyPr wrap="none" fromWordArt="1">
            <a:prstTxWarp prst="textPlain">
              <a:avLst>
                <a:gd name="adj" fmla="val 50000"/>
              </a:avLst>
            </a:prstTxWarp>
          </a:bodyPr>
          <a:lstStyle/>
          <a:p>
            <a:pPr algn="ctr"/>
            <a:r>
              <a:rPr lang="en-US" sz="3200" kern="10">
                <a:ln w="9525">
                  <a:solidFill>
                    <a:srgbClr val="FF0000"/>
                  </a:solidFill>
                  <a:round/>
                  <a:headEnd/>
                  <a:tailEnd/>
                </a:ln>
                <a:solidFill>
                  <a:srgbClr val="FF0000"/>
                </a:solidFill>
                <a:latin typeface="Arial"/>
                <a:cs typeface="Arial"/>
              </a:rPr>
              <a:t>LUYỆN TẬP TẢ CẢNH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p:cTn id="7" dur="1000" fill="hold"/>
                                        <p:tgtEl>
                                          <p:spTgt spid="37892"/>
                                        </p:tgtEl>
                                        <p:attrNameLst>
                                          <p:attrName>ppt_w</p:attrName>
                                        </p:attrNameLst>
                                      </p:cBhvr>
                                      <p:tavLst>
                                        <p:tav tm="0">
                                          <p:val>
                                            <p:fltVal val="0"/>
                                          </p:val>
                                        </p:tav>
                                        <p:tav tm="100000">
                                          <p:val>
                                            <p:strVal val="#ppt_w"/>
                                          </p:val>
                                        </p:tav>
                                      </p:tavLst>
                                    </p:anim>
                                    <p:anim calcmode="lin" valueType="num">
                                      <p:cBhvr>
                                        <p:cTn id="8" dur="1000" fill="hold"/>
                                        <p:tgtEl>
                                          <p:spTgt spid="37892"/>
                                        </p:tgtEl>
                                        <p:attrNameLst>
                                          <p:attrName>ppt_h</p:attrName>
                                        </p:attrNameLst>
                                      </p:cBhvr>
                                      <p:tavLst>
                                        <p:tav tm="0">
                                          <p:val>
                                            <p:fltVal val="0"/>
                                          </p:val>
                                        </p:tav>
                                        <p:tav tm="100000">
                                          <p:val>
                                            <p:strVal val="#ppt_h"/>
                                          </p:val>
                                        </p:tav>
                                      </p:tavLst>
                                    </p:anim>
                                    <p:anim calcmode="lin" valueType="num">
                                      <p:cBhvr>
                                        <p:cTn id="9" dur="1000" fill="hold"/>
                                        <p:tgtEl>
                                          <p:spTgt spid="3789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789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iterate type="lt">
                                    <p:tmPct val="0"/>
                                  </p:iterate>
                                  <p:childTnLst>
                                    <p:set>
                                      <p:cBhvr>
                                        <p:cTn id="12" dur="1" fill="hold">
                                          <p:stCondLst>
                                            <p:cond delay="0"/>
                                          </p:stCondLst>
                                        </p:cTn>
                                        <p:tgtEl>
                                          <p:spTgt spid="37896"/>
                                        </p:tgtEl>
                                        <p:attrNameLst>
                                          <p:attrName>style.visibility</p:attrName>
                                        </p:attrNameLst>
                                      </p:cBhvr>
                                      <p:to>
                                        <p:strVal val="visible"/>
                                      </p:to>
                                    </p:set>
                                    <p:anim calcmode="lin" valueType="num">
                                      <p:cBhvr>
                                        <p:cTn id="13" dur="1000" fill="hold"/>
                                        <p:tgtEl>
                                          <p:spTgt spid="37896"/>
                                        </p:tgtEl>
                                        <p:attrNameLst>
                                          <p:attrName>ppt_w</p:attrName>
                                        </p:attrNameLst>
                                      </p:cBhvr>
                                      <p:tavLst>
                                        <p:tav tm="0">
                                          <p:val>
                                            <p:fltVal val="0"/>
                                          </p:val>
                                        </p:tav>
                                        <p:tav tm="100000">
                                          <p:val>
                                            <p:strVal val="#ppt_w"/>
                                          </p:val>
                                        </p:tav>
                                      </p:tavLst>
                                    </p:anim>
                                    <p:anim calcmode="lin" valueType="num">
                                      <p:cBhvr>
                                        <p:cTn id="14" dur="1000" fill="hold"/>
                                        <p:tgtEl>
                                          <p:spTgt spid="37896"/>
                                        </p:tgtEl>
                                        <p:attrNameLst>
                                          <p:attrName>ppt_h</p:attrName>
                                        </p:attrNameLst>
                                      </p:cBhvr>
                                      <p:tavLst>
                                        <p:tav tm="0">
                                          <p:val>
                                            <p:fltVal val="0"/>
                                          </p:val>
                                        </p:tav>
                                        <p:tav tm="100000">
                                          <p:val>
                                            <p:strVal val="#ppt_h"/>
                                          </p:val>
                                        </p:tav>
                                      </p:tavLst>
                                    </p:anim>
                                    <p:anim calcmode="lin" valueType="num">
                                      <p:cBhvr>
                                        <p:cTn id="15" dur="1000" fill="hold"/>
                                        <p:tgtEl>
                                          <p:spTgt spid="3789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7896"/>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iterate type="lt">
                                    <p:tmPct val="0"/>
                                  </p:iterate>
                                  <p:childTnLst>
                                    <p:set>
                                      <p:cBhvr>
                                        <p:cTn id="18" dur="1" fill="hold">
                                          <p:stCondLst>
                                            <p:cond delay="0"/>
                                          </p:stCondLst>
                                        </p:cTn>
                                        <p:tgtEl>
                                          <p:spTgt spid="37897"/>
                                        </p:tgtEl>
                                        <p:attrNameLst>
                                          <p:attrName>style.visibility</p:attrName>
                                        </p:attrNameLst>
                                      </p:cBhvr>
                                      <p:to>
                                        <p:strVal val="visible"/>
                                      </p:to>
                                    </p:set>
                                    <p:anim calcmode="lin" valueType="num">
                                      <p:cBhvr>
                                        <p:cTn id="19" dur="1000" fill="hold"/>
                                        <p:tgtEl>
                                          <p:spTgt spid="37897"/>
                                        </p:tgtEl>
                                        <p:attrNameLst>
                                          <p:attrName>ppt_w</p:attrName>
                                        </p:attrNameLst>
                                      </p:cBhvr>
                                      <p:tavLst>
                                        <p:tav tm="0">
                                          <p:val>
                                            <p:fltVal val="0"/>
                                          </p:val>
                                        </p:tav>
                                        <p:tav tm="100000">
                                          <p:val>
                                            <p:strVal val="#ppt_w"/>
                                          </p:val>
                                        </p:tav>
                                      </p:tavLst>
                                    </p:anim>
                                    <p:anim calcmode="lin" valueType="num">
                                      <p:cBhvr>
                                        <p:cTn id="20" dur="1000" fill="hold"/>
                                        <p:tgtEl>
                                          <p:spTgt spid="37897"/>
                                        </p:tgtEl>
                                        <p:attrNameLst>
                                          <p:attrName>ppt_h</p:attrName>
                                        </p:attrNameLst>
                                      </p:cBhvr>
                                      <p:tavLst>
                                        <p:tav tm="0">
                                          <p:val>
                                            <p:fltVal val="0"/>
                                          </p:val>
                                        </p:tav>
                                        <p:tav tm="100000">
                                          <p:val>
                                            <p:strVal val="#ppt_h"/>
                                          </p:val>
                                        </p:tav>
                                      </p:tavLst>
                                    </p:anim>
                                    <p:anim calcmode="lin" valueType="num">
                                      <p:cBhvr>
                                        <p:cTn id="21" dur="1000" fill="hold"/>
                                        <p:tgtEl>
                                          <p:spTgt spid="37897"/>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7897"/>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iterate type="lt">
                                    <p:tmPct val="0"/>
                                  </p:iterate>
                                  <p:childTnLst>
                                    <p:set>
                                      <p:cBhvr>
                                        <p:cTn id="24" dur="1" fill="hold">
                                          <p:stCondLst>
                                            <p:cond delay="0"/>
                                          </p:stCondLst>
                                        </p:cTn>
                                        <p:tgtEl>
                                          <p:spTgt spid="37898"/>
                                        </p:tgtEl>
                                        <p:attrNameLst>
                                          <p:attrName>style.visibility</p:attrName>
                                        </p:attrNameLst>
                                      </p:cBhvr>
                                      <p:to>
                                        <p:strVal val="visible"/>
                                      </p:to>
                                    </p:set>
                                    <p:anim calcmode="lin" valueType="num">
                                      <p:cBhvr>
                                        <p:cTn id="25" dur="1000" fill="hold"/>
                                        <p:tgtEl>
                                          <p:spTgt spid="37898"/>
                                        </p:tgtEl>
                                        <p:attrNameLst>
                                          <p:attrName>ppt_w</p:attrName>
                                        </p:attrNameLst>
                                      </p:cBhvr>
                                      <p:tavLst>
                                        <p:tav tm="0">
                                          <p:val>
                                            <p:fltVal val="0"/>
                                          </p:val>
                                        </p:tav>
                                        <p:tav tm="100000">
                                          <p:val>
                                            <p:strVal val="#ppt_w"/>
                                          </p:val>
                                        </p:tav>
                                      </p:tavLst>
                                    </p:anim>
                                    <p:anim calcmode="lin" valueType="num">
                                      <p:cBhvr>
                                        <p:cTn id="26" dur="1000" fill="hold"/>
                                        <p:tgtEl>
                                          <p:spTgt spid="37898"/>
                                        </p:tgtEl>
                                        <p:attrNameLst>
                                          <p:attrName>ppt_h</p:attrName>
                                        </p:attrNameLst>
                                      </p:cBhvr>
                                      <p:tavLst>
                                        <p:tav tm="0">
                                          <p:val>
                                            <p:fltVal val="0"/>
                                          </p:val>
                                        </p:tav>
                                        <p:tav tm="100000">
                                          <p:val>
                                            <p:strVal val="#ppt_h"/>
                                          </p:val>
                                        </p:tav>
                                      </p:tavLst>
                                    </p:anim>
                                    <p:anim calcmode="lin" valueType="num">
                                      <p:cBhvr>
                                        <p:cTn id="27" dur="1000" fill="hold"/>
                                        <p:tgtEl>
                                          <p:spTgt spid="37898"/>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789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0" presetClass="emph" presetSubtype="0" fill="hold" grpId="1" nodeType="clickEffect">
                                  <p:stCondLst>
                                    <p:cond delay="0"/>
                                  </p:stCondLst>
                                  <p:iterate type="lt">
                                    <p:tmPct val="10000"/>
                                  </p:iterate>
                                  <p:childTnLst>
                                    <p:set>
                                      <p:cBhvr override="childStyle">
                                        <p:cTn id="32" dur="500" autoRev="1" fill="hold"/>
                                        <p:tgtEl>
                                          <p:spTgt spid="37896"/>
                                        </p:tgtEl>
                                        <p:attrNameLst>
                                          <p:attrName>style.color</p:attrName>
                                        </p:attrNameLst>
                                      </p:cBhvr>
                                      <p:to>
                                        <p:clrVal>
                                          <a:srgbClr val="FF3300"/>
                                        </p:clrVal>
                                      </p:to>
                                    </p:set>
                                    <p:set>
                                      <p:cBhvr>
                                        <p:cTn id="33" dur="500" autoRev="1" fill="hold"/>
                                        <p:tgtEl>
                                          <p:spTgt spid="37896"/>
                                        </p:tgtEl>
                                        <p:attrNameLst>
                                          <p:attrName>fillcolor</p:attrName>
                                        </p:attrNameLst>
                                      </p:cBhvr>
                                      <p:to>
                                        <p:clrVal>
                                          <a:srgbClr val="FF3300"/>
                                        </p:clrVal>
                                      </p:to>
                                    </p:set>
                                    <p:set>
                                      <p:cBhvr>
                                        <p:cTn id="34" dur="500" autoRev="1" fill="hold"/>
                                        <p:tgtEl>
                                          <p:spTgt spid="37896"/>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mph" presetSubtype="0" fill="hold" grpId="1" nodeType="clickEffect">
                                  <p:stCondLst>
                                    <p:cond delay="0"/>
                                  </p:stCondLst>
                                  <p:iterate type="lt">
                                    <p:tmPct val="10000"/>
                                  </p:iterate>
                                  <p:childTnLst>
                                    <p:set>
                                      <p:cBhvr override="childStyle">
                                        <p:cTn id="38" dur="500" autoRev="1" fill="hold"/>
                                        <p:tgtEl>
                                          <p:spTgt spid="37897"/>
                                        </p:tgtEl>
                                        <p:attrNameLst>
                                          <p:attrName>style.color</p:attrName>
                                        </p:attrNameLst>
                                      </p:cBhvr>
                                      <p:to>
                                        <p:clrVal>
                                          <a:srgbClr val="FF3300"/>
                                        </p:clrVal>
                                      </p:to>
                                    </p:set>
                                    <p:set>
                                      <p:cBhvr>
                                        <p:cTn id="39" dur="500" autoRev="1" fill="hold"/>
                                        <p:tgtEl>
                                          <p:spTgt spid="37897"/>
                                        </p:tgtEl>
                                        <p:attrNameLst>
                                          <p:attrName>fillcolor</p:attrName>
                                        </p:attrNameLst>
                                      </p:cBhvr>
                                      <p:to>
                                        <p:clrVal>
                                          <a:srgbClr val="FF3300"/>
                                        </p:clrVal>
                                      </p:to>
                                    </p:set>
                                    <p:set>
                                      <p:cBhvr>
                                        <p:cTn id="40" dur="500" autoRev="1" fill="hold"/>
                                        <p:tgtEl>
                                          <p:spTgt spid="37897"/>
                                        </p:tgtEl>
                                        <p:attrNameLst>
                                          <p:attrName>fill.type</p:attrName>
                                        </p:attrNameLst>
                                      </p:cBhvr>
                                      <p:to>
                                        <p:strVal val="solid"/>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mph" presetSubtype="0" fill="hold" grpId="1" nodeType="clickEffect">
                                  <p:stCondLst>
                                    <p:cond delay="0"/>
                                  </p:stCondLst>
                                  <p:iterate type="lt">
                                    <p:tmPct val="10000"/>
                                  </p:iterate>
                                  <p:childTnLst>
                                    <p:set>
                                      <p:cBhvr override="childStyle">
                                        <p:cTn id="44" dur="500" autoRev="1" fill="hold"/>
                                        <p:tgtEl>
                                          <p:spTgt spid="37898"/>
                                        </p:tgtEl>
                                        <p:attrNameLst>
                                          <p:attrName>style.color</p:attrName>
                                        </p:attrNameLst>
                                      </p:cBhvr>
                                      <p:to>
                                        <p:clrVal>
                                          <a:srgbClr val="FF3300"/>
                                        </p:clrVal>
                                      </p:to>
                                    </p:set>
                                    <p:set>
                                      <p:cBhvr>
                                        <p:cTn id="45" dur="500" autoRev="1" fill="hold"/>
                                        <p:tgtEl>
                                          <p:spTgt spid="37898"/>
                                        </p:tgtEl>
                                        <p:attrNameLst>
                                          <p:attrName>fillcolor</p:attrName>
                                        </p:attrNameLst>
                                      </p:cBhvr>
                                      <p:to>
                                        <p:clrVal>
                                          <a:srgbClr val="FF3300"/>
                                        </p:clrVal>
                                      </p:to>
                                    </p:set>
                                    <p:set>
                                      <p:cBhvr>
                                        <p:cTn id="46" dur="500" autoRev="1" fill="hold"/>
                                        <p:tgtEl>
                                          <p:spTgt spid="37898"/>
                                        </p:tgtEl>
                                        <p:attrNameLst>
                                          <p:attrName>fill.type</p:attrName>
                                        </p:attrNameLst>
                                      </p:cBhvr>
                                      <p:to>
                                        <p:strVal val="solid"/>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5" presetClass="entr" presetSubtype="0" fill="hold" grpId="0" nodeType="clickEffect">
                                  <p:stCondLst>
                                    <p:cond delay="0"/>
                                  </p:stCondLst>
                                  <p:childTnLst>
                                    <p:set>
                                      <p:cBhvr>
                                        <p:cTn id="50" dur="1" fill="hold">
                                          <p:stCondLst>
                                            <p:cond delay="0"/>
                                          </p:stCondLst>
                                        </p:cTn>
                                        <p:tgtEl>
                                          <p:spTgt spid="37893"/>
                                        </p:tgtEl>
                                        <p:attrNameLst>
                                          <p:attrName>style.visibility</p:attrName>
                                        </p:attrNameLst>
                                      </p:cBhvr>
                                      <p:to>
                                        <p:strVal val="visible"/>
                                      </p:to>
                                    </p:set>
                                    <p:anim calcmode="lin" valueType="num">
                                      <p:cBhvr>
                                        <p:cTn id="51" dur="1000" fill="hold"/>
                                        <p:tgtEl>
                                          <p:spTgt spid="37893"/>
                                        </p:tgtEl>
                                        <p:attrNameLst>
                                          <p:attrName>ppt_w</p:attrName>
                                        </p:attrNameLst>
                                      </p:cBhvr>
                                      <p:tavLst>
                                        <p:tav tm="0">
                                          <p:val>
                                            <p:fltVal val="0"/>
                                          </p:val>
                                        </p:tav>
                                        <p:tav tm="100000">
                                          <p:val>
                                            <p:strVal val="#ppt_w"/>
                                          </p:val>
                                        </p:tav>
                                      </p:tavLst>
                                    </p:anim>
                                    <p:anim calcmode="lin" valueType="num">
                                      <p:cBhvr>
                                        <p:cTn id="52" dur="1000" fill="hold"/>
                                        <p:tgtEl>
                                          <p:spTgt spid="37893"/>
                                        </p:tgtEl>
                                        <p:attrNameLst>
                                          <p:attrName>ppt_h</p:attrName>
                                        </p:attrNameLst>
                                      </p:cBhvr>
                                      <p:tavLst>
                                        <p:tav tm="0">
                                          <p:val>
                                            <p:fltVal val="0"/>
                                          </p:val>
                                        </p:tav>
                                        <p:tav tm="100000">
                                          <p:val>
                                            <p:strVal val="#ppt_h"/>
                                          </p:val>
                                        </p:tav>
                                      </p:tavLst>
                                    </p:anim>
                                    <p:anim calcmode="lin" valueType="num">
                                      <p:cBhvr>
                                        <p:cTn id="53" dur="1000" fill="hold"/>
                                        <p:tgtEl>
                                          <p:spTgt spid="37893"/>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37893"/>
                                        </p:tgtEl>
                                        <p:attrNameLst>
                                          <p:attrName>ppt_y</p:attrName>
                                        </p:attrNameLst>
                                      </p:cBhvr>
                                      <p:tavLst>
                                        <p:tav tm="0" fmla="#ppt_y+(sin(-2*pi*(1-$))*-#ppt_x+cos(-2*pi*(1-$))*(1-#ppt_y))*(1-$)">
                                          <p:val>
                                            <p:fltVal val="0"/>
                                          </p:val>
                                        </p:tav>
                                        <p:tav tm="100000">
                                          <p:val>
                                            <p:fltVal val="1"/>
                                          </p:val>
                                        </p:tav>
                                      </p:tavLst>
                                    </p:anim>
                                  </p:childTnLst>
                                </p:cTn>
                              </p:par>
                              <p:par>
                                <p:cTn id="55" presetID="15" presetClass="entr" presetSubtype="0" fill="hold" grpId="0" nodeType="withEffect">
                                  <p:stCondLst>
                                    <p:cond delay="0"/>
                                  </p:stCondLst>
                                  <p:childTnLst>
                                    <p:set>
                                      <p:cBhvr>
                                        <p:cTn id="56" dur="1" fill="hold">
                                          <p:stCondLst>
                                            <p:cond delay="0"/>
                                          </p:stCondLst>
                                        </p:cTn>
                                        <p:tgtEl>
                                          <p:spTgt spid="37899"/>
                                        </p:tgtEl>
                                        <p:attrNameLst>
                                          <p:attrName>style.visibility</p:attrName>
                                        </p:attrNameLst>
                                      </p:cBhvr>
                                      <p:to>
                                        <p:strVal val="visible"/>
                                      </p:to>
                                    </p:set>
                                    <p:anim calcmode="lin" valueType="num">
                                      <p:cBhvr>
                                        <p:cTn id="57" dur="1000" fill="hold"/>
                                        <p:tgtEl>
                                          <p:spTgt spid="37899"/>
                                        </p:tgtEl>
                                        <p:attrNameLst>
                                          <p:attrName>ppt_w</p:attrName>
                                        </p:attrNameLst>
                                      </p:cBhvr>
                                      <p:tavLst>
                                        <p:tav tm="0">
                                          <p:val>
                                            <p:fltVal val="0"/>
                                          </p:val>
                                        </p:tav>
                                        <p:tav tm="100000">
                                          <p:val>
                                            <p:strVal val="#ppt_w"/>
                                          </p:val>
                                        </p:tav>
                                      </p:tavLst>
                                    </p:anim>
                                    <p:anim calcmode="lin" valueType="num">
                                      <p:cBhvr>
                                        <p:cTn id="58" dur="1000" fill="hold"/>
                                        <p:tgtEl>
                                          <p:spTgt spid="37899"/>
                                        </p:tgtEl>
                                        <p:attrNameLst>
                                          <p:attrName>ppt_h</p:attrName>
                                        </p:attrNameLst>
                                      </p:cBhvr>
                                      <p:tavLst>
                                        <p:tav tm="0">
                                          <p:val>
                                            <p:fltVal val="0"/>
                                          </p:val>
                                        </p:tav>
                                        <p:tav tm="100000">
                                          <p:val>
                                            <p:strVal val="#ppt_h"/>
                                          </p:val>
                                        </p:tav>
                                      </p:tavLst>
                                    </p:anim>
                                    <p:anim calcmode="lin" valueType="num">
                                      <p:cBhvr>
                                        <p:cTn id="59" dur="1000" fill="hold"/>
                                        <p:tgtEl>
                                          <p:spTgt spid="37899"/>
                                        </p:tgtEl>
                                        <p:attrNameLst>
                                          <p:attrName>ppt_x</p:attrName>
                                        </p:attrNameLst>
                                      </p:cBhvr>
                                      <p:tavLst>
                                        <p:tav tm="0" fmla="#ppt_x+(cos(-2*pi*(1-$))*-#ppt_x-sin(-2*pi*(1-$))*(1-#ppt_y))*(1-$)">
                                          <p:val>
                                            <p:fltVal val="0"/>
                                          </p:val>
                                        </p:tav>
                                        <p:tav tm="100000">
                                          <p:val>
                                            <p:fltVal val="1"/>
                                          </p:val>
                                        </p:tav>
                                      </p:tavLst>
                                    </p:anim>
                                    <p:anim calcmode="lin" valueType="num">
                                      <p:cBhvr>
                                        <p:cTn id="60" dur="1000" fill="hold"/>
                                        <p:tgtEl>
                                          <p:spTgt spid="3789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9" grpId="0" animBg="1"/>
      <p:bldP spid="37892" grpId="0"/>
      <p:bldP spid="37893" grpId="0"/>
      <p:bldP spid="37896" grpId="0"/>
      <p:bldP spid="37896" grpId="1"/>
      <p:bldP spid="37897" grpId="0"/>
      <p:bldP spid="37897" grpId="1"/>
      <p:bldP spid="37898" grpId="0"/>
      <p:bldP spid="37898" grpId="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688</TotalTime>
  <Words>775</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Default Design</vt:lpstr>
      <vt:lpstr>Slide 1</vt:lpstr>
      <vt:lpstr>Slide 2</vt:lpstr>
      <vt:lpstr>Slide 3</vt:lpstr>
      <vt:lpstr>Slide 4</vt:lpstr>
      <vt:lpstr>1.Mở bài: Giới thiệu bao quát : - Trường nằm gần đường quốc lộ.   - Ngôi trường nổi bật dòng chữ: Trường Tiểu học Thi trấn Ái Tử. Những hàng cây xanh bao quanh. </vt:lpstr>
      <vt:lpstr>Slide 6</vt:lpstr>
      <vt:lpstr>Slide 7</vt:lpstr>
      <vt:lpstr>1.Mở bài: Giới thiệu bao quát : - Trường nằm gần đường quốc lộ.   - Ngôi trường nổi bật dòng chữ: Trường Tiểu học Thi trấn Ái Tử. Những hàng cây xanh bao quanh. 2. Thân bài :Tả từng phần của cảnh trường : a, Sân trường : + Sân xi măng rộng, giữa sân là cột cờ, trên sân có một số cây bàng cây phượng tỏa bóng mát rượi . + Bồn hoa, ghế đá. + Hoạt động của học sinh: Tiếng cười nói bước chân chạy nhảy, … </vt:lpstr>
      <vt:lpstr>Slide 9</vt:lpstr>
      <vt:lpstr>Slide 10</vt:lpstr>
      <vt:lpstr>Slide 11</vt:lpstr>
      <vt:lpstr>Slide 12</vt:lpstr>
      <vt:lpstr>* Đi hết các lớp là văn phòng nơi thầy cô hội họp. Phòng năng khiếu có đầy đủ dụng cụ học tập. Thư viện đây là kho tàng kiến thức vô cùng quý giá. Mới đầu giờ mà thầy cô và học sinh đến mượn sách rất đông. Đằng sau lớp học là vườn trường. Vào những giờ nghỉ chúng em thay nhau chăm bón cho cây. Vườn trồng nhiều loại cây và hoa. Mỗi cây có một vẻ đẹp riêng. Cây đinh lăng mềm mại như bàn tay em bé, hoa thược dược to bằng cái bát. Vườn trường như được khoác lên chiếc áo xanh um .</vt:lpstr>
      <vt:lpstr>Slide 14</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CTy TNHH Thang Binh</dc:creator>
  <cp:lastModifiedBy>CSTeam</cp:lastModifiedBy>
  <cp:revision>114</cp:revision>
  <dcterms:created xsi:type="dcterms:W3CDTF">2007-11-18T12:07:33Z</dcterms:created>
  <dcterms:modified xsi:type="dcterms:W3CDTF">2016-06-30T02:59:03Z</dcterms:modified>
</cp:coreProperties>
</file>