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58" r:id="rId3"/>
    <p:sldId id="259" r:id="rId4"/>
    <p:sldId id="260" r:id="rId5"/>
    <p:sldId id="261" r:id="rId6"/>
    <p:sldId id="263" r:id="rId7"/>
    <p:sldId id="277" r:id="rId8"/>
    <p:sldId id="268" r:id="rId9"/>
    <p:sldId id="269" r:id="rId10"/>
    <p:sldId id="270" r:id="rId11"/>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a:srgbClr val="FFFF99"/>
    <a:srgbClr val="E3E3FF"/>
    <a:srgbClr val="FF0000"/>
    <a:srgbClr val="FCE6F4"/>
    <a:srgbClr val="FBF1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605" autoAdjust="0"/>
    <p:restoredTop sz="94660"/>
  </p:normalViewPr>
  <p:slideViewPr>
    <p:cSldViewPr>
      <p:cViewPr varScale="1">
        <p:scale>
          <a:sx n="43" d="100"/>
          <a:sy n="43" d="100"/>
        </p:scale>
        <p:origin x="-13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p:spPr>
          <p:txBody>
            <a:bodyPr wrap="none" anchor="ctr"/>
            <a:lstStyle/>
            <a:p>
              <a:pPr algn="ctr" eaLnBrk="1" hangingPunct="1">
                <a:defRPr/>
              </a:pPr>
              <a:endParaRPr lang="en-US" sz="2400"/>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p:spPr>
          <p:txBody>
            <a:bodyPr wrap="none" anchor="ctr"/>
            <a:lstStyle/>
            <a:p>
              <a:pPr algn="ctr" eaLnBrk="1" hangingPunct="1">
                <a:defRPr/>
              </a:pPr>
              <a:endParaRPr lang="en-US" sz="2400"/>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p:spPr>
          <p:txBody>
            <a:bodyPr wrap="none" anchor="ctr"/>
            <a:lstStyle/>
            <a:p>
              <a:pPr algn="ctr" eaLnBrk="1" hangingPunct="1">
                <a:defRPr/>
              </a:pPr>
              <a:endParaRPr lang="en-US" sz="2400"/>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p:spPr>
          <p:txBody>
            <a:bodyPr wrap="none" anchor="ctr"/>
            <a:lstStyle/>
            <a:p>
              <a:pPr algn="ctr" eaLnBrk="1" hangingPunct="1">
                <a:defRPr/>
              </a:pPr>
              <a:endParaRPr lang="en-US" sz="2400"/>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p:spPr>
          <p:txBody>
            <a:bodyPr wrap="none" anchor="ctr"/>
            <a:lstStyle/>
            <a:p>
              <a:pPr algn="ctr" eaLnBrk="1" hangingPunct="1">
                <a:defRPr/>
              </a:pPr>
              <a:endParaRPr lang="en-US" sz="2400"/>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p:spPr>
          <p:txBody>
            <a:bodyPr wrap="none" anchor="ctr"/>
            <a:lstStyle/>
            <a:p>
              <a:pPr algn="ctr" eaLnBrk="1" hangingPunct="1">
                <a:defRPr/>
              </a:pPr>
              <a:endParaRPr lang="en-US" sz="2400"/>
            </a:p>
          </p:txBody>
        </p:sp>
      </p:grpSp>
      <p:sp>
        <p:nvSpPr>
          <p:cNvPr id="100364"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100365"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a:defRPr/>
            </a:pPr>
            <a:endParaRPr lang="en-US"/>
          </a:p>
        </p:txBody>
      </p:sp>
      <p:sp>
        <p:nvSpPr>
          <p:cNvPr id="12" name="Rectangle 10"/>
          <p:cNvSpPr>
            <a:spLocks noGrp="1" noChangeArrowheads="1"/>
          </p:cNvSpPr>
          <p:nvPr>
            <p:ph type="ftr" sz="quarter" idx="11"/>
          </p:nvPr>
        </p:nvSpPr>
        <p:spPr/>
        <p:txBody>
          <a:bodyPr/>
          <a:lstStyle>
            <a:lvl1pPr>
              <a:defRPr/>
            </a:lvl1pPr>
          </a:lstStyle>
          <a:p>
            <a:pPr>
              <a:defRPr/>
            </a:pPr>
            <a:endParaRPr lang="en-US"/>
          </a:p>
        </p:txBody>
      </p:sp>
      <p:sp>
        <p:nvSpPr>
          <p:cNvPr id="13" name="Rectangle 11"/>
          <p:cNvSpPr>
            <a:spLocks noGrp="1" noChangeArrowheads="1"/>
          </p:cNvSpPr>
          <p:nvPr>
            <p:ph type="sldNum" sz="quarter" idx="12"/>
          </p:nvPr>
        </p:nvSpPr>
        <p:spPr/>
        <p:txBody>
          <a:bodyPr/>
          <a:lstStyle>
            <a:lvl1pPr>
              <a:defRPr/>
            </a:lvl1pPr>
          </a:lstStyle>
          <a:p>
            <a:pPr>
              <a:defRPr/>
            </a:pPr>
            <a:fld id="{5209A9C7-F948-4634-95E3-85FADA38F8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F2220E9-1692-46DE-AE00-78A756F0EC1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D5B3502-4886-4ECB-968F-BBAF14697F5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a:p>
        </p:txBody>
      </p:sp>
      <p:sp>
        <p:nvSpPr>
          <p:cNvPr id="7" name="Rectangle 10"/>
          <p:cNvSpPr>
            <a:spLocks noGrp="1" noChangeArrowheads="1"/>
          </p:cNvSpPr>
          <p:nvPr>
            <p:ph type="ftr" sz="quarter" idx="11"/>
          </p:nvPr>
        </p:nvSpPr>
        <p:spPr>
          <a:ln/>
        </p:spPr>
        <p:txBody>
          <a:bodyPr/>
          <a:lstStyle>
            <a:lvl1pPr>
              <a:defRPr/>
            </a:lvl1pPr>
          </a:lstStyle>
          <a:p>
            <a:pPr>
              <a:defRPr/>
            </a:pPr>
            <a:endParaRPr lang="en-US"/>
          </a:p>
        </p:txBody>
      </p:sp>
      <p:sp>
        <p:nvSpPr>
          <p:cNvPr id="8" name="Rectangle 11"/>
          <p:cNvSpPr>
            <a:spLocks noGrp="1" noChangeArrowheads="1"/>
          </p:cNvSpPr>
          <p:nvPr>
            <p:ph type="sldNum" sz="quarter" idx="12"/>
          </p:nvPr>
        </p:nvSpPr>
        <p:spPr>
          <a:ln/>
        </p:spPr>
        <p:txBody>
          <a:bodyPr/>
          <a:lstStyle>
            <a:lvl1pPr>
              <a:defRPr/>
            </a:lvl1pPr>
          </a:lstStyle>
          <a:p>
            <a:pPr>
              <a:defRPr/>
            </a:pPr>
            <a:fld id="{8051384E-13EB-4D78-8970-9BD85BE26F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5819C240-C203-4401-B6C7-94FD23E23B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DD09CBD8-CE0A-4A16-8D5D-E3198EF4D57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8CF35D7-2636-4528-BF1C-F9F7457F57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4768C7A8-2148-4BF1-AEE8-5883F346A19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0A66F111-06E1-4CB9-9041-F743278C4A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3B4C064E-C1EF-42A2-90BD-07D8B8903F1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203B19FD-206F-4488-940F-A71B1F4A44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A7C7DCA0-2111-49C2-B8EF-78D7510F26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071563" y="304800"/>
            <a:ext cx="7615237" cy="1106488"/>
            <a:chOff x="675" y="192"/>
            <a:chExt cx="4797" cy="697"/>
          </a:xfrm>
        </p:grpSpPr>
        <p:sp>
          <p:nvSpPr>
            <p:cNvPr id="1032" name="Oval 3"/>
            <p:cNvSpPr>
              <a:spLocks noChangeArrowheads="1"/>
            </p:cNvSpPr>
            <p:nvPr/>
          </p:nvSpPr>
          <p:spPr bwMode="hidden">
            <a:xfrm flipH="1">
              <a:off x="3067" y="192"/>
              <a:ext cx="696" cy="696"/>
            </a:xfrm>
            <a:prstGeom prst="ellipse">
              <a:avLst/>
            </a:prstGeom>
            <a:solidFill>
              <a:schemeClr val="accent2"/>
            </a:solidFill>
            <a:ln w="28575">
              <a:noFill/>
              <a:round/>
              <a:headEnd/>
              <a:tailEnd/>
            </a:ln>
          </p:spPr>
          <p:txBody>
            <a:bodyPr wrap="none" anchor="ctr"/>
            <a:lstStyle/>
            <a:p>
              <a:pPr algn="ctr" eaLnBrk="1" hangingPunct="1">
                <a:defRPr/>
              </a:pPr>
              <a:endParaRPr lang="en-US" sz="2400"/>
            </a:p>
          </p:txBody>
        </p:sp>
        <p:sp>
          <p:nvSpPr>
            <p:cNvPr id="1033" name="Oval 4"/>
            <p:cNvSpPr>
              <a:spLocks noChangeArrowheads="1"/>
            </p:cNvSpPr>
            <p:nvPr/>
          </p:nvSpPr>
          <p:spPr bwMode="hidden">
            <a:xfrm flipH="1">
              <a:off x="4777" y="192"/>
              <a:ext cx="695" cy="696"/>
            </a:xfrm>
            <a:prstGeom prst="ellipse">
              <a:avLst/>
            </a:prstGeom>
            <a:solidFill>
              <a:schemeClr val="accent2"/>
            </a:solidFill>
            <a:ln w="28575">
              <a:noFill/>
              <a:round/>
              <a:headEnd/>
              <a:tailEnd/>
            </a:ln>
          </p:spPr>
          <p:txBody>
            <a:bodyPr wrap="none" anchor="ctr"/>
            <a:lstStyle/>
            <a:p>
              <a:pPr algn="ctr" eaLnBrk="1" hangingPunct="1">
                <a:defRPr/>
              </a:pPr>
              <a:endParaRPr lang="en-US" sz="2400"/>
            </a:p>
          </p:txBody>
        </p:sp>
        <p:sp>
          <p:nvSpPr>
            <p:cNvPr id="1034" name="Oval 5"/>
            <p:cNvSpPr>
              <a:spLocks noChangeArrowheads="1"/>
            </p:cNvSpPr>
            <p:nvPr/>
          </p:nvSpPr>
          <p:spPr bwMode="hidden">
            <a:xfrm flipH="1">
              <a:off x="675" y="193"/>
              <a:ext cx="695" cy="696"/>
            </a:xfrm>
            <a:prstGeom prst="ellipse">
              <a:avLst/>
            </a:prstGeom>
            <a:solidFill>
              <a:schemeClr val="accent2"/>
            </a:solidFill>
            <a:ln w="28575">
              <a:noFill/>
              <a:round/>
              <a:headEnd/>
              <a:tailEnd/>
            </a:ln>
          </p:spPr>
          <p:txBody>
            <a:bodyPr wrap="none" anchor="ctr"/>
            <a:lstStyle/>
            <a:p>
              <a:pPr algn="ctr" eaLnBrk="1" hangingPunct="1">
                <a:defRPr/>
              </a:pPr>
              <a:endParaRPr lang="en-US" sz="2400"/>
            </a:p>
          </p:txBody>
        </p:sp>
        <p:sp>
          <p:nvSpPr>
            <p:cNvPr id="1035" name="Oval 6"/>
            <p:cNvSpPr>
              <a:spLocks noChangeArrowheads="1"/>
            </p:cNvSpPr>
            <p:nvPr/>
          </p:nvSpPr>
          <p:spPr bwMode="hidden">
            <a:xfrm flipH="1">
              <a:off x="3984" y="192"/>
              <a:ext cx="695" cy="696"/>
            </a:xfrm>
            <a:prstGeom prst="ellipse">
              <a:avLst/>
            </a:prstGeom>
            <a:noFill/>
            <a:ln w="28575">
              <a:solidFill>
                <a:schemeClr val="accent2"/>
              </a:solidFill>
              <a:round/>
              <a:headEnd/>
              <a:tailEnd/>
            </a:ln>
          </p:spPr>
          <p:txBody>
            <a:bodyPr wrap="none" anchor="ctr"/>
            <a:lstStyle/>
            <a:p>
              <a:pPr algn="ctr" eaLnBrk="1" hangingPunct="1">
                <a:defRPr/>
              </a:pPr>
              <a:endParaRPr lang="en-US" sz="2400"/>
            </a:p>
          </p:txBody>
        </p:sp>
        <p:sp>
          <p:nvSpPr>
            <p:cNvPr id="1036" name="Oval 7"/>
            <p:cNvSpPr>
              <a:spLocks noChangeArrowheads="1"/>
            </p:cNvSpPr>
            <p:nvPr/>
          </p:nvSpPr>
          <p:spPr bwMode="hidden">
            <a:xfrm flipH="1">
              <a:off x="1486" y="192"/>
              <a:ext cx="695" cy="696"/>
            </a:xfrm>
            <a:prstGeom prst="ellipse">
              <a:avLst/>
            </a:prstGeom>
            <a:noFill/>
            <a:ln w="28575">
              <a:solidFill>
                <a:schemeClr val="accent2"/>
              </a:solidFill>
              <a:round/>
              <a:headEnd/>
              <a:tailEnd/>
            </a:ln>
          </p:spPr>
          <p:txBody>
            <a:bodyPr wrap="none" anchor="ctr"/>
            <a:lstStyle/>
            <a:p>
              <a:pPr algn="ctr" eaLnBrk="1" hangingPunct="1">
                <a:defRPr/>
              </a:pPr>
              <a:endParaRPr lang="en-US" sz="2400"/>
            </a:p>
          </p:txBody>
        </p:sp>
      </p:grpSp>
      <p:sp>
        <p:nvSpPr>
          <p:cNvPr id="2051"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9337"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99338"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p>
        </p:txBody>
      </p:sp>
      <p:sp>
        <p:nvSpPr>
          <p:cNvPr id="99339"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8F72295B-AE7B-4001-94F8-C6F6112EEC30}" type="slidenum">
              <a:rPr lang="en-US"/>
              <a:pPr>
                <a:defRPr/>
              </a:pPr>
              <a:t>‹#›</a:t>
            </a:fld>
            <a:endParaRPr lang="en-US"/>
          </a:p>
        </p:txBody>
      </p:sp>
      <p:sp>
        <p:nvSpPr>
          <p:cNvPr id="2055"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45"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2800" b="1" smtClean="0"/>
              <a:t>  </a:t>
            </a:r>
            <a:r>
              <a:rPr lang="en-US" sz="2800" smtClean="0"/>
              <a:t> </a:t>
            </a:r>
          </a:p>
        </p:txBody>
      </p:sp>
      <p:sp>
        <p:nvSpPr>
          <p:cNvPr id="8195" name="Rectangle 3"/>
          <p:cNvSpPr>
            <a:spLocks noGrp="1" noChangeArrowheads="1"/>
          </p:cNvSpPr>
          <p:nvPr>
            <p:ph type="body" idx="1"/>
          </p:nvPr>
        </p:nvSpPr>
        <p:spPr>
          <a:xfrm>
            <a:off x="457200" y="2058988"/>
            <a:ext cx="8229600" cy="3767137"/>
          </a:xfrm>
        </p:spPr>
        <p:txBody>
          <a:bodyPr/>
          <a:lstStyle/>
          <a:p>
            <a:pPr eaLnBrk="1" hangingPunct="1">
              <a:buFont typeface="Wingdings" pitchFamily="2" charset="2"/>
              <a:buNone/>
            </a:pPr>
            <a:r>
              <a:rPr lang="en-US" sz="2800" u="sng" smtClean="0"/>
              <a:t>Bài cũ</a:t>
            </a:r>
            <a:r>
              <a:rPr lang="en-US" sz="2800" smtClean="0"/>
              <a:t> :</a:t>
            </a:r>
          </a:p>
        </p:txBody>
      </p:sp>
      <p:sp>
        <p:nvSpPr>
          <p:cNvPr id="8198" name="Rectangle 6"/>
          <p:cNvSpPr>
            <a:spLocks noChangeArrowheads="1"/>
          </p:cNvSpPr>
          <p:nvPr/>
        </p:nvSpPr>
        <p:spPr bwMode="auto">
          <a:xfrm>
            <a:off x="-2187575" y="914400"/>
            <a:ext cx="6149975" cy="1373188"/>
          </a:xfrm>
          <a:prstGeom prst="rect">
            <a:avLst/>
          </a:prstGeom>
          <a:noFill/>
          <a:ln w="9525">
            <a:noFill/>
            <a:miter lim="800000"/>
            <a:headEnd/>
            <a:tailEnd/>
          </a:ln>
        </p:spPr>
        <p:txBody>
          <a:bodyPr anchor="ctr">
            <a:spAutoFit/>
          </a:bodyPr>
          <a:lstStyle/>
          <a:p>
            <a:pPr algn="ctr"/>
            <a:r>
              <a:rPr lang="en-US">
                <a:latin typeface="Arial" charset="0"/>
              </a:rPr>
              <a:t> </a:t>
            </a:r>
            <a:r>
              <a:rPr lang="en-US" u="sng">
                <a:latin typeface="Arial" charset="0"/>
              </a:rPr>
              <a:t>Toán:</a:t>
            </a:r>
            <a:r>
              <a:rPr lang="en-US">
                <a:latin typeface="Arial" charset="0"/>
              </a:rPr>
              <a:t> </a:t>
            </a:r>
          </a:p>
          <a:p>
            <a:pPr algn="ctr"/>
            <a:endParaRPr lang="en-US">
              <a:latin typeface="Arial" charset="0"/>
            </a:endParaRPr>
          </a:p>
          <a:p>
            <a:pPr algn="ctr"/>
            <a:r>
              <a:rPr lang="en-US">
                <a:latin typeface="Arial" charset="0"/>
              </a:rPr>
              <a:t> </a:t>
            </a:r>
          </a:p>
        </p:txBody>
      </p:sp>
      <p:sp>
        <p:nvSpPr>
          <p:cNvPr id="4101" name="Rectangle 8"/>
          <p:cNvSpPr>
            <a:spLocks noChangeArrowheads="1"/>
          </p:cNvSpPr>
          <p:nvPr/>
        </p:nvSpPr>
        <p:spPr bwMode="auto">
          <a:xfrm>
            <a:off x="3971925" y="3122613"/>
            <a:ext cx="184150" cy="519112"/>
          </a:xfrm>
          <a:prstGeom prst="rect">
            <a:avLst/>
          </a:prstGeom>
          <a:noFill/>
          <a:ln w="9525">
            <a:noFill/>
            <a:miter lim="800000"/>
            <a:headEnd/>
            <a:tailEnd/>
          </a:ln>
        </p:spPr>
        <p:txBody>
          <a:bodyPr wrap="none">
            <a:spAutoFit/>
          </a:bodyPr>
          <a:lstStyle/>
          <a:p>
            <a:endParaRPr lang="en-US">
              <a:latin typeface="Arial" charset="0"/>
            </a:endParaRPr>
          </a:p>
        </p:txBody>
      </p:sp>
      <p:sp>
        <p:nvSpPr>
          <p:cNvPr id="8201" name="Rectangle 9"/>
          <p:cNvSpPr>
            <a:spLocks noChangeArrowheads="1"/>
          </p:cNvSpPr>
          <p:nvPr/>
        </p:nvSpPr>
        <p:spPr bwMode="auto">
          <a:xfrm>
            <a:off x="1524000" y="2362200"/>
            <a:ext cx="7620000" cy="946150"/>
          </a:xfrm>
          <a:prstGeom prst="rect">
            <a:avLst/>
          </a:prstGeom>
          <a:noFill/>
          <a:ln w="9525">
            <a:noFill/>
            <a:miter lim="800000"/>
            <a:headEnd/>
            <a:tailEnd/>
          </a:ln>
          <a:effectLst/>
        </p:spPr>
        <p:txBody>
          <a:bodyPr>
            <a:spAutoFit/>
          </a:bodyPr>
          <a:lstStyle/>
          <a:p>
            <a:pPr>
              <a:defRPr/>
            </a:pPr>
            <a:r>
              <a:rPr lang="en-US">
                <a:effectLst>
                  <a:outerShdw blurRad="38100" dist="38100" dir="2700000" algn="tl">
                    <a:srgbClr val="C0C0C0"/>
                  </a:outerShdw>
                </a:effectLst>
                <a:latin typeface="Arial"/>
              </a:rPr>
              <a:t>Muốn chia một số thập phân cho một số tự nhiên ta làm thế nào ?</a:t>
            </a:r>
          </a:p>
        </p:txBody>
      </p:sp>
      <p:sp>
        <p:nvSpPr>
          <p:cNvPr id="8202" name="Rectangle 10"/>
          <p:cNvSpPr>
            <a:spLocks noChangeArrowheads="1"/>
          </p:cNvSpPr>
          <p:nvPr/>
        </p:nvSpPr>
        <p:spPr bwMode="auto">
          <a:xfrm>
            <a:off x="457200" y="3325813"/>
            <a:ext cx="8686800" cy="3538537"/>
          </a:xfrm>
          <a:prstGeom prst="rect">
            <a:avLst/>
          </a:prstGeom>
          <a:noFill/>
          <a:ln w="9525">
            <a:noFill/>
            <a:miter lim="800000"/>
            <a:headEnd/>
            <a:tailEnd/>
          </a:ln>
        </p:spPr>
        <p:txBody>
          <a:bodyPr anchor="ctr">
            <a:spAutoFit/>
          </a:bodyPr>
          <a:lstStyle/>
          <a:p>
            <a:pPr eaLnBrk="1" hangingPunct="1"/>
            <a:r>
              <a:rPr lang="en-US">
                <a:latin typeface="Arial" charset="0"/>
              </a:rPr>
              <a:t>      </a:t>
            </a:r>
            <a:r>
              <a:rPr lang="en-US">
                <a:solidFill>
                  <a:srgbClr val="0000FF"/>
                </a:solidFill>
                <a:latin typeface="Arial" charset="0"/>
              </a:rPr>
              <a:t>Muốn chia  một số thập phân cho một số tự nhiên:</a:t>
            </a:r>
          </a:p>
          <a:p>
            <a:pPr eaLnBrk="1" hangingPunct="1"/>
            <a:r>
              <a:rPr lang="en-US">
                <a:solidFill>
                  <a:srgbClr val="0000FF"/>
                </a:solidFill>
                <a:latin typeface="Arial" charset="0"/>
              </a:rPr>
              <a:t>-Ta chia  phần nguyên của số bị chia cho số chia.</a:t>
            </a:r>
          </a:p>
          <a:p>
            <a:pPr eaLnBrk="1" hangingPunct="1">
              <a:buFontTx/>
              <a:buChar char="-"/>
            </a:pPr>
            <a:r>
              <a:rPr lang="en-US">
                <a:solidFill>
                  <a:srgbClr val="0000FF"/>
                </a:solidFill>
                <a:latin typeface="Arial" charset="0"/>
              </a:rPr>
              <a:t>Viết dấu phẩy vào bên phải thương đã tìm được trước khi lấy chữ số đầu tiên của phần thập phân của số bị chia để tiếp tục thực hiện phép chia .</a:t>
            </a:r>
          </a:p>
          <a:p>
            <a:pPr eaLnBrk="1" hangingPunct="1"/>
            <a:r>
              <a:rPr lang="en-US">
                <a:solidFill>
                  <a:srgbClr val="0000FF"/>
                </a:solidFill>
                <a:latin typeface="Arial" charset="0"/>
              </a:rPr>
              <a:t>-Tiếp tục chia cho từng chữ số ở phần thập phân của số bị chia.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8198"/>
                                        </p:tgtEl>
                                        <p:attrNameLst>
                                          <p:attrName>style.visibility</p:attrName>
                                        </p:attrNameLst>
                                      </p:cBhvr>
                                      <p:to>
                                        <p:strVal val="visible"/>
                                      </p:to>
                                    </p:set>
                                    <p:anim calcmode="lin" valueType="num">
                                      <p:cBhvr additive="base">
                                        <p:cTn id="7" dur="500" fill="hold"/>
                                        <p:tgtEl>
                                          <p:spTgt spid="8198"/>
                                        </p:tgtEl>
                                        <p:attrNameLst>
                                          <p:attrName>ppt_x</p:attrName>
                                        </p:attrNameLst>
                                      </p:cBhvr>
                                      <p:tavLst>
                                        <p:tav tm="0">
                                          <p:val>
                                            <p:strVal val="0-#ppt_w/2"/>
                                          </p:val>
                                        </p:tav>
                                        <p:tav tm="100000">
                                          <p:val>
                                            <p:strVal val="#ppt_x"/>
                                          </p:val>
                                        </p:tav>
                                      </p:tavLst>
                                    </p:anim>
                                    <p:anim calcmode="lin" valueType="num">
                                      <p:cBhvr additive="base">
                                        <p:cTn id="8" dur="500" fill="hold"/>
                                        <p:tgtEl>
                                          <p:spTgt spid="81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p:cTn id="13"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81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6" fill="hold" grpId="0" nodeType="clickEffect">
                                  <p:stCondLst>
                                    <p:cond delay="0"/>
                                  </p:stCondLst>
                                  <p:childTnLst>
                                    <p:set>
                                      <p:cBhvr>
                                        <p:cTn id="19" dur="1" fill="hold">
                                          <p:stCondLst>
                                            <p:cond delay="0"/>
                                          </p:stCondLst>
                                        </p:cTn>
                                        <p:tgtEl>
                                          <p:spTgt spid="8201"/>
                                        </p:tgtEl>
                                        <p:attrNameLst>
                                          <p:attrName>style.visibility</p:attrName>
                                        </p:attrNameLst>
                                      </p:cBhvr>
                                      <p:to>
                                        <p:strVal val="visible"/>
                                      </p:to>
                                    </p:set>
                                    <p:animEffect transition="in" filter="barn(inHorizontal)">
                                      <p:cBhvr>
                                        <p:cTn id="20" dur="500"/>
                                        <p:tgtEl>
                                          <p:spTgt spid="820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8202"/>
                                        </p:tgtEl>
                                        <p:attrNameLst>
                                          <p:attrName>style.visibility</p:attrName>
                                        </p:attrNameLst>
                                      </p:cBhvr>
                                      <p:to>
                                        <p:strVal val="visible"/>
                                      </p:to>
                                    </p:set>
                                    <p:anim calcmode="lin" valueType="num">
                                      <p:cBhvr>
                                        <p:cTn id="25" dur="500" fill="hold"/>
                                        <p:tgtEl>
                                          <p:spTgt spid="8202"/>
                                        </p:tgtEl>
                                        <p:attrNameLst>
                                          <p:attrName>ppt_w</p:attrName>
                                        </p:attrNameLst>
                                      </p:cBhvr>
                                      <p:tavLst>
                                        <p:tav tm="0">
                                          <p:val>
                                            <p:fltVal val="0"/>
                                          </p:val>
                                        </p:tav>
                                        <p:tav tm="100000">
                                          <p:val>
                                            <p:strVal val="#ppt_w"/>
                                          </p:val>
                                        </p:tav>
                                      </p:tavLst>
                                    </p:anim>
                                    <p:anim calcmode="lin" valueType="num">
                                      <p:cBhvr>
                                        <p:cTn id="26" dur="500" fill="hold"/>
                                        <p:tgtEl>
                                          <p:spTgt spid="8202"/>
                                        </p:tgtEl>
                                        <p:attrNameLst>
                                          <p:attrName>ppt_h</p:attrName>
                                        </p:attrNameLst>
                                      </p:cBhvr>
                                      <p:tavLst>
                                        <p:tav tm="0">
                                          <p:val>
                                            <p:fltVal val="0"/>
                                          </p:val>
                                        </p:tav>
                                        <p:tav tm="100000">
                                          <p:val>
                                            <p:strVal val="#ppt_h"/>
                                          </p:val>
                                        </p:tav>
                                      </p:tavLst>
                                    </p:anim>
                                    <p:animEffect transition="in" filter="fade">
                                      <p:cBhvr>
                                        <p:cTn id="27" dur="500"/>
                                        <p:tgtEl>
                                          <p:spTgt spid="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8198" grpId="0"/>
      <p:bldP spid="8201" grpId="0"/>
      <p:bldP spid="820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1524000"/>
            <a:ext cx="8229600" cy="4572000"/>
          </a:xfrm>
        </p:spPr>
        <p:txBody>
          <a:bodyPr/>
          <a:lstStyle/>
          <a:p>
            <a:pPr eaLnBrk="1" hangingPunct="1">
              <a:lnSpc>
                <a:spcPct val="80000"/>
              </a:lnSpc>
              <a:buFont typeface="Wingdings" pitchFamily="2" charset="2"/>
              <a:buNone/>
            </a:pPr>
            <a:r>
              <a:rPr lang="en-US" sz="2000" smtClean="0"/>
              <a:t>   </a:t>
            </a:r>
            <a:r>
              <a:rPr lang="en-US" sz="2000" u="sng" smtClean="0"/>
              <a:t>Trò chơi</a:t>
            </a:r>
            <a:r>
              <a:rPr lang="en-US" sz="2000" smtClean="0"/>
              <a:t> : </a:t>
            </a:r>
          </a:p>
          <a:p>
            <a:pPr eaLnBrk="1" hangingPunct="1">
              <a:lnSpc>
                <a:spcPct val="80000"/>
              </a:lnSpc>
              <a:buFont typeface="Wingdings" pitchFamily="2" charset="2"/>
              <a:buNone/>
            </a:pPr>
            <a:r>
              <a:rPr lang="en-US" sz="2000" smtClean="0"/>
              <a:t>Ghi </a:t>
            </a:r>
            <a:r>
              <a:rPr lang="en-US" sz="2000" smtClean="0">
                <a:solidFill>
                  <a:srgbClr val="FF0000"/>
                </a:solidFill>
              </a:rPr>
              <a:t>Đ</a:t>
            </a:r>
            <a:r>
              <a:rPr lang="en-US" sz="2000" smtClean="0"/>
              <a:t> vào  </a:t>
            </a:r>
            <a:r>
              <a:rPr lang="en-US" sz="4400" smtClean="0">
                <a:cs typeface="Arial" charset="0"/>
              </a:rPr>
              <a:t>□</a:t>
            </a:r>
            <a:r>
              <a:rPr lang="en-US" sz="2000" smtClean="0"/>
              <a:t> trước câu trả lời đúng.</a:t>
            </a:r>
          </a:p>
          <a:p>
            <a:pPr eaLnBrk="1" hangingPunct="1">
              <a:lnSpc>
                <a:spcPct val="80000"/>
              </a:lnSpc>
              <a:buFont typeface="Wingdings" pitchFamily="2" charset="2"/>
              <a:buNone/>
            </a:pPr>
            <a:r>
              <a:rPr lang="en-US" sz="2000" smtClean="0"/>
              <a:t>   </a:t>
            </a:r>
            <a:r>
              <a:rPr lang="en-US" sz="2000" smtClean="0">
                <a:solidFill>
                  <a:srgbClr val="FF0000"/>
                </a:solidFill>
              </a:rPr>
              <a:t>Muốn chia một số thập phân cho 10, 100,1000,…ta chỉ việc</a:t>
            </a:r>
            <a:r>
              <a:rPr lang="en-US" sz="2000" smtClean="0">
                <a:solidFill>
                  <a:schemeClr val="bg2"/>
                </a:solidFill>
              </a:rPr>
              <a:t> </a:t>
            </a:r>
            <a:r>
              <a:rPr lang="en-US" sz="2000" smtClean="0">
                <a:solidFill>
                  <a:srgbClr val="FF0000"/>
                </a:solidFill>
              </a:rPr>
              <a:t>:</a:t>
            </a:r>
          </a:p>
          <a:p>
            <a:pPr eaLnBrk="1" hangingPunct="1">
              <a:lnSpc>
                <a:spcPct val="80000"/>
              </a:lnSpc>
              <a:buFont typeface="Wingdings" pitchFamily="2" charset="2"/>
              <a:buNone/>
            </a:pPr>
            <a:r>
              <a:rPr lang="en-US" sz="2000" smtClean="0"/>
              <a:t>  </a:t>
            </a:r>
          </a:p>
          <a:p>
            <a:pPr eaLnBrk="1" hangingPunct="1">
              <a:lnSpc>
                <a:spcPct val="80000"/>
              </a:lnSpc>
              <a:buFont typeface="Wingdings" pitchFamily="2" charset="2"/>
              <a:buNone/>
            </a:pPr>
            <a:r>
              <a:rPr lang="en-US" sz="4800" smtClean="0">
                <a:cs typeface="Arial" charset="0"/>
              </a:rPr>
              <a:t>□  </a:t>
            </a:r>
            <a:r>
              <a:rPr lang="en-US" sz="2000" smtClean="0">
                <a:cs typeface="Arial" charset="0"/>
              </a:rPr>
              <a:t>a</a:t>
            </a:r>
            <a:r>
              <a:rPr lang="en-US" sz="2000" smtClean="0">
                <a:solidFill>
                  <a:schemeClr val="hlink"/>
                </a:solidFill>
              </a:rPr>
              <a:t>/ Chuyển dấu phẩy của số đó sang bên trái một, hai,ba ,…chữ số. </a:t>
            </a:r>
          </a:p>
          <a:p>
            <a:pPr eaLnBrk="1" hangingPunct="1">
              <a:lnSpc>
                <a:spcPct val="80000"/>
              </a:lnSpc>
              <a:buFont typeface="Wingdings" pitchFamily="2" charset="2"/>
              <a:buNone/>
            </a:pPr>
            <a:r>
              <a:rPr lang="en-US" sz="4800" smtClean="0">
                <a:cs typeface="Arial" charset="0"/>
              </a:rPr>
              <a:t>□</a:t>
            </a:r>
            <a:r>
              <a:rPr lang="en-US" sz="4400" smtClean="0">
                <a:cs typeface="Arial" charset="0"/>
              </a:rPr>
              <a:t> </a:t>
            </a:r>
            <a:r>
              <a:rPr lang="en-US" sz="2000" smtClean="0">
                <a:cs typeface="Arial" charset="0"/>
              </a:rPr>
              <a:t>b</a:t>
            </a:r>
            <a:r>
              <a:rPr lang="en-US" sz="2000" smtClean="0"/>
              <a:t>/ Chuyển dấu phẩy của số đó sang bên phải một, hai,ba ,…chữ số.</a:t>
            </a:r>
          </a:p>
          <a:p>
            <a:pPr eaLnBrk="1" hangingPunct="1">
              <a:lnSpc>
                <a:spcPct val="80000"/>
              </a:lnSpc>
              <a:buFont typeface="Wingdings" pitchFamily="2" charset="2"/>
              <a:buNone/>
            </a:pPr>
            <a:r>
              <a:rPr lang="en-US" sz="2000" smtClean="0">
                <a:cs typeface="Arial" charset="0"/>
              </a:rPr>
              <a:t>  </a:t>
            </a:r>
          </a:p>
        </p:txBody>
      </p:sp>
      <p:sp>
        <p:nvSpPr>
          <p:cNvPr id="26633" name="Rectangle 9"/>
          <p:cNvSpPr>
            <a:spLocks noChangeArrowheads="1"/>
          </p:cNvSpPr>
          <p:nvPr/>
        </p:nvSpPr>
        <p:spPr bwMode="auto">
          <a:xfrm>
            <a:off x="533400" y="3352800"/>
            <a:ext cx="381000" cy="304800"/>
          </a:xfrm>
          <a:prstGeom prst="rect">
            <a:avLst/>
          </a:prstGeom>
          <a:solidFill>
            <a:schemeClr val="accent1"/>
          </a:solidFill>
          <a:ln w="9525">
            <a:solidFill>
              <a:schemeClr val="tx1"/>
            </a:solidFill>
            <a:miter lim="800000"/>
            <a:headEnd/>
            <a:tailEnd/>
          </a:ln>
        </p:spPr>
        <p:txBody>
          <a:bodyPr wrap="none" anchor="ctr"/>
          <a:lstStyle/>
          <a:p>
            <a:pPr algn="ctr"/>
            <a:r>
              <a:rPr lang="en-US" sz="2400">
                <a:solidFill>
                  <a:srgbClr val="FF0000"/>
                </a:solidFill>
                <a:latin typeface="Arial" charset="0"/>
              </a:rPr>
              <a:t>Đ</a:t>
            </a:r>
          </a:p>
        </p:txBody>
      </p:sp>
      <p:sp>
        <p:nvSpPr>
          <p:cNvPr id="12292" name="Text Box 11"/>
          <p:cNvSpPr txBox="1">
            <a:spLocks noChangeArrowheads="1"/>
          </p:cNvSpPr>
          <p:nvPr/>
        </p:nvSpPr>
        <p:spPr bwMode="auto">
          <a:xfrm>
            <a:off x="2286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12293" name="Text Box 12"/>
          <p:cNvSpPr txBox="1">
            <a:spLocks noChangeArrowheads="1"/>
          </p:cNvSpPr>
          <p:nvPr/>
        </p:nvSpPr>
        <p:spPr bwMode="auto">
          <a:xfrm>
            <a:off x="1219200" y="990600"/>
            <a:ext cx="79248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amond(in)">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diamond(in)">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diamond(in)">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6627">
                                            <p:txEl>
                                              <p:pRg st="4" end="4"/>
                                            </p:txEl>
                                          </p:spTgt>
                                        </p:tgtEl>
                                        <p:attrNameLst>
                                          <p:attrName>style.visibility</p:attrName>
                                        </p:attrNameLst>
                                      </p:cBhvr>
                                      <p:to>
                                        <p:strVal val="visible"/>
                                      </p:to>
                                    </p:set>
                                    <p:animEffect transition="in" filter="diamond(in)">
                                      <p:cBhvr>
                                        <p:cTn id="22" dur="500"/>
                                        <p:tgtEl>
                                          <p:spTgt spid="2662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Effect transition="in" filter="diamond(in)">
                                      <p:cBhvr>
                                        <p:cTn id="27" dur="500"/>
                                        <p:tgtEl>
                                          <p:spTgt spid="26627">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6633"/>
                                        </p:tgtEl>
                                        <p:attrNameLst>
                                          <p:attrName>style.visibility</p:attrName>
                                        </p:attrNameLst>
                                      </p:cBhvr>
                                      <p:to>
                                        <p:strVal val="visible"/>
                                      </p:to>
                                    </p:set>
                                    <p:anim calcmode="lin" valueType="num">
                                      <p:cBhvr additive="base">
                                        <p:cTn id="32" dur="500" fill="hold"/>
                                        <p:tgtEl>
                                          <p:spTgt spid="26633"/>
                                        </p:tgtEl>
                                        <p:attrNameLst>
                                          <p:attrName>ppt_x</p:attrName>
                                        </p:attrNameLst>
                                      </p:cBhvr>
                                      <p:tavLst>
                                        <p:tav tm="0">
                                          <p:val>
                                            <p:strVal val="#ppt_x"/>
                                          </p:val>
                                        </p:tav>
                                        <p:tav tm="100000">
                                          <p:val>
                                            <p:strVal val="#ppt_x"/>
                                          </p:val>
                                        </p:tav>
                                      </p:tavLst>
                                    </p:anim>
                                    <p:anim calcmode="lin" valueType="num">
                                      <p:cBhvr additive="base">
                                        <p:cTn id="33" dur="500" fill="hold"/>
                                        <p:tgtEl>
                                          <p:spTgt spid="266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266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5" name="Rectangle 11"/>
          <p:cNvSpPr>
            <a:spLocks noChangeArrowheads="1"/>
          </p:cNvSpPr>
          <p:nvPr/>
        </p:nvSpPr>
        <p:spPr bwMode="auto">
          <a:xfrm>
            <a:off x="4267200" y="3505200"/>
            <a:ext cx="4876800" cy="1373188"/>
          </a:xfrm>
          <a:prstGeom prst="rect">
            <a:avLst/>
          </a:prstGeom>
          <a:noFill/>
          <a:ln w="9525">
            <a:noFill/>
            <a:miter lim="800000"/>
            <a:headEnd/>
            <a:tailEnd/>
          </a:ln>
        </p:spPr>
        <p:txBody>
          <a:bodyPr anchor="ctr">
            <a:spAutoFit/>
          </a:bodyPr>
          <a:lstStyle/>
          <a:p>
            <a:pPr algn="ctr"/>
            <a:r>
              <a:rPr lang="en-US">
                <a:latin typeface="Arial" charset="0"/>
              </a:rPr>
              <a:t>Nếu ta chuyển dấu phẩy của số 213,8sang bên trái  một chữ số ta cũng được 21,38</a:t>
            </a:r>
          </a:p>
        </p:txBody>
      </p:sp>
      <p:sp>
        <p:nvSpPr>
          <p:cNvPr id="11276" name="Rectangle 12"/>
          <p:cNvSpPr>
            <a:spLocks noChangeArrowheads="1"/>
          </p:cNvSpPr>
          <p:nvPr/>
        </p:nvSpPr>
        <p:spPr bwMode="auto">
          <a:xfrm>
            <a:off x="4343400" y="2057400"/>
            <a:ext cx="3668713" cy="1384300"/>
          </a:xfrm>
          <a:prstGeom prst="rect">
            <a:avLst/>
          </a:prstGeom>
          <a:noFill/>
          <a:ln w="9525">
            <a:noFill/>
            <a:miter lim="800000"/>
            <a:headEnd/>
            <a:tailEnd/>
          </a:ln>
        </p:spPr>
        <p:txBody>
          <a:bodyPr>
            <a:spAutoFit/>
          </a:bodyPr>
          <a:lstStyle/>
          <a:p>
            <a:r>
              <a:rPr lang="en-US">
                <a:solidFill>
                  <a:srgbClr val="FF0000"/>
                </a:solidFill>
                <a:latin typeface="Arial" charset="0"/>
              </a:rPr>
              <a:t>Nhận xét về số bị chia và thương tìm được </a:t>
            </a:r>
          </a:p>
        </p:txBody>
      </p:sp>
      <p:sp>
        <p:nvSpPr>
          <p:cNvPr id="11278" name="Rectangle 14"/>
          <p:cNvSpPr>
            <a:spLocks noChangeArrowheads="1"/>
          </p:cNvSpPr>
          <p:nvPr/>
        </p:nvSpPr>
        <p:spPr bwMode="auto">
          <a:xfrm>
            <a:off x="0" y="4808538"/>
            <a:ext cx="4351338" cy="1816100"/>
          </a:xfrm>
          <a:prstGeom prst="rect">
            <a:avLst/>
          </a:prstGeom>
          <a:noFill/>
          <a:ln w="9525">
            <a:noFill/>
            <a:miter lim="800000"/>
            <a:headEnd/>
            <a:tailEnd/>
          </a:ln>
        </p:spPr>
        <p:txBody>
          <a:bodyPr anchor="ctr">
            <a:spAutoFit/>
          </a:bodyPr>
          <a:lstStyle/>
          <a:p>
            <a:pPr algn="ctr"/>
            <a:r>
              <a:rPr lang="en-US">
                <a:latin typeface="Arial" charset="0"/>
              </a:rPr>
              <a:t>Khi chia một số thập phân</a:t>
            </a:r>
          </a:p>
          <a:p>
            <a:pPr algn="ctr"/>
            <a:r>
              <a:rPr lang="en-US">
                <a:latin typeface="Arial" charset="0"/>
              </a:rPr>
              <a:t> cho  10 ta có thể tìm ngay</a:t>
            </a:r>
          </a:p>
          <a:p>
            <a:pPr algn="ctr"/>
            <a:r>
              <a:rPr lang="en-US">
                <a:latin typeface="Arial" charset="0"/>
              </a:rPr>
              <a:t> kết quả bằng cách nào ? </a:t>
            </a:r>
          </a:p>
        </p:txBody>
      </p:sp>
      <p:sp>
        <p:nvSpPr>
          <p:cNvPr id="11279" name="Rectangle 15"/>
          <p:cNvSpPr>
            <a:spLocks noChangeArrowheads="1"/>
          </p:cNvSpPr>
          <p:nvPr/>
        </p:nvSpPr>
        <p:spPr bwMode="auto">
          <a:xfrm>
            <a:off x="4008438" y="5057775"/>
            <a:ext cx="5135562" cy="1800225"/>
          </a:xfrm>
          <a:prstGeom prst="rect">
            <a:avLst/>
          </a:prstGeom>
          <a:noFill/>
          <a:ln w="9525">
            <a:noFill/>
            <a:miter lim="800000"/>
            <a:headEnd/>
            <a:tailEnd/>
          </a:ln>
        </p:spPr>
        <p:txBody>
          <a:bodyPr anchor="ctr">
            <a:spAutoFit/>
          </a:bodyPr>
          <a:lstStyle/>
          <a:p>
            <a:pPr algn="ctr"/>
            <a:r>
              <a:rPr lang="en-US">
                <a:solidFill>
                  <a:srgbClr val="FF0000"/>
                </a:solidFill>
                <a:latin typeface="Arial" charset="0"/>
              </a:rPr>
              <a:t>Khi chia một số thập phân</a:t>
            </a:r>
          </a:p>
          <a:p>
            <a:pPr algn="ctr"/>
            <a:r>
              <a:rPr lang="en-US">
                <a:solidFill>
                  <a:srgbClr val="FF0000"/>
                </a:solidFill>
                <a:latin typeface="Arial" charset="0"/>
              </a:rPr>
              <a:t> cho 10 ta chỉ việc chuyển</a:t>
            </a:r>
          </a:p>
          <a:p>
            <a:pPr algn="ctr"/>
            <a:r>
              <a:rPr lang="en-US">
                <a:solidFill>
                  <a:srgbClr val="FF0000"/>
                </a:solidFill>
                <a:latin typeface="Arial" charset="0"/>
              </a:rPr>
              <a:t> dấu phẩy của số đó sang bên trái</a:t>
            </a:r>
            <a:r>
              <a:rPr lang="en-US">
                <a:latin typeface="Arial" charset="0"/>
              </a:rPr>
              <a:t>  </a:t>
            </a:r>
            <a:r>
              <a:rPr lang="en-US">
                <a:solidFill>
                  <a:srgbClr val="FF0000"/>
                </a:solidFill>
                <a:latin typeface="Arial" charset="0"/>
              </a:rPr>
              <a:t> một chữ số .</a:t>
            </a:r>
          </a:p>
        </p:txBody>
      </p:sp>
      <p:grpSp>
        <p:nvGrpSpPr>
          <p:cNvPr id="2" name="Group 18"/>
          <p:cNvGrpSpPr>
            <a:grpSpLocks/>
          </p:cNvGrpSpPr>
          <p:nvPr/>
        </p:nvGrpSpPr>
        <p:grpSpPr bwMode="auto">
          <a:xfrm>
            <a:off x="1600200" y="1752600"/>
            <a:ext cx="1752600" cy="762000"/>
            <a:chOff x="1008" y="1584"/>
            <a:chExt cx="1104" cy="480"/>
          </a:xfrm>
        </p:grpSpPr>
        <p:sp>
          <p:nvSpPr>
            <p:cNvPr id="5142" name="Line 16"/>
            <p:cNvSpPr>
              <a:spLocks noChangeShapeType="1"/>
            </p:cNvSpPr>
            <p:nvPr/>
          </p:nvSpPr>
          <p:spPr bwMode="auto">
            <a:xfrm>
              <a:off x="1008" y="1584"/>
              <a:ext cx="0" cy="480"/>
            </a:xfrm>
            <a:prstGeom prst="line">
              <a:avLst/>
            </a:prstGeom>
            <a:noFill/>
            <a:ln w="9525">
              <a:solidFill>
                <a:schemeClr val="tx1"/>
              </a:solidFill>
              <a:round/>
              <a:headEnd/>
              <a:tailEnd/>
            </a:ln>
          </p:spPr>
          <p:txBody>
            <a:bodyPr/>
            <a:lstStyle/>
            <a:p>
              <a:endParaRPr lang="en-US"/>
            </a:p>
          </p:txBody>
        </p:sp>
        <p:sp>
          <p:nvSpPr>
            <p:cNvPr id="5143" name="Line 17"/>
            <p:cNvSpPr>
              <a:spLocks noChangeShapeType="1"/>
            </p:cNvSpPr>
            <p:nvPr/>
          </p:nvSpPr>
          <p:spPr bwMode="auto">
            <a:xfrm>
              <a:off x="1008" y="2064"/>
              <a:ext cx="1104" cy="0"/>
            </a:xfrm>
            <a:prstGeom prst="line">
              <a:avLst/>
            </a:prstGeom>
            <a:noFill/>
            <a:ln w="9525">
              <a:solidFill>
                <a:schemeClr val="tx1"/>
              </a:solidFill>
              <a:round/>
              <a:headEnd/>
              <a:tailEnd/>
            </a:ln>
          </p:spPr>
          <p:txBody>
            <a:bodyPr/>
            <a:lstStyle/>
            <a:p>
              <a:endParaRPr lang="en-US"/>
            </a:p>
          </p:txBody>
        </p:sp>
      </p:grpSp>
      <p:sp>
        <p:nvSpPr>
          <p:cNvPr id="11283" name="Text Box 19"/>
          <p:cNvSpPr txBox="1">
            <a:spLocks noChangeArrowheads="1"/>
          </p:cNvSpPr>
          <p:nvPr/>
        </p:nvSpPr>
        <p:spPr bwMode="auto">
          <a:xfrm>
            <a:off x="381000" y="1981200"/>
            <a:ext cx="13716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213,8</a:t>
            </a:r>
          </a:p>
        </p:txBody>
      </p:sp>
      <p:sp>
        <p:nvSpPr>
          <p:cNvPr id="11284" name="Text Box 20"/>
          <p:cNvSpPr txBox="1">
            <a:spLocks noChangeArrowheads="1"/>
          </p:cNvSpPr>
          <p:nvPr/>
        </p:nvSpPr>
        <p:spPr bwMode="auto">
          <a:xfrm>
            <a:off x="1752600" y="1905000"/>
            <a:ext cx="9144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10</a:t>
            </a:r>
          </a:p>
        </p:txBody>
      </p:sp>
      <p:sp>
        <p:nvSpPr>
          <p:cNvPr id="11285" name="Text Box 21"/>
          <p:cNvSpPr txBox="1">
            <a:spLocks noChangeArrowheads="1"/>
          </p:cNvSpPr>
          <p:nvPr/>
        </p:nvSpPr>
        <p:spPr bwMode="auto">
          <a:xfrm>
            <a:off x="533400" y="2514600"/>
            <a:ext cx="6858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13</a:t>
            </a:r>
          </a:p>
        </p:txBody>
      </p:sp>
      <p:sp>
        <p:nvSpPr>
          <p:cNvPr id="11288" name="Text Box 24"/>
          <p:cNvSpPr txBox="1">
            <a:spLocks noChangeArrowheads="1"/>
          </p:cNvSpPr>
          <p:nvPr/>
        </p:nvSpPr>
        <p:spPr bwMode="auto">
          <a:xfrm>
            <a:off x="1676400" y="2590800"/>
            <a:ext cx="3810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2</a:t>
            </a:r>
          </a:p>
        </p:txBody>
      </p:sp>
      <p:sp>
        <p:nvSpPr>
          <p:cNvPr id="11289" name="Text Box 25"/>
          <p:cNvSpPr txBox="1">
            <a:spLocks noChangeArrowheads="1"/>
          </p:cNvSpPr>
          <p:nvPr/>
        </p:nvSpPr>
        <p:spPr bwMode="auto">
          <a:xfrm>
            <a:off x="762000" y="2895600"/>
            <a:ext cx="6858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3</a:t>
            </a:r>
          </a:p>
        </p:txBody>
      </p:sp>
      <p:sp>
        <p:nvSpPr>
          <p:cNvPr id="11290" name="Text Box 26"/>
          <p:cNvSpPr txBox="1">
            <a:spLocks noChangeArrowheads="1"/>
          </p:cNvSpPr>
          <p:nvPr/>
        </p:nvSpPr>
        <p:spPr bwMode="auto">
          <a:xfrm>
            <a:off x="1066800" y="3429000"/>
            <a:ext cx="6096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80</a:t>
            </a:r>
          </a:p>
        </p:txBody>
      </p:sp>
      <p:sp>
        <p:nvSpPr>
          <p:cNvPr id="5133" name="Text Box 27"/>
          <p:cNvSpPr txBox="1">
            <a:spLocks noChangeArrowheads="1"/>
          </p:cNvSpPr>
          <p:nvPr/>
        </p:nvSpPr>
        <p:spPr bwMode="auto">
          <a:xfrm>
            <a:off x="533400" y="990600"/>
            <a:ext cx="1065213" cy="523875"/>
          </a:xfrm>
          <a:prstGeom prst="rect">
            <a:avLst/>
          </a:prstGeom>
          <a:noFill/>
          <a:ln w="9525">
            <a:noFill/>
            <a:miter lim="800000"/>
            <a:headEnd/>
            <a:tailEnd/>
          </a:ln>
        </p:spPr>
        <p:txBody>
          <a:bodyPr wrap="none">
            <a:spAutoFit/>
          </a:bodyPr>
          <a:lstStyle/>
          <a:p>
            <a:pPr eaLnBrk="1" hangingPunct="1"/>
            <a:r>
              <a:rPr lang="en-US" u="sng">
                <a:latin typeface="Arial" charset="0"/>
              </a:rPr>
              <a:t>Toán:</a:t>
            </a:r>
          </a:p>
        </p:txBody>
      </p:sp>
      <p:sp>
        <p:nvSpPr>
          <p:cNvPr id="11292" name="Text Box 28"/>
          <p:cNvSpPr txBox="1">
            <a:spLocks noChangeArrowheads="1"/>
          </p:cNvSpPr>
          <p:nvPr/>
        </p:nvSpPr>
        <p:spPr bwMode="auto">
          <a:xfrm>
            <a:off x="1600200" y="990600"/>
            <a:ext cx="7543800" cy="1077913"/>
          </a:xfrm>
          <a:prstGeom prst="rect">
            <a:avLst/>
          </a:prstGeom>
          <a:noFill/>
          <a:ln w="9525">
            <a:noFill/>
            <a:miter lim="800000"/>
            <a:headEnd/>
            <a:tailEnd/>
          </a:ln>
        </p:spPr>
        <p:txBody>
          <a:bodyPr>
            <a:spAutoFit/>
          </a:bodyPr>
          <a:lstStyle/>
          <a:p>
            <a:pPr eaLnBrk="1" hangingPunct="1">
              <a:spcBef>
                <a:spcPct val="50000"/>
              </a:spcBef>
            </a:pPr>
            <a:r>
              <a:rPr lang="en-US" sz="3200" b="1">
                <a:solidFill>
                  <a:srgbClr val="FF0000"/>
                </a:solidFill>
                <a:latin typeface="Arial" charset="0"/>
              </a:rPr>
              <a:t>Chia một số thập phân cho 10,100,1000…</a:t>
            </a:r>
          </a:p>
        </p:txBody>
      </p:sp>
      <p:sp>
        <p:nvSpPr>
          <p:cNvPr id="11294" name="Text Box 30"/>
          <p:cNvSpPr txBox="1">
            <a:spLocks noChangeArrowheads="1"/>
          </p:cNvSpPr>
          <p:nvPr/>
        </p:nvSpPr>
        <p:spPr bwMode="auto">
          <a:xfrm>
            <a:off x="1219200" y="3962400"/>
            <a:ext cx="5334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0</a:t>
            </a:r>
          </a:p>
        </p:txBody>
      </p:sp>
      <p:sp>
        <p:nvSpPr>
          <p:cNvPr id="11295" name="Text Box 31"/>
          <p:cNvSpPr txBox="1">
            <a:spLocks noChangeArrowheads="1"/>
          </p:cNvSpPr>
          <p:nvPr/>
        </p:nvSpPr>
        <p:spPr bwMode="auto">
          <a:xfrm>
            <a:off x="0" y="4419600"/>
            <a:ext cx="5105400" cy="519113"/>
          </a:xfrm>
          <a:prstGeom prst="rect">
            <a:avLst/>
          </a:prstGeom>
          <a:noFill/>
          <a:ln w="9525">
            <a:noFill/>
            <a:miter lim="800000"/>
            <a:headEnd/>
            <a:tailEnd/>
          </a:ln>
        </p:spPr>
        <p:txBody>
          <a:bodyPr>
            <a:spAutoFit/>
          </a:bodyPr>
          <a:lstStyle/>
          <a:p>
            <a:pPr eaLnBrk="1" hangingPunct="1">
              <a:spcBef>
                <a:spcPct val="50000"/>
              </a:spcBef>
            </a:pPr>
            <a:r>
              <a:rPr lang="en-US">
                <a:solidFill>
                  <a:srgbClr val="0000FF"/>
                </a:solidFill>
                <a:latin typeface="Arial" charset="0"/>
              </a:rPr>
              <a:t>213,8  :  10  =    21,38</a:t>
            </a:r>
          </a:p>
        </p:txBody>
      </p:sp>
      <p:sp>
        <p:nvSpPr>
          <p:cNvPr id="11297" name="Text Box 33"/>
          <p:cNvSpPr txBox="1">
            <a:spLocks noChangeArrowheads="1"/>
          </p:cNvSpPr>
          <p:nvPr/>
        </p:nvSpPr>
        <p:spPr bwMode="auto">
          <a:xfrm>
            <a:off x="1828800" y="2590800"/>
            <a:ext cx="4572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1</a:t>
            </a:r>
          </a:p>
        </p:txBody>
      </p:sp>
      <p:sp>
        <p:nvSpPr>
          <p:cNvPr id="11298" name="Text Box 34"/>
          <p:cNvSpPr txBox="1">
            <a:spLocks noChangeArrowheads="1"/>
          </p:cNvSpPr>
          <p:nvPr/>
        </p:nvSpPr>
        <p:spPr bwMode="auto">
          <a:xfrm>
            <a:off x="2057400" y="2590800"/>
            <a:ext cx="6858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3</a:t>
            </a:r>
          </a:p>
        </p:txBody>
      </p:sp>
      <p:sp>
        <p:nvSpPr>
          <p:cNvPr id="11299" name="Text Box 35"/>
          <p:cNvSpPr txBox="1">
            <a:spLocks noChangeArrowheads="1"/>
          </p:cNvSpPr>
          <p:nvPr/>
        </p:nvSpPr>
        <p:spPr bwMode="auto">
          <a:xfrm>
            <a:off x="1981200" y="2590800"/>
            <a:ext cx="18415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a:t>
            </a:r>
          </a:p>
        </p:txBody>
      </p:sp>
      <p:sp>
        <p:nvSpPr>
          <p:cNvPr id="11301" name="Text Box 37"/>
          <p:cNvSpPr txBox="1">
            <a:spLocks noChangeArrowheads="1"/>
          </p:cNvSpPr>
          <p:nvPr/>
        </p:nvSpPr>
        <p:spPr bwMode="auto">
          <a:xfrm>
            <a:off x="2286000" y="2590800"/>
            <a:ext cx="5334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8</a:t>
            </a:r>
          </a:p>
        </p:txBody>
      </p:sp>
      <p:sp>
        <p:nvSpPr>
          <p:cNvPr id="11303" name="Text Box 39"/>
          <p:cNvSpPr txBox="1">
            <a:spLocks noChangeArrowheads="1"/>
          </p:cNvSpPr>
          <p:nvPr/>
        </p:nvSpPr>
        <p:spPr bwMode="auto">
          <a:xfrm>
            <a:off x="1066800" y="2895600"/>
            <a:ext cx="3810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292"/>
                                        </p:tgtEl>
                                        <p:attrNameLst>
                                          <p:attrName>style.visibility</p:attrName>
                                        </p:attrNameLst>
                                      </p:cBhvr>
                                      <p:to>
                                        <p:strVal val="visible"/>
                                      </p:to>
                                    </p:set>
                                    <p:anim calcmode="discrete" valueType="clr">
                                      <p:cBhvr override="childStyle">
                                        <p:cTn id="7" dur="80"/>
                                        <p:tgtEl>
                                          <p:spTgt spid="1129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92"/>
                                        </p:tgtEl>
                                        <p:attrNameLst>
                                          <p:attrName>fillcolor</p:attrName>
                                        </p:attrNameLst>
                                      </p:cBhvr>
                                      <p:tavLst>
                                        <p:tav tm="0">
                                          <p:val>
                                            <p:clrVal>
                                              <a:schemeClr val="accent2"/>
                                            </p:clrVal>
                                          </p:val>
                                        </p:tav>
                                        <p:tav tm="50000">
                                          <p:val>
                                            <p:clrVal>
                                              <a:schemeClr val="hlink"/>
                                            </p:clrVal>
                                          </p:val>
                                        </p:tav>
                                      </p:tavLst>
                                    </p:anim>
                                    <p:set>
                                      <p:cBhvr>
                                        <p:cTn id="9" dur="80"/>
                                        <p:tgtEl>
                                          <p:spTgt spid="1129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11283"/>
                                        </p:tgtEl>
                                        <p:attrNameLst>
                                          <p:attrName>style.visibility</p:attrName>
                                        </p:attrNameLst>
                                      </p:cBhvr>
                                      <p:to>
                                        <p:strVal val="visible"/>
                                      </p:to>
                                    </p:set>
                                    <p:animEffect transition="in" filter="diamond(in)">
                                      <p:cBhvr>
                                        <p:cTn id="14" dur="2000"/>
                                        <p:tgtEl>
                                          <p:spTgt spid="1128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ox(in)">
                                      <p:cBhvr>
                                        <p:cTn id="19" dur="500"/>
                                        <p:tgtEl>
                                          <p:spTgt spid="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1284"/>
                                        </p:tgtEl>
                                        <p:attrNameLst>
                                          <p:attrName>style.visibility</p:attrName>
                                        </p:attrNameLst>
                                      </p:cBhvr>
                                      <p:to>
                                        <p:strVal val="visible"/>
                                      </p:to>
                                    </p:set>
                                    <p:animEffect transition="in" filter="blinds(horizontal)">
                                      <p:cBhvr>
                                        <p:cTn id="24" dur="500"/>
                                        <p:tgtEl>
                                          <p:spTgt spid="1128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1288"/>
                                        </p:tgtEl>
                                        <p:attrNameLst>
                                          <p:attrName>style.visibility</p:attrName>
                                        </p:attrNameLst>
                                      </p:cBhvr>
                                      <p:to>
                                        <p:strVal val="visible"/>
                                      </p:to>
                                    </p:set>
                                    <p:animEffect transition="in" filter="box(in)">
                                      <p:cBhvr>
                                        <p:cTn id="29" dur="500"/>
                                        <p:tgtEl>
                                          <p:spTgt spid="1128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11285"/>
                                        </p:tgtEl>
                                        <p:attrNameLst>
                                          <p:attrName>style.visibility</p:attrName>
                                        </p:attrNameLst>
                                      </p:cBhvr>
                                      <p:to>
                                        <p:strVal val="visible"/>
                                      </p:to>
                                    </p:set>
                                    <p:animEffect transition="in" filter="checkerboard(across)">
                                      <p:cBhvr>
                                        <p:cTn id="34" dur="500"/>
                                        <p:tgtEl>
                                          <p:spTgt spid="1128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1297"/>
                                        </p:tgtEl>
                                        <p:attrNameLst>
                                          <p:attrName>style.visibility</p:attrName>
                                        </p:attrNameLst>
                                      </p:cBhvr>
                                      <p:to>
                                        <p:strVal val="visible"/>
                                      </p:to>
                                    </p:set>
                                    <p:animEffect transition="in" filter="checkerboard(across)">
                                      <p:cBhvr>
                                        <p:cTn id="39" dur="500"/>
                                        <p:tgtEl>
                                          <p:spTgt spid="1129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1289"/>
                                        </p:tgtEl>
                                        <p:attrNameLst>
                                          <p:attrName>style.visibility</p:attrName>
                                        </p:attrNameLst>
                                      </p:cBhvr>
                                      <p:to>
                                        <p:strVal val="visible"/>
                                      </p:to>
                                    </p:set>
                                    <p:animEffect transition="in" filter="checkerboard(across)">
                                      <p:cBhvr>
                                        <p:cTn id="44" dur="500"/>
                                        <p:tgtEl>
                                          <p:spTgt spid="1128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nodeType="clickEffect">
                                  <p:stCondLst>
                                    <p:cond delay="0"/>
                                  </p:stCondLst>
                                  <p:childTnLst>
                                    <p:set>
                                      <p:cBhvr>
                                        <p:cTn id="48" dur="1" fill="hold">
                                          <p:stCondLst>
                                            <p:cond delay="0"/>
                                          </p:stCondLst>
                                        </p:cTn>
                                        <p:tgtEl>
                                          <p:spTgt spid="11299">
                                            <p:txEl>
                                              <p:pRg st="0" end="0"/>
                                            </p:txEl>
                                          </p:spTgt>
                                        </p:tgtEl>
                                        <p:attrNameLst>
                                          <p:attrName>style.visibility</p:attrName>
                                        </p:attrNameLst>
                                      </p:cBhvr>
                                      <p:to>
                                        <p:strVal val="visible"/>
                                      </p:to>
                                    </p:set>
                                    <p:animEffect transition="in" filter="box(in)">
                                      <p:cBhvr>
                                        <p:cTn id="49" dur="500"/>
                                        <p:tgtEl>
                                          <p:spTgt spid="11299">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11303"/>
                                        </p:tgtEl>
                                        <p:attrNameLst>
                                          <p:attrName>style.visibility</p:attrName>
                                        </p:attrNameLst>
                                      </p:cBhvr>
                                      <p:to>
                                        <p:strVal val="visible"/>
                                      </p:to>
                                    </p:set>
                                    <p:animEffect transition="in" filter="checkerboard(across)">
                                      <p:cBhvr>
                                        <p:cTn id="54" dur="500"/>
                                        <p:tgtEl>
                                          <p:spTgt spid="1130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11298"/>
                                        </p:tgtEl>
                                        <p:attrNameLst>
                                          <p:attrName>style.visibility</p:attrName>
                                        </p:attrNameLst>
                                      </p:cBhvr>
                                      <p:to>
                                        <p:strVal val="visible"/>
                                      </p:to>
                                    </p:set>
                                    <p:animEffect transition="in" filter="checkerboard(across)">
                                      <p:cBhvr>
                                        <p:cTn id="59" dur="500"/>
                                        <p:tgtEl>
                                          <p:spTgt spid="1129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8" presetClass="entr" presetSubtype="16" fill="hold" grpId="0" nodeType="clickEffect">
                                  <p:stCondLst>
                                    <p:cond delay="0"/>
                                  </p:stCondLst>
                                  <p:childTnLst>
                                    <p:set>
                                      <p:cBhvr>
                                        <p:cTn id="63" dur="1" fill="hold">
                                          <p:stCondLst>
                                            <p:cond delay="0"/>
                                          </p:stCondLst>
                                        </p:cTn>
                                        <p:tgtEl>
                                          <p:spTgt spid="11290"/>
                                        </p:tgtEl>
                                        <p:attrNameLst>
                                          <p:attrName>style.visibility</p:attrName>
                                        </p:attrNameLst>
                                      </p:cBhvr>
                                      <p:to>
                                        <p:strVal val="visible"/>
                                      </p:to>
                                    </p:set>
                                    <p:animEffect transition="in" filter="diamond(in)">
                                      <p:cBhvr>
                                        <p:cTn id="64" dur="2000"/>
                                        <p:tgtEl>
                                          <p:spTgt spid="1129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4" presetClass="entr" presetSubtype="16" fill="hold" grpId="0" nodeType="clickEffect">
                                  <p:stCondLst>
                                    <p:cond delay="0"/>
                                  </p:stCondLst>
                                  <p:childTnLst>
                                    <p:set>
                                      <p:cBhvr>
                                        <p:cTn id="68" dur="1" fill="hold">
                                          <p:stCondLst>
                                            <p:cond delay="0"/>
                                          </p:stCondLst>
                                        </p:cTn>
                                        <p:tgtEl>
                                          <p:spTgt spid="11301"/>
                                        </p:tgtEl>
                                        <p:attrNameLst>
                                          <p:attrName>style.visibility</p:attrName>
                                        </p:attrNameLst>
                                      </p:cBhvr>
                                      <p:to>
                                        <p:strVal val="visible"/>
                                      </p:to>
                                    </p:set>
                                    <p:animEffect transition="in" filter="box(in)">
                                      <p:cBhvr>
                                        <p:cTn id="69" dur="500"/>
                                        <p:tgtEl>
                                          <p:spTgt spid="11301"/>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11294"/>
                                        </p:tgtEl>
                                        <p:attrNameLst>
                                          <p:attrName>style.visibility</p:attrName>
                                        </p:attrNameLst>
                                      </p:cBhvr>
                                      <p:to>
                                        <p:strVal val="visible"/>
                                      </p:to>
                                    </p:set>
                                    <p:animEffect transition="in" filter="blinds(horizontal)">
                                      <p:cBhvr>
                                        <p:cTn id="74" dur="500"/>
                                        <p:tgtEl>
                                          <p:spTgt spid="1129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8" presetClass="entr" presetSubtype="16" fill="hold" grpId="0" nodeType="clickEffect">
                                  <p:stCondLst>
                                    <p:cond delay="0"/>
                                  </p:stCondLst>
                                  <p:childTnLst>
                                    <p:set>
                                      <p:cBhvr>
                                        <p:cTn id="78" dur="1" fill="hold">
                                          <p:stCondLst>
                                            <p:cond delay="0"/>
                                          </p:stCondLst>
                                        </p:cTn>
                                        <p:tgtEl>
                                          <p:spTgt spid="11295"/>
                                        </p:tgtEl>
                                        <p:attrNameLst>
                                          <p:attrName>style.visibility</p:attrName>
                                        </p:attrNameLst>
                                      </p:cBhvr>
                                      <p:to>
                                        <p:strVal val="visible"/>
                                      </p:to>
                                    </p:set>
                                    <p:animEffect transition="in" filter="diamond(in)">
                                      <p:cBhvr>
                                        <p:cTn id="79" dur="2000"/>
                                        <p:tgtEl>
                                          <p:spTgt spid="11295"/>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8" presetClass="entr" presetSubtype="16" fill="hold" grpId="0" nodeType="clickEffect">
                                  <p:stCondLst>
                                    <p:cond delay="0"/>
                                  </p:stCondLst>
                                  <p:childTnLst>
                                    <p:set>
                                      <p:cBhvr>
                                        <p:cTn id="83" dur="1" fill="hold">
                                          <p:stCondLst>
                                            <p:cond delay="0"/>
                                          </p:stCondLst>
                                        </p:cTn>
                                        <p:tgtEl>
                                          <p:spTgt spid="11276"/>
                                        </p:tgtEl>
                                        <p:attrNameLst>
                                          <p:attrName>style.visibility</p:attrName>
                                        </p:attrNameLst>
                                      </p:cBhvr>
                                      <p:to>
                                        <p:strVal val="visible"/>
                                      </p:to>
                                    </p:set>
                                    <p:animEffect transition="in" filter="diamond(in)">
                                      <p:cBhvr>
                                        <p:cTn id="84" dur="2000"/>
                                        <p:tgtEl>
                                          <p:spTgt spid="11276"/>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1275"/>
                                        </p:tgtEl>
                                        <p:attrNameLst>
                                          <p:attrName>style.visibility</p:attrName>
                                        </p:attrNameLst>
                                      </p:cBhvr>
                                      <p:to>
                                        <p:strVal val="visible"/>
                                      </p:to>
                                    </p:set>
                                    <p:anim calcmode="lin" valueType="num">
                                      <p:cBhvr additive="base">
                                        <p:cTn id="89" dur="500" fill="hold"/>
                                        <p:tgtEl>
                                          <p:spTgt spid="11275"/>
                                        </p:tgtEl>
                                        <p:attrNameLst>
                                          <p:attrName>ppt_x</p:attrName>
                                        </p:attrNameLst>
                                      </p:cBhvr>
                                      <p:tavLst>
                                        <p:tav tm="0">
                                          <p:val>
                                            <p:strVal val="#ppt_x"/>
                                          </p:val>
                                        </p:tav>
                                        <p:tav tm="100000">
                                          <p:val>
                                            <p:strVal val="#ppt_x"/>
                                          </p:val>
                                        </p:tav>
                                      </p:tavLst>
                                    </p:anim>
                                    <p:anim calcmode="lin" valueType="num">
                                      <p:cBhvr additive="base">
                                        <p:cTn id="90" dur="500" fill="hold"/>
                                        <p:tgtEl>
                                          <p:spTgt spid="11275"/>
                                        </p:tgtEl>
                                        <p:attrNameLst>
                                          <p:attrName>ppt_y</p:attrName>
                                        </p:attrNameLst>
                                      </p:cBhvr>
                                      <p:tavLst>
                                        <p:tav tm="0">
                                          <p:val>
                                            <p:strVal val="1+#ppt_h/2"/>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1278"/>
                                        </p:tgtEl>
                                        <p:attrNameLst>
                                          <p:attrName>style.visibility</p:attrName>
                                        </p:attrNameLst>
                                      </p:cBhvr>
                                      <p:to>
                                        <p:strVal val="visible"/>
                                      </p:to>
                                    </p:set>
                                    <p:anim calcmode="lin" valueType="num">
                                      <p:cBhvr additive="base">
                                        <p:cTn id="95" dur="500" fill="hold"/>
                                        <p:tgtEl>
                                          <p:spTgt spid="11278"/>
                                        </p:tgtEl>
                                        <p:attrNameLst>
                                          <p:attrName>ppt_x</p:attrName>
                                        </p:attrNameLst>
                                      </p:cBhvr>
                                      <p:tavLst>
                                        <p:tav tm="0">
                                          <p:val>
                                            <p:strVal val="#ppt_x"/>
                                          </p:val>
                                        </p:tav>
                                        <p:tav tm="100000">
                                          <p:val>
                                            <p:strVal val="#ppt_x"/>
                                          </p:val>
                                        </p:tav>
                                      </p:tavLst>
                                    </p:anim>
                                    <p:anim calcmode="lin" valueType="num">
                                      <p:cBhvr additive="base">
                                        <p:cTn id="96" dur="500" fill="hold"/>
                                        <p:tgtEl>
                                          <p:spTgt spid="11278"/>
                                        </p:tgtEl>
                                        <p:attrNameLst>
                                          <p:attrName>ppt_y</p:attrName>
                                        </p:attrNameLst>
                                      </p:cBhvr>
                                      <p:tavLst>
                                        <p:tav tm="0">
                                          <p:val>
                                            <p:strVal val="1+#ppt_h/2"/>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53" presetClass="entr" presetSubtype="0" fill="hold" grpId="0" nodeType="clickEffect">
                                  <p:stCondLst>
                                    <p:cond delay="0"/>
                                  </p:stCondLst>
                                  <p:childTnLst>
                                    <p:set>
                                      <p:cBhvr>
                                        <p:cTn id="100" dur="1" fill="hold">
                                          <p:stCondLst>
                                            <p:cond delay="0"/>
                                          </p:stCondLst>
                                        </p:cTn>
                                        <p:tgtEl>
                                          <p:spTgt spid="11279"/>
                                        </p:tgtEl>
                                        <p:attrNameLst>
                                          <p:attrName>style.visibility</p:attrName>
                                        </p:attrNameLst>
                                      </p:cBhvr>
                                      <p:to>
                                        <p:strVal val="visible"/>
                                      </p:to>
                                    </p:set>
                                    <p:anim calcmode="lin" valueType="num">
                                      <p:cBhvr>
                                        <p:cTn id="101" dur="500" fill="hold"/>
                                        <p:tgtEl>
                                          <p:spTgt spid="11279"/>
                                        </p:tgtEl>
                                        <p:attrNameLst>
                                          <p:attrName>ppt_w</p:attrName>
                                        </p:attrNameLst>
                                      </p:cBhvr>
                                      <p:tavLst>
                                        <p:tav tm="0">
                                          <p:val>
                                            <p:fltVal val="0"/>
                                          </p:val>
                                        </p:tav>
                                        <p:tav tm="100000">
                                          <p:val>
                                            <p:strVal val="#ppt_w"/>
                                          </p:val>
                                        </p:tav>
                                      </p:tavLst>
                                    </p:anim>
                                    <p:anim calcmode="lin" valueType="num">
                                      <p:cBhvr>
                                        <p:cTn id="102" dur="500" fill="hold"/>
                                        <p:tgtEl>
                                          <p:spTgt spid="11279"/>
                                        </p:tgtEl>
                                        <p:attrNameLst>
                                          <p:attrName>ppt_h</p:attrName>
                                        </p:attrNameLst>
                                      </p:cBhvr>
                                      <p:tavLst>
                                        <p:tav tm="0">
                                          <p:val>
                                            <p:fltVal val="0"/>
                                          </p:val>
                                        </p:tav>
                                        <p:tav tm="100000">
                                          <p:val>
                                            <p:strVal val="#ppt_h"/>
                                          </p:val>
                                        </p:tav>
                                      </p:tavLst>
                                    </p:anim>
                                    <p:animEffect transition="in" filter="fade">
                                      <p:cBhvr>
                                        <p:cTn id="103" dur="500"/>
                                        <p:tgtEl>
                                          <p:spTgt spid="11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276" grpId="0"/>
      <p:bldP spid="11278" grpId="0"/>
      <p:bldP spid="11279" grpId="0"/>
      <p:bldP spid="11283" grpId="0"/>
      <p:bldP spid="11284" grpId="0"/>
      <p:bldP spid="11285" grpId="0"/>
      <p:bldP spid="11288" grpId="0"/>
      <p:bldP spid="11289" grpId="0"/>
      <p:bldP spid="11290" grpId="0"/>
      <p:bldP spid="11292" grpId="0"/>
      <p:bldP spid="11294" grpId="0"/>
      <p:bldP spid="11295" grpId="0"/>
      <p:bldP spid="11297" grpId="0"/>
      <p:bldP spid="11298" grpId="0"/>
      <p:bldP spid="11301" grpId="0"/>
      <p:bldP spid="1130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685800" y="2590800"/>
            <a:ext cx="2743200" cy="519113"/>
          </a:xfrm>
          <a:prstGeom prst="rect">
            <a:avLst/>
          </a:prstGeom>
          <a:noFill/>
          <a:ln w="9525">
            <a:noFill/>
            <a:miter lim="800000"/>
            <a:headEnd/>
            <a:tailEnd/>
          </a:ln>
        </p:spPr>
        <p:txBody>
          <a:bodyPr anchor="ctr">
            <a:spAutoFit/>
          </a:bodyPr>
          <a:lstStyle/>
          <a:p>
            <a:pPr eaLnBrk="1" hangingPunct="1"/>
            <a:r>
              <a:rPr lang="en-US">
                <a:latin typeface="Arial" charset="0"/>
              </a:rPr>
              <a:t>24,56  :  10</a:t>
            </a:r>
            <a:r>
              <a:rPr lang="en-US" b="1">
                <a:latin typeface="Arial" charset="0"/>
              </a:rPr>
              <a:t>  </a:t>
            </a:r>
            <a:r>
              <a:rPr lang="en-US">
                <a:latin typeface="Arial" charset="0"/>
              </a:rPr>
              <a:t>=</a:t>
            </a:r>
          </a:p>
        </p:txBody>
      </p:sp>
      <p:sp>
        <p:nvSpPr>
          <p:cNvPr id="6147" name="Rectangle 5"/>
          <p:cNvSpPr>
            <a:spLocks noChangeArrowheads="1"/>
          </p:cNvSpPr>
          <p:nvPr/>
        </p:nvSpPr>
        <p:spPr bwMode="auto">
          <a:xfrm rot="5400000">
            <a:off x="-1524000" y="2743200"/>
            <a:ext cx="685800" cy="1800225"/>
          </a:xfrm>
          <a:prstGeom prst="rect">
            <a:avLst/>
          </a:prstGeom>
          <a:noFill/>
          <a:ln w="9525">
            <a:noFill/>
            <a:miter lim="800000"/>
            <a:headEnd/>
            <a:tailEnd/>
          </a:ln>
        </p:spPr>
        <p:txBody>
          <a:bodyPr>
            <a:spAutoFit/>
          </a:bodyPr>
          <a:lstStyle/>
          <a:p>
            <a:pPr lvl="2" eaLnBrk="1" hangingPunct="1">
              <a:spcBef>
                <a:spcPct val="20000"/>
              </a:spcBef>
              <a:buClr>
                <a:schemeClr val="tx2"/>
              </a:buClr>
              <a:buFontTx/>
              <a:buChar char="•"/>
            </a:pPr>
            <a:r>
              <a:rPr lang="en-US">
                <a:latin typeface="Arial" charset="0"/>
              </a:rPr>
              <a:t>245,</a:t>
            </a:r>
          </a:p>
        </p:txBody>
      </p:sp>
      <p:sp>
        <p:nvSpPr>
          <p:cNvPr id="6148" name="Text Box 6"/>
          <p:cNvSpPr txBox="1">
            <a:spLocks noChangeArrowheads="1"/>
          </p:cNvSpPr>
          <p:nvPr/>
        </p:nvSpPr>
        <p:spPr bwMode="auto">
          <a:xfrm>
            <a:off x="-1371600" y="2971800"/>
            <a:ext cx="1371600" cy="5191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Arial" charset="0"/>
              </a:rPr>
              <a:t>245,6</a:t>
            </a:r>
          </a:p>
        </p:txBody>
      </p:sp>
      <p:sp>
        <p:nvSpPr>
          <p:cNvPr id="12295" name="Rectangle 7"/>
          <p:cNvSpPr>
            <a:spLocks noChangeArrowheads="1"/>
          </p:cNvSpPr>
          <p:nvPr/>
        </p:nvSpPr>
        <p:spPr bwMode="auto">
          <a:xfrm>
            <a:off x="533400" y="3762375"/>
            <a:ext cx="3221038" cy="519113"/>
          </a:xfrm>
          <a:prstGeom prst="rect">
            <a:avLst/>
          </a:prstGeom>
          <a:noFill/>
          <a:ln w="9525">
            <a:noFill/>
            <a:miter lim="800000"/>
            <a:headEnd/>
            <a:tailEnd/>
          </a:ln>
        </p:spPr>
        <p:txBody>
          <a:bodyPr>
            <a:spAutoFit/>
          </a:bodyPr>
          <a:lstStyle/>
          <a:p>
            <a:pPr eaLnBrk="1" hangingPunct="1">
              <a:spcBef>
                <a:spcPct val="20000"/>
              </a:spcBef>
              <a:buClr>
                <a:schemeClr val="tx2"/>
              </a:buClr>
            </a:pPr>
            <a:r>
              <a:rPr lang="en-US">
                <a:latin typeface="Arial" charset="0"/>
              </a:rPr>
              <a:t>48,5    :   10  = </a:t>
            </a:r>
          </a:p>
        </p:txBody>
      </p:sp>
      <p:sp>
        <p:nvSpPr>
          <p:cNvPr id="6150" name="Rectangle 8"/>
          <p:cNvSpPr>
            <a:spLocks noChangeArrowheads="1"/>
          </p:cNvSpPr>
          <p:nvPr/>
        </p:nvSpPr>
        <p:spPr bwMode="auto">
          <a:xfrm>
            <a:off x="-1219200" y="5059363"/>
            <a:ext cx="885825" cy="523875"/>
          </a:xfrm>
          <a:prstGeom prst="rect">
            <a:avLst/>
          </a:prstGeom>
          <a:noFill/>
          <a:ln w="9525">
            <a:noFill/>
            <a:miter lim="800000"/>
            <a:headEnd/>
            <a:tailEnd/>
          </a:ln>
        </p:spPr>
        <p:txBody>
          <a:bodyPr wrap="none">
            <a:spAutoFit/>
          </a:bodyPr>
          <a:lstStyle/>
          <a:p>
            <a:r>
              <a:rPr lang="en-US" b="1">
                <a:solidFill>
                  <a:srgbClr val="FF0000"/>
                </a:solidFill>
                <a:latin typeface="Arial" charset="0"/>
              </a:rPr>
              <a:t>485 </a:t>
            </a:r>
          </a:p>
        </p:txBody>
      </p:sp>
      <p:sp>
        <p:nvSpPr>
          <p:cNvPr id="6151" name="Text Box 9"/>
          <p:cNvSpPr txBox="1">
            <a:spLocks noChangeArrowheads="1"/>
          </p:cNvSpPr>
          <p:nvPr/>
        </p:nvSpPr>
        <p:spPr bwMode="auto">
          <a:xfrm>
            <a:off x="-2819400" y="1905000"/>
            <a:ext cx="2819400" cy="519113"/>
          </a:xfrm>
          <a:prstGeom prst="rect">
            <a:avLst/>
          </a:prstGeom>
          <a:noFill/>
          <a:ln w="9525">
            <a:noFill/>
            <a:miter lim="800000"/>
            <a:headEnd/>
            <a:tailEnd/>
          </a:ln>
        </p:spPr>
        <p:txBody>
          <a:bodyPr>
            <a:spAutoFit/>
          </a:bodyPr>
          <a:lstStyle/>
          <a:p>
            <a:pPr>
              <a:spcBef>
                <a:spcPct val="50000"/>
              </a:spcBef>
            </a:pPr>
            <a:r>
              <a:rPr lang="en-US">
                <a:latin typeface="Arial" charset="0"/>
              </a:rPr>
              <a:t>Nhân nhẩm </a:t>
            </a:r>
          </a:p>
        </p:txBody>
      </p:sp>
      <p:sp>
        <p:nvSpPr>
          <p:cNvPr id="6152" name="Rectangle 10"/>
          <p:cNvSpPr>
            <a:spLocks noChangeArrowheads="1"/>
          </p:cNvSpPr>
          <p:nvPr/>
        </p:nvSpPr>
        <p:spPr bwMode="auto">
          <a:xfrm>
            <a:off x="4105275" y="3122613"/>
            <a:ext cx="184150" cy="519112"/>
          </a:xfrm>
          <a:prstGeom prst="rect">
            <a:avLst/>
          </a:prstGeom>
          <a:noFill/>
          <a:ln w="9525">
            <a:noFill/>
            <a:miter lim="800000"/>
            <a:headEnd/>
            <a:tailEnd/>
          </a:ln>
        </p:spPr>
        <p:txBody>
          <a:bodyPr wrap="none">
            <a:spAutoFit/>
          </a:bodyPr>
          <a:lstStyle/>
          <a:p>
            <a:endParaRPr lang="en-US">
              <a:latin typeface="Arial" charset="0"/>
            </a:endParaRPr>
          </a:p>
        </p:txBody>
      </p:sp>
      <p:sp>
        <p:nvSpPr>
          <p:cNvPr id="12302" name="Text Box 14"/>
          <p:cNvSpPr txBox="1">
            <a:spLocks noChangeArrowheads="1"/>
          </p:cNvSpPr>
          <p:nvPr/>
        </p:nvSpPr>
        <p:spPr bwMode="auto">
          <a:xfrm>
            <a:off x="3200400" y="2590800"/>
            <a:ext cx="19050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2,456</a:t>
            </a:r>
          </a:p>
        </p:txBody>
      </p:sp>
      <p:sp>
        <p:nvSpPr>
          <p:cNvPr id="12303" name="Text Box 15"/>
          <p:cNvSpPr txBox="1">
            <a:spLocks noChangeArrowheads="1"/>
          </p:cNvSpPr>
          <p:nvPr/>
        </p:nvSpPr>
        <p:spPr bwMode="auto">
          <a:xfrm>
            <a:off x="3200400" y="3733800"/>
            <a:ext cx="1219200" cy="519113"/>
          </a:xfrm>
          <a:prstGeom prst="rect">
            <a:avLst/>
          </a:prstGeom>
          <a:noFill/>
          <a:ln w="9525">
            <a:noFill/>
            <a:miter lim="800000"/>
            <a:headEnd/>
            <a:tailEnd/>
          </a:ln>
        </p:spPr>
        <p:txBody>
          <a:bodyPr>
            <a:spAutoFit/>
          </a:bodyPr>
          <a:lstStyle/>
          <a:p>
            <a:pPr eaLnBrk="1" hangingPunct="1">
              <a:spcBef>
                <a:spcPct val="50000"/>
              </a:spcBef>
            </a:pPr>
            <a:r>
              <a:rPr lang="en-US">
                <a:latin typeface="Arial" charset="0"/>
              </a:rPr>
              <a:t>4,85</a:t>
            </a:r>
          </a:p>
        </p:txBody>
      </p:sp>
      <p:sp>
        <p:nvSpPr>
          <p:cNvPr id="6155" name="Text Box 17"/>
          <p:cNvSpPr txBox="1">
            <a:spLocks noChangeArrowheads="1"/>
          </p:cNvSpPr>
          <p:nvPr/>
        </p:nvSpPr>
        <p:spPr bwMode="auto">
          <a:xfrm>
            <a:off x="914400" y="1004888"/>
            <a:ext cx="1065213" cy="523875"/>
          </a:xfrm>
          <a:prstGeom prst="rect">
            <a:avLst/>
          </a:prstGeom>
          <a:noFill/>
          <a:ln w="9525">
            <a:noFill/>
            <a:miter lim="800000"/>
            <a:headEnd/>
            <a:tailEnd/>
          </a:ln>
        </p:spPr>
        <p:txBody>
          <a:bodyPr wrap="none">
            <a:spAutoFit/>
          </a:bodyPr>
          <a:lstStyle/>
          <a:p>
            <a:pPr eaLnBrk="1" hangingPunct="1"/>
            <a:r>
              <a:rPr lang="en-US" u="sng">
                <a:latin typeface="Arial" charset="0"/>
              </a:rPr>
              <a:t>Toán:</a:t>
            </a:r>
          </a:p>
        </p:txBody>
      </p:sp>
      <p:sp>
        <p:nvSpPr>
          <p:cNvPr id="6156" name="Text Box 18"/>
          <p:cNvSpPr txBox="1">
            <a:spLocks noChangeArrowheads="1"/>
          </p:cNvSpPr>
          <p:nvPr/>
        </p:nvSpPr>
        <p:spPr bwMode="auto">
          <a:xfrm>
            <a:off x="1905000" y="990600"/>
            <a:ext cx="7239000" cy="519113"/>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ox(in)">
                                      <p:cBhvr>
                                        <p:cTn id="7" dur="500"/>
                                        <p:tgtEl>
                                          <p:spTgt spid="12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302"/>
                                        </p:tgtEl>
                                        <p:attrNameLst>
                                          <p:attrName>style.visibility</p:attrName>
                                        </p:attrNameLst>
                                      </p:cBhvr>
                                      <p:to>
                                        <p:strVal val="visible"/>
                                      </p:to>
                                    </p:set>
                                    <p:animEffect transition="in" filter="checkerboard(across)">
                                      <p:cBhvr>
                                        <p:cTn id="12" dur="500"/>
                                        <p:tgtEl>
                                          <p:spTgt spid="123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295"/>
                                        </p:tgtEl>
                                        <p:attrNameLst>
                                          <p:attrName>style.visibility</p:attrName>
                                        </p:attrNameLst>
                                      </p:cBhvr>
                                      <p:to>
                                        <p:strVal val="visible"/>
                                      </p:to>
                                    </p:set>
                                    <p:animEffect transition="in" filter="box(in)">
                                      <p:cBhvr>
                                        <p:cTn id="17" dur="500"/>
                                        <p:tgtEl>
                                          <p:spTgt spid="122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2303"/>
                                        </p:tgtEl>
                                        <p:attrNameLst>
                                          <p:attrName>style.visibility</p:attrName>
                                        </p:attrNameLst>
                                      </p:cBhvr>
                                      <p:to>
                                        <p:strVal val="visible"/>
                                      </p:to>
                                    </p:set>
                                    <p:animEffect transition="in" filter="box(in)">
                                      <p:cBhvr>
                                        <p:cTn id="22" dur="5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5" grpId="0"/>
      <p:bldP spid="12302" grpId="0"/>
      <p:bldP spid="1230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1600200"/>
            <a:ext cx="8229600" cy="688975"/>
          </a:xfrm>
        </p:spPr>
        <p:txBody>
          <a:bodyPr/>
          <a:lstStyle/>
          <a:p>
            <a:pPr eaLnBrk="1" hangingPunct="1"/>
            <a:r>
              <a:rPr lang="en-US" sz="2400" b="1" u="sng" smtClean="0"/>
              <a:t>Ví dụ2:</a:t>
            </a:r>
            <a:r>
              <a:rPr lang="en-US" sz="2400" b="1" smtClean="0"/>
              <a:t> </a:t>
            </a:r>
            <a:r>
              <a:rPr lang="en-US" sz="2400" smtClean="0"/>
              <a:t>            89,13 : 100 =  ?                </a:t>
            </a:r>
          </a:p>
        </p:txBody>
      </p:sp>
      <p:sp>
        <p:nvSpPr>
          <p:cNvPr id="7171" name="Line 5"/>
          <p:cNvSpPr>
            <a:spLocks noChangeShapeType="1"/>
          </p:cNvSpPr>
          <p:nvPr/>
        </p:nvSpPr>
        <p:spPr bwMode="auto">
          <a:xfrm>
            <a:off x="-1219200" y="3505200"/>
            <a:ext cx="1219200" cy="0"/>
          </a:xfrm>
          <a:prstGeom prst="line">
            <a:avLst/>
          </a:prstGeom>
          <a:noFill/>
          <a:ln w="38100">
            <a:solidFill>
              <a:schemeClr val="tx1"/>
            </a:solidFill>
            <a:round/>
            <a:headEnd/>
            <a:tailEnd/>
          </a:ln>
        </p:spPr>
        <p:txBody>
          <a:bodyPr/>
          <a:lstStyle/>
          <a:p>
            <a:endParaRPr lang="en-US"/>
          </a:p>
        </p:txBody>
      </p:sp>
      <p:sp>
        <p:nvSpPr>
          <p:cNvPr id="13318" name="Rectangle 6"/>
          <p:cNvSpPr>
            <a:spLocks noChangeArrowheads="1"/>
          </p:cNvSpPr>
          <p:nvPr/>
        </p:nvSpPr>
        <p:spPr bwMode="auto">
          <a:xfrm>
            <a:off x="381000" y="4114800"/>
            <a:ext cx="4648200" cy="830263"/>
          </a:xfrm>
          <a:prstGeom prst="rect">
            <a:avLst/>
          </a:prstGeom>
          <a:noFill/>
          <a:ln w="9525">
            <a:noFill/>
            <a:miter lim="800000"/>
            <a:headEnd/>
            <a:tailEnd/>
          </a:ln>
        </p:spPr>
        <p:txBody>
          <a:bodyPr anchor="ctr">
            <a:spAutoFit/>
          </a:bodyPr>
          <a:lstStyle/>
          <a:p>
            <a:pPr algn="ctr"/>
            <a:r>
              <a:rPr lang="en-US" sz="2400">
                <a:latin typeface="Arial" charset="0"/>
              </a:rPr>
              <a:t>  </a:t>
            </a:r>
          </a:p>
          <a:p>
            <a:pPr algn="ctr"/>
            <a:r>
              <a:rPr lang="en-US" sz="2400" b="1">
                <a:latin typeface="Arial" charset="0"/>
              </a:rPr>
              <a:t>          </a:t>
            </a:r>
            <a:r>
              <a:rPr lang="en-US" sz="2400">
                <a:solidFill>
                  <a:srgbClr val="FF0000"/>
                </a:solidFill>
                <a:latin typeface="Arial" charset="0"/>
              </a:rPr>
              <a:t>89,13 :100 = 0,8913</a:t>
            </a:r>
          </a:p>
        </p:txBody>
      </p:sp>
      <p:sp>
        <p:nvSpPr>
          <p:cNvPr id="13320" name="Rectangle 8"/>
          <p:cNvSpPr>
            <a:spLocks noChangeArrowheads="1"/>
          </p:cNvSpPr>
          <p:nvPr/>
        </p:nvSpPr>
        <p:spPr bwMode="auto">
          <a:xfrm>
            <a:off x="4724400" y="2541588"/>
            <a:ext cx="4419600" cy="1570037"/>
          </a:xfrm>
          <a:prstGeom prst="rect">
            <a:avLst/>
          </a:prstGeom>
          <a:noFill/>
          <a:ln w="9525">
            <a:noFill/>
            <a:miter lim="800000"/>
            <a:headEnd/>
            <a:tailEnd/>
          </a:ln>
        </p:spPr>
        <p:txBody>
          <a:bodyPr anchor="ctr">
            <a:spAutoFit/>
          </a:bodyPr>
          <a:lstStyle/>
          <a:p>
            <a:pPr algn="ctr"/>
            <a:endParaRPr lang="en-US" sz="2400" b="1">
              <a:solidFill>
                <a:srgbClr val="FF0000"/>
              </a:solidFill>
              <a:latin typeface="Arial" charset="0"/>
            </a:endParaRPr>
          </a:p>
          <a:p>
            <a:pPr algn="ctr"/>
            <a:r>
              <a:rPr lang="en-US" sz="2400">
                <a:latin typeface="Arial" charset="0"/>
              </a:rPr>
              <a:t>Nếu ta chuyển dấu phẩy của số 89,13 sang bên trái hai chữ số ta  cũng được  0,8913</a:t>
            </a:r>
          </a:p>
        </p:txBody>
      </p:sp>
      <p:sp>
        <p:nvSpPr>
          <p:cNvPr id="13321" name="Rectangle 9"/>
          <p:cNvSpPr>
            <a:spLocks noChangeArrowheads="1"/>
          </p:cNvSpPr>
          <p:nvPr/>
        </p:nvSpPr>
        <p:spPr bwMode="auto">
          <a:xfrm>
            <a:off x="685800" y="4940300"/>
            <a:ext cx="3200400" cy="2000250"/>
          </a:xfrm>
          <a:prstGeom prst="rect">
            <a:avLst/>
          </a:prstGeom>
          <a:noFill/>
          <a:ln w="9525">
            <a:noFill/>
            <a:miter lim="800000"/>
            <a:headEnd/>
            <a:tailEnd/>
          </a:ln>
        </p:spPr>
        <p:txBody>
          <a:bodyPr>
            <a:spAutoFit/>
          </a:bodyPr>
          <a:lstStyle/>
          <a:p>
            <a:r>
              <a:rPr lang="en-US" sz="2400">
                <a:latin typeface="Arial" charset="0"/>
              </a:rPr>
              <a:t>Khi chia  một số thập phân cho 100 ta có thể tìm ngay kết quả bằng</a:t>
            </a:r>
            <a:r>
              <a:rPr lang="en-US" sz="2400" b="1">
                <a:latin typeface="Arial" charset="0"/>
              </a:rPr>
              <a:t> </a:t>
            </a:r>
            <a:r>
              <a:rPr lang="en-US" sz="2400">
                <a:latin typeface="Arial" charset="0"/>
              </a:rPr>
              <a:t>cách nào ?</a:t>
            </a:r>
            <a:r>
              <a:rPr lang="en-US" sz="2400" b="1">
                <a:latin typeface="Arial" charset="0"/>
              </a:rPr>
              <a:t> </a:t>
            </a:r>
          </a:p>
          <a:p>
            <a:endParaRPr lang="en-US" sz="2400" b="1">
              <a:latin typeface="Arial" charset="0"/>
            </a:endParaRPr>
          </a:p>
        </p:txBody>
      </p:sp>
      <p:sp>
        <p:nvSpPr>
          <p:cNvPr id="7175" name="Rectangle 10"/>
          <p:cNvSpPr>
            <a:spLocks noChangeArrowheads="1"/>
          </p:cNvSpPr>
          <p:nvPr/>
        </p:nvSpPr>
        <p:spPr bwMode="auto">
          <a:xfrm>
            <a:off x="5257800" y="7848600"/>
            <a:ext cx="3886200" cy="1200150"/>
          </a:xfrm>
          <a:prstGeom prst="rect">
            <a:avLst/>
          </a:prstGeom>
          <a:noFill/>
          <a:ln w="9525">
            <a:noFill/>
            <a:miter lim="800000"/>
            <a:headEnd/>
            <a:tailEnd/>
          </a:ln>
        </p:spPr>
        <p:txBody>
          <a:bodyPr>
            <a:spAutoFit/>
          </a:bodyPr>
          <a:lstStyle/>
          <a:p>
            <a:r>
              <a:rPr lang="en-US" sz="2400" b="1">
                <a:solidFill>
                  <a:srgbClr val="FF0000"/>
                </a:solidFill>
                <a:latin typeface="Arial" charset="0"/>
              </a:rPr>
              <a:t>Nhận xét thừa số thứ nhất </a:t>
            </a:r>
          </a:p>
          <a:p>
            <a:r>
              <a:rPr lang="en-US" sz="2400" b="1">
                <a:solidFill>
                  <a:srgbClr val="FF0000"/>
                </a:solidFill>
                <a:latin typeface="Arial" charset="0"/>
              </a:rPr>
              <a:t>và tích tìm được ?</a:t>
            </a:r>
            <a:r>
              <a:rPr lang="en-US" sz="2400" b="1">
                <a:latin typeface="Arial" charset="0"/>
              </a:rPr>
              <a:t> </a:t>
            </a:r>
          </a:p>
        </p:txBody>
      </p:sp>
      <p:sp>
        <p:nvSpPr>
          <p:cNvPr id="13323" name="Rectangle 11"/>
          <p:cNvSpPr>
            <a:spLocks noChangeArrowheads="1"/>
          </p:cNvSpPr>
          <p:nvPr/>
        </p:nvSpPr>
        <p:spPr bwMode="auto">
          <a:xfrm>
            <a:off x="4572000" y="5057775"/>
            <a:ext cx="4572000" cy="1570038"/>
          </a:xfrm>
          <a:prstGeom prst="rect">
            <a:avLst/>
          </a:prstGeom>
          <a:noFill/>
          <a:ln w="9525">
            <a:noFill/>
            <a:miter lim="800000"/>
            <a:headEnd/>
            <a:tailEnd/>
          </a:ln>
        </p:spPr>
        <p:txBody>
          <a:bodyPr>
            <a:spAutoFit/>
          </a:bodyPr>
          <a:lstStyle/>
          <a:p>
            <a:r>
              <a:rPr lang="en-US" sz="2400">
                <a:solidFill>
                  <a:srgbClr val="FF0000"/>
                </a:solidFill>
                <a:latin typeface="Arial" charset="0"/>
              </a:rPr>
              <a:t>Khi chia  một số thập phân</a:t>
            </a:r>
          </a:p>
          <a:p>
            <a:r>
              <a:rPr lang="en-US" sz="2400">
                <a:solidFill>
                  <a:srgbClr val="FF0000"/>
                </a:solidFill>
                <a:latin typeface="Arial" charset="0"/>
              </a:rPr>
              <a:t>cho  100 ta chỉ việc chuyển</a:t>
            </a:r>
          </a:p>
          <a:p>
            <a:r>
              <a:rPr lang="en-US" sz="2400">
                <a:solidFill>
                  <a:srgbClr val="FF0000"/>
                </a:solidFill>
                <a:latin typeface="Arial" charset="0"/>
              </a:rPr>
              <a:t> dấu phẩy của số đó sang bên trái  hai chữ số .</a:t>
            </a:r>
          </a:p>
        </p:txBody>
      </p:sp>
      <p:sp>
        <p:nvSpPr>
          <p:cNvPr id="13324" name="Text Box 12"/>
          <p:cNvSpPr txBox="1">
            <a:spLocks noChangeArrowheads="1"/>
          </p:cNvSpPr>
          <p:nvPr/>
        </p:nvSpPr>
        <p:spPr bwMode="auto">
          <a:xfrm>
            <a:off x="381000" y="2286000"/>
            <a:ext cx="13716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89,13</a:t>
            </a:r>
          </a:p>
        </p:txBody>
      </p:sp>
      <p:grpSp>
        <p:nvGrpSpPr>
          <p:cNvPr id="2" name="Group 15"/>
          <p:cNvGrpSpPr>
            <a:grpSpLocks/>
          </p:cNvGrpSpPr>
          <p:nvPr/>
        </p:nvGrpSpPr>
        <p:grpSpPr bwMode="auto">
          <a:xfrm>
            <a:off x="1524000" y="2286000"/>
            <a:ext cx="1676400" cy="457200"/>
            <a:chOff x="1008" y="1536"/>
            <a:chExt cx="1056" cy="384"/>
          </a:xfrm>
        </p:grpSpPr>
        <p:sp>
          <p:nvSpPr>
            <p:cNvPr id="7197" name="Line 13"/>
            <p:cNvSpPr>
              <a:spLocks noChangeShapeType="1"/>
            </p:cNvSpPr>
            <p:nvPr/>
          </p:nvSpPr>
          <p:spPr bwMode="auto">
            <a:xfrm>
              <a:off x="1008" y="1536"/>
              <a:ext cx="0" cy="384"/>
            </a:xfrm>
            <a:prstGeom prst="line">
              <a:avLst/>
            </a:prstGeom>
            <a:noFill/>
            <a:ln w="9525">
              <a:solidFill>
                <a:schemeClr val="tx1"/>
              </a:solidFill>
              <a:round/>
              <a:headEnd/>
              <a:tailEnd/>
            </a:ln>
          </p:spPr>
          <p:txBody>
            <a:bodyPr/>
            <a:lstStyle/>
            <a:p>
              <a:endParaRPr lang="en-US"/>
            </a:p>
          </p:txBody>
        </p:sp>
        <p:sp>
          <p:nvSpPr>
            <p:cNvPr id="7198" name="Line 14"/>
            <p:cNvSpPr>
              <a:spLocks noChangeShapeType="1"/>
            </p:cNvSpPr>
            <p:nvPr/>
          </p:nvSpPr>
          <p:spPr bwMode="auto">
            <a:xfrm>
              <a:off x="1008" y="1920"/>
              <a:ext cx="1056" cy="0"/>
            </a:xfrm>
            <a:prstGeom prst="line">
              <a:avLst/>
            </a:prstGeom>
            <a:noFill/>
            <a:ln w="9525">
              <a:solidFill>
                <a:schemeClr val="tx1"/>
              </a:solidFill>
              <a:round/>
              <a:headEnd/>
              <a:tailEnd/>
            </a:ln>
          </p:spPr>
          <p:txBody>
            <a:bodyPr/>
            <a:lstStyle/>
            <a:p>
              <a:endParaRPr lang="en-US"/>
            </a:p>
          </p:txBody>
        </p:sp>
      </p:grpSp>
      <p:sp>
        <p:nvSpPr>
          <p:cNvPr id="13328" name="Text Box 16"/>
          <p:cNvSpPr txBox="1">
            <a:spLocks noChangeArrowheads="1"/>
          </p:cNvSpPr>
          <p:nvPr/>
        </p:nvSpPr>
        <p:spPr bwMode="auto">
          <a:xfrm>
            <a:off x="1676400" y="2286000"/>
            <a:ext cx="9906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100</a:t>
            </a:r>
          </a:p>
        </p:txBody>
      </p:sp>
      <p:sp>
        <p:nvSpPr>
          <p:cNvPr id="13330" name="Text Box 18"/>
          <p:cNvSpPr txBox="1">
            <a:spLocks noChangeArrowheads="1"/>
          </p:cNvSpPr>
          <p:nvPr/>
        </p:nvSpPr>
        <p:spPr bwMode="auto">
          <a:xfrm>
            <a:off x="1447800" y="2743200"/>
            <a:ext cx="3810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0</a:t>
            </a:r>
          </a:p>
        </p:txBody>
      </p:sp>
      <p:sp>
        <p:nvSpPr>
          <p:cNvPr id="13331" name="Text Box 19"/>
          <p:cNvSpPr txBox="1">
            <a:spLocks noChangeArrowheads="1"/>
          </p:cNvSpPr>
          <p:nvPr/>
        </p:nvSpPr>
        <p:spPr bwMode="auto">
          <a:xfrm>
            <a:off x="609600" y="2743200"/>
            <a:ext cx="6096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91</a:t>
            </a:r>
          </a:p>
        </p:txBody>
      </p:sp>
      <p:sp>
        <p:nvSpPr>
          <p:cNvPr id="13332" name="Text Box 20"/>
          <p:cNvSpPr txBox="1">
            <a:spLocks noChangeArrowheads="1"/>
          </p:cNvSpPr>
          <p:nvPr/>
        </p:nvSpPr>
        <p:spPr bwMode="auto">
          <a:xfrm>
            <a:off x="1752600" y="2743200"/>
            <a:ext cx="4572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a:t>
            </a:r>
          </a:p>
        </p:txBody>
      </p:sp>
      <p:sp>
        <p:nvSpPr>
          <p:cNvPr id="13334" name="Text Box 22"/>
          <p:cNvSpPr txBox="1">
            <a:spLocks noChangeArrowheads="1"/>
          </p:cNvSpPr>
          <p:nvPr/>
        </p:nvSpPr>
        <p:spPr bwMode="auto">
          <a:xfrm>
            <a:off x="1981200" y="2743200"/>
            <a:ext cx="4572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8</a:t>
            </a:r>
          </a:p>
        </p:txBody>
      </p:sp>
      <p:sp>
        <p:nvSpPr>
          <p:cNvPr id="13335" name="Text Box 23"/>
          <p:cNvSpPr txBox="1">
            <a:spLocks noChangeArrowheads="1"/>
          </p:cNvSpPr>
          <p:nvPr/>
        </p:nvSpPr>
        <p:spPr bwMode="auto">
          <a:xfrm>
            <a:off x="2286000" y="2743200"/>
            <a:ext cx="7620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1</a:t>
            </a:r>
          </a:p>
        </p:txBody>
      </p:sp>
      <p:sp>
        <p:nvSpPr>
          <p:cNvPr id="7185" name="Text Box 25"/>
          <p:cNvSpPr txBox="1">
            <a:spLocks noChangeArrowheads="1"/>
          </p:cNvSpPr>
          <p:nvPr/>
        </p:nvSpPr>
        <p:spPr bwMode="auto">
          <a:xfrm>
            <a:off x="3810000" y="1897063"/>
            <a:ext cx="304800" cy="461962"/>
          </a:xfrm>
          <a:prstGeom prst="rect">
            <a:avLst/>
          </a:prstGeom>
          <a:noFill/>
          <a:ln w="9525">
            <a:noFill/>
            <a:miter lim="800000"/>
            <a:headEnd/>
            <a:tailEnd/>
          </a:ln>
        </p:spPr>
        <p:txBody>
          <a:bodyPr>
            <a:spAutoFit/>
          </a:bodyPr>
          <a:lstStyle/>
          <a:p>
            <a:pPr eaLnBrk="1" hangingPunct="1">
              <a:spcBef>
                <a:spcPct val="50000"/>
              </a:spcBef>
            </a:pPr>
            <a:endParaRPr lang="en-US" sz="2400">
              <a:latin typeface="Arial" charset="0"/>
            </a:endParaRPr>
          </a:p>
        </p:txBody>
      </p:sp>
      <p:sp>
        <p:nvSpPr>
          <p:cNvPr id="13338" name="Text Box 26"/>
          <p:cNvSpPr txBox="1">
            <a:spLocks noChangeArrowheads="1"/>
          </p:cNvSpPr>
          <p:nvPr/>
        </p:nvSpPr>
        <p:spPr bwMode="auto">
          <a:xfrm>
            <a:off x="2514600" y="2743200"/>
            <a:ext cx="3810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3</a:t>
            </a:r>
          </a:p>
        </p:txBody>
      </p:sp>
      <p:sp>
        <p:nvSpPr>
          <p:cNvPr id="13339" name="Text Box 27"/>
          <p:cNvSpPr txBox="1">
            <a:spLocks noChangeArrowheads="1"/>
          </p:cNvSpPr>
          <p:nvPr/>
        </p:nvSpPr>
        <p:spPr bwMode="auto">
          <a:xfrm>
            <a:off x="762000" y="3276600"/>
            <a:ext cx="8382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13</a:t>
            </a:r>
          </a:p>
        </p:txBody>
      </p:sp>
      <p:sp>
        <p:nvSpPr>
          <p:cNvPr id="13340" name="Text Box 28"/>
          <p:cNvSpPr txBox="1">
            <a:spLocks noChangeArrowheads="1"/>
          </p:cNvSpPr>
          <p:nvPr/>
        </p:nvSpPr>
        <p:spPr bwMode="auto">
          <a:xfrm>
            <a:off x="4800600" y="2057400"/>
            <a:ext cx="4343400" cy="830263"/>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Arial" charset="0"/>
              </a:rPr>
              <a:t>Nhận xét về số bị chia và thương tìm được </a:t>
            </a:r>
          </a:p>
        </p:txBody>
      </p:sp>
      <p:sp>
        <p:nvSpPr>
          <p:cNvPr id="7189" name="Text Box 29"/>
          <p:cNvSpPr txBox="1">
            <a:spLocks noChangeArrowheads="1"/>
          </p:cNvSpPr>
          <p:nvPr/>
        </p:nvSpPr>
        <p:spPr bwMode="auto">
          <a:xfrm>
            <a:off x="974725" y="3962400"/>
            <a:ext cx="625475" cy="461963"/>
          </a:xfrm>
          <a:prstGeom prst="rect">
            <a:avLst/>
          </a:prstGeom>
          <a:noFill/>
          <a:ln w="9525">
            <a:noFill/>
            <a:miter lim="800000"/>
            <a:headEnd/>
            <a:tailEnd/>
          </a:ln>
        </p:spPr>
        <p:txBody>
          <a:bodyPr>
            <a:spAutoFit/>
          </a:bodyPr>
          <a:lstStyle/>
          <a:p>
            <a:pPr eaLnBrk="1" hangingPunct="1"/>
            <a:endParaRPr lang="en-US" sz="2400">
              <a:latin typeface="Arial" charset="0"/>
            </a:endParaRPr>
          </a:p>
        </p:txBody>
      </p:sp>
      <p:sp>
        <p:nvSpPr>
          <p:cNvPr id="13342" name="Text Box 30"/>
          <p:cNvSpPr txBox="1">
            <a:spLocks noChangeArrowheads="1"/>
          </p:cNvSpPr>
          <p:nvPr/>
        </p:nvSpPr>
        <p:spPr bwMode="auto">
          <a:xfrm>
            <a:off x="914400" y="3733800"/>
            <a:ext cx="1082675" cy="461963"/>
          </a:xfrm>
          <a:prstGeom prst="rect">
            <a:avLst/>
          </a:prstGeom>
          <a:noFill/>
          <a:ln w="9525">
            <a:noFill/>
            <a:miter lim="800000"/>
            <a:headEnd/>
            <a:tailEnd/>
          </a:ln>
        </p:spPr>
        <p:txBody>
          <a:bodyPr>
            <a:spAutoFit/>
          </a:bodyPr>
          <a:lstStyle/>
          <a:p>
            <a:pPr eaLnBrk="1" hangingPunct="1"/>
            <a:r>
              <a:rPr lang="en-US" sz="2400">
                <a:latin typeface="Arial" charset="0"/>
              </a:rPr>
              <a:t>300</a:t>
            </a:r>
          </a:p>
        </p:txBody>
      </p:sp>
      <p:sp>
        <p:nvSpPr>
          <p:cNvPr id="13343" name="Text Box 31"/>
          <p:cNvSpPr txBox="1">
            <a:spLocks noChangeArrowheads="1"/>
          </p:cNvSpPr>
          <p:nvPr/>
        </p:nvSpPr>
        <p:spPr bwMode="auto">
          <a:xfrm>
            <a:off x="1371600" y="4114800"/>
            <a:ext cx="3048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0</a:t>
            </a:r>
          </a:p>
        </p:txBody>
      </p:sp>
      <p:sp>
        <p:nvSpPr>
          <p:cNvPr id="13344" name="Text Box 32"/>
          <p:cNvSpPr txBox="1">
            <a:spLocks noChangeArrowheads="1"/>
          </p:cNvSpPr>
          <p:nvPr/>
        </p:nvSpPr>
        <p:spPr bwMode="auto">
          <a:xfrm>
            <a:off x="2133600" y="2743200"/>
            <a:ext cx="3048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9</a:t>
            </a:r>
          </a:p>
        </p:txBody>
      </p:sp>
      <p:sp>
        <p:nvSpPr>
          <p:cNvPr id="13345" name="Text Box 33"/>
          <p:cNvSpPr txBox="1">
            <a:spLocks noChangeArrowheads="1"/>
          </p:cNvSpPr>
          <p:nvPr/>
        </p:nvSpPr>
        <p:spPr bwMode="auto">
          <a:xfrm>
            <a:off x="990600" y="2743200"/>
            <a:ext cx="4572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3</a:t>
            </a:r>
          </a:p>
        </p:txBody>
      </p:sp>
      <p:sp>
        <p:nvSpPr>
          <p:cNvPr id="13346" name="Text Box 34"/>
          <p:cNvSpPr txBox="1">
            <a:spLocks noChangeArrowheads="1"/>
          </p:cNvSpPr>
          <p:nvPr/>
        </p:nvSpPr>
        <p:spPr bwMode="auto">
          <a:xfrm>
            <a:off x="1143000" y="3276600"/>
            <a:ext cx="3048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0</a:t>
            </a:r>
          </a:p>
        </p:txBody>
      </p:sp>
      <p:sp>
        <p:nvSpPr>
          <p:cNvPr id="7195" name="Text Box 36"/>
          <p:cNvSpPr txBox="1">
            <a:spLocks noChangeArrowheads="1"/>
          </p:cNvSpPr>
          <p:nvPr/>
        </p:nvSpPr>
        <p:spPr bwMode="auto">
          <a:xfrm>
            <a:off x="3810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7196" name="Text Box 37"/>
          <p:cNvSpPr txBox="1">
            <a:spLocks noChangeArrowheads="1"/>
          </p:cNvSpPr>
          <p:nvPr/>
        </p:nvSpPr>
        <p:spPr bwMode="auto">
          <a:xfrm>
            <a:off x="1295400" y="990600"/>
            <a:ext cx="78486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324"/>
                                        </p:tgtEl>
                                        <p:attrNameLst>
                                          <p:attrName>style.visibility</p:attrName>
                                        </p:attrNameLst>
                                      </p:cBhvr>
                                      <p:to>
                                        <p:strVal val="visible"/>
                                      </p:to>
                                    </p:set>
                                    <p:animEffect transition="in" filter="diamond(in)">
                                      <p:cBhvr>
                                        <p:cTn id="7" dur="2000"/>
                                        <p:tgtEl>
                                          <p:spTgt spid="133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328"/>
                                        </p:tgtEl>
                                        <p:attrNameLst>
                                          <p:attrName>style.visibility</p:attrName>
                                        </p:attrNameLst>
                                      </p:cBhvr>
                                      <p:to>
                                        <p:strVal val="visible"/>
                                      </p:to>
                                    </p:set>
                                    <p:animEffect transition="in" filter="checkerboard(across)">
                                      <p:cBhvr>
                                        <p:cTn id="17" dur="500"/>
                                        <p:tgtEl>
                                          <p:spTgt spid="133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330"/>
                                        </p:tgtEl>
                                        <p:attrNameLst>
                                          <p:attrName>style.visibility</p:attrName>
                                        </p:attrNameLst>
                                      </p:cBhvr>
                                      <p:to>
                                        <p:strVal val="visible"/>
                                      </p:to>
                                    </p:set>
                                    <p:animEffect transition="in" filter="box(in)">
                                      <p:cBhvr>
                                        <p:cTn id="22" dur="500"/>
                                        <p:tgtEl>
                                          <p:spTgt spid="1333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332"/>
                                        </p:tgtEl>
                                        <p:attrNameLst>
                                          <p:attrName>style.visibility</p:attrName>
                                        </p:attrNameLst>
                                      </p:cBhvr>
                                      <p:to>
                                        <p:strVal val="visible"/>
                                      </p:to>
                                    </p:set>
                                    <p:animEffect transition="in" filter="checkerboard(across)">
                                      <p:cBhvr>
                                        <p:cTn id="27" dur="500"/>
                                        <p:tgtEl>
                                          <p:spTgt spid="133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334"/>
                                        </p:tgtEl>
                                        <p:attrNameLst>
                                          <p:attrName>style.visibility</p:attrName>
                                        </p:attrNameLst>
                                      </p:cBhvr>
                                      <p:to>
                                        <p:strVal val="visible"/>
                                      </p:to>
                                    </p:set>
                                    <p:animEffect transition="in" filter="checkerboard(across)">
                                      <p:cBhvr>
                                        <p:cTn id="32" dur="500"/>
                                        <p:tgtEl>
                                          <p:spTgt spid="1333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3331"/>
                                        </p:tgtEl>
                                        <p:attrNameLst>
                                          <p:attrName>style.visibility</p:attrName>
                                        </p:attrNameLst>
                                      </p:cBhvr>
                                      <p:to>
                                        <p:strVal val="visible"/>
                                      </p:to>
                                    </p:set>
                                    <p:animEffect transition="in" filter="diamond(in)">
                                      <p:cBhvr>
                                        <p:cTn id="37" dur="2000"/>
                                        <p:tgtEl>
                                          <p:spTgt spid="1333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3345"/>
                                        </p:tgtEl>
                                        <p:attrNameLst>
                                          <p:attrName>style.visibility</p:attrName>
                                        </p:attrNameLst>
                                      </p:cBhvr>
                                      <p:to>
                                        <p:strVal val="visible"/>
                                      </p:to>
                                    </p:set>
                                    <p:animEffect transition="in" filter="box(in)">
                                      <p:cBhvr>
                                        <p:cTn id="42" dur="500"/>
                                        <p:tgtEl>
                                          <p:spTgt spid="1334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3344"/>
                                        </p:tgtEl>
                                        <p:attrNameLst>
                                          <p:attrName>style.visibility</p:attrName>
                                        </p:attrNameLst>
                                      </p:cBhvr>
                                      <p:to>
                                        <p:strVal val="visible"/>
                                      </p:to>
                                    </p:set>
                                    <p:animEffect transition="in" filter="box(in)">
                                      <p:cBhvr>
                                        <p:cTn id="47" dur="500"/>
                                        <p:tgtEl>
                                          <p:spTgt spid="1334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3339"/>
                                        </p:tgtEl>
                                        <p:attrNameLst>
                                          <p:attrName>style.visibility</p:attrName>
                                        </p:attrNameLst>
                                      </p:cBhvr>
                                      <p:to>
                                        <p:strVal val="visible"/>
                                      </p:to>
                                    </p:set>
                                    <p:animEffect transition="in" filter="checkerboard(across)">
                                      <p:cBhvr>
                                        <p:cTn id="52" dur="500"/>
                                        <p:tgtEl>
                                          <p:spTgt spid="1333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3346"/>
                                        </p:tgtEl>
                                        <p:attrNameLst>
                                          <p:attrName>style.visibility</p:attrName>
                                        </p:attrNameLst>
                                      </p:cBhvr>
                                      <p:to>
                                        <p:strVal val="visible"/>
                                      </p:to>
                                    </p:set>
                                    <p:animEffect transition="in" filter="box(in)">
                                      <p:cBhvr>
                                        <p:cTn id="57" dur="500"/>
                                        <p:tgtEl>
                                          <p:spTgt spid="1334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3335"/>
                                        </p:tgtEl>
                                        <p:attrNameLst>
                                          <p:attrName>style.visibility</p:attrName>
                                        </p:attrNameLst>
                                      </p:cBhvr>
                                      <p:to>
                                        <p:strVal val="visible"/>
                                      </p:to>
                                    </p:set>
                                    <p:animEffect transition="in" filter="checkerboard(across)">
                                      <p:cBhvr>
                                        <p:cTn id="62" dur="500"/>
                                        <p:tgtEl>
                                          <p:spTgt spid="1333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13342"/>
                                        </p:tgtEl>
                                        <p:attrNameLst>
                                          <p:attrName>style.visibility</p:attrName>
                                        </p:attrNameLst>
                                      </p:cBhvr>
                                      <p:to>
                                        <p:strVal val="visible"/>
                                      </p:to>
                                    </p:set>
                                    <p:animEffect transition="in" filter="checkerboard(across)">
                                      <p:cBhvr>
                                        <p:cTn id="67" dur="500"/>
                                        <p:tgtEl>
                                          <p:spTgt spid="1334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13338"/>
                                        </p:tgtEl>
                                        <p:attrNameLst>
                                          <p:attrName>style.visibility</p:attrName>
                                        </p:attrNameLst>
                                      </p:cBhvr>
                                      <p:to>
                                        <p:strVal val="visible"/>
                                      </p:to>
                                    </p:set>
                                    <p:animEffect transition="in" filter="box(in)">
                                      <p:cBhvr>
                                        <p:cTn id="72" dur="500"/>
                                        <p:tgtEl>
                                          <p:spTgt spid="1333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13343"/>
                                        </p:tgtEl>
                                        <p:attrNameLst>
                                          <p:attrName>style.visibility</p:attrName>
                                        </p:attrNameLst>
                                      </p:cBhvr>
                                      <p:to>
                                        <p:strVal val="visible"/>
                                      </p:to>
                                    </p:set>
                                    <p:animEffect transition="in" filter="box(in)">
                                      <p:cBhvr>
                                        <p:cTn id="77" dur="500"/>
                                        <p:tgtEl>
                                          <p:spTgt spid="1334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13318"/>
                                        </p:tgtEl>
                                        <p:attrNameLst>
                                          <p:attrName>style.visibility</p:attrName>
                                        </p:attrNameLst>
                                      </p:cBhvr>
                                      <p:to>
                                        <p:strVal val="visible"/>
                                      </p:to>
                                    </p:set>
                                    <p:animEffect transition="in" filter="box(in)">
                                      <p:cBhvr>
                                        <p:cTn id="82" dur="500"/>
                                        <p:tgtEl>
                                          <p:spTgt spid="1331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8" presetClass="entr" presetSubtype="16" fill="hold" grpId="0" nodeType="clickEffect">
                                  <p:stCondLst>
                                    <p:cond delay="0"/>
                                  </p:stCondLst>
                                  <p:childTnLst>
                                    <p:set>
                                      <p:cBhvr>
                                        <p:cTn id="86" dur="1" fill="hold">
                                          <p:stCondLst>
                                            <p:cond delay="0"/>
                                          </p:stCondLst>
                                        </p:cTn>
                                        <p:tgtEl>
                                          <p:spTgt spid="13340"/>
                                        </p:tgtEl>
                                        <p:attrNameLst>
                                          <p:attrName>style.visibility</p:attrName>
                                        </p:attrNameLst>
                                      </p:cBhvr>
                                      <p:to>
                                        <p:strVal val="visible"/>
                                      </p:to>
                                    </p:set>
                                    <p:animEffect transition="in" filter="diamond(in)">
                                      <p:cBhvr>
                                        <p:cTn id="87" dur="2000"/>
                                        <p:tgtEl>
                                          <p:spTgt spid="13340"/>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13320"/>
                                        </p:tgtEl>
                                        <p:attrNameLst>
                                          <p:attrName>style.visibility</p:attrName>
                                        </p:attrNameLst>
                                      </p:cBhvr>
                                      <p:to>
                                        <p:strVal val="visible"/>
                                      </p:to>
                                    </p:set>
                                    <p:animEffect transition="in" filter="checkerboard(across)">
                                      <p:cBhvr>
                                        <p:cTn id="92" dur="500"/>
                                        <p:tgtEl>
                                          <p:spTgt spid="1332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13321"/>
                                        </p:tgtEl>
                                        <p:attrNameLst>
                                          <p:attrName>style.visibility</p:attrName>
                                        </p:attrNameLst>
                                      </p:cBhvr>
                                      <p:to>
                                        <p:strVal val="visible"/>
                                      </p:to>
                                    </p:set>
                                    <p:animEffect transition="in" filter="diamond(in)">
                                      <p:cBhvr>
                                        <p:cTn id="97" dur="2000"/>
                                        <p:tgtEl>
                                          <p:spTgt spid="1332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8" presetClass="entr" presetSubtype="16" fill="hold" grpId="0" nodeType="clickEffect">
                                  <p:stCondLst>
                                    <p:cond delay="0"/>
                                  </p:stCondLst>
                                  <p:childTnLst>
                                    <p:set>
                                      <p:cBhvr>
                                        <p:cTn id="101" dur="1" fill="hold">
                                          <p:stCondLst>
                                            <p:cond delay="0"/>
                                          </p:stCondLst>
                                        </p:cTn>
                                        <p:tgtEl>
                                          <p:spTgt spid="13323"/>
                                        </p:tgtEl>
                                        <p:attrNameLst>
                                          <p:attrName>style.visibility</p:attrName>
                                        </p:attrNameLst>
                                      </p:cBhvr>
                                      <p:to>
                                        <p:strVal val="visible"/>
                                      </p:to>
                                    </p:set>
                                    <p:animEffect transition="in" filter="diamond(in)">
                                      <p:cBhvr>
                                        <p:cTn id="102" dur="2000"/>
                                        <p:tgtEl>
                                          <p:spTgt spid="13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p:bldP spid="13320" grpId="0"/>
      <p:bldP spid="13321" grpId="0"/>
      <p:bldP spid="13323" grpId="0"/>
      <p:bldP spid="13324" grpId="0"/>
      <p:bldP spid="13328" grpId="0"/>
      <p:bldP spid="13330" grpId="0"/>
      <p:bldP spid="13331" grpId="0"/>
      <p:bldP spid="13332" grpId="0"/>
      <p:bldP spid="13334" grpId="0"/>
      <p:bldP spid="13335" grpId="0"/>
      <p:bldP spid="13338" grpId="0"/>
      <p:bldP spid="13339" grpId="0"/>
      <p:bldP spid="13340" grpId="0"/>
      <p:bldP spid="13342" grpId="0"/>
      <p:bldP spid="13343" grpId="0"/>
      <p:bldP spid="13344" grpId="0"/>
      <p:bldP spid="13345" grpId="0"/>
      <p:bldP spid="133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1143000" y="1524000"/>
            <a:ext cx="2667000" cy="461963"/>
          </a:xfrm>
          <a:prstGeom prst="rect">
            <a:avLst/>
          </a:prstGeom>
          <a:noFill/>
          <a:ln w="9525">
            <a:noFill/>
            <a:miter lim="800000"/>
            <a:headEnd/>
            <a:tailEnd/>
          </a:ln>
        </p:spPr>
        <p:txBody>
          <a:bodyPr>
            <a:spAutoFit/>
          </a:bodyPr>
          <a:lstStyle/>
          <a:p>
            <a:pPr>
              <a:spcBef>
                <a:spcPct val="50000"/>
              </a:spcBef>
            </a:pPr>
            <a:r>
              <a:rPr lang="en-US" sz="2400" b="1" u="sng">
                <a:solidFill>
                  <a:srgbClr val="0000FF"/>
                </a:solidFill>
                <a:latin typeface="Arial" charset="0"/>
              </a:rPr>
              <a:t>Tính nhẩm</a:t>
            </a:r>
            <a:r>
              <a:rPr lang="en-US" sz="2400" b="1">
                <a:solidFill>
                  <a:schemeClr val="hlink"/>
                </a:solidFill>
                <a:latin typeface="Arial" charset="0"/>
              </a:rPr>
              <a:t>:</a:t>
            </a:r>
            <a:r>
              <a:rPr lang="en-US" sz="2400">
                <a:solidFill>
                  <a:schemeClr val="hlink"/>
                </a:solidFill>
                <a:latin typeface="Arial" charset="0"/>
              </a:rPr>
              <a:t> </a:t>
            </a:r>
          </a:p>
        </p:txBody>
      </p:sp>
      <p:pic>
        <p:nvPicPr>
          <p:cNvPr id="14343" name="Picture 7" descr="Entertainment-02-june"/>
          <p:cNvPicPr>
            <a:picLocks noChangeAspect="1" noChangeArrowheads="1" noCrop="1"/>
          </p:cNvPicPr>
          <p:nvPr/>
        </p:nvPicPr>
        <p:blipFill>
          <a:blip r:embed="rId3"/>
          <a:srcRect/>
          <a:stretch>
            <a:fillRect/>
          </a:stretch>
        </p:blipFill>
        <p:spPr bwMode="auto">
          <a:xfrm>
            <a:off x="6629400" y="2057400"/>
            <a:ext cx="1000125" cy="962025"/>
          </a:xfrm>
          <a:prstGeom prst="rect">
            <a:avLst/>
          </a:prstGeom>
          <a:noFill/>
          <a:ln w="9525">
            <a:noFill/>
            <a:miter lim="800000"/>
            <a:headEnd/>
            <a:tailEnd/>
          </a:ln>
        </p:spPr>
      </p:pic>
      <p:pic>
        <p:nvPicPr>
          <p:cNvPr id="14344" name="Picture 8" descr="Entertainment-02-june"/>
          <p:cNvPicPr>
            <a:picLocks noChangeAspect="1" noChangeArrowheads="1" noCrop="1"/>
          </p:cNvPicPr>
          <p:nvPr/>
        </p:nvPicPr>
        <p:blipFill>
          <a:blip r:embed="rId3"/>
          <a:srcRect/>
          <a:stretch>
            <a:fillRect/>
          </a:stretch>
        </p:blipFill>
        <p:spPr bwMode="auto">
          <a:xfrm>
            <a:off x="6553200" y="3276600"/>
            <a:ext cx="1000125" cy="962025"/>
          </a:xfrm>
          <a:prstGeom prst="rect">
            <a:avLst/>
          </a:prstGeom>
          <a:noFill/>
          <a:ln w="9525">
            <a:noFill/>
            <a:miter lim="800000"/>
            <a:headEnd/>
            <a:tailEnd/>
          </a:ln>
        </p:spPr>
      </p:pic>
      <p:sp>
        <p:nvSpPr>
          <p:cNvPr id="14345" name="Text Box 9"/>
          <p:cNvSpPr txBox="1">
            <a:spLocks noChangeArrowheads="1"/>
          </p:cNvSpPr>
          <p:nvPr/>
        </p:nvSpPr>
        <p:spPr bwMode="auto">
          <a:xfrm>
            <a:off x="3886200" y="2209800"/>
            <a:ext cx="13716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3,5678</a:t>
            </a:r>
          </a:p>
        </p:txBody>
      </p:sp>
      <p:sp>
        <p:nvSpPr>
          <p:cNvPr id="8198" name="Text Box 10"/>
          <p:cNvSpPr txBox="1">
            <a:spLocks noChangeArrowheads="1"/>
          </p:cNvSpPr>
          <p:nvPr/>
        </p:nvSpPr>
        <p:spPr bwMode="auto">
          <a:xfrm>
            <a:off x="4800600" y="2895600"/>
            <a:ext cx="990600" cy="461963"/>
          </a:xfrm>
          <a:prstGeom prst="rect">
            <a:avLst/>
          </a:prstGeom>
          <a:noFill/>
          <a:ln w="9525">
            <a:noFill/>
            <a:miter lim="800000"/>
            <a:headEnd/>
            <a:tailEnd/>
          </a:ln>
        </p:spPr>
        <p:txBody>
          <a:bodyPr>
            <a:spAutoFit/>
          </a:bodyPr>
          <a:lstStyle/>
          <a:p>
            <a:pPr eaLnBrk="1" hangingPunct="1"/>
            <a:endParaRPr lang="en-US" sz="2400">
              <a:latin typeface="Arial" charset="0"/>
            </a:endParaRPr>
          </a:p>
        </p:txBody>
      </p:sp>
      <p:sp>
        <p:nvSpPr>
          <p:cNvPr id="14349" name="Text Box 13"/>
          <p:cNvSpPr txBox="1">
            <a:spLocks noChangeArrowheads="1"/>
          </p:cNvSpPr>
          <p:nvPr/>
        </p:nvSpPr>
        <p:spPr bwMode="auto">
          <a:xfrm>
            <a:off x="4114800" y="2971800"/>
            <a:ext cx="15240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57,4834</a:t>
            </a:r>
          </a:p>
        </p:txBody>
      </p:sp>
      <p:sp>
        <p:nvSpPr>
          <p:cNvPr id="8200" name="Text Box 14"/>
          <p:cNvSpPr txBox="1">
            <a:spLocks noChangeArrowheads="1"/>
          </p:cNvSpPr>
          <p:nvPr/>
        </p:nvSpPr>
        <p:spPr bwMode="auto">
          <a:xfrm>
            <a:off x="1066800" y="3962400"/>
            <a:ext cx="3810000" cy="461963"/>
          </a:xfrm>
          <a:prstGeom prst="rect">
            <a:avLst/>
          </a:prstGeom>
          <a:noFill/>
          <a:ln w="9525">
            <a:noFill/>
            <a:miter lim="800000"/>
            <a:headEnd/>
            <a:tailEnd/>
          </a:ln>
        </p:spPr>
        <p:txBody>
          <a:bodyPr>
            <a:spAutoFit/>
          </a:bodyPr>
          <a:lstStyle/>
          <a:p>
            <a:pPr eaLnBrk="1" hangingPunct="1"/>
            <a:endParaRPr lang="en-US" sz="2400">
              <a:latin typeface="Arial" charset="0"/>
            </a:endParaRPr>
          </a:p>
        </p:txBody>
      </p:sp>
      <p:sp>
        <p:nvSpPr>
          <p:cNvPr id="8201" name="Text Box 15"/>
          <p:cNvSpPr txBox="1">
            <a:spLocks noChangeArrowheads="1"/>
          </p:cNvSpPr>
          <p:nvPr/>
        </p:nvSpPr>
        <p:spPr bwMode="auto">
          <a:xfrm>
            <a:off x="990600" y="4343400"/>
            <a:ext cx="2819400" cy="461963"/>
          </a:xfrm>
          <a:prstGeom prst="rect">
            <a:avLst/>
          </a:prstGeom>
          <a:noFill/>
          <a:ln w="9525">
            <a:noFill/>
            <a:miter lim="800000"/>
            <a:headEnd/>
            <a:tailEnd/>
          </a:ln>
        </p:spPr>
        <p:txBody>
          <a:bodyPr>
            <a:spAutoFit/>
          </a:bodyPr>
          <a:lstStyle/>
          <a:p>
            <a:pPr eaLnBrk="1" hangingPunct="1">
              <a:spcBef>
                <a:spcPct val="50000"/>
              </a:spcBef>
            </a:pPr>
            <a:endParaRPr lang="en-US" sz="2400">
              <a:latin typeface="Arial" charset="0"/>
            </a:endParaRPr>
          </a:p>
        </p:txBody>
      </p:sp>
      <p:sp>
        <p:nvSpPr>
          <p:cNvPr id="14353" name="Text Box 17"/>
          <p:cNvSpPr txBox="1">
            <a:spLocks noChangeArrowheads="1"/>
          </p:cNvSpPr>
          <p:nvPr/>
        </p:nvSpPr>
        <p:spPr bwMode="auto">
          <a:xfrm>
            <a:off x="685800" y="2209800"/>
            <a:ext cx="35052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356,78  :   100      =</a:t>
            </a:r>
          </a:p>
        </p:txBody>
      </p:sp>
      <p:sp>
        <p:nvSpPr>
          <p:cNvPr id="14354" name="Text Box 18"/>
          <p:cNvSpPr txBox="1">
            <a:spLocks noChangeArrowheads="1"/>
          </p:cNvSpPr>
          <p:nvPr/>
        </p:nvSpPr>
        <p:spPr bwMode="auto">
          <a:xfrm>
            <a:off x="685800" y="2971800"/>
            <a:ext cx="3200400" cy="461963"/>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5748,34 : 100        =</a:t>
            </a:r>
          </a:p>
        </p:txBody>
      </p:sp>
      <p:sp>
        <p:nvSpPr>
          <p:cNvPr id="8204" name="Text Box 20"/>
          <p:cNvSpPr txBox="1">
            <a:spLocks noChangeArrowheads="1"/>
          </p:cNvSpPr>
          <p:nvPr/>
        </p:nvSpPr>
        <p:spPr bwMode="auto">
          <a:xfrm>
            <a:off x="3810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8205" name="Text Box 21"/>
          <p:cNvSpPr txBox="1">
            <a:spLocks noChangeArrowheads="1"/>
          </p:cNvSpPr>
          <p:nvPr/>
        </p:nvSpPr>
        <p:spPr bwMode="auto">
          <a:xfrm>
            <a:off x="1371600" y="990600"/>
            <a:ext cx="77724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353"/>
                                        </p:tgtEl>
                                        <p:attrNameLst>
                                          <p:attrName>style.visibility</p:attrName>
                                        </p:attrNameLst>
                                      </p:cBhvr>
                                      <p:to>
                                        <p:strVal val="visible"/>
                                      </p:to>
                                    </p:set>
                                    <p:anim calcmode="lin" valueType="num">
                                      <p:cBhvr>
                                        <p:cTn id="7" dur="1000" fill="hold"/>
                                        <p:tgtEl>
                                          <p:spTgt spid="14353"/>
                                        </p:tgtEl>
                                        <p:attrNameLst>
                                          <p:attrName>ppt_w</p:attrName>
                                        </p:attrNameLst>
                                      </p:cBhvr>
                                      <p:tavLst>
                                        <p:tav tm="0">
                                          <p:val>
                                            <p:strVal val="#ppt_w*0.70"/>
                                          </p:val>
                                        </p:tav>
                                        <p:tav tm="100000">
                                          <p:val>
                                            <p:strVal val="#ppt_w"/>
                                          </p:val>
                                        </p:tav>
                                      </p:tavLst>
                                    </p:anim>
                                    <p:anim calcmode="lin" valueType="num">
                                      <p:cBhvr>
                                        <p:cTn id="8" dur="1000" fill="hold"/>
                                        <p:tgtEl>
                                          <p:spTgt spid="14353"/>
                                        </p:tgtEl>
                                        <p:attrNameLst>
                                          <p:attrName>ppt_h</p:attrName>
                                        </p:attrNameLst>
                                      </p:cBhvr>
                                      <p:tavLst>
                                        <p:tav tm="0">
                                          <p:val>
                                            <p:strVal val="#ppt_h"/>
                                          </p:val>
                                        </p:tav>
                                        <p:tav tm="100000">
                                          <p:val>
                                            <p:strVal val="#ppt_h"/>
                                          </p:val>
                                        </p:tav>
                                      </p:tavLst>
                                    </p:anim>
                                    <p:animEffect transition="in" filter="fade">
                                      <p:cBhvr>
                                        <p:cTn id="9" dur="1000"/>
                                        <p:tgtEl>
                                          <p:spTgt spid="1435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14345"/>
                                        </p:tgtEl>
                                        <p:attrNameLst>
                                          <p:attrName>style.visibility</p:attrName>
                                        </p:attrNameLst>
                                      </p:cBhvr>
                                      <p:to>
                                        <p:strVal val="visible"/>
                                      </p:to>
                                    </p:set>
                                    <p:animEffect transition="in" filter="diamond(in)">
                                      <p:cBhvr>
                                        <p:cTn id="14" dur="2000"/>
                                        <p:tgtEl>
                                          <p:spTgt spid="1434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14343"/>
                                        </p:tgtEl>
                                        <p:attrNameLst>
                                          <p:attrName>style.visibility</p:attrName>
                                        </p:attrNameLst>
                                      </p:cBhvr>
                                      <p:to>
                                        <p:strVal val="visible"/>
                                      </p:to>
                                    </p:set>
                                    <p:animEffect transition="in" filter="box(in)">
                                      <p:cBhvr>
                                        <p:cTn id="19" dur="500"/>
                                        <p:tgtEl>
                                          <p:spTgt spid="14343"/>
                                        </p:tgtEl>
                                      </p:cBhvr>
                                    </p:animEffect>
                                  </p:childTnLst>
                                  <p:subTnLst>
                                    <p:audio>
                                      <p:cMediaNode>
                                        <p:cTn display="0" masterRel="sameClick">
                                          <p:stCondLst>
                                            <p:cond evt="begin" delay="0">
                                              <p:tn val="17"/>
                                            </p:cond>
                                          </p:stCondLst>
                                          <p:endCondLst>
                                            <p:cond evt="onStopAudio" delay="0">
                                              <p:tgtEl>
                                                <p:sldTgt/>
                                              </p:tgtEl>
                                            </p:cond>
                                          </p:endCondLst>
                                        </p:cTn>
                                        <p:tgtEl>
                                          <p:sndTgt r:embed="rId2" name="applause.wav" builtIn="1"/>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xit" presetSubtype="16" fill="hold" nodeType="clickEffect">
                                  <p:stCondLst>
                                    <p:cond delay="0"/>
                                  </p:stCondLst>
                                  <p:childTnLst>
                                    <p:animEffect transition="out" filter="box(in)">
                                      <p:cBhvr>
                                        <p:cTn id="23" dur="500"/>
                                        <p:tgtEl>
                                          <p:spTgt spid="14343"/>
                                        </p:tgtEl>
                                      </p:cBhvr>
                                    </p:animEffect>
                                    <p:set>
                                      <p:cBhvr>
                                        <p:cTn id="24" dur="1" fill="hold">
                                          <p:stCondLst>
                                            <p:cond delay="499"/>
                                          </p:stCondLst>
                                        </p:cTn>
                                        <p:tgtEl>
                                          <p:spTgt spid="14343"/>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14354"/>
                                        </p:tgtEl>
                                        <p:attrNameLst>
                                          <p:attrName>style.visibility</p:attrName>
                                        </p:attrNameLst>
                                      </p:cBhvr>
                                      <p:to>
                                        <p:strVal val="visible"/>
                                      </p:to>
                                    </p:set>
                                    <p:anim calcmode="lin" valueType="num">
                                      <p:cBhvr>
                                        <p:cTn id="29" dur="1000" fill="hold"/>
                                        <p:tgtEl>
                                          <p:spTgt spid="14354"/>
                                        </p:tgtEl>
                                        <p:attrNameLst>
                                          <p:attrName>ppt_w</p:attrName>
                                        </p:attrNameLst>
                                      </p:cBhvr>
                                      <p:tavLst>
                                        <p:tav tm="0">
                                          <p:val>
                                            <p:strVal val="#ppt_w*0.70"/>
                                          </p:val>
                                        </p:tav>
                                        <p:tav tm="100000">
                                          <p:val>
                                            <p:strVal val="#ppt_w"/>
                                          </p:val>
                                        </p:tav>
                                      </p:tavLst>
                                    </p:anim>
                                    <p:anim calcmode="lin" valueType="num">
                                      <p:cBhvr>
                                        <p:cTn id="30" dur="1000" fill="hold"/>
                                        <p:tgtEl>
                                          <p:spTgt spid="14354"/>
                                        </p:tgtEl>
                                        <p:attrNameLst>
                                          <p:attrName>ppt_h</p:attrName>
                                        </p:attrNameLst>
                                      </p:cBhvr>
                                      <p:tavLst>
                                        <p:tav tm="0">
                                          <p:val>
                                            <p:strVal val="#ppt_h"/>
                                          </p:val>
                                        </p:tav>
                                        <p:tav tm="100000">
                                          <p:val>
                                            <p:strVal val="#ppt_h"/>
                                          </p:val>
                                        </p:tav>
                                      </p:tavLst>
                                    </p:anim>
                                    <p:animEffect transition="in" filter="fade">
                                      <p:cBhvr>
                                        <p:cTn id="31" dur="1000"/>
                                        <p:tgtEl>
                                          <p:spTgt spid="1435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4349"/>
                                        </p:tgtEl>
                                        <p:attrNameLst>
                                          <p:attrName>style.visibility</p:attrName>
                                        </p:attrNameLst>
                                      </p:cBhvr>
                                      <p:to>
                                        <p:strVal val="visible"/>
                                      </p:to>
                                    </p:set>
                                    <p:anim calcmode="lin" valueType="num">
                                      <p:cBhvr>
                                        <p:cTn id="36" dur="500" fill="hold"/>
                                        <p:tgtEl>
                                          <p:spTgt spid="14349"/>
                                        </p:tgtEl>
                                        <p:attrNameLst>
                                          <p:attrName>ppt_w</p:attrName>
                                        </p:attrNameLst>
                                      </p:cBhvr>
                                      <p:tavLst>
                                        <p:tav tm="0">
                                          <p:val>
                                            <p:fltVal val="0"/>
                                          </p:val>
                                        </p:tav>
                                        <p:tav tm="100000">
                                          <p:val>
                                            <p:strVal val="#ppt_w"/>
                                          </p:val>
                                        </p:tav>
                                      </p:tavLst>
                                    </p:anim>
                                    <p:anim calcmode="lin" valueType="num">
                                      <p:cBhvr>
                                        <p:cTn id="37" dur="500" fill="hold"/>
                                        <p:tgtEl>
                                          <p:spTgt spid="14349"/>
                                        </p:tgtEl>
                                        <p:attrNameLst>
                                          <p:attrName>ppt_h</p:attrName>
                                        </p:attrNameLst>
                                      </p:cBhvr>
                                      <p:tavLst>
                                        <p:tav tm="0">
                                          <p:val>
                                            <p:fltVal val="0"/>
                                          </p:val>
                                        </p:tav>
                                        <p:tav tm="100000">
                                          <p:val>
                                            <p:strVal val="#ppt_h"/>
                                          </p:val>
                                        </p:tav>
                                      </p:tavLst>
                                    </p:anim>
                                    <p:animEffect transition="in" filter="fade">
                                      <p:cBhvr>
                                        <p:cTn id="38" dur="500"/>
                                        <p:tgtEl>
                                          <p:spTgt spid="1434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14344"/>
                                        </p:tgtEl>
                                        <p:attrNameLst>
                                          <p:attrName>style.visibility</p:attrName>
                                        </p:attrNameLst>
                                      </p:cBhvr>
                                      <p:to>
                                        <p:strVal val="visible"/>
                                      </p:to>
                                    </p:set>
                                    <p:animEffect transition="in" filter="box(in)">
                                      <p:cBhvr>
                                        <p:cTn id="43" dur="500"/>
                                        <p:tgtEl>
                                          <p:spTgt spid="14344"/>
                                        </p:tgtEl>
                                      </p:cBhvr>
                                    </p:animEffect>
                                  </p:childTnLst>
                                  <p:subTnLst>
                                    <p:audio>
                                      <p:cMediaNode>
                                        <p:cTn display="0" masterRel="sameClick">
                                          <p:stCondLst>
                                            <p:cond evt="begin" delay="0">
                                              <p:tn val="41"/>
                                            </p:cond>
                                          </p:stCondLst>
                                          <p:endCondLst>
                                            <p:cond evt="onStopAudio" delay="0">
                                              <p:tgtEl>
                                                <p:sldTgt/>
                                              </p:tgtEl>
                                            </p:cond>
                                          </p:endCondLst>
                                        </p:cTn>
                                        <p:tgtEl>
                                          <p:sndTgt r:embed="rId2" name="applause.wav" builtIn="1"/>
                                        </p:tgtEl>
                                      </p:cMediaNode>
                                    </p:audio>
                                  </p:sub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xit" presetSubtype="16" fill="hold" nodeType="clickEffect">
                                  <p:stCondLst>
                                    <p:cond delay="0"/>
                                  </p:stCondLst>
                                  <p:childTnLst>
                                    <p:animEffect transition="out" filter="box(in)">
                                      <p:cBhvr>
                                        <p:cTn id="47" dur="500"/>
                                        <p:tgtEl>
                                          <p:spTgt spid="14344"/>
                                        </p:tgtEl>
                                      </p:cBhvr>
                                    </p:animEffect>
                                    <p:set>
                                      <p:cBhvr>
                                        <p:cTn id="48" dur="1" fill="hold">
                                          <p:stCondLst>
                                            <p:cond delay="499"/>
                                          </p:stCondLst>
                                        </p:cTn>
                                        <p:tgtEl>
                                          <p:spTgt spid="143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p:bldP spid="14349" grpId="0"/>
      <p:bldP spid="14353" grpId="0"/>
      <p:bldP spid="1435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subTitle" idx="1"/>
          </p:nvPr>
        </p:nvSpPr>
        <p:spPr>
          <a:xfrm>
            <a:off x="685800" y="1981200"/>
            <a:ext cx="6400800" cy="1219200"/>
          </a:xfrm>
        </p:spPr>
        <p:txBody>
          <a:bodyPr/>
          <a:lstStyle/>
          <a:p>
            <a:pPr algn="l" eaLnBrk="1" hangingPunct="1"/>
            <a:r>
              <a:rPr lang="en-US" sz="2400" smtClean="0">
                <a:solidFill>
                  <a:srgbClr val="0000FF"/>
                </a:solidFill>
              </a:rPr>
              <a:t>Muốn chia một số thập phân cho 10, 100 1000,…ta làm thế nào?</a:t>
            </a:r>
          </a:p>
          <a:p>
            <a:pPr eaLnBrk="1" hangingPunct="1"/>
            <a:endParaRPr lang="en-US" sz="2400" smtClean="0">
              <a:solidFill>
                <a:srgbClr val="0000FF"/>
              </a:solidFill>
            </a:endParaRPr>
          </a:p>
          <a:p>
            <a:pPr eaLnBrk="1" hangingPunct="1"/>
            <a:endParaRPr lang="en-US" sz="2400" smtClean="0">
              <a:solidFill>
                <a:srgbClr val="0000FF"/>
              </a:solidFill>
            </a:endParaRPr>
          </a:p>
        </p:txBody>
      </p:sp>
      <p:sp>
        <p:nvSpPr>
          <p:cNvPr id="16389" name="Rectangle 5"/>
          <p:cNvSpPr>
            <a:spLocks noChangeArrowheads="1"/>
          </p:cNvSpPr>
          <p:nvPr/>
        </p:nvSpPr>
        <p:spPr bwMode="auto">
          <a:xfrm>
            <a:off x="228600" y="3276600"/>
            <a:ext cx="8686800" cy="1371600"/>
          </a:xfrm>
          <a:prstGeom prst="rect">
            <a:avLst/>
          </a:prstGeom>
          <a:noFill/>
          <a:ln w="9525">
            <a:solidFill>
              <a:srgbClr val="0000FF"/>
            </a:solidFill>
            <a:miter lim="800000"/>
            <a:headEnd/>
            <a:tailEnd/>
          </a:ln>
        </p:spPr>
        <p:txBody>
          <a:bodyPr/>
          <a:lstStyle/>
          <a:p>
            <a:pPr eaLnBrk="1" hangingPunct="1">
              <a:spcBef>
                <a:spcPct val="20000"/>
              </a:spcBef>
              <a:buClr>
                <a:schemeClr val="accent1"/>
              </a:buClr>
              <a:buFont typeface="Wingdings" pitchFamily="2" charset="2"/>
              <a:buNone/>
            </a:pPr>
            <a:r>
              <a:rPr lang="en-US" sz="2400">
                <a:solidFill>
                  <a:srgbClr val="0000FF"/>
                </a:solidFill>
                <a:latin typeface="Arial" charset="0"/>
              </a:rPr>
              <a:t>  </a:t>
            </a:r>
            <a:r>
              <a:rPr lang="en-US" sz="2400">
                <a:solidFill>
                  <a:srgbClr val="FF0000"/>
                </a:solidFill>
                <a:latin typeface="Arial" charset="0"/>
              </a:rPr>
              <a:t>Muốn chia một số thập phân cho10,100,1000,…ta chỉ việc chuyển dấu phẩy của số đó lần lượt sang bên trái một, hai, ba,…chữ số .</a:t>
            </a:r>
          </a:p>
        </p:txBody>
      </p:sp>
      <p:sp>
        <p:nvSpPr>
          <p:cNvPr id="9220" name="Text Box 7"/>
          <p:cNvSpPr txBox="1">
            <a:spLocks noChangeArrowheads="1"/>
          </p:cNvSpPr>
          <p:nvPr/>
        </p:nvSpPr>
        <p:spPr bwMode="auto">
          <a:xfrm>
            <a:off x="4572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9221" name="Text Box 8"/>
          <p:cNvSpPr txBox="1">
            <a:spLocks noChangeArrowheads="1"/>
          </p:cNvSpPr>
          <p:nvPr/>
        </p:nvSpPr>
        <p:spPr bwMode="auto">
          <a:xfrm>
            <a:off x="1447800" y="990600"/>
            <a:ext cx="76962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amond(in)">
                                      <p:cBhvr>
                                        <p:cTn id="7" dur="20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6389">
                                            <p:bg/>
                                          </p:spTgt>
                                        </p:tgtEl>
                                        <p:attrNameLst>
                                          <p:attrName>style.visibility</p:attrName>
                                        </p:attrNameLst>
                                      </p:cBhvr>
                                      <p:to>
                                        <p:strVal val="visible"/>
                                      </p:to>
                                    </p:set>
                                    <p:animEffect transition="in" filter="diamond(in)">
                                      <p:cBhvr>
                                        <p:cTn id="12" dur="2000"/>
                                        <p:tgtEl>
                                          <p:spTgt spid="16389">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6389">
                                            <p:txEl>
                                              <p:pRg st="0" end="0"/>
                                            </p:txEl>
                                          </p:spTgt>
                                        </p:tgtEl>
                                        <p:attrNameLst>
                                          <p:attrName>style.visibility</p:attrName>
                                        </p:attrNameLst>
                                      </p:cBhvr>
                                      <p:to>
                                        <p:strVal val="visible"/>
                                      </p:to>
                                    </p:set>
                                    <p:animEffect transition="in" filter="diamond(in)">
                                      <p:cBhvr>
                                        <p:cTn id="17" dur="2000"/>
                                        <p:tgtEl>
                                          <p:spTgt spid="1638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16389"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685800" y="2286000"/>
            <a:ext cx="2895600" cy="461963"/>
          </a:xfrm>
          <a:prstGeom prst="rect">
            <a:avLst/>
          </a:prstGeom>
          <a:noFill/>
          <a:ln w="9525">
            <a:noFill/>
            <a:miter lim="800000"/>
            <a:headEnd/>
            <a:tailEnd/>
          </a:ln>
        </p:spPr>
        <p:txBody>
          <a:bodyPr>
            <a:spAutoFit/>
          </a:bodyPr>
          <a:lstStyle/>
          <a:p>
            <a:pPr>
              <a:spcBef>
                <a:spcPct val="50000"/>
              </a:spcBef>
            </a:pPr>
            <a:endParaRPr lang="en-US" sz="2400">
              <a:latin typeface="Arial" charset="0"/>
            </a:endParaRPr>
          </a:p>
        </p:txBody>
      </p:sp>
      <p:sp>
        <p:nvSpPr>
          <p:cNvPr id="10243" name="Text Box 5"/>
          <p:cNvSpPr txBox="1">
            <a:spLocks noChangeArrowheads="1"/>
          </p:cNvSpPr>
          <p:nvPr/>
        </p:nvSpPr>
        <p:spPr bwMode="auto">
          <a:xfrm>
            <a:off x="838200" y="1676400"/>
            <a:ext cx="2743200" cy="461963"/>
          </a:xfrm>
          <a:prstGeom prst="rect">
            <a:avLst/>
          </a:prstGeom>
          <a:noFill/>
          <a:ln w="9525">
            <a:noFill/>
            <a:miter lim="800000"/>
            <a:headEnd/>
            <a:tailEnd/>
          </a:ln>
        </p:spPr>
        <p:txBody>
          <a:bodyPr>
            <a:spAutoFit/>
          </a:bodyPr>
          <a:lstStyle/>
          <a:p>
            <a:pPr>
              <a:spcBef>
                <a:spcPct val="50000"/>
              </a:spcBef>
            </a:pPr>
            <a:endParaRPr lang="en-US" sz="2400">
              <a:latin typeface="Arial" charset="0"/>
            </a:endParaRPr>
          </a:p>
        </p:txBody>
      </p:sp>
      <p:sp>
        <p:nvSpPr>
          <p:cNvPr id="39948" name="Text Box 12"/>
          <p:cNvSpPr txBox="1">
            <a:spLocks noChangeArrowheads="1"/>
          </p:cNvSpPr>
          <p:nvPr/>
        </p:nvSpPr>
        <p:spPr bwMode="auto">
          <a:xfrm>
            <a:off x="1295400" y="2286000"/>
            <a:ext cx="2362200" cy="461963"/>
          </a:xfrm>
          <a:prstGeom prst="rect">
            <a:avLst/>
          </a:prstGeom>
          <a:noFill/>
          <a:ln w="9525">
            <a:noFill/>
            <a:miter lim="800000"/>
            <a:headEnd/>
            <a:tailEnd/>
          </a:ln>
        </p:spPr>
        <p:txBody>
          <a:bodyPr>
            <a:spAutoFit/>
          </a:bodyPr>
          <a:lstStyle/>
          <a:p>
            <a:pPr>
              <a:spcBef>
                <a:spcPct val="50000"/>
              </a:spcBef>
            </a:pPr>
            <a:r>
              <a:rPr lang="en-US" sz="2400" u="sng">
                <a:latin typeface="Arial" charset="0"/>
              </a:rPr>
              <a:t>1/Tính nhẩm</a:t>
            </a:r>
            <a:r>
              <a:rPr lang="en-US" sz="2400">
                <a:latin typeface="Arial" charset="0"/>
              </a:rPr>
              <a:t> :</a:t>
            </a:r>
          </a:p>
        </p:txBody>
      </p:sp>
      <p:sp>
        <p:nvSpPr>
          <p:cNvPr id="39949" name="Text Box 13"/>
          <p:cNvSpPr txBox="1">
            <a:spLocks noChangeArrowheads="1"/>
          </p:cNvSpPr>
          <p:nvPr/>
        </p:nvSpPr>
        <p:spPr bwMode="auto">
          <a:xfrm>
            <a:off x="3352800" y="2286000"/>
            <a:ext cx="3352800" cy="461963"/>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Trò chơi đố bạn </a:t>
            </a:r>
          </a:p>
        </p:txBody>
      </p:sp>
      <p:sp>
        <p:nvSpPr>
          <p:cNvPr id="39950" name="Text Box 14"/>
          <p:cNvSpPr txBox="1">
            <a:spLocks noChangeArrowheads="1"/>
          </p:cNvSpPr>
          <p:nvPr/>
        </p:nvSpPr>
        <p:spPr bwMode="auto">
          <a:xfrm>
            <a:off x="457200" y="3124200"/>
            <a:ext cx="1371600" cy="461963"/>
          </a:xfrm>
          <a:prstGeom prst="rect">
            <a:avLst/>
          </a:prstGeom>
          <a:noFill/>
          <a:ln w="9525">
            <a:noFill/>
            <a:miter lim="800000"/>
            <a:headEnd/>
            <a:tailEnd/>
          </a:ln>
        </p:spPr>
        <p:txBody>
          <a:bodyPr>
            <a:spAutoFit/>
          </a:bodyPr>
          <a:lstStyle/>
          <a:p>
            <a:pPr>
              <a:spcBef>
                <a:spcPct val="50000"/>
              </a:spcBef>
            </a:pPr>
            <a:r>
              <a:rPr lang="en-US" sz="2400">
                <a:latin typeface="Arial" charset="0"/>
              </a:rPr>
              <a:t>a/43,2  :</a:t>
            </a:r>
          </a:p>
        </p:txBody>
      </p:sp>
      <p:sp>
        <p:nvSpPr>
          <p:cNvPr id="39956" name="Rectangle 20"/>
          <p:cNvSpPr>
            <a:spLocks noChangeArrowheads="1"/>
          </p:cNvSpPr>
          <p:nvPr/>
        </p:nvSpPr>
        <p:spPr bwMode="auto">
          <a:xfrm>
            <a:off x="5562600" y="4876800"/>
            <a:ext cx="304800" cy="461963"/>
          </a:xfrm>
          <a:prstGeom prst="rect">
            <a:avLst/>
          </a:prstGeom>
          <a:noFill/>
          <a:ln w="9525">
            <a:noFill/>
            <a:miter lim="800000"/>
            <a:headEnd/>
            <a:tailEnd/>
          </a:ln>
        </p:spPr>
        <p:txBody>
          <a:bodyPr>
            <a:spAutoFit/>
          </a:bodyPr>
          <a:lstStyle/>
          <a:p>
            <a:r>
              <a:rPr lang="en-US" sz="2400">
                <a:latin typeface="Arial" charset="0"/>
              </a:rPr>
              <a:t>:</a:t>
            </a:r>
          </a:p>
        </p:txBody>
      </p:sp>
      <p:sp>
        <p:nvSpPr>
          <p:cNvPr id="39957" name="Text Box 21"/>
          <p:cNvSpPr txBox="1">
            <a:spLocks noChangeArrowheads="1"/>
          </p:cNvSpPr>
          <p:nvPr/>
        </p:nvSpPr>
        <p:spPr bwMode="auto">
          <a:xfrm>
            <a:off x="762000" y="4038600"/>
            <a:ext cx="1828800" cy="461963"/>
          </a:xfrm>
          <a:prstGeom prst="rect">
            <a:avLst/>
          </a:prstGeom>
          <a:noFill/>
          <a:ln w="9525">
            <a:noFill/>
            <a:miter lim="800000"/>
            <a:headEnd/>
            <a:tailEnd/>
          </a:ln>
        </p:spPr>
        <p:txBody>
          <a:bodyPr>
            <a:spAutoFit/>
          </a:bodyPr>
          <a:lstStyle/>
          <a:p>
            <a:pPr>
              <a:spcBef>
                <a:spcPct val="50000"/>
              </a:spcBef>
            </a:pPr>
            <a:r>
              <a:rPr lang="en-US" sz="2400">
                <a:latin typeface="Arial" charset="0"/>
              </a:rPr>
              <a:t>0,65  :  10</a:t>
            </a:r>
          </a:p>
        </p:txBody>
      </p:sp>
      <p:sp>
        <p:nvSpPr>
          <p:cNvPr id="39958" name="Text Box 22"/>
          <p:cNvSpPr txBox="1">
            <a:spLocks noChangeArrowheads="1"/>
          </p:cNvSpPr>
          <p:nvPr/>
        </p:nvSpPr>
        <p:spPr bwMode="auto">
          <a:xfrm>
            <a:off x="609600" y="5029200"/>
            <a:ext cx="1981200" cy="461963"/>
          </a:xfrm>
          <a:prstGeom prst="rect">
            <a:avLst/>
          </a:prstGeom>
          <a:noFill/>
          <a:ln w="9525">
            <a:noFill/>
            <a:miter lim="800000"/>
            <a:headEnd/>
            <a:tailEnd/>
          </a:ln>
        </p:spPr>
        <p:txBody>
          <a:bodyPr>
            <a:spAutoFit/>
          </a:bodyPr>
          <a:lstStyle/>
          <a:p>
            <a:pPr>
              <a:spcBef>
                <a:spcPct val="50000"/>
              </a:spcBef>
            </a:pPr>
            <a:r>
              <a:rPr lang="en-US" sz="2400">
                <a:latin typeface="Arial" charset="0"/>
              </a:rPr>
              <a:t>432,9 : 100</a:t>
            </a:r>
          </a:p>
        </p:txBody>
      </p:sp>
      <p:sp>
        <p:nvSpPr>
          <p:cNvPr id="39959" name="Text Box 23"/>
          <p:cNvSpPr txBox="1">
            <a:spLocks noChangeArrowheads="1"/>
          </p:cNvSpPr>
          <p:nvPr/>
        </p:nvSpPr>
        <p:spPr bwMode="auto">
          <a:xfrm>
            <a:off x="1828800" y="3124200"/>
            <a:ext cx="1066800" cy="461963"/>
          </a:xfrm>
          <a:prstGeom prst="rect">
            <a:avLst/>
          </a:prstGeom>
          <a:noFill/>
          <a:ln w="9525">
            <a:noFill/>
            <a:miter lim="800000"/>
            <a:headEnd/>
            <a:tailEnd/>
          </a:ln>
        </p:spPr>
        <p:txBody>
          <a:bodyPr>
            <a:spAutoFit/>
          </a:bodyPr>
          <a:lstStyle/>
          <a:p>
            <a:pPr>
              <a:spcBef>
                <a:spcPct val="50000"/>
              </a:spcBef>
            </a:pPr>
            <a:r>
              <a:rPr lang="en-US" sz="2400">
                <a:latin typeface="Arial" charset="0"/>
              </a:rPr>
              <a:t>10</a:t>
            </a:r>
          </a:p>
        </p:txBody>
      </p:sp>
      <p:sp>
        <p:nvSpPr>
          <p:cNvPr id="10251" name="Text Box 26"/>
          <p:cNvSpPr txBox="1">
            <a:spLocks noChangeArrowheads="1"/>
          </p:cNvSpPr>
          <p:nvPr/>
        </p:nvSpPr>
        <p:spPr bwMode="auto">
          <a:xfrm>
            <a:off x="4419600" y="3352800"/>
            <a:ext cx="1371600" cy="461963"/>
          </a:xfrm>
          <a:prstGeom prst="rect">
            <a:avLst/>
          </a:prstGeom>
          <a:noFill/>
          <a:ln w="9525">
            <a:noFill/>
            <a:miter lim="800000"/>
            <a:headEnd/>
            <a:tailEnd/>
          </a:ln>
        </p:spPr>
        <p:txBody>
          <a:bodyPr>
            <a:spAutoFit/>
          </a:bodyPr>
          <a:lstStyle/>
          <a:p>
            <a:pPr>
              <a:spcBef>
                <a:spcPct val="50000"/>
              </a:spcBef>
            </a:pPr>
            <a:endParaRPr lang="en-US" sz="2400">
              <a:latin typeface="Arial" charset="0"/>
            </a:endParaRPr>
          </a:p>
        </p:txBody>
      </p:sp>
      <p:sp>
        <p:nvSpPr>
          <p:cNvPr id="39963" name="Text Box 27"/>
          <p:cNvSpPr txBox="1">
            <a:spLocks noChangeArrowheads="1"/>
          </p:cNvSpPr>
          <p:nvPr/>
        </p:nvSpPr>
        <p:spPr bwMode="auto">
          <a:xfrm>
            <a:off x="1905000" y="3124200"/>
            <a:ext cx="2286000" cy="461963"/>
          </a:xfrm>
          <a:prstGeom prst="rect">
            <a:avLst/>
          </a:prstGeom>
          <a:noFill/>
          <a:ln w="9525">
            <a:noFill/>
            <a:miter lim="800000"/>
            <a:headEnd/>
            <a:tailEnd/>
          </a:ln>
        </p:spPr>
        <p:txBody>
          <a:bodyPr>
            <a:spAutoFit/>
          </a:bodyPr>
          <a:lstStyle/>
          <a:p>
            <a:r>
              <a:rPr lang="en-US" sz="2400">
                <a:latin typeface="Arial" charset="0"/>
              </a:rPr>
              <a:t>     =  </a:t>
            </a:r>
            <a:r>
              <a:rPr lang="en-US" sz="2400">
                <a:solidFill>
                  <a:srgbClr val="FF0000"/>
                </a:solidFill>
                <a:latin typeface="Arial" charset="0"/>
              </a:rPr>
              <a:t>4,32</a:t>
            </a:r>
          </a:p>
        </p:txBody>
      </p:sp>
      <p:sp>
        <p:nvSpPr>
          <p:cNvPr id="39964" name="Text Box 28"/>
          <p:cNvSpPr txBox="1">
            <a:spLocks noChangeArrowheads="1"/>
          </p:cNvSpPr>
          <p:nvPr/>
        </p:nvSpPr>
        <p:spPr bwMode="auto">
          <a:xfrm>
            <a:off x="1981200" y="4114800"/>
            <a:ext cx="1981200" cy="461963"/>
          </a:xfrm>
          <a:prstGeom prst="rect">
            <a:avLst/>
          </a:prstGeom>
          <a:noFill/>
          <a:ln w="9525">
            <a:noFill/>
            <a:miter lim="800000"/>
            <a:headEnd/>
            <a:tailEnd/>
          </a:ln>
        </p:spPr>
        <p:txBody>
          <a:bodyPr>
            <a:spAutoFit/>
          </a:bodyPr>
          <a:lstStyle/>
          <a:p>
            <a:pPr>
              <a:spcBef>
                <a:spcPct val="50000"/>
              </a:spcBef>
            </a:pPr>
            <a:r>
              <a:rPr lang="en-US" sz="2400">
                <a:latin typeface="Arial" charset="0"/>
              </a:rPr>
              <a:t>    =</a:t>
            </a:r>
            <a:r>
              <a:rPr lang="en-US" sz="2400">
                <a:solidFill>
                  <a:srgbClr val="FFFF99"/>
                </a:solidFill>
                <a:latin typeface="Arial" charset="0"/>
              </a:rPr>
              <a:t>  </a:t>
            </a:r>
            <a:r>
              <a:rPr lang="en-US" sz="2400">
                <a:solidFill>
                  <a:srgbClr val="FF0000"/>
                </a:solidFill>
                <a:latin typeface="Arial" charset="0"/>
              </a:rPr>
              <a:t>0,065</a:t>
            </a:r>
          </a:p>
        </p:txBody>
      </p:sp>
      <p:sp>
        <p:nvSpPr>
          <p:cNvPr id="39965" name="Text Box 29"/>
          <p:cNvSpPr txBox="1">
            <a:spLocks noChangeArrowheads="1"/>
          </p:cNvSpPr>
          <p:nvPr/>
        </p:nvSpPr>
        <p:spPr bwMode="auto">
          <a:xfrm>
            <a:off x="2362200" y="5029200"/>
            <a:ext cx="1600200" cy="461963"/>
          </a:xfrm>
          <a:prstGeom prst="rect">
            <a:avLst/>
          </a:prstGeom>
          <a:noFill/>
          <a:ln w="9525">
            <a:noFill/>
            <a:miter lim="800000"/>
            <a:headEnd/>
            <a:tailEnd/>
          </a:ln>
        </p:spPr>
        <p:txBody>
          <a:bodyPr>
            <a:spAutoFit/>
          </a:bodyPr>
          <a:lstStyle/>
          <a:p>
            <a:pPr>
              <a:spcBef>
                <a:spcPct val="50000"/>
              </a:spcBef>
            </a:pPr>
            <a:r>
              <a:rPr lang="en-US" sz="2400">
                <a:latin typeface="Arial" charset="0"/>
              </a:rPr>
              <a:t>=  </a:t>
            </a:r>
            <a:r>
              <a:rPr lang="en-US" sz="2400">
                <a:solidFill>
                  <a:srgbClr val="FF0000"/>
                </a:solidFill>
                <a:latin typeface="Arial" charset="0"/>
              </a:rPr>
              <a:t>4,329</a:t>
            </a:r>
          </a:p>
        </p:txBody>
      </p:sp>
      <p:sp>
        <p:nvSpPr>
          <p:cNvPr id="39969" name="Text Box 33"/>
          <p:cNvSpPr txBox="1">
            <a:spLocks noChangeArrowheads="1"/>
          </p:cNvSpPr>
          <p:nvPr/>
        </p:nvSpPr>
        <p:spPr bwMode="auto">
          <a:xfrm>
            <a:off x="4114800" y="3124200"/>
            <a:ext cx="2514600" cy="461963"/>
          </a:xfrm>
          <a:prstGeom prst="rect">
            <a:avLst/>
          </a:prstGeom>
          <a:noFill/>
          <a:ln w="9525">
            <a:noFill/>
            <a:miter lim="800000"/>
            <a:headEnd/>
            <a:tailEnd/>
          </a:ln>
        </p:spPr>
        <p:txBody>
          <a:bodyPr>
            <a:spAutoFit/>
          </a:bodyPr>
          <a:lstStyle/>
          <a:p>
            <a:pPr>
              <a:spcBef>
                <a:spcPct val="50000"/>
              </a:spcBef>
            </a:pPr>
            <a:r>
              <a:rPr lang="en-US" sz="2400">
                <a:latin typeface="Arial" charset="0"/>
              </a:rPr>
              <a:t>b / 23,7  : 10 </a:t>
            </a:r>
          </a:p>
        </p:txBody>
      </p:sp>
      <p:sp>
        <p:nvSpPr>
          <p:cNvPr id="39970" name="Text Box 34"/>
          <p:cNvSpPr txBox="1">
            <a:spLocks noChangeArrowheads="1"/>
          </p:cNvSpPr>
          <p:nvPr/>
        </p:nvSpPr>
        <p:spPr bwMode="auto">
          <a:xfrm>
            <a:off x="4495800" y="3962400"/>
            <a:ext cx="1828800" cy="461963"/>
          </a:xfrm>
          <a:prstGeom prst="rect">
            <a:avLst/>
          </a:prstGeom>
          <a:noFill/>
          <a:ln w="9525">
            <a:noFill/>
            <a:miter lim="800000"/>
            <a:headEnd/>
            <a:tailEnd/>
          </a:ln>
        </p:spPr>
        <p:txBody>
          <a:bodyPr>
            <a:spAutoFit/>
          </a:bodyPr>
          <a:lstStyle/>
          <a:p>
            <a:pPr>
              <a:spcBef>
                <a:spcPct val="50000"/>
              </a:spcBef>
            </a:pPr>
            <a:r>
              <a:rPr lang="en-US" sz="2400">
                <a:latin typeface="Arial" charset="0"/>
              </a:rPr>
              <a:t>2,07  : 10</a:t>
            </a:r>
          </a:p>
        </p:txBody>
      </p:sp>
      <p:sp>
        <p:nvSpPr>
          <p:cNvPr id="39971" name="Text Box 35"/>
          <p:cNvSpPr txBox="1">
            <a:spLocks noChangeArrowheads="1"/>
          </p:cNvSpPr>
          <p:nvPr/>
        </p:nvSpPr>
        <p:spPr bwMode="auto">
          <a:xfrm>
            <a:off x="4495800" y="4876800"/>
            <a:ext cx="914400" cy="461963"/>
          </a:xfrm>
          <a:prstGeom prst="rect">
            <a:avLst/>
          </a:prstGeom>
          <a:noFill/>
          <a:ln w="9525">
            <a:noFill/>
            <a:miter lim="800000"/>
            <a:headEnd/>
            <a:tailEnd/>
          </a:ln>
        </p:spPr>
        <p:txBody>
          <a:bodyPr>
            <a:spAutoFit/>
          </a:bodyPr>
          <a:lstStyle/>
          <a:p>
            <a:pPr>
              <a:spcBef>
                <a:spcPct val="50000"/>
              </a:spcBef>
            </a:pPr>
            <a:r>
              <a:rPr lang="en-US" sz="2400">
                <a:latin typeface="Arial" charset="0"/>
              </a:rPr>
              <a:t>2,23</a:t>
            </a:r>
          </a:p>
        </p:txBody>
      </p:sp>
      <p:sp>
        <p:nvSpPr>
          <p:cNvPr id="39974" name="Text Box 38"/>
          <p:cNvSpPr txBox="1">
            <a:spLocks noChangeArrowheads="1"/>
          </p:cNvSpPr>
          <p:nvPr/>
        </p:nvSpPr>
        <p:spPr bwMode="auto">
          <a:xfrm>
            <a:off x="5715000" y="4876800"/>
            <a:ext cx="990600" cy="461963"/>
          </a:xfrm>
          <a:prstGeom prst="rect">
            <a:avLst/>
          </a:prstGeom>
          <a:noFill/>
          <a:ln w="9525">
            <a:noFill/>
            <a:miter lim="800000"/>
            <a:headEnd/>
            <a:tailEnd/>
          </a:ln>
        </p:spPr>
        <p:txBody>
          <a:bodyPr>
            <a:spAutoFit/>
          </a:bodyPr>
          <a:lstStyle/>
          <a:p>
            <a:pPr>
              <a:spcBef>
                <a:spcPct val="50000"/>
              </a:spcBef>
            </a:pPr>
            <a:r>
              <a:rPr lang="en-US" sz="2400">
                <a:latin typeface="Arial" charset="0"/>
              </a:rPr>
              <a:t>100</a:t>
            </a:r>
          </a:p>
        </p:txBody>
      </p:sp>
      <p:sp>
        <p:nvSpPr>
          <p:cNvPr id="39975" name="Text Box 39"/>
          <p:cNvSpPr txBox="1">
            <a:spLocks noChangeArrowheads="1"/>
          </p:cNvSpPr>
          <p:nvPr/>
        </p:nvSpPr>
        <p:spPr bwMode="auto">
          <a:xfrm>
            <a:off x="6629400" y="3124200"/>
            <a:ext cx="1600200" cy="461963"/>
          </a:xfrm>
          <a:prstGeom prst="rect">
            <a:avLst/>
          </a:prstGeom>
          <a:noFill/>
          <a:ln w="9525">
            <a:noFill/>
            <a:miter lim="800000"/>
            <a:headEnd/>
            <a:tailEnd/>
          </a:ln>
        </p:spPr>
        <p:txBody>
          <a:bodyPr>
            <a:spAutoFit/>
          </a:bodyPr>
          <a:lstStyle/>
          <a:p>
            <a:pPr>
              <a:spcBef>
                <a:spcPct val="50000"/>
              </a:spcBef>
            </a:pPr>
            <a:r>
              <a:rPr lang="en-US" sz="2400">
                <a:latin typeface="Arial" charset="0"/>
              </a:rPr>
              <a:t>=   </a:t>
            </a:r>
            <a:r>
              <a:rPr lang="en-US" sz="2400">
                <a:solidFill>
                  <a:srgbClr val="FF0000"/>
                </a:solidFill>
                <a:latin typeface="Arial" charset="0"/>
              </a:rPr>
              <a:t>2,37</a:t>
            </a:r>
          </a:p>
        </p:txBody>
      </p:sp>
      <p:sp>
        <p:nvSpPr>
          <p:cNvPr id="10260" name="Text Box 41"/>
          <p:cNvSpPr txBox="1">
            <a:spLocks noChangeArrowheads="1"/>
          </p:cNvSpPr>
          <p:nvPr/>
        </p:nvSpPr>
        <p:spPr bwMode="auto">
          <a:xfrm>
            <a:off x="6858000" y="4191000"/>
            <a:ext cx="1981200" cy="461963"/>
          </a:xfrm>
          <a:prstGeom prst="rect">
            <a:avLst/>
          </a:prstGeom>
          <a:noFill/>
          <a:ln w="9525">
            <a:noFill/>
            <a:miter lim="800000"/>
            <a:headEnd/>
            <a:tailEnd/>
          </a:ln>
        </p:spPr>
        <p:txBody>
          <a:bodyPr>
            <a:spAutoFit/>
          </a:bodyPr>
          <a:lstStyle/>
          <a:p>
            <a:pPr>
              <a:spcBef>
                <a:spcPct val="50000"/>
              </a:spcBef>
            </a:pPr>
            <a:endParaRPr lang="en-US" sz="2400">
              <a:latin typeface="Arial" charset="0"/>
            </a:endParaRPr>
          </a:p>
        </p:txBody>
      </p:sp>
      <p:sp>
        <p:nvSpPr>
          <p:cNvPr id="39978" name="Text Box 42"/>
          <p:cNvSpPr txBox="1">
            <a:spLocks noChangeArrowheads="1"/>
          </p:cNvSpPr>
          <p:nvPr/>
        </p:nvSpPr>
        <p:spPr bwMode="auto">
          <a:xfrm>
            <a:off x="6629400" y="3962400"/>
            <a:ext cx="2057400" cy="461963"/>
          </a:xfrm>
          <a:prstGeom prst="rect">
            <a:avLst/>
          </a:prstGeom>
          <a:noFill/>
          <a:ln w="9525">
            <a:noFill/>
            <a:miter lim="800000"/>
            <a:headEnd/>
            <a:tailEnd/>
          </a:ln>
        </p:spPr>
        <p:txBody>
          <a:bodyPr>
            <a:spAutoFit/>
          </a:bodyPr>
          <a:lstStyle/>
          <a:p>
            <a:pPr>
              <a:spcBef>
                <a:spcPct val="50000"/>
              </a:spcBef>
            </a:pPr>
            <a:r>
              <a:rPr lang="en-US" sz="2400">
                <a:latin typeface="Arial" charset="0"/>
              </a:rPr>
              <a:t>= </a:t>
            </a:r>
            <a:r>
              <a:rPr lang="en-US" sz="2400">
                <a:solidFill>
                  <a:srgbClr val="FF0000"/>
                </a:solidFill>
                <a:latin typeface="Arial" charset="0"/>
              </a:rPr>
              <a:t>0,207</a:t>
            </a:r>
          </a:p>
        </p:txBody>
      </p:sp>
      <p:sp>
        <p:nvSpPr>
          <p:cNvPr id="39982" name="Text Box 46"/>
          <p:cNvSpPr txBox="1">
            <a:spLocks noChangeArrowheads="1"/>
          </p:cNvSpPr>
          <p:nvPr/>
        </p:nvSpPr>
        <p:spPr bwMode="auto">
          <a:xfrm>
            <a:off x="6629400" y="4876800"/>
            <a:ext cx="2057400" cy="461963"/>
          </a:xfrm>
          <a:prstGeom prst="rect">
            <a:avLst/>
          </a:prstGeom>
          <a:noFill/>
          <a:ln w="9525">
            <a:noFill/>
            <a:miter lim="800000"/>
            <a:headEnd/>
            <a:tailEnd/>
          </a:ln>
        </p:spPr>
        <p:txBody>
          <a:bodyPr>
            <a:spAutoFit/>
          </a:bodyPr>
          <a:lstStyle/>
          <a:p>
            <a:pPr>
              <a:spcBef>
                <a:spcPct val="50000"/>
              </a:spcBef>
            </a:pPr>
            <a:r>
              <a:rPr lang="en-US" sz="2400">
                <a:latin typeface="Arial" charset="0"/>
              </a:rPr>
              <a:t>= </a:t>
            </a:r>
            <a:r>
              <a:rPr lang="en-US" sz="2400">
                <a:solidFill>
                  <a:srgbClr val="FF0000"/>
                </a:solidFill>
                <a:latin typeface="Arial" charset="0"/>
              </a:rPr>
              <a:t>0,0223</a:t>
            </a:r>
          </a:p>
        </p:txBody>
      </p:sp>
      <p:sp>
        <p:nvSpPr>
          <p:cNvPr id="10263" name="Rectangle 53"/>
          <p:cNvSpPr>
            <a:spLocks noChangeArrowheads="1"/>
          </p:cNvSpPr>
          <p:nvPr/>
        </p:nvSpPr>
        <p:spPr bwMode="auto">
          <a:xfrm>
            <a:off x="990600" y="1676400"/>
            <a:ext cx="1708150" cy="461963"/>
          </a:xfrm>
          <a:prstGeom prst="rect">
            <a:avLst/>
          </a:prstGeom>
          <a:noFill/>
          <a:ln w="9525">
            <a:noFill/>
            <a:miter lim="800000"/>
            <a:headEnd/>
            <a:tailEnd/>
          </a:ln>
        </p:spPr>
        <p:txBody>
          <a:bodyPr wrap="none">
            <a:spAutoFit/>
          </a:bodyPr>
          <a:lstStyle/>
          <a:p>
            <a:r>
              <a:rPr lang="en-US" sz="2400" u="sng">
                <a:solidFill>
                  <a:srgbClr val="0000FF"/>
                </a:solidFill>
                <a:latin typeface="Arial" charset="0"/>
              </a:rPr>
              <a:t>Luyện tập :</a:t>
            </a:r>
          </a:p>
        </p:txBody>
      </p:sp>
      <p:sp>
        <p:nvSpPr>
          <p:cNvPr id="10264" name="Text Box 54"/>
          <p:cNvSpPr txBox="1">
            <a:spLocks noChangeArrowheads="1"/>
          </p:cNvSpPr>
          <p:nvPr/>
        </p:nvSpPr>
        <p:spPr bwMode="auto">
          <a:xfrm>
            <a:off x="3048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10265" name="Text Box 55"/>
          <p:cNvSpPr txBox="1">
            <a:spLocks noChangeArrowheads="1"/>
          </p:cNvSpPr>
          <p:nvPr/>
        </p:nvSpPr>
        <p:spPr bwMode="auto">
          <a:xfrm>
            <a:off x="1295400" y="990600"/>
            <a:ext cx="78486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9948"/>
                                        </p:tgtEl>
                                        <p:attrNameLst>
                                          <p:attrName>style.visibility</p:attrName>
                                        </p:attrNameLst>
                                      </p:cBhvr>
                                      <p:to>
                                        <p:strVal val="visible"/>
                                      </p:to>
                                    </p:set>
                                    <p:animEffect transition="in" filter="diamond(in)">
                                      <p:cBhvr>
                                        <p:cTn id="7" dur="500"/>
                                        <p:tgtEl>
                                          <p:spTgt spid="39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9949"/>
                                        </p:tgtEl>
                                        <p:attrNameLst>
                                          <p:attrName>style.visibility</p:attrName>
                                        </p:attrNameLst>
                                      </p:cBhvr>
                                      <p:to>
                                        <p:strVal val="visible"/>
                                      </p:to>
                                    </p:set>
                                    <p:animEffect transition="in" filter="diamond(in)">
                                      <p:cBhvr>
                                        <p:cTn id="12" dur="2000"/>
                                        <p:tgtEl>
                                          <p:spTgt spid="399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9950"/>
                                        </p:tgtEl>
                                        <p:attrNameLst>
                                          <p:attrName>style.visibility</p:attrName>
                                        </p:attrNameLst>
                                      </p:cBhvr>
                                      <p:to>
                                        <p:strVal val="visible"/>
                                      </p:to>
                                    </p:set>
                                    <p:animEffect transition="in" filter="diamond(in)">
                                      <p:cBhvr>
                                        <p:cTn id="17" dur="500"/>
                                        <p:tgtEl>
                                          <p:spTgt spid="39950"/>
                                        </p:tgtEl>
                                      </p:cBhvr>
                                    </p:animEffect>
                                  </p:childTnLst>
                                </p:cTn>
                              </p:par>
                            </p:childTnLst>
                          </p:cTn>
                        </p:par>
                        <p:par>
                          <p:cTn id="18" fill="hold" nodeType="afterGroup">
                            <p:stCondLst>
                              <p:cond delay="500"/>
                            </p:stCondLst>
                            <p:childTnLst>
                              <p:par>
                                <p:cTn id="19" presetID="8" presetClass="entr" presetSubtype="16" fill="hold" grpId="0" nodeType="afterEffect">
                                  <p:stCondLst>
                                    <p:cond delay="0"/>
                                  </p:stCondLst>
                                  <p:childTnLst>
                                    <p:set>
                                      <p:cBhvr>
                                        <p:cTn id="20" dur="1" fill="hold">
                                          <p:stCondLst>
                                            <p:cond delay="0"/>
                                          </p:stCondLst>
                                        </p:cTn>
                                        <p:tgtEl>
                                          <p:spTgt spid="39959"/>
                                        </p:tgtEl>
                                        <p:attrNameLst>
                                          <p:attrName>style.visibility</p:attrName>
                                        </p:attrNameLst>
                                      </p:cBhvr>
                                      <p:to>
                                        <p:strVal val="visible"/>
                                      </p:to>
                                    </p:set>
                                    <p:animEffect transition="in" filter="diamond(in)">
                                      <p:cBhvr>
                                        <p:cTn id="21" dur="2000"/>
                                        <p:tgtEl>
                                          <p:spTgt spid="3995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7" presetClass="entr" presetSubtype="8" fill="hold" grpId="0" nodeType="clickEffect">
                                  <p:stCondLst>
                                    <p:cond delay="0"/>
                                  </p:stCondLst>
                                  <p:childTnLst>
                                    <p:set>
                                      <p:cBhvr>
                                        <p:cTn id="25" dur="1" fill="hold">
                                          <p:stCondLst>
                                            <p:cond delay="0"/>
                                          </p:stCondLst>
                                        </p:cTn>
                                        <p:tgtEl>
                                          <p:spTgt spid="39963"/>
                                        </p:tgtEl>
                                        <p:attrNameLst>
                                          <p:attrName>style.visibility</p:attrName>
                                        </p:attrNameLst>
                                      </p:cBhvr>
                                      <p:to>
                                        <p:strVal val="visible"/>
                                      </p:to>
                                    </p:set>
                                    <p:anim calcmode="lin" valueType="num">
                                      <p:cBhvr additive="base">
                                        <p:cTn id="26" dur="5000" fill="hold"/>
                                        <p:tgtEl>
                                          <p:spTgt spid="39963"/>
                                        </p:tgtEl>
                                        <p:attrNameLst>
                                          <p:attrName>ppt_x</p:attrName>
                                        </p:attrNameLst>
                                      </p:cBhvr>
                                      <p:tavLst>
                                        <p:tav tm="0">
                                          <p:val>
                                            <p:strVal val="0-#ppt_w/2"/>
                                          </p:val>
                                        </p:tav>
                                        <p:tav tm="100000">
                                          <p:val>
                                            <p:strVal val="#ppt_x"/>
                                          </p:val>
                                        </p:tav>
                                      </p:tavLst>
                                    </p:anim>
                                    <p:anim calcmode="lin" valueType="num">
                                      <p:cBhvr additive="base">
                                        <p:cTn id="27" dur="5000" fill="hold"/>
                                        <p:tgtEl>
                                          <p:spTgt spid="39963"/>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nodeType="clickEffect">
                                  <p:stCondLst>
                                    <p:cond delay="0"/>
                                  </p:stCondLst>
                                  <p:childTnLst>
                                    <p:set>
                                      <p:cBhvr>
                                        <p:cTn id="31" dur="1" fill="hold">
                                          <p:stCondLst>
                                            <p:cond delay="0"/>
                                          </p:stCondLst>
                                        </p:cTn>
                                        <p:tgtEl>
                                          <p:spTgt spid="39957"/>
                                        </p:tgtEl>
                                        <p:attrNameLst>
                                          <p:attrName>style.visibility</p:attrName>
                                        </p:attrNameLst>
                                      </p:cBhvr>
                                      <p:to>
                                        <p:strVal val="visible"/>
                                      </p:to>
                                    </p:set>
                                    <p:animEffect transition="in" filter="diamond(in)">
                                      <p:cBhvr>
                                        <p:cTn id="32" dur="500"/>
                                        <p:tgtEl>
                                          <p:spTgt spid="399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9964"/>
                                        </p:tgtEl>
                                        <p:attrNameLst>
                                          <p:attrName>style.visibility</p:attrName>
                                        </p:attrNameLst>
                                      </p:cBhvr>
                                      <p:to>
                                        <p:strVal val="visible"/>
                                      </p:to>
                                    </p:set>
                                    <p:animEffect transition="in" filter="diamond(in)">
                                      <p:cBhvr>
                                        <p:cTn id="37" dur="1000"/>
                                        <p:tgtEl>
                                          <p:spTgt spid="3996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9958"/>
                                        </p:tgtEl>
                                        <p:attrNameLst>
                                          <p:attrName>style.visibility</p:attrName>
                                        </p:attrNameLst>
                                      </p:cBhvr>
                                      <p:to>
                                        <p:strVal val="visible"/>
                                      </p:to>
                                    </p:set>
                                    <p:animEffect transition="in" filter="checkerboard(across)">
                                      <p:cBhvr>
                                        <p:cTn id="42" dur="500"/>
                                        <p:tgtEl>
                                          <p:spTgt spid="3995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9965"/>
                                        </p:tgtEl>
                                        <p:attrNameLst>
                                          <p:attrName>style.visibility</p:attrName>
                                        </p:attrNameLst>
                                      </p:cBhvr>
                                      <p:to>
                                        <p:strVal val="visible"/>
                                      </p:to>
                                    </p:set>
                                    <p:animEffect transition="in" filter="diamond(in)">
                                      <p:cBhvr>
                                        <p:cTn id="47" dur="500"/>
                                        <p:tgtEl>
                                          <p:spTgt spid="3996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9969"/>
                                        </p:tgtEl>
                                        <p:attrNameLst>
                                          <p:attrName>style.visibility</p:attrName>
                                        </p:attrNameLst>
                                      </p:cBhvr>
                                      <p:to>
                                        <p:strVal val="visible"/>
                                      </p:to>
                                    </p:set>
                                    <p:animEffect transition="in" filter="checkerboard(across)">
                                      <p:cBhvr>
                                        <p:cTn id="52" dur="500"/>
                                        <p:tgtEl>
                                          <p:spTgt spid="3996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39975"/>
                                        </p:tgtEl>
                                        <p:attrNameLst>
                                          <p:attrName>style.visibility</p:attrName>
                                        </p:attrNameLst>
                                      </p:cBhvr>
                                      <p:to>
                                        <p:strVal val="visible"/>
                                      </p:to>
                                    </p:set>
                                    <p:animEffect transition="in" filter="diamond(in)">
                                      <p:cBhvr>
                                        <p:cTn id="57" dur="500"/>
                                        <p:tgtEl>
                                          <p:spTgt spid="3997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9970"/>
                                        </p:tgtEl>
                                        <p:attrNameLst>
                                          <p:attrName>style.visibility</p:attrName>
                                        </p:attrNameLst>
                                      </p:cBhvr>
                                      <p:to>
                                        <p:strVal val="visible"/>
                                      </p:to>
                                    </p:set>
                                    <p:animEffect transition="in" filter="checkerboard(across)">
                                      <p:cBhvr>
                                        <p:cTn id="62" dur="500"/>
                                        <p:tgtEl>
                                          <p:spTgt spid="3997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39978"/>
                                        </p:tgtEl>
                                        <p:attrNameLst>
                                          <p:attrName>style.visibility</p:attrName>
                                        </p:attrNameLst>
                                      </p:cBhvr>
                                      <p:to>
                                        <p:strVal val="visible"/>
                                      </p:to>
                                    </p:set>
                                    <p:animEffect transition="in" filter="diamond(in)">
                                      <p:cBhvr>
                                        <p:cTn id="67" dur="1000"/>
                                        <p:tgtEl>
                                          <p:spTgt spid="3997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39971"/>
                                        </p:tgtEl>
                                        <p:attrNameLst>
                                          <p:attrName>style.visibility</p:attrName>
                                        </p:attrNameLst>
                                      </p:cBhvr>
                                      <p:to>
                                        <p:strVal val="visible"/>
                                      </p:to>
                                    </p:set>
                                    <p:animEffect transition="in" filter="checkerboard(across)">
                                      <p:cBhvr>
                                        <p:cTn id="72" dur="500"/>
                                        <p:tgtEl>
                                          <p:spTgt spid="3997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39956"/>
                                        </p:tgtEl>
                                        <p:attrNameLst>
                                          <p:attrName>style.visibility</p:attrName>
                                        </p:attrNameLst>
                                      </p:cBhvr>
                                      <p:to>
                                        <p:strVal val="visible"/>
                                      </p:to>
                                    </p:set>
                                    <p:animEffect transition="in" filter="diamond(in)">
                                      <p:cBhvr>
                                        <p:cTn id="77" dur="500"/>
                                        <p:tgtEl>
                                          <p:spTgt spid="3995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8" presetClass="entr" presetSubtype="16" fill="hold" grpId="0" nodeType="clickEffect">
                                  <p:stCondLst>
                                    <p:cond delay="0"/>
                                  </p:stCondLst>
                                  <p:childTnLst>
                                    <p:set>
                                      <p:cBhvr>
                                        <p:cTn id="81" dur="1" fill="hold">
                                          <p:stCondLst>
                                            <p:cond delay="0"/>
                                          </p:stCondLst>
                                        </p:cTn>
                                        <p:tgtEl>
                                          <p:spTgt spid="39974"/>
                                        </p:tgtEl>
                                        <p:attrNameLst>
                                          <p:attrName>style.visibility</p:attrName>
                                        </p:attrNameLst>
                                      </p:cBhvr>
                                      <p:to>
                                        <p:strVal val="visible"/>
                                      </p:to>
                                    </p:set>
                                    <p:animEffect transition="in" filter="diamond(in)">
                                      <p:cBhvr>
                                        <p:cTn id="82" dur="500"/>
                                        <p:tgtEl>
                                          <p:spTgt spid="3997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8" presetClass="entr" presetSubtype="16" fill="hold" grpId="0" nodeType="clickEffect">
                                  <p:stCondLst>
                                    <p:cond delay="0"/>
                                  </p:stCondLst>
                                  <p:childTnLst>
                                    <p:set>
                                      <p:cBhvr>
                                        <p:cTn id="86" dur="1" fill="hold">
                                          <p:stCondLst>
                                            <p:cond delay="0"/>
                                          </p:stCondLst>
                                        </p:cTn>
                                        <p:tgtEl>
                                          <p:spTgt spid="39982"/>
                                        </p:tgtEl>
                                        <p:attrNameLst>
                                          <p:attrName>style.visibility</p:attrName>
                                        </p:attrNameLst>
                                      </p:cBhvr>
                                      <p:to>
                                        <p:strVal val="visible"/>
                                      </p:to>
                                    </p:set>
                                    <p:animEffect transition="in" filter="diamond(in)">
                                      <p:cBhvr>
                                        <p:cTn id="87" dur="500"/>
                                        <p:tgtEl>
                                          <p:spTgt spid="39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8" grpId="0"/>
      <p:bldP spid="39949" grpId="0"/>
      <p:bldP spid="39950" grpId="0"/>
      <p:bldP spid="39956" grpId="0"/>
      <p:bldP spid="39958" grpId="0"/>
      <p:bldP spid="39959" grpId="0"/>
      <p:bldP spid="39963" grpId="0"/>
      <p:bldP spid="39964" grpId="0"/>
      <p:bldP spid="39965" grpId="0"/>
      <p:bldP spid="39969" grpId="0"/>
      <p:bldP spid="39970" grpId="0"/>
      <p:bldP spid="39971" grpId="0"/>
      <p:bldP spid="39974" grpId="0"/>
      <p:bldP spid="39975" grpId="0"/>
      <p:bldP spid="39978" grpId="0"/>
      <p:bldP spid="399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9"/>
          <p:cNvSpPr txBox="1">
            <a:spLocks noChangeArrowheads="1"/>
          </p:cNvSpPr>
          <p:nvPr/>
        </p:nvSpPr>
        <p:spPr bwMode="auto">
          <a:xfrm>
            <a:off x="762000" y="1828800"/>
            <a:ext cx="5867400" cy="461963"/>
          </a:xfrm>
          <a:prstGeom prst="rect">
            <a:avLst/>
          </a:prstGeom>
          <a:noFill/>
          <a:ln w="9525">
            <a:noFill/>
            <a:miter lim="800000"/>
            <a:headEnd/>
            <a:tailEnd/>
          </a:ln>
        </p:spPr>
        <p:txBody>
          <a:bodyPr>
            <a:spAutoFit/>
          </a:bodyPr>
          <a:lstStyle/>
          <a:p>
            <a:pPr eaLnBrk="1" hangingPunct="1">
              <a:spcBef>
                <a:spcPct val="50000"/>
              </a:spcBef>
            </a:pPr>
            <a:r>
              <a:rPr lang="en-US" sz="2400" u="sng">
                <a:latin typeface="Arial" charset="0"/>
              </a:rPr>
              <a:t>Bài 2</a:t>
            </a:r>
            <a:r>
              <a:rPr lang="en-US" sz="2400">
                <a:latin typeface="Arial" charset="0"/>
              </a:rPr>
              <a:t> : Tính và so sánh hai kết quả </a:t>
            </a:r>
          </a:p>
        </p:txBody>
      </p:sp>
      <p:sp>
        <p:nvSpPr>
          <p:cNvPr id="24586" name="Text Box 10"/>
          <p:cNvSpPr txBox="1">
            <a:spLocks noChangeArrowheads="1"/>
          </p:cNvSpPr>
          <p:nvPr/>
        </p:nvSpPr>
        <p:spPr bwMode="auto">
          <a:xfrm>
            <a:off x="304800" y="2605088"/>
            <a:ext cx="4267200" cy="461962"/>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a/     12,9  :  10</a:t>
            </a:r>
          </a:p>
        </p:txBody>
      </p:sp>
      <p:sp>
        <p:nvSpPr>
          <p:cNvPr id="24587" name="Text Box 11"/>
          <p:cNvSpPr txBox="1">
            <a:spLocks noChangeArrowheads="1"/>
          </p:cNvSpPr>
          <p:nvPr/>
        </p:nvSpPr>
        <p:spPr bwMode="auto">
          <a:xfrm>
            <a:off x="1295400" y="3138488"/>
            <a:ext cx="12192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Arial" charset="0"/>
              </a:rPr>
              <a:t>1,29 </a:t>
            </a:r>
            <a:r>
              <a:rPr lang="en-US" sz="2400">
                <a:latin typeface="Arial" charset="0"/>
              </a:rPr>
              <a:t>         </a:t>
            </a:r>
          </a:p>
        </p:txBody>
      </p:sp>
      <p:sp>
        <p:nvSpPr>
          <p:cNvPr id="24588" name="Text Box 12"/>
          <p:cNvSpPr txBox="1">
            <a:spLocks noChangeArrowheads="1"/>
          </p:cNvSpPr>
          <p:nvPr/>
        </p:nvSpPr>
        <p:spPr bwMode="auto">
          <a:xfrm>
            <a:off x="3429000" y="2605088"/>
            <a:ext cx="2286000" cy="461962"/>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12,9  x   0,1</a:t>
            </a:r>
          </a:p>
        </p:txBody>
      </p:sp>
      <p:sp>
        <p:nvSpPr>
          <p:cNvPr id="24589" name="Text Box 13"/>
          <p:cNvSpPr txBox="1">
            <a:spLocks noChangeArrowheads="1"/>
          </p:cNvSpPr>
          <p:nvPr/>
        </p:nvSpPr>
        <p:spPr bwMode="auto">
          <a:xfrm>
            <a:off x="3733800" y="3138488"/>
            <a:ext cx="13716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Arial" charset="0"/>
              </a:rPr>
              <a:t>1,29</a:t>
            </a:r>
          </a:p>
        </p:txBody>
      </p:sp>
      <p:sp>
        <p:nvSpPr>
          <p:cNvPr id="24590" name="Text Box 14"/>
          <p:cNvSpPr txBox="1">
            <a:spLocks noChangeArrowheads="1"/>
          </p:cNvSpPr>
          <p:nvPr/>
        </p:nvSpPr>
        <p:spPr bwMode="auto">
          <a:xfrm>
            <a:off x="2743200" y="3214688"/>
            <a:ext cx="762000" cy="461962"/>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a:t>
            </a:r>
          </a:p>
        </p:txBody>
      </p:sp>
      <p:sp>
        <p:nvSpPr>
          <p:cNvPr id="24591" name="Text Box 15"/>
          <p:cNvSpPr txBox="1">
            <a:spLocks noChangeArrowheads="1"/>
          </p:cNvSpPr>
          <p:nvPr/>
        </p:nvSpPr>
        <p:spPr bwMode="auto">
          <a:xfrm>
            <a:off x="304800" y="3748088"/>
            <a:ext cx="2971800" cy="461962"/>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b/123,4  : 100</a:t>
            </a:r>
          </a:p>
        </p:txBody>
      </p:sp>
      <p:sp>
        <p:nvSpPr>
          <p:cNvPr id="24592" name="Text Box 16"/>
          <p:cNvSpPr txBox="1">
            <a:spLocks noChangeArrowheads="1"/>
          </p:cNvSpPr>
          <p:nvPr/>
        </p:nvSpPr>
        <p:spPr bwMode="auto">
          <a:xfrm>
            <a:off x="3505200" y="3748088"/>
            <a:ext cx="2667000" cy="461962"/>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123,4  x 0,01</a:t>
            </a:r>
          </a:p>
        </p:txBody>
      </p:sp>
      <p:sp>
        <p:nvSpPr>
          <p:cNvPr id="24593" name="Text Box 17"/>
          <p:cNvSpPr txBox="1">
            <a:spLocks noChangeArrowheads="1"/>
          </p:cNvSpPr>
          <p:nvPr/>
        </p:nvSpPr>
        <p:spPr bwMode="auto">
          <a:xfrm>
            <a:off x="1295400" y="4205288"/>
            <a:ext cx="16002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Arial" charset="0"/>
              </a:rPr>
              <a:t>1,234</a:t>
            </a:r>
          </a:p>
        </p:txBody>
      </p:sp>
      <p:sp>
        <p:nvSpPr>
          <p:cNvPr id="24594" name="Text Box 18"/>
          <p:cNvSpPr txBox="1">
            <a:spLocks noChangeArrowheads="1"/>
          </p:cNvSpPr>
          <p:nvPr/>
        </p:nvSpPr>
        <p:spPr bwMode="auto">
          <a:xfrm>
            <a:off x="3810000" y="4281488"/>
            <a:ext cx="2209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Arial" charset="0"/>
              </a:rPr>
              <a:t>1,234</a:t>
            </a:r>
          </a:p>
        </p:txBody>
      </p:sp>
      <p:sp>
        <p:nvSpPr>
          <p:cNvPr id="24595" name="Text Box 19"/>
          <p:cNvSpPr txBox="1">
            <a:spLocks noChangeArrowheads="1"/>
          </p:cNvSpPr>
          <p:nvPr/>
        </p:nvSpPr>
        <p:spPr bwMode="auto">
          <a:xfrm>
            <a:off x="2743200" y="4281488"/>
            <a:ext cx="457200" cy="461962"/>
          </a:xfrm>
          <a:prstGeom prst="rect">
            <a:avLst/>
          </a:prstGeom>
          <a:noFill/>
          <a:ln w="9525">
            <a:noFill/>
            <a:miter lim="800000"/>
            <a:headEnd/>
            <a:tailEnd/>
          </a:ln>
        </p:spPr>
        <p:txBody>
          <a:bodyPr>
            <a:spAutoFit/>
          </a:bodyPr>
          <a:lstStyle/>
          <a:p>
            <a:pPr eaLnBrk="1" hangingPunct="1">
              <a:spcBef>
                <a:spcPct val="50000"/>
              </a:spcBef>
            </a:pPr>
            <a:r>
              <a:rPr lang="en-US" sz="2400">
                <a:latin typeface="Arial" charset="0"/>
              </a:rPr>
              <a:t>=</a:t>
            </a:r>
          </a:p>
        </p:txBody>
      </p:sp>
      <p:sp>
        <p:nvSpPr>
          <p:cNvPr id="11277" name="Text Box 31"/>
          <p:cNvSpPr txBox="1">
            <a:spLocks noChangeArrowheads="1"/>
          </p:cNvSpPr>
          <p:nvPr/>
        </p:nvSpPr>
        <p:spPr bwMode="auto">
          <a:xfrm>
            <a:off x="3810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11278" name="Text Box 32"/>
          <p:cNvSpPr txBox="1">
            <a:spLocks noChangeArrowheads="1"/>
          </p:cNvSpPr>
          <p:nvPr/>
        </p:nvSpPr>
        <p:spPr bwMode="auto">
          <a:xfrm>
            <a:off x="1371600" y="990600"/>
            <a:ext cx="77724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586"/>
                                        </p:tgtEl>
                                        <p:attrNameLst>
                                          <p:attrName>style.visibility</p:attrName>
                                        </p:attrNameLst>
                                      </p:cBhvr>
                                      <p:to>
                                        <p:strVal val="visible"/>
                                      </p:to>
                                    </p:set>
                                    <p:animEffect transition="in" filter="checkerboard(across)">
                                      <p:cBhvr>
                                        <p:cTn id="7" dur="500"/>
                                        <p:tgtEl>
                                          <p:spTgt spid="245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4588"/>
                                        </p:tgtEl>
                                        <p:attrNameLst>
                                          <p:attrName>style.visibility</p:attrName>
                                        </p:attrNameLst>
                                      </p:cBhvr>
                                      <p:to>
                                        <p:strVal val="visible"/>
                                      </p:to>
                                    </p:set>
                                    <p:animEffect transition="in" filter="diamond(in)">
                                      <p:cBhvr>
                                        <p:cTn id="12" dur="2000"/>
                                        <p:tgtEl>
                                          <p:spTgt spid="245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4587"/>
                                        </p:tgtEl>
                                        <p:attrNameLst>
                                          <p:attrName>style.visibility</p:attrName>
                                        </p:attrNameLst>
                                      </p:cBhvr>
                                      <p:to>
                                        <p:strVal val="visible"/>
                                      </p:to>
                                    </p:set>
                                    <p:animEffect transition="in" filter="diamond(in)">
                                      <p:cBhvr>
                                        <p:cTn id="17" dur="2000"/>
                                        <p:tgtEl>
                                          <p:spTgt spid="245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4589"/>
                                        </p:tgtEl>
                                        <p:attrNameLst>
                                          <p:attrName>style.visibility</p:attrName>
                                        </p:attrNameLst>
                                      </p:cBhvr>
                                      <p:to>
                                        <p:strVal val="visible"/>
                                      </p:to>
                                    </p:set>
                                    <p:animEffect transition="in" filter="diamond(in)">
                                      <p:cBhvr>
                                        <p:cTn id="22" dur="2000"/>
                                        <p:tgtEl>
                                          <p:spTgt spid="2458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4590"/>
                                        </p:tgtEl>
                                        <p:attrNameLst>
                                          <p:attrName>style.visibility</p:attrName>
                                        </p:attrNameLst>
                                      </p:cBhvr>
                                      <p:to>
                                        <p:strVal val="visible"/>
                                      </p:to>
                                    </p:set>
                                    <p:animEffect transition="in" filter="box(in)">
                                      <p:cBhvr>
                                        <p:cTn id="27" dur="500"/>
                                        <p:tgtEl>
                                          <p:spTgt spid="2459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591"/>
                                        </p:tgtEl>
                                        <p:attrNameLst>
                                          <p:attrName>style.visibility</p:attrName>
                                        </p:attrNameLst>
                                      </p:cBhvr>
                                      <p:to>
                                        <p:strVal val="visible"/>
                                      </p:to>
                                    </p:set>
                                    <p:animEffect transition="in" filter="checkerboard(across)">
                                      <p:cBhvr>
                                        <p:cTn id="32" dur="500"/>
                                        <p:tgtEl>
                                          <p:spTgt spid="2459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4592"/>
                                        </p:tgtEl>
                                        <p:attrNameLst>
                                          <p:attrName>style.visibility</p:attrName>
                                        </p:attrNameLst>
                                      </p:cBhvr>
                                      <p:to>
                                        <p:strVal val="visible"/>
                                      </p:to>
                                    </p:set>
                                    <p:animEffect transition="in" filter="diamond(in)">
                                      <p:cBhvr>
                                        <p:cTn id="37" dur="2000"/>
                                        <p:tgtEl>
                                          <p:spTgt spid="2459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4593"/>
                                        </p:tgtEl>
                                        <p:attrNameLst>
                                          <p:attrName>style.visibility</p:attrName>
                                        </p:attrNameLst>
                                      </p:cBhvr>
                                      <p:to>
                                        <p:strVal val="visible"/>
                                      </p:to>
                                    </p:set>
                                    <p:animEffect transition="in" filter="box(in)">
                                      <p:cBhvr>
                                        <p:cTn id="42" dur="500"/>
                                        <p:tgtEl>
                                          <p:spTgt spid="2459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4594"/>
                                        </p:tgtEl>
                                        <p:attrNameLst>
                                          <p:attrName>style.visibility</p:attrName>
                                        </p:attrNameLst>
                                      </p:cBhvr>
                                      <p:to>
                                        <p:strVal val="visible"/>
                                      </p:to>
                                    </p:set>
                                    <p:animEffect transition="in" filter="checkerboard(across)">
                                      <p:cBhvr>
                                        <p:cTn id="47" dur="500"/>
                                        <p:tgtEl>
                                          <p:spTgt spid="2459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24595"/>
                                        </p:tgtEl>
                                        <p:attrNameLst>
                                          <p:attrName>style.visibility</p:attrName>
                                        </p:attrNameLst>
                                      </p:cBhvr>
                                      <p:to>
                                        <p:strVal val="visible"/>
                                      </p:to>
                                    </p:set>
                                    <p:animEffect transition="in" filter="diamond(in)">
                                      <p:cBhvr>
                                        <p:cTn id="52" dur="2000"/>
                                        <p:tgtEl>
                                          <p:spTgt spid="24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6" grpId="0"/>
      <p:bldP spid="24587" grpId="0"/>
      <p:bldP spid="24588" grpId="0"/>
      <p:bldP spid="24589" grpId="0"/>
      <p:bldP spid="24590" grpId="0"/>
      <p:bldP spid="24591" grpId="0"/>
      <p:bldP spid="24592" grpId="0"/>
      <p:bldP spid="24593" grpId="0"/>
      <p:bldP spid="24594" grpId="0"/>
      <p:bldP spid="2459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10"/>
          <p:cNvGraphicFramePr>
            <a:graphicFrameLocks noChangeAspect="1"/>
          </p:cNvGraphicFramePr>
          <p:nvPr>
            <p:ph sz="quarter" idx="2"/>
          </p:nvPr>
        </p:nvGraphicFramePr>
        <p:xfrm>
          <a:off x="8153400" y="1752600"/>
          <a:ext cx="393700" cy="763588"/>
        </p:xfrm>
        <a:graphic>
          <a:graphicData uri="http://schemas.openxmlformats.org/presentationml/2006/ole">
            <p:oleObj spid="_x0000_s1026" name="Equation" r:id="rId3" imgW="203112" imgH="393529" progId="Equation.3">
              <p:embed/>
            </p:oleObj>
          </a:graphicData>
        </a:graphic>
      </p:graphicFrame>
      <p:sp>
        <p:nvSpPr>
          <p:cNvPr id="1027" name="Text Box 6"/>
          <p:cNvSpPr txBox="1">
            <a:spLocks noChangeArrowheads="1"/>
          </p:cNvSpPr>
          <p:nvPr/>
        </p:nvSpPr>
        <p:spPr bwMode="auto">
          <a:xfrm>
            <a:off x="0" y="1752600"/>
            <a:ext cx="8915400" cy="1570038"/>
          </a:xfrm>
          <a:prstGeom prst="rect">
            <a:avLst/>
          </a:prstGeom>
          <a:noFill/>
          <a:ln w="9525">
            <a:noFill/>
            <a:miter lim="800000"/>
            <a:headEnd/>
            <a:tailEnd/>
          </a:ln>
        </p:spPr>
        <p:txBody>
          <a:bodyPr>
            <a:spAutoFit/>
          </a:bodyPr>
          <a:lstStyle/>
          <a:p>
            <a:pPr eaLnBrk="1" hangingPunct="1">
              <a:spcBef>
                <a:spcPct val="50000"/>
              </a:spcBef>
            </a:pPr>
            <a:r>
              <a:rPr lang="en-US" sz="2400" u="sng">
                <a:latin typeface="Arial" charset="0"/>
              </a:rPr>
              <a:t>Bài 3</a:t>
            </a:r>
            <a:r>
              <a:rPr lang="en-US" sz="2400">
                <a:latin typeface="Arial" charset="0"/>
              </a:rPr>
              <a:t> : Một kho gạo có 537,25 tấn gạo . Người ta lấy ra </a:t>
            </a:r>
          </a:p>
          <a:p>
            <a:pPr eaLnBrk="1" hangingPunct="1">
              <a:spcBef>
                <a:spcPct val="50000"/>
              </a:spcBef>
            </a:pPr>
            <a:r>
              <a:rPr lang="en-US" sz="2400">
                <a:latin typeface="Arial" charset="0"/>
              </a:rPr>
              <a:t>  số gạo trong kho . Hỏi trong kho còn lại bao nhiêu tấn gạo ?</a:t>
            </a:r>
          </a:p>
          <a:p>
            <a:pPr eaLnBrk="1" hangingPunct="1">
              <a:spcBef>
                <a:spcPct val="50000"/>
              </a:spcBef>
            </a:pPr>
            <a:endParaRPr lang="en-US" sz="2400">
              <a:latin typeface="Arial" charset="0"/>
            </a:endParaRPr>
          </a:p>
        </p:txBody>
      </p:sp>
      <p:sp>
        <p:nvSpPr>
          <p:cNvPr id="25620" name="Text Box 20"/>
          <p:cNvSpPr txBox="1">
            <a:spLocks noChangeArrowheads="1"/>
          </p:cNvSpPr>
          <p:nvPr/>
        </p:nvSpPr>
        <p:spPr bwMode="auto">
          <a:xfrm>
            <a:off x="3200400" y="3048000"/>
            <a:ext cx="5943600" cy="461963"/>
          </a:xfrm>
          <a:prstGeom prst="rect">
            <a:avLst/>
          </a:prstGeom>
          <a:noFill/>
          <a:ln w="9525">
            <a:noFill/>
            <a:miter lim="800000"/>
            <a:headEnd/>
            <a:tailEnd/>
          </a:ln>
        </p:spPr>
        <p:txBody>
          <a:bodyPr>
            <a:spAutoFit/>
          </a:bodyPr>
          <a:lstStyle/>
          <a:p>
            <a:pPr eaLnBrk="1" hangingPunct="1">
              <a:spcBef>
                <a:spcPct val="50000"/>
              </a:spcBef>
            </a:pPr>
            <a:r>
              <a:rPr lang="en-US" sz="2400" u="sng">
                <a:latin typeface="Arial" charset="0"/>
              </a:rPr>
              <a:t>Bài giải</a:t>
            </a:r>
            <a:r>
              <a:rPr lang="en-US" sz="2400">
                <a:latin typeface="Arial" charset="0"/>
              </a:rPr>
              <a:t> </a:t>
            </a:r>
          </a:p>
        </p:txBody>
      </p:sp>
      <p:sp>
        <p:nvSpPr>
          <p:cNvPr id="25622" name="Text Box 22"/>
          <p:cNvSpPr txBox="1">
            <a:spLocks noChangeArrowheads="1"/>
          </p:cNvSpPr>
          <p:nvPr/>
        </p:nvSpPr>
        <p:spPr bwMode="auto">
          <a:xfrm>
            <a:off x="2438400" y="3581400"/>
            <a:ext cx="8610600" cy="2770188"/>
          </a:xfrm>
          <a:prstGeom prst="rect">
            <a:avLst/>
          </a:prstGeom>
          <a:noFill/>
          <a:ln w="9525">
            <a:noFill/>
            <a:miter lim="800000"/>
            <a:headEnd/>
            <a:tailEnd/>
          </a:ln>
        </p:spPr>
        <p:txBody>
          <a:bodyPr>
            <a:spAutoFit/>
          </a:bodyPr>
          <a:lstStyle/>
          <a:p>
            <a:pPr eaLnBrk="1" hangingPunct="1">
              <a:spcBef>
                <a:spcPct val="50000"/>
              </a:spcBef>
            </a:pPr>
            <a:r>
              <a:rPr lang="en-US" sz="2400">
                <a:solidFill>
                  <a:srgbClr val="FF0000"/>
                </a:solidFill>
                <a:latin typeface="Arial" charset="0"/>
              </a:rPr>
              <a:t>Số tấn gạo đã lấy đi là :</a:t>
            </a:r>
          </a:p>
          <a:p>
            <a:pPr eaLnBrk="1" hangingPunct="1">
              <a:spcBef>
                <a:spcPct val="50000"/>
              </a:spcBef>
            </a:pPr>
            <a:r>
              <a:rPr lang="en-US" sz="2400">
                <a:solidFill>
                  <a:srgbClr val="FF0000"/>
                </a:solidFill>
                <a:latin typeface="Arial" charset="0"/>
              </a:rPr>
              <a:t>537,25 : 10    53,725(tấn )</a:t>
            </a:r>
          </a:p>
          <a:p>
            <a:pPr eaLnBrk="1" hangingPunct="1">
              <a:spcBef>
                <a:spcPct val="50000"/>
              </a:spcBef>
            </a:pPr>
            <a:r>
              <a:rPr lang="en-US" sz="2400">
                <a:solidFill>
                  <a:srgbClr val="FF0000"/>
                </a:solidFill>
                <a:latin typeface="Arial" charset="0"/>
              </a:rPr>
              <a:t>Số tấn gạo còn lại trong kho là :</a:t>
            </a:r>
          </a:p>
          <a:p>
            <a:pPr eaLnBrk="1" hangingPunct="1">
              <a:spcBef>
                <a:spcPct val="50000"/>
              </a:spcBef>
            </a:pPr>
            <a:r>
              <a:rPr lang="en-US" sz="2400">
                <a:solidFill>
                  <a:srgbClr val="FF0000"/>
                </a:solidFill>
                <a:latin typeface="Arial" charset="0"/>
              </a:rPr>
              <a:t>537,25  -  53,725    =   483,525  (tấn )</a:t>
            </a:r>
          </a:p>
          <a:p>
            <a:pPr eaLnBrk="1" hangingPunct="1">
              <a:spcBef>
                <a:spcPct val="50000"/>
              </a:spcBef>
            </a:pPr>
            <a:r>
              <a:rPr lang="en-US" sz="2400">
                <a:solidFill>
                  <a:srgbClr val="FF0000"/>
                </a:solidFill>
                <a:latin typeface="Arial" charset="0"/>
              </a:rPr>
              <a:t>                                    Đáp số    483,525 tấn </a:t>
            </a:r>
          </a:p>
        </p:txBody>
      </p:sp>
      <p:sp>
        <p:nvSpPr>
          <p:cNvPr id="1030" name="Text Box 24"/>
          <p:cNvSpPr txBox="1">
            <a:spLocks noChangeArrowheads="1"/>
          </p:cNvSpPr>
          <p:nvPr/>
        </p:nvSpPr>
        <p:spPr bwMode="auto">
          <a:xfrm>
            <a:off x="304800" y="990600"/>
            <a:ext cx="938213" cy="461963"/>
          </a:xfrm>
          <a:prstGeom prst="rect">
            <a:avLst/>
          </a:prstGeom>
          <a:noFill/>
          <a:ln w="9525">
            <a:noFill/>
            <a:miter lim="800000"/>
            <a:headEnd/>
            <a:tailEnd/>
          </a:ln>
        </p:spPr>
        <p:txBody>
          <a:bodyPr wrap="none">
            <a:spAutoFit/>
          </a:bodyPr>
          <a:lstStyle/>
          <a:p>
            <a:pPr eaLnBrk="1" hangingPunct="1"/>
            <a:r>
              <a:rPr lang="en-US" sz="2400" u="sng">
                <a:latin typeface="Arial" charset="0"/>
              </a:rPr>
              <a:t>Toán:</a:t>
            </a:r>
          </a:p>
        </p:txBody>
      </p:sp>
      <p:sp>
        <p:nvSpPr>
          <p:cNvPr id="1031" name="Text Box 25"/>
          <p:cNvSpPr txBox="1">
            <a:spLocks noChangeArrowheads="1"/>
          </p:cNvSpPr>
          <p:nvPr/>
        </p:nvSpPr>
        <p:spPr bwMode="auto">
          <a:xfrm>
            <a:off x="1295400" y="990600"/>
            <a:ext cx="7848600" cy="523875"/>
          </a:xfrm>
          <a:prstGeom prst="rect">
            <a:avLst/>
          </a:prstGeom>
          <a:noFill/>
          <a:ln w="9525">
            <a:noFill/>
            <a:miter lim="800000"/>
            <a:headEnd/>
            <a:tailEnd/>
          </a:ln>
        </p:spPr>
        <p:txBody>
          <a:bodyPr>
            <a:spAutoFit/>
          </a:bodyPr>
          <a:lstStyle/>
          <a:p>
            <a:pPr eaLnBrk="1" hangingPunct="1">
              <a:spcBef>
                <a:spcPct val="50000"/>
              </a:spcBef>
            </a:pPr>
            <a:r>
              <a:rPr lang="en-US" b="1">
                <a:solidFill>
                  <a:srgbClr val="FF0000"/>
                </a:solidFill>
                <a:latin typeface="Arial" charset="0"/>
              </a:rPr>
              <a:t>Chia một số thập phân cho 10,100,1000…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5620">
                                            <p:txEl>
                                              <p:pRg st="0" end="0"/>
                                            </p:txEl>
                                          </p:spTgt>
                                        </p:tgtEl>
                                        <p:attrNameLst>
                                          <p:attrName>style.visibility</p:attrName>
                                        </p:attrNameLst>
                                      </p:cBhvr>
                                      <p:to>
                                        <p:strVal val="visible"/>
                                      </p:to>
                                    </p:set>
                                    <p:animEffect transition="in" filter="diamond(in)">
                                      <p:cBhvr>
                                        <p:cTn id="7" dur="2000"/>
                                        <p:tgtEl>
                                          <p:spTgt spid="256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5622"/>
                                        </p:tgtEl>
                                        <p:attrNameLst>
                                          <p:attrName>style.visibility</p:attrName>
                                        </p:attrNameLst>
                                      </p:cBhvr>
                                      <p:to>
                                        <p:strVal val="visible"/>
                                      </p:to>
                                    </p:set>
                                    <p:anim calcmode="lin" valueType="num">
                                      <p:cBhvr additive="base">
                                        <p:cTn id="12" dur="500" fill="hold"/>
                                        <p:tgtEl>
                                          <p:spTgt spid="25622"/>
                                        </p:tgtEl>
                                        <p:attrNameLst>
                                          <p:attrName>ppt_x</p:attrName>
                                        </p:attrNameLst>
                                      </p:cBhvr>
                                      <p:tavLst>
                                        <p:tav tm="0">
                                          <p:val>
                                            <p:strVal val="0-#ppt_w/2"/>
                                          </p:val>
                                        </p:tav>
                                        <p:tav tm="100000">
                                          <p:val>
                                            <p:strVal val="#ppt_x"/>
                                          </p:val>
                                        </p:tav>
                                      </p:tavLst>
                                    </p:anim>
                                    <p:anim calcmode="lin" valueType="num">
                                      <p:cBhvr additive="base">
                                        <p:cTn id="13" dur="500" fill="hold"/>
                                        <p:tgtEl>
                                          <p:spTgt spid="256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22" grpId="0"/>
    </p:bld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1337</TotalTime>
  <Words>684</Words>
  <Application>Microsoft Office PowerPoint</Application>
  <PresentationFormat>On-screen Show (4:3)</PresentationFormat>
  <Paragraphs>135</Paragraphs>
  <Slides>10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Times New Roman</vt:lpstr>
      <vt:lpstr>Arial</vt:lpstr>
      <vt:lpstr>Wingdings</vt:lpstr>
      <vt:lpstr>Calibri</vt:lpstr>
      <vt:lpstr>Watermark</vt:lpstr>
      <vt:lpstr>Microsoft Equation 3.0</vt:lpstr>
      <vt:lpstr>   </vt:lpstr>
      <vt:lpstr>Slide 2</vt:lpstr>
      <vt:lpstr>Slide 3</vt:lpstr>
      <vt:lpstr>Slide 4</vt:lpstr>
      <vt:lpstr>Slide 5</vt:lpstr>
      <vt:lpstr>Slide 6</vt:lpstr>
      <vt:lpstr>Slide 7</vt:lpstr>
      <vt:lpstr>Slide 8</vt:lpstr>
      <vt:lpstr>Slide 9</vt:lpstr>
      <vt:lpstr>Slide 10</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476</cp:revision>
  <dcterms:created xsi:type="dcterms:W3CDTF">2007-12-10T14:21:31Z</dcterms:created>
  <dcterms:modified xsi:type="dcterms:W3CDTF">2016-06-30T03:34:35Z</dcterms:modified>
</cp:coreProperties>
</file>