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9" r:id="rId11"/>
    <p:sldId id="270" r:id="rId12"/>
    <p:sldId id="271" r:id="rId13"/>
    <p:sldId id="268" r:id="rId14"/>
    <p:sldId id="26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  <a:srgbClr val="FF3300"/>
    <a:srgbClr val="000000"/>
    <a:srgbClr val="3333FF"/>
    <a:srgbClr val="16F66B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0" autoAdjust="0"/>
    <p:restoredTop sz="94660"/>
  </p:normalViewPr>
  <p:slideViewPr>
    <p:cSldViewPr>
      <p:cViewPr varScale="1">
        <p:scale>
          <a:sx n="69" d="100"/>
          <a:sy n="69" d="100"/>
        </p:scale>
        <p:origin x="153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2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D26FBE-625A-41FB-9A81-3CC795BDA6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2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A14022-471C-44A3-B623-264EFFE15A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8AC37-7DE4-423D-A3FC-FB82B8DC416B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CFFA63-601A-4077-91BD-63F99D550678}" type="slidenum">
              <a:rPr lang="en-US"/>
              <a:pPr/>
              <a:t>10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0D27D-A789-489D-BB0E-9981CB52F317}" type="slidenum">
              <a:rPr lang="en-US"/>
              <a:pPr/>
              <a:t>11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01D3F-9BB6-4A48-B8F1-EE36014055DB}" type="slidenum">
              <a:rPr lang="en-US"/>
              <a:pPr/>
              <a:t>12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0F446-A40E-4809-B5B1-D3AF3017FDE9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EAAC4-2408-4DCE-BAB3-4C2C65DFEBBF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0613E9-D1E0-4CEA-B38E-DA54A10F8502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7E44E-83F8-43A3-9914-8EDB55679CFC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64E9-46CD-4AA9-809D-6FD779C9CA44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B953D-F360-48D8-B4CF-59A6CD30A463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C64F5-3FC9-4620-BB0D-E151BDC5CCB7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205362-9CC0-4B63-B421-57E32BAEAD63}" type="slidenum">
              <a:rPr lang="en-US"/>
              <a:pPr/>
              <a:t>7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F19B9-E55F-46EC-A85B-75944551F325}" type="slidenum">
              <a:rPr lang="en-US"/>
              <a:pPr/>
              <a:t>8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5B7DE-499D-414F-B630-BDB51C721462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92B6D-D28D-48DC-B614-7EC60EE034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FB327-6676-46EE-827D-0AAAF0FB9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069C5-B1E6-4D00-999E-9195413B3A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4910CE-D1F4-4AB9-BE9A-41205E597C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DC867-60E2-44C9-B73A-56BDBB041C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F2099-D03D-4C3C-9298-6491C26A4F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5BD8F-1FCD-40F7-902B-FB45CB74BC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BA5D6-F40B-41A0-A118-C3792D3E3C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44CF7-89AA-4301-90EB-D39BA90A13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495F2-FFC3-4D16-B336-3EB765B1A6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EAEF0-86F9-4C31-9A05-8EB34E2E0E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92637-EA44-49AD-B7F3-76E8F8CD01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440457-CAD7-439C-B512-1FE18C3B3E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LUU%20E\NHAC\Mp3%20cu\Moi%20tai\NoiVongTayLon_t1.mp3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30350" y="3206750"/>
            <a:ext cx="60769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3333FF"/>
                </a:solidFill>
              </a:rPr>
              <a:t>TRÂN TRỌNG KÍNH CHÀO </a:t>
            </a:r>
          </a:p>
          <a:p>
            <a:pPr algn="ctr"/>
            <a:r>
              <a:rPr lang="en-US" sz="3600" b="1">
                <a:solidFill>
                  <a:srgbClr val="3333FF"/>
                </a:solidFill>
              </a:rPr>
              <a:t>QUÍ THẦY, CÔ GIÁO </a:t>
            </a:r>
          </a:p>
          <a:p>
            <a:pPr algn="ctr"/>
            <a:r>
              <a:rPr lang="en-US" sz="3600" b="1">
                <a:solidFill>
                  <a:srgbClr val="3333FF"/>
                </a:solidFill>
              </a:rPr>
              <a:t>VỀ THĂM LỚP</a:t>
            </a:r>
            <a:r>
              <a:rPr lang="en-US" sz="2800"/>
              <a:t> </a:t>
            </a:r>
          </a:p>
        </p:txBody>
      </p:sp>
      <p:pic>
        <p:nvPicPr>
          <p:cNvPr id="2055" name="NoiVongTayLon_t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442325" y="544513"/>
            <a:ext cx="304800" cy="30480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081088" y="696913"/>
            <a:ext cx="7058025" cy="5387975"/>
          </a:xfrm>
          <a:prstGeom prst="rect">
            <a:avLst/>
          </a:prstGeom>
          <a:noFill/>
          <a:ln w="76200" cmpd="tri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235" fill="hold"/>
                                        <p:tgtEl>
                                          <p:spTgt spid="20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901950" y="3352800"/>
            <a:ext cx="351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Chía một số phập phân cho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800100" y="3200400"/>
            <a:ext cx="1660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72,58        19</a:t>
            </a:r>
          </a:p>
        </p:txBody>
      </p:sp>
      <p:grpSp>
        <p:nvGrpSpPr>
          <p:cNvPr id="39947" name="Group 11"/>
          <p:cNvGrpSpPr>
            <a:grpSpLocks/>
          </p:cNvGrpSpPr>
          <p:nvPr/>
        </p:nvGrpSpPr>
        <p:grpSpPr bwMode="auto">
          <a:xfrm>
            <a:off x="1841500" y="2973388"/>
            <a:ext cx="1062038" cy="911225"/>
            <a:chOff x="872" y="1060"/>
            <a:chExt cx="669" cy="574"/>
          </a:xfrm>
        </p:grpSpPr>
        <p:sp>
          <p:nvSpPr>
            <p:cNvPr id="39948" name="Line 12"/>
            <p:cNvSpPr>
              <a:spLocks noChangeShapeType="1"/>
            </p:cNvSpPr>
            <p:nvPr/>
          </p:nvSpPr>
          <p:spPr bwMode="auto">
            <a:xfrm>
              <a:off x="872" y="1060"/>
              <a:ext cx="0" cy="5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Line 13"/>
            <p:cNvSpPr>
              <a:spLocks noChangeShapeType="1"/>
            </p:cNvSpPr>
            <p:nvPr/>
          </p:nvSpPr>
          <p:spPr bwMode="auto">
            <a:xfrm>
              <a:off x="872" y="1443"/>
              <a:ext cx="6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1998663" y="3656013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3,82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784225" y="3503613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15 5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935038" y="3808413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0 38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217613" y="4111625"/>
            <a:ext cx="395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0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200775" y="3352800"/>
            <a:ext cx="2241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một số tự nhiên.</a:t>
            </a: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854075" y="2820988"/>
            <a:ext cx="7589838" cy="1746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674688" y="2593975"/>
            <a:ext cx="406400" cy="434975"/>
          </a:xfrm>
          <a:prstGeom prst="rect">
            <a:avLst/>
          </a:prstGeom>
          <a:solidFill>
            <a:srgbClr val="ABD9DD"/>
          </a:solidFill>
          <a:ln w="38100" cmpd="dbl">
            <a:solidFill>
              <a:srgbClr val="D685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A</a:t>
            </a:r>
          </a:p>
        </p:txBody>
      </p:sp>
      <p:sp>
        <p:nvSpPr>
          <p:cNvPr id="39999" name="Oval 63"/>
          <p:cNvSpPr>
            <a:spLocks noChangeArrowheads="1"/>
          </p:cNvSpPr>
          <p:nvPr/>
        </p:nvSpPr>
        <p:spPr bwMode="auto">
          <a:xfrm>
            <a:off x="3660775" y="5097463"/>
            <a:ext cx="835025" cy="8350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0000" name="Oval 64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0001" name="Oval 65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40002" name="Oval 66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40003" name="Oval 67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40004" name="Oval 68"/>
          <p:cNvSpPr>
            <a:spLocks noChangeArrowheads="1"/>
          </p:cNvSpPr>
          <p:nvPr/>
        </p:nvSpPr>
        <p:spPr bwMode="auto">
          <a:xfrm>
            <a:off x="3813175" y="51736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40005" name="Oval 69" descr="Blue tissue paper"/>
          <p:cNvSpPr>
            <a:spLocks noChangeArrowheads="1"/>
          </p:cNvSpPr>
          <p:nvPr/>
        </p:nvSpPr>
        <p:spPr bwMode="auto">
          <a:xfrm>
            <a:off x="3586163" y="5021263"/>
            <a:ext cx="987425" cy="987425"/>
          </a:xfrm>
          <a:prstGeom prst="ellipse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Start</a:t>
            </a:r>
          </a:p>
        </p:txBody>
      </p:sp>
      <p:sp>
        <p:nvSpPr>
          <p:cNvPr id="40006" name="Text Box 70"/>
          <p:cNvSpPr txBox="1">
            <a:spLocks noChangeArrowheads="1"/>
          </p:cNvSpPr>
          <p:nvPr/>
        </p:nvSpPr>
        <p:spPr bwMode="auto">
          <a:xfrm>
            <a:off x="6392863" y="3276600"/>
            <a:ext cx="877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…….</a:t>
            </a:r>
          </a:p>
        </p:txBody>
      </p:sp>
      <p:sp>
        <p:nvSpPr>
          <p:cNvPr id="40007" name="Text Box 71"/>
          <p:cNvSpPr txBox="1">
            <a:spLocks noChangeArrowheads="1"/>
          </p:cNvSpPr>
          <p:nvPr/>
        </p:nvSpPr>
        <p:spPr bwMode="auto">
          <a:xfrm>
            <a:off x="1763713" y="1089025"/>
            <a:ext cx="5922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Căn cứ vào các phép tính. Hãy điền các</a:t>
            </a:r>
          </a:p>
          <a:p>
            <a:r>
              <a:rPr lang="en-US" sz="2400" b="1">
                <a:solidFill>
                  <a:srgbClr val="FF3300"/>
                </a:solidFill>
              </a:rPr>
              <a:t>       từ còn thiếu vào chỗ chấm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400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7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00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0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0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00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00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400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40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40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40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005"/>
                  </p:tgtEl>
                </p:cond>
              </p:nextCondLst>
            </p:seq>
          </p:childTnLst>
        </p:cTn>
      </p:par>
    </p:tnLst>
    <p:bldLst>
      <p:bldP spid="39963" grpId="0"/>
      <p:bldP spid="39970" grpId="0" animBg="1"/>
      <p:bldP spid="39999" grpId="0" animBg="1"/>
      <p:bldP spid="40000" grpId="0" animBg="1"/>
      <p:bldP spid="40001" grpId="0" animBg="1"/>
      <p:bldP spid="40002" grpId="0" animBg="1"/>
      <p:bldP spid="40003" grpId="0" animBg="1"/>
      <p:bldP spid="40004" grpId="0" animBg="1"/>
      <p:bldP spid="40005" grpId="0" animBg="1"/>
      <p:bldP spid="400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763713" y="1089025"/>
            <a:ext cx="5922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Căn cứ vào các phép tính .Hãy điền các</a:t>
            </a:r>
          </a:p>
          <a:p>
            <a:r>
              <a:rPr lang="en-US" sz="2400" b="1">
                <a:solidFill>
                  <a:srgbClr val="FF3300"/>
                </a:solidFill>
              </a:rPr>
              <a:t>        từ còn thiếu vào chỗ chấm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351213" y="3032125"/>
            <a:ext cx="358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Chía một số phập phân cho 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012825" y="2746375"/>
            <a:ext cx="196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43,2 : 10 = 4,32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847725" y="3108325"/>
            <a:ext cx="2389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432,9 : 100 = 4,329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847725" y="3429000"/>
            <a:ext cx="281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13,96 : 1000 = 0,01396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745288" y="3032125"/>
            <a:ext cx="1849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10,100,1000…</a:t>
            </a: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776288" y="2517775"/>
            <a:ext cx="7969250" cy="15938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598488" y="2290763"/>
            <a:ext cx="406400" cy="434975"/>
          </a:xfrm>
          <a:prstGeom prst="rect">
            <a:avLst/>
          </a:prstGeom>
          <a:solidFill>
            <a:srgbClr val="ABD9DD"/>
          </a:solidFill>
          <a:ln w="38100" cmpd="dbl">
            <a:solidFill>
              <a:srgbClr val="D685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B</a:t>
            </a:r>
          </a:p>
        </p:txBody>
      </p:sp>
      <p:sp>
        <p:nvSpPr>
          <p:cNvPr id="42041" name="Oval 57"/>
          <p:cNvSpPr>
            <a:spLocks noChangeArrowheads="1"/>
          </p:cNvSpPr>
          <p:nvPr/>
        </p:nvSpPr>
        <p:spPr bwMode="auto">
          <a:xfrm>
            <a:off x="3813175" y="5249863"/>
            <a:ext cx="835025" cy="8350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2042" name="Oval 58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2043" name="Oval 59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42044" name="Oval 60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42045" name="Oval 61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42046" name="Oval 62"/>
          <p:cNvSpPr>
            <a:spLocks noChangeArrowheads="1"/>
          </p:cNvSpPr>
          <p:nvPr/>
        </p:nvSpPr>
        <p:spPr bwMode="auto">
          <a:xfrm>
            <a:off x="3965575" y="5326063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42047" name="Oval 63" descr="Parchment"/>
          <p:cNvSpPr>
            <a:spLocks noChangeArrowheads="1"/>
          </p:cNvSpPr>
          <p:nvPr/>
        </p:nvSpPr>
        <p:spPr bwMode="auto">
          <a:xfrm>
            <a:off x="3738563" y="5173663"/>
            <a:ext cx="987425" cy="987425"/>
          </a:xfrm>
          <a:prstGeom prst="ellipse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Start</a:t>
            </a:r>
          </a:p>
        </p:txBody>
      </p:sp>
      <p:sp>
        <p:nvSpPr>
          <p:cNvPr id="42048" name="Text Box 64"/>
          <p:cNvSpPr txBox="1">
            <a:spLocks noChangeArrowheads="1"/>
          </p:cNvSpPr>
          <p:nvPr/>
        </p:nvSpPr>
        <p:spPr bwMode="auto">
          <a:xfrm>
            <a:off x="6772275" y="2897188"/>
            <a:ext cx="125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0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42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0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0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20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2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2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42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2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2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047"/>
                  </p:tgtEl>
                </p:cond>
              </p:nextCondLst>
            </p:seq>
          </p:childTnLst>
        </p:cTn>
      </p:par>
    </p:tnLst>
    <p:bldLst>
      <p:bldP spid="42011" grpId="0"/>
      <p:bldP spid="42018" grpId="0" animBg="1"/>
      <p:bldP spid="42041" grpId="0" animBg="1"/>
      <p:bldP spid="42042" grpId="0" animBg="1"/>
      <p:bldP spid="42043" grpId="0" animBg="1"/>
      <p:bldP spid="42044" grpId="0" animBg="1"/>
      <p:bldP spid="42045" grpId="0" animBg="1"/>
      <p:bldP spid="42046" grpId="0" animBg="1"/>
      <p:bldP spid="42047" grpId="0" animBg="1"/>
      <p:bldP spid="420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976563" y="2339975"/>
            <a:ext cx="331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Chía một số tự nhiên cho 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1081088" y="2274888"/>
            <a:ext cx="1376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12           5</a:t>
            </a:r>
          </a:p>
        </p:txBody>
      </p:sp>
      <p:grpSp>
        <p:nvGrpSpPr>
          <p:cNvPr id="43028" name="Group 20"/>
          <p:cNvGrpSpPr>
            <a:grpSpLocks/>
          </p:cNvGrpSpPr>
          <p:nvPr/>
        </p:nvGrpSpPr>
        <p:grpSpPr bwMode="auto">
          <a:xfrm>
            <a:off x="2068513" y="2063750"/>
            <a:ext cx="757237" cy="911225"/>
            <a:chOff x="872" y="1060"/>
            <a:chExt cx="669" cy="574"/>
          </a:xfrm>
        </p:grpSpPr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872" y="1060"/>
              <a:ext cx="0" cy="5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auto">
            <a:xfrm>
              <a:off x="872" y="1443"/>
              <a:ext cx="6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2144713" y="27463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2,4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1217613" y="25939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2 0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1444625" y="29733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5995988" y="2349500"/>
            <a:ext cx="2066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m</a:t>
            </a:r>
            <a:r>
              <a:rPr lang="en-US" b="1"/>
              <a:t>ột số tự nhiên 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3036888" y="2728913"/>
            <a:ext cx="5254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mà thương tìm được là một số thập phân.</a:t>
            </a:r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776288" y="1911350"/>
            <a:ext cx="7666037" cy="15938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625475" y="1682750"/>
            <a:ext cx="406400" cy="434975"/>
          </a:xfrm>
          <a:prstGeom prst="rect">
            <a:avLst/>
          </a:prstGeom>
          <a:solidFill>
            <a:srgbClr val="ABD9DD"/>
          </a:solidFill>
          <a:ln w="38100" cmpd="dbl">
            <a:solidFill>
              <a:srgbClr val="D685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C</a:t>
            </a:r>
          </a:p>
        </p:txBody>
      </p:sp>
      <p:sp>
        <p:nvSpPr>
          <p:cNvPr id="43065" name="Oval 57"/>
          <p:cNvSpPr>
            <a:spLocks noChangeArrowheads="1"/>
          </p:cNvSpPr>
          <p:nvPr/>
        </p:nvSpPr>
        <p:spPr bwMode="auto">
          <a:xfrm>
            <a:off x="3736975" y="4946650"/>
            <a:ext cx="835025" cy="8350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3066" name="Oval 58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3067" name="Oval 59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43068" name="Oval 60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43069" name="Oval 61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43070" name="Oval 62"/>
          <p:cNvSpPr>
            <a:spLocks noChangeArrowheads="1"/>
          </p:cNvSpPr>
          <p:nvPr/>
        </p:nvSpPr>
        <p:spPr bwMode="auto">
          <a:xfrm>
            <a:off x="3813175" y="5022850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43071" name="Oval 63"/>
          <p:cNvSpPr>
            <a:spLocks noChangeArrowheads="1"/>
          </p:cNvSpPr>
          <p:nvPr/>
        </p:nvSpPr>
        <p:spPr bwMode="auto">
          <a:xfrm>
            <a:off x="3660775" y="4870450"/>
            <a:ext cx="987425" cy="987425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Start</a:t>
            </a:r>
          </a:p>
        </p:txBody>
      </p:sp>
      <p:sp>
        <p:nvSpPr>
          <p:cNvPr id="43072" name="Text Box 64"/>
          <p:cNvSpPr txBox="1">
            <a:spLocks noChangeArrowheads="1"/>
          </p:cNvSpPr>
          <p:nvPr/>
        </p:nvSpPr>
        <p:spPr bwMode="auto">
          <a:xfrm>
            <a:off x="6235700" y="2227263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………..</a:t>
            </a:r>
          </a:p>
        </p:txBody>
      </p:sp>
      <p:sp>
        <p:nvSpPr>
          <p:cNvPr id="43073" name="Text Box 65"/>
          <p:cNvSpPr txBox="1">
            <a:spLocks noChangeArrowheads="1"/>
          </p:cNvSpPr>
          <p:nvPr/>
        </p:nvSpPr>
        <p:spPr bwMode="auto">
          <a:xfrm>
            <a:off x="1763713" y="696913"/>
            <a:ext cx="5922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Căn cứ vào các phép tính. Hãy điền các</a:t>
            </a:r>
          </a:p>
          <a:p>
            <a:r>
              <a:rPr lang="en-US" sz="2400" b="1">
                <a:solidFill>
                  <a:srgbClr val="FF3300"/>
                </a:solidFill>
              </a:rPr>
              <a:t>         từ còn thiếu vào chỗ chấm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0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3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0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3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3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3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30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43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43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3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6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3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71"/>
                  </p:tgtEl>
                </p:cond>
              </p:nextCondLst>
            </p:seq>
          </p:childTnLst>
        </p:cTn>
      </p:par>
    </p:tnLst>
    <p:bldLst>
      <p:bldP spid="43036" grpId="0"/>
      <p:bldP spid="43037" grpId="0"/>
      <p:bldP spid="43043" grpId="0" animBg="1"/>
      <p:bldP spid="43065" grpId="0" animBg="1"/>
      <p:bldP spid="43066" grpId="0" animBg="1"/>
      <p:bldP spid="43067" grpId="0" animBg="1"/>
      <p:bldP spid="43068" grpId="0" animBg="1"/>
      <p:bldP spid="43069" grpId="0" animBg="1"/>
      <p:bldP spid="43070" grpId="0" animBg="1"/>
      <p:bldP spid="43071" grpId="0" animBg="1"/>
      <p:bldP spid="430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WordArt 4"/>
          <p:cNvSpPr>
            <a:spLocks noChangeArrowheads="1" noChangeShapeType="1" noTextEdit="1"/>
          </p:cNvSpPr>
          <p:nvPr/>
        </p:nvSpPr>
        <p:spPr bwMode="auto">
          <a:xfrm>
            <a:off x="1536700" y="849313"/>
            <a:ext cx="6081713" cy="34766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kern="10" dirty="0"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A7F7C2"/>
                </a:solidFill>
                <a:latin typeface="Times New Roman"/>
                <a:cs typeface="Times New Roman"/>
              </a:rPr>
              <a:t>TIẾT HỌC </a:t>
            </a:r>
            <a:r>
              <a:rPr lang="vi-VN" sz="3600" kern="10"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A7F7C2"/>
                </a:solidFill>
                <a:latin typeface="Times New Roman"/>
                <a:cs typeface="Times New Roman"/>
              </a:rPr>
              <a:t>KẾT </a:t>
            </a:r>
            <a:r>
              <a:rPr lang="vi-VN" sz="3600" kern="10" smtClean="0"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A7F7C2"/>
                </a:solidFill>
                <a:latin typeface="Times New Roman"/>
                <a:cs typeface="Times New Roman"/>
              </a:rPr>
              <a:t>THÚC</a:t>
            </a:r>
            <a:endParaRPr lang="vi-VN" sz="3600" kern="10" dirty="0">
              <a:ln w="28575">
                <a:solidFill>
                  <a:srgbClr val="FF0066"/>
                </a:solidFill>
                <a:round/>
                <a:headEnd/>
                <a:tailEnd/>
              </a:ln>
              <a:solidFill>
                <a:srgbClr val="A7F7C2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7F7C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7F7C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68" name="Oval 28"/>
          <p:cNvSpPr>
            <a:spLocks noChangeArrowheads="1"/>
          </p:cNvSpPr>
          <p:nvPr/>
        </p:nvSpPr>
        <p:spPr bwMode="auto">
          <a:xfrm>
            <a:off x="549275" y="2670175"/>
            <a:ext cx="835025" cy="8350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35872" name="Oval 32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35873" name="Oval 33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35874" name="Oval 34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35875" name="Oval 35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35876" name="Oval 36"/>
          <p:cNvSpPr>
            <a:spLocks noChangeArrowheads="1"/>
          </p:cNvSpPr>
          <p:nvPr/>
        </p:nvSpPr>
        <p:spPr bwMode="auto">
          <a:xfrm>
            <a:off x="625475" y="2746375"/>
            <a:ext cx="682625" cy="682625"/>
          </a:xfrm>
          <a:prstGeom prst="ellipse">
            <a:avLst/>
          </a:prstGeom>
          <a:gradFill rotWithShape="1">
            <a:gsLst>
              <a:gs pos="0">
                <a:srgbClr val="16F66B"/>
              </a:gs>
              <a:gs pos="100000">
                <a:srgbClr val="16F66B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35877" name="Oval 37" descr="Blue tissue paper"/>
          <p:cNvSpPr>
            <a:spLocks noChangeArrowheads="1"/>
          </p:cNvSpPr>
          <p:nvPr/>
        </p:nvSpPr>
        <p:spPr bwMode="auto">
          <a:xfrm>
            <a:off x="398463" y="2593975"/>
            <a:ext cx="987425" cy="987425"/>
          </a:xfrm>
          <a:prstGeom prst="ellipse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77"/>
                  </p:tgtEl>
                </p:cond>
              </p:nextCondLst>
            </p:seq>
          </p:childTnLst>
        </p:cTn>
      </p:par>
    </p:tnLst>
    <p:bldLst>
      <p:bldP spid="35868" grpId="0" animBg="1"/>
      <p:bldP spid="35872" grpId="0" animBg="1"/>
      <p:bldP spid="35873" grpId="0" animBg="1"/>
      <p:bldP spid="35874" grpId="0" animBg="1"/>
      <p:bldP spid="35875" grpId="0" animBg="1"/>
      <p:bldP spid="35876" grpId="0" animBg="1"/>
      <p:bldP spid="358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65575" y="773113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/>
              <a:t>TOÁN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1152525"/>
            <a:ext cx="2225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Kiểm tra bài cũ :</a:t>
            </a:r>
            <a:r>
              <a:rPr lang="en-US" sz="2000" b="1"/>
              <a:t> 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25475" y="1682750"/>
            <a:ext cx="8164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1. Muốn chia một số thập phân cho 10,100,1000 …ta làm thế nào ?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231900" y="2232025"/>
            <a:ext cx="6862763" cy="10445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Muốn chia một số thập phân</a:t>
            </a:r>
            <a:r>
              <a:rPr lang="en-US" b="1"/>
              <a:t> </a:t>
            </a:r>
            <a:r>
              <a:rPr lang="en-US" sz="2000" b="1"/>
              <a:t>cho 10,100,1000… ta chỉ </a:t>
            </a:r>
          </a:p>
          <a:p>
            <a:r>
              <a:rPr lang="en-US" sz="2000" b="1"/>
              <a:t>việc chuyển dấu phảy của số đó lần lượt sang bên trái </a:t>
            </a:r>
          </a:p>
          <a:p>
            <a:r>
              <a:rPr lang="en-US" sz="2000" b="1"/>
              <a:t>một, hai, ba … chữ số</a:t>
            </a:r>
            <a:r>
              <a:rPr lang="en-US" sz="2000"/>
              <a:t> .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081088" y="1741488"/>
            <a:ext cx="4525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2.Tính nhẩm bài 1a (SGK – trang 66)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309688" y="2176463"/>
            <a:ext cx="2503487" cy="4349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43,2 : 10 = 4,32 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344988" y="2176463"/>
            <a:ext cx="2882900" cy="4349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0,65 : 10 = 0,065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309688" y="2994025"/>
            <a:ext cx="2497137" cy="4349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432,9 : 100 = 4,329 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344988" y="2994025"/>
            <a:ext cx="2851150" cy="4349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13,96 : 1000 = 0,01396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79" grpId="1"/>
      <p:bldP spid="3080" grpId="0" animBg="1"/>
      <p:bldP spid="3080" grpId="1" animBg="1"/>
      <p:bldP spid="3081" grpId="0"/>
      <p:bldP spid="3082" grpId="0" animBg="1"/>
      <p:bldP spid="3083" grpId="0" animBg="1"/>
      <p:bldP spid="3084" grpId="0" animBg="1"/>
      <p:bldP spid="30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08425" y="66675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/>
              <a:t>TOÁN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55750" y="1133475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835025" y="2214563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Ví dụ 1 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201863" y="2273300"/>
            <a:ext cx="1738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27 : 4 = ? (m)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308475" y="2501900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2 7</a:t>
            </a:r>
          </a:p>
        </p:txBody>
      </p:sp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5692775" y="2366963"/>
            <a:ext cx="1441450" cy="987425"/>
            <a:chOff x="1111" y="2064"/>
            <a:chExt cx="908" cy="622"/>
          </a:xfrm>
        </p:grpSpPr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973763" y="242570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532313" y="28225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821363" y="28971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835525" y="280511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030913" y="2895600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,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6148388" y="28971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375400" y="28971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5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857750" y="32019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138738" y="32019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5160963" y="34893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758825" y="4111625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Ví dụ 2 :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2260600" y="4122738"/>
            <a:ext cx="1485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43 : 52  = ?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4630738" y="4729163"/>
            <a:ext cx="60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4 3 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157788" y="47783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6388100" y="47021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5 2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4852988" y="509905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5156200" y="509905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5459413" y="509905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6278563" y="52339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6543675" y="5173663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,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6754813" y="52339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7037388" y="52339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178425" y="54610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459413" y="546100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</a:t>
            </a:r>
          </a:p>
        </p:txBody>
      </p:sp>
      <p:grpSp>
        <p:nvGrpSpPr>
          <p:cNvPr id="8230" name="Group 38"/>
          <p:cNvGrpSpPr>
            <a:grpSpLocks/>
          </p:cNvGrpSpPr>
          <p:nvPr/>
        </p:nvGrpSpPr>
        <p:grpSpPr bwMode="auto">
          <a:xfrm>
            <a:off x="6242050" y="4643438"/>
            <a:ext cx="1441450" cy="987425"/>
            <a:chOff x="1111" y="2064"/>
            <a:chExt cx="908" cy="622"/>
          </a:xfrm>
        </p:grpSpPr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Line 40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4972050" y="4656138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,</a:t>
            </a:r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8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5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2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6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  <p:bldP spid="8201" grpId="0"/>
      <p:bldP spid="8205" grpId="0"/>
      <p:bldP spid="8207" grpId="0"/>
      <p:bldP spid="8208" grpId="0"/>
      <p:bldP spid="8209" grpId="0"/>
      <p:bldP spid="8210" grpId="0"/>
      <p:bldP spid="8211" grpId="0"/>
      <p:bldP spid="8212" grpId="0"/>
      <p:bldP spid="8213" grpId="0"/>
      <p:bldP spid="8214" grpId="0"/>
      <p:bldP spid="8215" grpId="0"/>
      <p:bldP spid="8216" grpId="0"/>
      <p:bldP spid="8217" grpId="0"/>
      <p:bldP spid="8218" grpId="0"/>
      <p:bldP spid="8219" grpId="0"/>
      <p:bldP spid="8220" grpId="0"/>
      <p:bldP spid="8221" grpId="0"/>
      <p:bldP spid="8222" grpId="0"/>
      <p:bldP spid="8223" grpId="0"/>
      <p:bldP spid="8224" grpId="0"/>
      <p:bldP spid="8225" grpId="0"/>
      <p:bldP spid="8226" grpId="0"/>
      <p:bldP spid="8227" grpId="0"/>
      <p:bldP spid="8228" grpId="0"/>
      <p:bldP spid="8229" grpId="0"/>
      <p:bldP spid="82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08425" y="771525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/>
              <a:t>TOÁN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55750" y="1285875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25475" y="3044825"/>
            <a:ext cx="8050213" cy="19780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sz="2000" b="1">
                <a:solidFill>
                  <a:srgbClr val="FF0066"/>
                </a:solidFill>
              </a:rPr>
              <a:t>Khi chia một số tự nhiên cho một số tự nhiên mà còn dư, ta tiếp </a:t>
            </a:r>
          </a:p>
          <a:p>
            <a:pPr marL="342900" indent="-342900"/>
            <a:r>
              <a:rPr lang="en-US" sz="2000" b="1">
                <a:solidFill>
                  <a:srgbClr val="FF0066"/>
                </a:solidFill>
              </a:rPr>
              <a:t>tục chia như sau :</a:t>
            </a:r>
          </a:p>
          <a:p>
            <a:pPr marL="342900" indent="-342900">
              <a:buFontTx/>
              <a:buChar char="•"/>
            </a:pPr>
            <a:r>
              <a:rPr lang="en-US" sz="2000" b="1">
                <a:solidFill>
                  <a:srgbClr val="FF0066"/>
                </a:solidFill>
              </a:rPr>
              <a:t>Viết dấu phảy vào bên phải số thương</a:t>
            </a:r>
          </a:p>
          <a:p>
            <a:pPr marL="342900" indent="-342900">
              <a:buFontTx/>
              <a:buChar char="•"/>
            </a:pPr>
            <a:r>
              <a:rPr lang="en-US" sz="2000" b="1">
                <a:solidFill>
                  <a:srgbClr val="FF0066"/>
                </a:solidFill>
              </a:rPr>
              <a:t>Viết thêm vào bên phải số dư một chữ số 0 rồi chia tiếp</a:t>
            </a:r>
          </a:p>
          <a:p>
            <a:pPr marL="342900" indent="-342900">
              <a:buFontTx/>
              <a:buChar char="•"/>
            </a:pPr>
            <a:r>
              <a:rPr lang="en-US" sz="2000" b="1">
                <a:solidFill>
                  <a:srgbClr val="FF0066"/>
                </a:solidFill>
              </a:rPr>
              <a:t>Nếu còn dư nữa, ta lại viết thêm vào bên phải số dư mới một </a:t>
            </a:r>
          </a:p>
          <a:p>
            <a:pPr marL="342900" indent="-342900"/>
            <a:r>
              <a:rPr lang="en-US" sz="2000" b="1">
                <a:solidFill>
                  <a:srgbClr val="FF0066"/>
                </a:solidFill>
              </a:rPr>
              <a:t>     chữ số 0 rồi tiếp tục chia, và có thể cứ làm như thế mãi.</a:t>
            </a:r>
            <a:endParaRPr lang="en-US">
              <a:solidFill>
                <a:srgbClr val="FF0066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736975" y="2443163"/>
            <a:ext cx="130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Ghi nhớ</a:t>
            </a:r>
            <a:r>
              <a:rPr lang="en-US" b="1"/>
              <a:t>: 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 animBg="1"/>
      <p:bldP spid="92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971925" y="696913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763713" y="1000125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360738" y="4340225"/>
            <a:ext cx="2424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 u="sng"/>
              <a:t>Bài tập thực hành</a:t>
            </a:r>
            <a:r>
              <a:rPr lang="en-US" sz="2000" b="1"/>
              <a:t>: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49275" y="5032375"/>
            <a:ext cx="2887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 u="sng"/>
              <a:t>Bài 1</a:t>
            </a:r>
            <a:r>
              <a:rPr lang="en-US" sz="2000" b="1" i="1"/>
              <a:t>: Đặt tính rồi tính</a:t>
            </a:r>
            <a:r>
              <a:rPr lang="en-US" sz="2000" b="1"/>
              <a:t> 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584575" y="5032375"/>
            <a:ext cx="1322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a.    12 : 5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637213" y="5010150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23 : 4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327900" y="5010150"/>
            <a:ext cx="1114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882 : 36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602038" y="5705475"/>
            <a:ext cx="1336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b.   15 : 8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646738" y="5688013"/>
            <a:ext cx="973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75 : 12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354888" y="5705475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81 : 4</a:t>
            </a: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1081088" y="2163763"/>
            <a:ext cx="7261225" cy="17970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b="1">
                <a:solidFill>
                  <a:srgbClr val="FF0066"/>
                </a:solidFill>
              </a:rPr>
              <a:t>Khi chia một số tự nhiên cho một số tự nhiên mà còn dư, </a:t>
            </a:r>
          </a:p>
          <a:p>
            <a:pPr marL="342900" indent="-342900"/>
            <a:r>
              <a:rPr lang="en-US" b="1">
                <a:solidFill>
                  <a:srgbClr val="FF0066"/>
                </a:solidFill>
              </a:rPr>
              <a:t>ta tiếp tục chia như sau :</a:t>
            </a:r>
          </a:p>
          <a:p>
            <a:pPr marL="342900" indent="-342900"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Viết dấu phảy vào bên phải số thương</a:t>
            </a:r>
          </a:p>
          <a:p>
            <a:pPr marL="342900" indent="-342900"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Viết thêm vào bên phải số dư một chữ số 0 rồi chia tiếp</a:t>
            </a:r>
          </a:p>
          <a:p>
            <a:pPr marL="342900" indent="-342900"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Nếu còn dư nữa, ta lại viết thêm vào bên phải số dư mới một </a:t>
            </a:r>
          </a:p>
          <a:p>
            <a:pPr marL="342900" indent="-342900"/>
            <a:r>
              <a:rPr lang="en-US" b="1">
                <a:solidFill>
                  <a:srgbClr val="FF0066"/>
                </a:solidFill>
              </a:rPr>
              <a:t>     chữ số 0 rồi tiếp tục chia, và có thể cứ làm như thế mãi.</a:t>
            </a:r>
            <a:endParaRPr lang="en-US" sz="1600">
              <a:solidFill>
                <a:srgbClr val="FF0066"/>
              </a:solidFill>
            </a:endParaRP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3965575" y="1682750"/>
            <a:ext cx="130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Ghi nhớ</a:t>
            </a:r>
            <a:r>
              <a:rPr lang="en-US" b="1"/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049713" y="1076325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841500" y="1531938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438525" y="2290763"/>
            <a:ext cx="2424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 u="sng"/>
              <a:t>Bài tập thực hành</a:t>
            </a:r>
            <a:r>
              <a:rPr lang="en-US" sz="2000" b="1"/>
              <a:t>: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732213" y="2805113"/>
            <a:ext cx="179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u="sng"/>
              <a:t>Đáp án bài 1 a</a:t>
            </a:r>
            <a:r>
              <a:rPr lang="en-US" sz="2000" b="1" i="1" u="sng"/>
              <a:t> 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487488" y="3278188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12 : 5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216400" y="3278188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23 : 4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7100888" y="3278188"/>
            <a:ext cx="1114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882 : 36</a:t>
            </a:r>
          </a:p>
        </p:txBody>
      </p:sp>
      <p:grpSp>
        <p:nvGrpSpPr>
          <p:cNvPr id="14352" name="Group 16"/>
          <p:cNvGrpSpPr>
            <a:grpSpLocks/>
          </p:cNvGrpSpPr>
          <p:nvPr/>
        </p:nvGrpSpPr>
        <p:grpSpPr bwMode="auto">
          <a:xfrm>
            <a:off x="1309688" y="3808413"/>
            <a:ext cx="911225" cy="987425"/>
            <a:chOff x="1111" y="2064"/>
            <a:chExt cx="908" cy="622"/>
          </a:xfrm>
        </p:grpSpPr>
        <p:sp>
          <p:nvSpPr>
            <p:cNvPr id="14353" name="Line 17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18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4344988" y="3808413"/>
            <a:ext cx="835025" cy="987425"/>
            <a:chOff x="1111" y="2064"/>
            <a:chExt cx="908" cy="622"/>
          </a:xfrm>
        </p:grpSpPr>
        <p:sp>
          <p:nvSpPr>
            <p:cNvPr id="14356" name="Line 20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8" name="Group 22"/>
          <p:cNvGrpSpPr>
            <a:grpSpLocks/>
          </p:cNvGrpSpPr>
          <p:nvPr/>
        </p:nvGrpSpPr>
        <p:grpSpPr bwMode="auto">
          <a:xfrm>
            <a:off x="7380288" y="3808413"/>
            <a:ext cx="911225" cy="987425"/>
            <a:chOff x="1111" y="2064"/>
            <a:chExt cx="908" cy="622"/>
          </a:xfrm>
        </p:grpSpPr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534988" y="38846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12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1530350" y="385921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5</a:t>
            </a: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3376613" y="39354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23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479925" y="38941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6394450" y="393541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882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380288" y="38846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36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460500" y="434022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2,4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681038" y="41878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854075" y="41878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854075" y="447357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502150" y="4322763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5,75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509963" y="42640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16338" y="42640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3738563" y="45497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2 0</a:t>
            </a: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3965575" y="49291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6394450" y="41703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162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6697663" y="4702175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00</a:t>
            </a: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7380288" y="4264025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24,5</a:t>
            </a:r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6546850" y="4416425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180</a:t>
            </a:r>
          </a:p>
        </p:txBody>
      </p:sp>
      <p:sp>
        <p:nvSpPr>
          <p:cNvPr id="14382" name="Rectangle 46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049713" y="1076325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841500" y="1608138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438525" y="2443163"/>
            <a:ext cx="2424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 u="sng"/>
              <a:t>Bài tập thực hành</a:t>
            </a:r>
            <a:r>
              <a:rPr lang="en-US" sz="2000" b="1"/>
              <a:t>: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732213" y="2957513"/>
            <a:ext cx="180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u="sng"/>
              <a:t>Đáp án bài 1 b</a:t>
            </a:r>
            <a:r>
              <a:rPr lang="en-US" sz="2000" b="1" i="1" u="sng"/>
              <a:t> </a:t>
            </a:r>
          </a:p>
        </p:txBody>
      </p:sp>
      <p:grpSp>
        <p:nvGrpSpPr>
          <p:cNvPr id="16396" name="Group 12"/>
          <p:cNvGrpSpPr>
            <a:grpSpLocks/>
          </p:cNvGrpSpPr>
          <p:nvPr/>
        </p:nvGrpSpPr>
        <p:grpSpPr bwMode="auto">
          <a:xfrm>
            <a:off x="1689100" y="3960813"/>
            <a:ext cx="911225" cy="987425"/>
            <a:chOff x="1111" y="2064"/>
            <a:chExt cx="908" cy="622"/>
          </a:xfrm>
        </p:grpSpPr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Line 14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9" name="Group 15"/>
          <p:cNvGrpSpPr>
            <a:grpSpLocks/>
          </p:cNvGrpSpPr>
          <p:nvPr/>
        </p:nvGrpSpPr>
        <p:grpSpPr bwMode="auto">
          <a:xfrm>
            <a:off x="4344988" y="3960813"/>
            <a:ext cx="835025" cy="987425"/>
            <a:chOff x="1111" y="2064"/>
            <a:chExt cx="908" cy="622"/>
          </a:xfrm>
        </p:grpSpPr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02" name="Group 18"/>
          <p:cNvGrpSpPr>
            <a:grpSpLocks/>
          </p:cNvGrpSpPr>
          <p:nvPr/>
        </p:nvGrpSpPr>
        <p:grpSpPr bwMode="auto">
          <a:xfrm>
            <a:off x="7380288" y="3960813"/>
            <a:ext cx="911225" cy="987425"/>
            <a:chOff x="1111" y="2064"/>
            <a:chExt cx="908" cy="622"/>
          </a:xfrm>
        </p:grpSpPr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>
              <a:off x="1111" y="2064"/>
              <a:ext cx="0" cy="6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Line 20"/>
            <p:cNvSpPr>
              <a:spLocks noChangeShapeType="1"/>
            </p:cNvSpPr>
            <p:nvPr/>
          </p:nvSpPr>
          <p:spPr bwMode="auto">
            <a:xfrm>
              <a:off x="1111" y="2351"/>
              <a:ext cx="9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34988" y="40370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15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1754188" y="401161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376613" y="40878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75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4479925" y="4046538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12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6394450" y="4087813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81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7380288" y="403701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1684338" y="449262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1,875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681038" y="43402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854075" y="43402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854075" y="4625975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60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502150" y="4475163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6,25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509963" y="44164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3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3716338" y="44164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3738563" y="47021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6 0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3965575" y="50815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6394450" y="43227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010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6697663" y="4854575"/>
            <a:ext cx="534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  0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380288" y="441642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20,25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6546850" y="4568825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 2 0   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854075" y="3448050"/>
            <a:ext cx="104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  15 : 8 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4194175" y="3430588"/>
            <a:ext cx="973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75 : 12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7459663" y="3448050"/>
            <a:ext cx="831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81 : 4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989013" y="493077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4 0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1211263" y="525145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3359150" y="44164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3586163" y="471963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3738563" y="50815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054475" y="923925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846263" y="1379538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716088" y="2214563"/>
            <a:ext cx="6346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May 25 bộ quần áo như nhau hết 70m vải. Hỏi may </a:t>
            </a:r>
          </a:p>
          <a:p>
            <a:r>
              <a:rPr lang="en-US" sz="2000" b="1"/>
              <a:t>6 bộ quần áo như thế hết bao nhiêu mét vải ? 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31825" y="2197100"/>
            <a:ext cx="944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Bài 2</a:t>
            </a:r>
            <a:r>
              <a:rPr lang="en-US" sz="2000" b="1"/>
              <a:t> :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846263" y="3429000"/>
            <a:ext cx="132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Tóm tắt</a:t>
            </a:r>
            <a:r>
              <a:rPr lang="en-US" sz="2000" b="1"/>
              <a:t> : 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168650" y="3429000"/>
            <a:ext cx="3644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May : 25 bộ ------------ 70m vải</a:t>
            </a:r>
          </a:p>
          <a:p>
            <a:r>
              <a:rPr lang="en-US" sz="2000" b="1"/>
              <a:t>            6 bộ …………..? m vải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667125" y="2973388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Bài giải</a:t>
            </a:r>
            <a:r>
              <a:rPr lang="en-US" sz="2000" b="1"/>
              <a:t>: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976563" y="4321175"/>
            <a:ext cx="4017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</a:rPr>
              <a:t>Số mét vải may 1 bộ quần áo là.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052763" y="4700588"/>
            <a:ext cx="452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</a:rPr>
              <a:t>70           :           25           =     2,8 (m) 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035300" y="5114925"/>
            <a:ext cx="394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</a:rPr>
              <a:t>Số mét vải may 6 bộ quần áo là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3062288" y="5535613"/>
            <a:ext cx="450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</a:rPr>
              <a:t>2,8         x              6          =    16,8 (m)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3059113" y="6008688"/>
            <a:ext cx="246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FF0066"/>
                </a:solidFill>
              </a:rPr>
              <a:t>Đáp số</a:t>
            </a:r>
            <a:r>
              <a:rPr lang="en-US" sz="2000" b="1">
                <a:solidFill>
                  <a:srgbClr val="FF0066"/>
                </a:solidFill>
              </a:rPr>
              <a:t> :       16,8 m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3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3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3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3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2" grpId="0"/>
      <p:bldP spid="21513" grpId="0"/>
      <p:bldP spid="21514" grpId="0"/>
      <p:bldP spid="21515" grpId="0"/>
      <p:bldP spid="21516" grpId="0"/>
      <p:bldP spid="21517" grpId="0"/>
      <p:bldP spid="21518" grpId="0"/>
      <p:bldP spid="21519" grpId="0"/>
      <p:bldP spid="215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960813" y="1076325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TOÁN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752600" y="1684338"/>
            <a:ext cx="620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00"/>
                </a:solidFill>
              </a:rPr>
              <a:t>CHIA MỘT SỐ TỰ NHIÊN CHO MỘT SỐ TỰ NHIÊN</a:t>
            </a:r>
          </a:p>
          <a:p>
            <a:r>
              <a:rPr lang="en-US" sz="2000" b="1">
                <a:solidFill>
                  <a:srgbClr val="FF3300"/>
                </a:solidFill>
              </a:rPr>
              <a:t>MÀ THƯƠNG TÌM ĐƯỢC LÀ MỘT SỐ THẬP PHÂN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73100" y="2519363"/>
            <a:ext cx="944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Bài 3</a:t>
            </a:r>
            <a:r>
              <a:rPr lang="en-US" sz="2000" b="1"/>
              <a:t> :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811338" y="2560638"/>
            <a:ext cx="575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Viết các phân số sau dưới dạng số phập phân</a:t>
            </a:r>
          </a:p>
        </p:txBody>
      </p:sp>
      <p:graphicFrame>
        <p:nvGraphicFramePr>
          <p:cNvPr id="23563" name="Object 11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017713" y="2974975"/>
          <a:ext cx="441325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Equation" r:id="rId5" imgW="152280" imgH="393480" progId="">
                  <p:embed/>
                </p:oleObj>
              </mc:Choice>
              <mc:Fallback>
                <p:oleObj name="Equation" r:id="rId5" imgW="152280" imgH="39348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2974975"/>
                        <a:ext cx="441325" cy="1138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9" name="Object 1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854325" y="2974975"/>
          <a:ext cx="415925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Equation" r:id="rId7" imgW="152280" imgH="393480" progId="">
                  <p:embed/>
                </p:oleObj>
              </mc:Choice>
              <mc:Fallback>
                <p:oleObj name="Equation" r:id="rId7" imgW="152280" imgH="393480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4325" y="2974975"/>
                        <a:ext cx="415925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1" name="Object 1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143625" y="4795838"/>
          <a:ext cx="4699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Equation" r:id="rId9" imgW="203040" imgH="393480" progId="">
                  <p:embed/>
                </p:oleObj>
              </mc:Choice>
              <mc:Fallback>
                <p:oleObj name="Equation" r:id="rId9" imgW="203040" imgH="39348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4795838"/>
                        <a:ext cx="4699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3852863" y="4171950"/>
            <a:ext cx="1085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/>
              <a:t>Bài giải</a:t>
            </a:r>
          </a:p>
        </p:txBody>
      </p:sp>
      <p:graphicFrame>
        <p:nvGraphicFramePr>
          <p:cNvPr id="23584" name="Object 32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482725" y="4872038"/>
          <a:ext cx="346075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Equation" r:id="rId11" imgW="152280" imgH="393480" progId="">
                  <p:embed/>
                </p:oleObj>
              </mc:Choice>
              <mc:Fallback>
                <p:oleObj name="Equation" r:id="rId11" imgW="152280" imgH="393480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725" y="4872038"/>
                        <a:ext cx="346075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752600" y="5110163"/>
            <a:ext cx="823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=  0,4</a:t>
            </a:r>
          </a:p>
        </p:txBody>
      </p:sp>
      <p:graphicFrame>
        <p:nvGraphicFramePr>
          <p:cNvPr id="23588" name="Object 36"/>
          <p:cNvGraphicFramePr>
            <a:graphicFrameLocks noChangeAspect="1"/>
          </p:cNvGraphicFramePr>
          <p:nvPr/>
        </p:nvGraphicFramePr>
        <p:xfrm>
          <a:off x="3910013" y="4795838"/>
          <a:ext cx="35718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Equation" r:id="rId12" imgW="152280" imgH="393480" progId="">
                  <p:embed/>
                </p:oleObj>
              </mc:Choice>
              <mc:Fallback>
                <p:oleObj name="Equation" r:id="rId12" imgW="152280" imgH="393480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0013" y="4795838"/>
                        <a:ext cx="357187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267200" y="5099050"/>
            <a:ext cx="96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=  0,75</a:t>
            </a:r>
          </a:p>
        </p:txBody>
      </p:sp>
      <p:graphicFrame>
        <p:nvGraphicFramePr>
          <p:cNvPr id="23590" name="Object 38"/>
          <p:cNvGraphicFramePr>
            <a:graphicFrameLocks noChangeAspect="1"/>
          </p:cNvGraphicFramePr>
          <p:nvPr/>
        </p:nvGraphicFramePr>
        <p:xfrm>
          <a:off x="3663950" y="2974975"/>
          <a:ext cx="51593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Equation" r:id="rId13" imgW="203040" imgH="393480" progId="">
                  <p:embed/>
                </p:oleObj>
              </mc:Choice>
              <mc:Fallback>
                <p:oleObj name="Equation" r:id="rId13" imgW="203040" imgH="39348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950" y="2974975"/>
                        <a:ext cx="515938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6619875" y="5087938"/>
            <a:ext cx="823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=  3,6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493963" y="3287713"/>
            <a:ext cx="26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;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305175" y="3287713"/>
            <a:ext cx="26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;</a:t>
            </a: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46063" y="241300"/>
            <a:ext cx="8669337" cy="6375400"/>
          </a:xfrm>
          <a:prstGeom prst="rect">
            <a:avLst/>
          </a:prstGeom>
          <a:noFill/>
          <a:ln w="57150" cmpd="thinThick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1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10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10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  <p:bldP spid="23577" grpId="0"/>
      <p:bldP spid="23587" grpId="0"/>
      <p:bldP spid="23589" grpId="0"/>
      <p:bldP spid="23591" grpId="0"/>
      <p:bldP spid="23592" grpId="0"/>
      <p:bldP spid="2359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880</Words>
  <Application>Microsoft Office PowerPoint</Application>
  <PresentationFormat>On-screen Show (4:3)</PresentationFormat>
  <Paragraphs>260</Paragraphs>
  <Slides>14</Slides>
  <Notes>14</Notes>
  <HiddenSlides>0</HiddenSlides>
  <MMClips>1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ITQuangNam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MyPC</cp:lastModifiedBy>
  <cp:revision>85</cp:revision>
  <dcterms:created xsi:type="dcterms:W3CDTF">2003-01-03T19:07:52Z</dcterms:created>
  <dcterms:modified xsi:type="dcterms:W3CDTF">2020-04-10T14:49:06Z</dcterms:modified>
</cp:coreProperties>
</file>