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86" r:id="rId3"/>
    <p:sldId id="258" r:id="rId4"/>
    <p:sldId id="259" r:id="rId5"/>
    <p:sldId id="260" r:id="rId6"/>
    <p:sldId id="261" r:id="rId7"/>
    <p:sldId id="262" r:id="rId8"/>
    <p:sldId id="285" r:id="rId9"/>
    <p:sldId id="263" r:id="rId10"/>
    <p:sldId id="264" r:id="rId11"/>
    <p:sldId id="265" r:id="rId12"/>
    <p:sldId id="266" r:id="rId13"/>
    <p:sldId id="267" r:id="rId14"/>
    <p:sldId id="269" r:id="rId15"/>
    <p:sldId id="268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7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.Vn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.Vn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.Vn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.Vn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.VnArial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.VnArial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.VnArial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.VnArial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.Vn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showPr showNarration="1">
    <p:present/>
    <p:sldAll/>
    <p:penClr>
      <a:schemeClr val="tx1"/>
    </p:penClr>
  </p:showPr>
  <p:clrMru>
    <a:srgbClr val="FF00FF"/>
    <a:srgbClr val="840681"/>
    <a:srgbClr val="781276"/>
    <a:srgbClr val="008A66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-58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1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B12BDF44-825D-4ADF-BAAC-24A413E8DF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10000"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70A23-D2BA-4BBE-8469-D1400D58FB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10000"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456DAE-0013-4BFD-B0A0-BBEF86D114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10000"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6EDF6-95B5-47C2-AEE4-6535E5C6EA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10000"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87E46-4815-40CA-9D75-8807F36042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10000"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75A9F-A0D9-43B2-90DF-61ABF87EC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10000"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74B1C-2877-47A3-9BDF-D293F4A0C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10000"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1F324-4F8D-4AFB-AB27-B6DFC8A649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10000"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1871D-EC05-4672-A541-7CC93E3451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10000"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F58BEB-3794-4339-80BC-4305DAF706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10000"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7FC44-A687-42C3-AE96-51C09071BC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10000"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1A337AB4-E4C2-42C3-8306-8E6AAD24B7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 advClick="0" advTm="10000">
    <p:blinds dir="vert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slideLayout" Target="../slideLayouts/slideLayout7.xml"/><Relationship Id="rId7" Type="http://schemas.openxmlformats.org/officeDocument/2006/relationships/oleObject" Target="../embeddings/oleObject4.bin"/><Relationship Id="rId2" Type="http://schemas.openxmlformats.org/officeDocument/2006/relationships/audio" Target="file:///F:\NHAC\Songs\&#167;&#170;m%20c&#171;%20&#174;&#172;n%201.wav" TargetMode="Externa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rogram%20Files\COWON\Jet-Audio\JETAUDIO.EXE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2562225" y="1063625"/>
            <a:ext cx="41211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>
                <a:solidFill>
                  <a:schemeClr val="folHlink"/>
                </a:solidFill>
                <a:latin typeface="Arial" charset="0"/>
              </a:rPr>
              <a:t>MÔN TOÁN LỚP 5</a:t>
            </a: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5330825" y="3609975"/>
            <a:ext cx="298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solidFill>
                  <a:srgbClr val="008A66"/>
                </a:solidFill>
                <a:latin typeface="Arial" charset="0"/>
              </a:rPr>
              <a:t>  </a:t>
            </a:r>
          </a:p>
        </p:txBody>
      </p:sp>
      <p:graphicFrame>
        <p:nvGraphicFramePr>
          <p:cNvPr id="2074" name="Object 26"/>
          <p:cNvGraphicFramePr>
            <a:graphicFrameLocks noChangeAspect="1"/>
          </p:cNvGraphicFramePr>
          <p:nvPr/>
        </p:nvGraphicFramePr>
        <p:xfrm>
          <a:off x="698500" y="3063875"/>
          <a:ext cx="3951288" cy="2566988"/>
        </p:xfrm>
        <a:graphic>
          <a:graphicData uri="http://schemas.openxmlformats.org/presentationml/2006/ole">
            <p:oleObj spid="_x0000_s1026" name="Clip" r:id="rId4" imgW="2191817" imgH="1424635" progId="MS_ClipArt_Gallery.2">
              <p:embed/>
            </p:oleObj>
          </a:graphicData>
        </a:graphic>
      </p:graphicFrame>
      <p:graphicFrame>
        <p:nvGraphicFramePr>
          <p:cNvPr id="2076" name="Object 28"/>
          <p:cNvGraphicFramePr>
            <a:graphicFrameLocks noChangeAspect="1"/>
          </p:cNvGraphicFramePr>
          <p:nvPr/>
        </p:nvGraphicFramePr>
        <p:xfrm>
          <a:off x="374650" y="2012950"/>
          <a:ext cx="1965325" cy="1473200"/>
        </p:xfrm>
        <a:graphic>
          <a:graphicData uri="http://schemas.openxmlformats.org/presentationml/2006/ole">
            <p:oleObj spid="_x0000_s1027" name="Clip" r:id="rId5" imgW="4435475" imgH="3328988" progId="MS_ClipArt_Gallery.2">
              <p:embed/>
            </p:oleObj>
          </a:graphicData>
        </a:graphic>
      </p:graphicFrame>
      <p:graphicFrame>
        <p:nvGraphicFramePr>
          <p:cNvPr id="2077" name="Object 29"/>
          <p:cNvGraphicFramePr>
            <a:graphicFrameLocks noChangeAspect="1"/>
          </p:cNvGraphicFramePr>
          <p:nvPr/>
        </p:nvGraphicFramePr>
        <p:xfrm>
          <a:off x="6756400" y="4051300"/>
          <a:ext cx="1965325" cy="1473200"/>
        </p:xfrm>
        <a:graphic>
          <a:graphicData uri="http://schemas.openxmlformats.org/presentationml/2006/ole">
            <p:oleObj spid="_x0000_s1028" name="Clip" r:id="rId6" imgW="4435475" imgH="3328988" progId="MS_ClipArt_Gallery.2">
              <p:embed/>
            </p:oleObj>
          </a:graphicData>
        </a:graphic>
      </p:graphicFrame>
      <p:graphicFrame>
        <p:nvGraphicFramePr>
          <p:cNvPr id="2078" name="Object 30"/>
          <p:cNvGraphicFramePr>
            <a:graphicFrameLocks noChangeAspect="1"/>
          </p:cNvGraphicFramePr>
          <p:nvPr/>
        </p:nvGraphicFramePr>
        <p:xfrm>
          <a:off x="3746500" y="5080000"/>
          <a:ext cx="1717675" cy="1473200"/>
        </p:xfrm>
        <a:graphic>
          <a:graphicData uri="http://schemas.openxmlformats.org/presentationml/2006/ole">
            <p:oleObj spid="_x0000_s1029" name="Clip" r:id="rId7" imgW="4435475" imgH="3328988" progId="MS_ClipArt_Gallery.2">
              <p:embed/>
            </p:oleObj>
          </a:graphicData>
        </a:graphic>
      </p:graphicFrame>
      <p:graphicFrame>
        <p:nvGraphicFramePr>
          <p:cNvPr id="2079" name="Object 31"/>
          <p:cNvGraphicFramePr>
            <a:graphicFrameLocks noChangeAspect="1"/>
          </p:cNvGraphicFramePr>
          <p:nvPr/>
        </p:nvGraphicFramePr>
        <p:xfrm>
          <a:off x="5575300" y="4222750"/>
          <a:ext cx="3057525" cy="2292350"/>
        </p:xfrm>
        <a:graphic>
          <a:graphicData uri="http://schemas.openxmlformats.org/presentationml/2006/ole">
            <p:oleObj spid="_x0000_s1030" name="Clip" r:id="rId8" imgW="4435475" imgH="3328988" progId="MS_ClipArt_Gallery.2">
              <p:embed/>
            </p:oleObj>
          </a:graphicData>
        </a:graphic>
      </p:graphicFrame>
      <p:pic>
        <p:nvPicPr>
          <p:cNvPr id="2080" name="§ªm c« ®¬n 1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1236663" y="114141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Click="0" advTm="10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0" presetID="1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2"/>
                                            </p:cond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8"/>
                                            </p:cond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1" fill="hold"/>
                                        <p:tgtEl>
                                          <p:spTgt spid="208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30" showWhenStopped="0">
                <p:cTn id="3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80"/>
                </p:tgtEl>
              </p:cMediaNode>
            </p:audio>
          </p:childTnLst>
        </p:cTn>
      </p:par>
    </p:tnLst>
    <p:bldLst>
      <p:bldP spid="2069" grpId="0" autoUpdateAnimBg="0"/>
      <p:bldP spid="2073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590800" y="906463"/>
            <a:ext cx="41449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DIỆN TÍCH HÌNH TAM GIÁC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225675" y="5037138"/>
            <a:ext cx="6051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i="1">
                <a:latin typeface="Arial" charset="0"/>
              </a:rPr>
              <a:t>- </a:t>
            </a:r>
            <a:r>
              <a:rPr lang="en-US" sz="1800" i="1">
                <a:solidFill>
                  <a:schemeClr val="hlink"/>
                </a:solidFill>
                <a:latin typeface="Arial" charset="0"/>
              </a:rPr>
              <a:t>Chiều cao</a:t>
            </a:r>
            <a:r>
              <a:rPr lang="en-US" sz="1800" i="1">
                <a:latin typeface="Arial" charset="0"/>
              </a:rPr>
              <a:t> của tam giác ABC bằng </a:t>
            </a:r>
            <a:r>
              <a:rPr lang="en-US" sz="1800" i="1">
                <a:solidFill>
                  <a:schemeClr val="hlink"/>
                </a:solidFill>
                <a:latin typeface="Arial" charset="0"/>
              </a:rPr>
              <a:t>chiều rộng</a:t>
            </a:r>
            <a:r>
              <a:rPr lang="en-US" sz="1800" i="1">
                <a:latin typeface="Arial" charset="0"/>
              </a:rPr>
              <a:t> của hình chữ nhật EDBC?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035425" y="2281238"/>
            <a:ext cx="4025900" cy="2698750"/>
            <a:chOff x="2566" y="1213"/>
            <a:chExt cx="2536" cy="1700"/>
          </a:xfrm>
        </p:grpSpPr>
        <p:sp>
          <p:nvSpPr>
            <p:cNvPr id="13319" name="Text Box 6"/>
            <p:cNvSpPr txBox="1">
              <a:spLocks noChangeArrowheads="1"/>
            </p:cNvSpPr>
            <p:nvPr/>
          </p:nvSpPr>
          <p:spPr bwMode="auto">
            <a:xfrm>
              <a:off x="3118" y="1213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A</a:t>
              </a:r>
            </a:p>
          </p:txBody>
        </p:sp>
        <p:grpSp>
          <p:nvGrpSpPr>
            <p:cNvPr id="13320" name="Group 7"/>
            <p:cNvGrpSpPr>
              <a:grpSpLocks/>
            </p:cNvGrpSpPr>
            <p:nvPr/>
          </p:nvGrpSpPr>
          <p:grpSpPr bwMode="auto">
            <a:xfrm>
              <a:off x="2566" y="1237"/>
              <a:ext cx="2536" cy="1676"/>
              <a:chOff x="2566" y="1237"/>
              <a:chExt cx="2536" cy="1676"/>
            </a:xfrm>
          </p:grpSpPr>
          <p:sp>
            <p:nvSpPr>
              <p:cNvPr id="13321" name="Rectangle 8"/>
              <p:cNvSpPr>
                <a:spLocks noChangeArrowheads="1"/>
              </p:cNvSpPr>
              <p:nvPr/>
            </p:nvSpPr>
            <p:spPr bwMode="auto">
              <a:xfrm>
                <a:off x="2825" y="1443"/>
                <a:ext cx="413" cy="41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22" name="Rectangle 9"/>
              <p:cNvSpPr>
                <a:spLocks noChangeArrowheads="1"/>
              </p:cNvSpPr>
              <p:nvPr/>
            </p:nvSpPr>
            <p:spPr bwMode="auto">
              <a:xfrm>
                <a:off x="3226" y="1443"/>
                <a:ext cx="413" cy="41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23" name="Rectangle 10"/>
              <p:cNvSpPr>
                <a:spLocks noChangeArrowheads="1"/>
              </p:cNvSpPr>
              <p:nvPr/>
            </p:nvSpPr>
            <p:spPr bwMode="auto">
              <a:xfrm>
                <a:off x="3635" y="1443"/>
                <a:ext cx="412" cy="41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24" name="Rectangle 11"/>
              <p:cNvSpPr>
                <a:spLocks noChangeArrowheads="1"/>
              </p:cNvSpPr>
              <p:nvPr/>
            </p:nvSpPr>
            <p:spPr bwMode="auto">
              <a:xfrm>
                <a:off x="4036" y="1443"/>
                <a:ext cx="413" cy="41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25" name="Rectangle 12"/>
              <p:cNvSpPr>
                <a:spLocks noChangeArrowheads="1"/>
              </p:cNvSpPr>
              <p:nvPr/>
            </p:nvSpPr>
            <p:spPr bwMode="auto">
              <a:xfrm>
                <a:off x="4444" y="1443"/>
                <a:ext cx="413" cy="41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26" name="Rectangle 13"/>
              <p:cNvSpPr>
                <a:spLocks noChangeArrowheads="1"/>
              </p:cNvSpPr>
              <p:nvPr/>
            </p:nvSpPr>
            <p:spPr bwMode="auto">
              <a:xfrm>
                <a:off x="2825" y="1859"/>
                <a:ext cx="413" cy="41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27" name="Rectangle 14"/>
              <p:cNvSpPr>
                <a:spLocks noChangeArrowheads="1"/>
              </p:cNvSpPr>
              <p:nvPr/>
            </p:nvSpPr>
            <p:spPr bwMode="auto">
              <a:xfrm>
                <a:off x="3226" y="1859"/>
                <a:ext cx="413" cy="41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28" name="Rectangle 15"/>
              <p:cNvSpPr>
                <a:spLocks noChangeArrowheads="1"/>
              </p:cNvSpPr>
              <p:nvPr/>
            </p:nvSpPr>
            <p:spPr bwMode="auto">
              <a:xfrm>
                <a:off x="3635" y="1859"/>
                <a:ext cx="412" cy="41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29" name="Rectangle 16"/>
              <p:cNvSpPr>
                <a:spLocks noChangeArrowheads="1"/>
              </p:cNvSpPr>
              <p:nvPr/>
            </p:nvSpPr>
            <p:spPr bwMode="auto">
              <a:xfrm>
                <a:off x="4036" y="1859"/>
                <a:ext cx="413" cy="41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30" name="Rectangle 17"/>
              <p:cNvSpPr>
                <a:spLocks noChangeArrowheads="1"/>
              </p:cNvSpPr>
              <p:nvPr/>
            </p:nvSpPr>
            <p:spPr bwMode="auto">
              <a:xfrm>
                <a:off x="4444" y="1859"/>
                <a:ext cx="413" cy="41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31" name="Rectangle 18"/>
              <p:cNvSpPr>
                <a:spLocks noChangeArrowheads="1"/>
              </p:cNvSpPr>
              <p:nvPr/>
            </p:nvSpPr>
            <p:spPr bwMode="auto">
              <a:xfrm>
                <a:off x="2825" y="2269"/>
                <a:ext cx="413" cy="41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32" name="Rectangle 19"/>
              <p:cNvSpPr>
                <a:spLocks noChangeArrowheads="1"/>
              </p:cNvSpPr>
              <p:nvPr/>
            </p:nvSpPr>
            <p:spPr bwMode="auto">
              <a:xfrm>
                <a:off x="3226" y="2269"/>
                <a:ext cx="413" cy="41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33" name="Rectangle 20"/>
              <p:cNvSpPr>
                <a:spLocks noChangeArrowheads="1"/>
              </p:cNvSpPr>
              <p:nvPr/>
            </p:nvSpPr>
            <p:spPr bwMode="auto">
              <a:xfrm>
                <a:off x="3635" y="2269"/>
                <a:ext cx="412" cy="41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34" name="Rectangle 21"/>
              <p:cNvSpPr>
                <a:spLocks noChangeArrowheads="1"/>
              </p:cNvSpPr>
              <p:nvPr/>
            </p:nvSpPr>
            <p:spPr bwMode="auto">
              <a:xfrm>
                <a:off x="4036" y="2269"/>
                <a:ext cx="413" cy="41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35" name="Rectangle 22"/>
              <p:cNvSpPr>
                <a:spLocks noChangeArrowheads="1"/>
              </p:cNvSpPr>
              <p:nvPr/>
            </p:nvSpPr>
            <p:spPr bwMode="auto">
              <a:xfrm>
                <a:off x="4444" y="2269"/>
                <a:ext cx="413" cy="41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336" name="Text Box 23"/>
              <p:cNvSpPr txBox="1">
                <a:spLocks noChangeArrowheads="1"/>
              </p:cNvSpPr>
              <p:nvPr/>
            </p:nvSpPr>
            <p:spPr bwMode="auto">
              <a:xfrm>
                <a:off x="2590" y="1293"/>
                <a:ext cx="201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</a:rPr>
                  <a:t>E</a:t>
                </a:r>
              </a:p>
            </p:txBody>
          </p:sp>
          <p:sp>
            <p:nvSpPr>
              <p:cNvPr id="13337" name="Text Box 24"/>
              <p:cNvSpPr txBox="1">
                <a:spLocks noChangeArrowheads="1"/>
              </p:cNvSpPr>
              <p:nvPr/>
            </p:nvSpPr>
            <p:spPr bwMode="auto">
              <a:xfrm>
                <a:off x="2566" y="2613"/>
                <a:ext cx="201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</a:rPr>
                  <a:t>B</a:t>
                </a:r>
              </a:p>
            </p:txBody>
          </p:sp>
          <p:sp>
            <p:nvSpPr>
              <p:cNvPr id="13338" name="Text Box 25"/>
              <p:cNvSpPr txBox="1">
                <a:spLocks noChangeArrowheads="1"/>
              </p:cNvSpPr>
              <p:nvPr/>
            </p:nvSpPr>
            <p:spPr bwMode="auto">
              <a:xfrm>
                <a:off x="4886" y="2605"/>
                <a:ext cx="20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</a:rPr>
                  <a:t>C</a:t>
                </a:r>
              </a:p>
            </p:txBody>
          </p:sp>
          <p:sp>
            <p:nvSpPr>
              <p:cNvPr id="13339" name="Text Box 26"/>
              <p:cNvSpPr txBox="1">
                <a:spLocks noChangeArrowheads="1"/>
              </p:cNvSpPr>
              <p:nvPr/>
            </p:nvSpPr>
            <p:spPr bwMode="auto">
              <a:xfrm>
                <a:off x="4894" y="1301"/>
                <a:ext cx="20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</a:rPr>
                  <a:t>D</a:t>
                </a:r>
              </a:p>
            </p:txBody>
          </p:sp>
          <p:sp>
            <p:nvSpPr>
              <p:cNvPr id="13340" name="Text Box 27"/>
              <p:cNvSpPr txBox="1">
                <a:spLocks noChangeArrowheads="1"/>
              </p:cNvSpPr>
              <p:nvPr/>
            </p:nvSpPr>
            <p:spPr bwMode="auto">
              <a:xfrm>
                <a:off x="3446" y="1237"/>
                <a:ext cx="664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</a:rPr>
                  <a:t>Chiều dài</a:t>
                </a:r>
              </a:p>
            </p:txBody>
          </p:sp>
          <p:sp>
            <p:nvSpPr>
              <p:cNvPr id="13341" name="Text Box 28"/>
              <p:cNvSpPr txBox="1">
                <a:spLocks noChangeArrowheads="1"/>
              </p:cNvSpPr>
              <p:nvPr/>
            </p:nvSpPr>
            <p:spPr bwMode="auto">
              <a:xfrm rot="-5396925">
                <a:off x="2345" y="1888"/>
                <a:ext cx="777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</a:rPr>
                  <a:t>Chiều rộng</a:t>
                </a:r>
              </a:p>
            </p:txBody>
          </p:sp>
          <p:grpSp>
            <p:nvGrpSpPr>
              <p:cNvPr id="13342" name="Group 29"/>
              <p:cNvGrpSpPr>
                <a:grpSpLocks/>
              </p:cNvGrpSpPr>
              <p:nvPr/>
            </p:nvGrpSpPr>
            <p:grpSpPr bwMode="auto">
              <a:xfrm>
                <a:off x="2824" y="1448"/>
                <a:ext cx="2028" cy="1232"/>
                <a:chOff x="2824" y="1448"/>
                <a:chExt cx="2028" cy="1232"/>
              </a:xfrm>
            </p:grpSpPr>
            <p:sp>
              <p:nvSpPr>
                <p:cNvPr id="13346" name="AutoShape 30"/>
                <p:cNvSpPr>
                  <a:spLocks noChangeArrowheads="1"/>
                </p:cNvSpPr>
                <p:nvPr/>
              </p:nvSpPr>
              <p:spPr bwMode="auto">
                <a:xfrm>
                  <a:off x="2824" y="1448"/>
                  <a:ext cx="2028" cy="1232"/>
                </a:xfrm>
                <a:prstGeom prst="triangle">
                  <a:avLst>
                    <a:gd name="adj" fmla="val 20019"/>
                  </a:avLst>
                </a:prstGeom>
                <a:solidFill>
                  <a:schemeClr val="tx2"/>
                </a:solidFill>
                <a:ln w="12700">
                  <a:solidFill>
                    <a:schemeClr val="hlink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3347" name="Line 31"/>
                <p:cNvSpPr>
                  <a:spLocks noChangeShapeType="1"/>
                </p:cNvSpPr>
                <p:nvPr/>
              </p:nvSpPr>
              <p:spPr bwMode="auto">
                <a:xfrm flipV="1">
                  <a:off x="3232" y="1448"/>
                  <a:ext cx="0" cy="1232"/>
                </a:xfrm>
                <a:prstGeom prst="line">
                  <a:avLst/>
                </a:prstGeom>
                <a:noFill/>
                <a:ln w="12700">
                  <a:solidFill>
                    <a:schemeClr val="hlink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3348" name="Rectangle 32"/>
                <p:cNvSpPr>
                  <a:spLocks noChangeArrowheads="1"/>
                </p:cNvSpPr>
                <p:nvPr/>
              </p:nvSpPr>
              <p:spPr bwMode="auto">
                <a:xfrm>
                  <a:off x="3232" y="2624"/>
                  <a:ext cx="56" cy="56"/>
                </a:xfrm>
                <a:prstGeom prst="rect">
                  <a:avLst/>
                </a:prstGeom>
                <a:noFill/>
                <a:ln w="12700">
                  <a:solidFill>
                    <a:schemeClr val="hlink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</p:grpSp>
          <p:sp>
            <p:nvSpPr>
              <p:cNvPr id="13343" name="Text Box 33"/>
              <p:cNvSpPr txBox="1">
                <a:spLocks noChangeArrowheads="1"/>
              </p:cNvSpPr>
              <p:nvPr/>
            </p:nvSpPr>
            <p:spPr bwMode="auto">
              <a:xfrm>
                <a:off x="3158" y="2701"/>
                <a:ext cx="20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</a:rPr>
                  <a:t>H</a:t>
                </a:r>
              </a:p>
            </p:txBody>
          </p:sp>
          <p:sp>
            <p:nvSpPr>
              <p:cNvPr id="13344" name="Text Box 34"/>
              <p:cNvSpPr txBox="1">
                <a:spLocks noChangeArrowheads="1"/>
              </p:cNvSpPr>
              <p:nvPr/>
            </p:nvSpPr>
            <p:spPr bwMode="auto">
              <a:xfrm rot="-5396925">
                <a:off x="3040" y="2024"/>
                <a:ext cx="697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chemeClr val="accent2"/>
                    </a:solidFill>
                    <a:latin typeface="Arial" charset="0"/>
                  </a:rPr>
                  <a:t>Chiều cao</a:t>
                </a:r>
              </a:p>
            </p:txBody>
          </p:sp>
          <p:sp>
            <p:nvSpPr>
              <p:cNvPr id="13345" name="Text Box 35"/>
              <p:cNvSpPr txBox="1">
                <a:spLocks noChangeArrowheads="1"/>
              </p:cNvSpPr>
              <p:nvPr/>
            </p:nvSpPr>
            <p:spPr bwMode="auto">
              <a:xfrm>
                <a:off x="3430" y="2653"/>
                <a:ext cx="664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</a:rPr>
                  <a:t>Cạnh </a:t>
                </a:r>
                <a:r>
                  <a:rPr lang="vi-VN">
                    <a:latin typeface="Arial" charset="0"/>
                  </a:rPr>
                  <a:t>đ</a:t>
                </a:r>
                <a:r>
                  <a:rPr lang="en-US">
                    <a:latin typeface="Arial" charset="0"/>
                  </a:rPr>
                  <a:t>áy</a:t>
                </a:r>
              </a:p>
            </p:txBody>
          </p:sp>
        </p:grpSp>
      </p:grpSp>
      <p:sp>
        <p:nvSpPr>
          <p:cNvPr id="11300" name="Text Box 36"/>
          <p:cNvSpPr txBox="1">
            <a:spLocks noChangeArrowheads="1"/>
          </p:cNvSpPr>
          <p:nvPr/>
        </p:nvSpPr>
        <p:spPr bwMode="auto">
          <a:xfrm>
            <a:off x="1108075" y="4529138"/>
            <a:ext cx="2559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>
                <a:solidFill>
                  <a:schemeClr val="accent2"/>
                </a:solidFill>
                <a:latin typeface="Arial" charset="0"/>
              </a:rPr>
              <a:t>Nhận xét:</a:t>
            </a:r>
          </a:p>
        </p:txBody>
      </p:sp>
      <p:sp>
        <p:nvSpPr>
          <p:cNvPr id="11301" name="Text Box 37"/>
          <p:cNvSpPr txBox="1">
            <a:spLocks noChangeArrowheads="1"/>
          </p:cNvSpPr>
          <p:nvPr/>
        </p:nvSpPr>
        <p:spPr bwMode="auto">
          <a:xfrm>
            <a:off x="2276475" y="5735638"/>
            <a:ext cx="6051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i="1">
                <a:latin typeface="Arial" charset="0"/>
              </a:rPr>
              <a:t>- </a:t>
            </a:r>
            <a:r>
              <a:rPr lang="en-US" sz="1800" i="1">
                <a:solidFill>
                  <a:schemeClr val="hlink"/>
                </a:solidFill>
                <a:latin typeface="Arial" charset="0"/>
              </a:rPr>
              <a:t>Cạnh </a:t>
            </a:r>
            <a:r>
              <a:rPr lang="vi-VN" sz="1800" i="1">
                <a:solidFill>
                  <a:schemeClr val="hlink"/>
                </a:solidFill>
                <a:latin typeface="Arial" charset="0"/>
              </a:rPr>
              <a:t>đ</a:t>
            </a:r>
            <a:r>
              <a:rPr lang="en-US" sz="1800" i="1">
                <a:solidFill>
                  <a:schemeClr val="hlink"/>
                </a:solidFill>
                <a:latin typeface="Arial" charset="0"/>
              </a:rPr>
              <a:t>áy</a:t>
            </a:r>
            <a:r>
              <a:rPr lang="en-US" sz="1800" i="1">
                <a:latin typeface="Arial" charset="0"/>
              </a:rPr>
              <a:t> của tam giác ABC bằng </a:t>
            </a:r>
            <a:r>
              <a:rPr lang="en-US" sz="1800" i="1">
                <a:solidFill>
                  <a:schemeClr val="hlink"/>
                </a:solidFill>
                <a:latin typeface="Arial" charset="0"/>
              </a:rPr>
              <a:t>chiều dài</a:t>
            </a:r>
            <a:r>
              <a:rPr lang="en-US" sz="1800" i="1">
                <a:latin typeface="Arial" charset="0"/>
              </a:rPr>
              <a:t> của hình chữ nhật EDBC?</a:t>
            </a:r>
          </a:p>
        </p:txBody>
      </p:sp>
    </p:spTree>
  </p:cSld>
  <p:clrMapOvr>
    <a:masterClrMapping/>
  </p:clrMapOvr>
  <p:transition spd="med" advClick="0" advTm="10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9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utoUpdateAnimBg="0"/>
      <p:bldP spid="11300" grpId="0" autoUpdateAnimBg="0"/>
      <p:bldP spid="11301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590800" y="906463"/>
            <a:ext cx="41449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DIỆN TÍCH HÌNH TAM GIÁC</a:t>
            </a:r>
          </a:p>
        </p:txBody>
      </p:sp>
      <p:sp>
        <p:nvSpPr>
          <p:cNvPr id="12324" name="Text Box 36"/>
          <p:cNvSpPr txBox="1">
            <a:spLocks noChangeArrowheads="1"/>
          </p:cNvSpPr>
          <p:nvPr/>
        </p:nvSpPr>
        <p:spPr bwMode="auto">
          <a:xfrm>
            <a:off x="955675" y="5075238"/>
            <a:ext cx="2559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>
                <a:solidFill>
                  <a:schemeClr val="accent2"/>
                </a:solidFill>
                <a:latin typeface="Arial" charset="0"/>
              </a:rPr>
              <a:t>Nhận xét:</a:t>
            </a:r>
          </a:p>
        </p:txBody>
      </p:sp>
      <p:sp>
        <p:nvSpPr>
          <p:cNvPr id="12325" name="Text Box 37"/>
          <p:cNvSpPr txBox="1">
            <a:spLocks noChangeArrowheads="1"/>
          </p:cNvSpPr>
          <p:nvPr/>
        </p:nvSpPr>
        <p:spPr bwMode="auto">
          <a:xfrm>
            <a:off x="2327275" y="5875338"/>
            <a:ext cx="6051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i="1">
                <a:latin typeface="Arial" charset="0"/>
              </a:rPr>
              <a:t>- Em có nhận xét gì về 2 tam giác ABC (màu xanh) và tam giác MNL (màu vàng)</a:t>
            </a:r>
          </a:p>
        </p:txBody>
      </p:sp>
      <p:grpSp>
        <p:nvGrpSpPr>
          <p:cNvPr id="2" name="Group 73"/>
          <p:cNvGrpSpPr>
            <a:grpSpLocks/>
          </p:cNvGrpSpPr>
          <p:nvPr/>
        </p:nvGrpSpPr>
        <p:grpSpPr bwMode="auto">
          <a:xfrm>
            <a:off x="784225" y="2357438"/>
            <a:ext cx="7812088" cy="2524125"/>
            <a:chOff x="494" y="1485"/>
            <a:chExt cx="4921" cy="1590"/>
          </a:xfrm>
        </p:grpSpPr>
        <p:grpSp>
          <p:nvGrpSpPr>
            <p:cNvPr id="14343" name="Group 5"/>
            <p:cNvGrpSpPr>
              <a:grpSpLocks/>
            </p:cNvGrpSpPr>
            <p:nvPr/>
          </p:nvGrpSpPr>
          <p:grpSpPr bwMode="auto">
            <a:xfrm>
              <a:off x="494" y="1485"/>
              <a:ext cx="2361" cy="1590"/>
              <a:chOff x="2566" y="1213"/>
              <a:chExt cx="2553" cy="1719"/>
            </a:xfrm>
          </p:grpSpPr>
          <p:sp>
            <p:nvSpPr>
              <p:cNvPr id="14377" name="Text Box 6"/>
              <p:cNvSpPr txBox="1">
                <a:spLocks noChangeArrowheads="1"/>
              </p:cNvSpPr>
              <p:nvPr/>
            </p:nvSpPr>
            <p:spPr bwMode="auto">
              <a:xfrm>
                <a:off x="3117" y="1213"/>
                <a:ext cx="218" cy="2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</a:rPr>
                  <a:t>A</a:t>
                </a:r>
              </a:p>
            </p:txBody>
          </p:sp>
          <p:grpSp>
            <p:nvGrpSpPr>
              <p:cNvPr id="14378" name="Group 7"/>
              <p:cNvGrpSpPr>
                <a:grpSpLocks/>
              </p:cNvGrpSpPr>
              <p:nvPr/>
            </p:nvGrpSpPr>
            <p:grpSpPr bwMode="auto">
              <a:xfrm>
                <a:off x="2566" y="1237"/>
                <a:ext cx="2553" cy="1695"/>
                <a:chOff x="2566" y="1237"/>
                <a:chExt cx="2553" cy="1695"/>
              </a:xfrm>
            </p:grpSpPr>
            <p:sp>
              <p:nvSpPr>
                <p:cNvPr id="14379" name="Rectangle 8"/>
                <p:cNvSpPr>
                  <a:spLocks noChangeArrowheads="1"/>
                </p:cNvSpPr>
                <p:nvPr/>
              </p:nvSpPr>
              <p:spPr bwMode="auto">
                <a:xfrm>
                  <a:off x="2825" y="1443"/>
                  <a:ext cx="413" cy="41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4380" name="Rectangle 9"/>
                <p:cNvSpPr>
                  <a:spLocks noChangeArrowheads="1"/>
                </p:cNvSpPr>
                <p:nvPr/>
              </p:nvSpPr>
              <p:spPr bwMode="auto">
                <a:xfrm>
                  <a:off x="3226" y="1443"/>
                  <a:ext cx="413" cy="41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4381" name="Rectangle 10"/>
                <p:cNvSpPr>
                  <a:spLocks noChangeArrowheads="1"/>
                </p:cNvSpPr>
                <p:nvPr/>
              </p:nvSpPr>
              <p:spPr bwMode="auto">
                <a:xfrm>
                  <a:off x="3635" y="1443"/>
                  <a:ext cx="412" cy="41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4382" name="Rectangle 11"/>
                <p:cNvSpPr>
                  <a:spLocks noChangeArrowheads="1"/>
                </p:cNvSpPr>
                <p:nvPr/>
              </p:nvSpPr>
              <p:spPr bwMode="auto">
                <a:xfrm>
                  <a:off x="4036" y="1443"/>
                  <a:ext cx="413" cy="41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4383" name="Rectangle 12"/>
                <p:cNvSpPr>
                  <a:spLocks noChangeArrowheads="1"/>
                </p:cNvSpPr>
                <p:nvPr/>
              </p:nvSpPr>
              <p:spPr bwMode="auto">
                <a:xfrm>
                  <a:off x="4444" y="1443"/>
                  <a:ext cx="413" cy="41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4384" name="Rectangle 13"/>
                <p:cNvSpPr>
                  <a:spLocks noChangeArrowheads="1"/>
                </p:cNvSpPr>
                <p:nvPr/>
              </p:nvSpPr>
              <p:spPr bwMode="auto">
                <a:xfrm>
                  <a:off x="2825" y="1859"/>
                  <a:ext cx="413" cy="415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4385" name="Rectangle 14"/>
                <p:cNvSpPr>
                  <a:spLocks noChangeArrowheads="1"/>
                </p:cNvSpPr>
                <p:nvPr/>
              </p:nvSpPr>
              <p:spPr bwMode="auto">
                <a:xfrm>
                  <a:off x="3226" y="1859"/>
                  <a:ext cx="413" cy="415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4386" name="Rectangle 15"/>
                <p:cNvSpPr>
                  <a:spLocks noChangeArrowheads="1"/>
                </p:cNvSpPr>
                <p:nvPr/>
              </p:nvSpPr>
              <p:spPr bwMode="auto">
                <a:xfrm>
                  <a:off x="3635" y="1859"/>
                  <a:ext cx="412" cy="415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4387" name="Rectangle 16"/>
                <p:cNvSpPr>
                  <a:spLocks noChangeArrowheads="1"/>
                </p:cNvSpPr>
                <p:nvPr/>
              </p:nvSpPr>
              <p:spPr bwMode="auto">
                <a:xfrm>
                  <a:off x="4036" y="1859"/>
                  <a:ext cx="413" cy="415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4388" name="Rectangle 17"/>
                <p:cNvSpPr>
                  <a:spLocks noChangeArrowheads="1"/>
                </p:cNvSpPr>
                <p:nvPr/>
              </p:nvSpPr>
              <p:spPr bwMode="auto">
                <a:xfrm>
                  <a:off x="4444" y="1859"/>
                  <a:ext cx="413" cy="415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4389" name="Rectangle 18"/>
                <p:cNvSpPr>
                  <a:spLocks noChangeArrowheads="1"/>
                </p:cNvSpPr>
                <p:nvPr/>
              </p:nvSpPr>
              <p:spPr bwMode="auto">
                <a:xfrm>
                  <a:off x="2825" y="2269"/>
                  <a:ext cx="413" cy="41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4390" name="Rectangle 19"/>
                <p:cNvSpPr>
                  <a:spLocks noChangeArrowheads="1"/>
                </p:cNvSpPr>
                <p:nvPr/>
              </p:nvSpPr>
              <p:spPr bwMode="auto">
                <a:xfrm>
                  <a:off x="3226" y="2269"/>
                  <a:ext cx="413" cy="41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4391" name="Rectangle 20"/>
                <p:cNvSpPr>
                  <a:spLocks noChangeArrowheads="1"/>
                </p:cNvSpPr>
                <p:nvPr/>
              </p:nvSpPr>
              <p:spPr bwMode="auto">
                <a:xfrm>
                  <a:off x="3635" y="2269"/>
                  <a:ext cx="412" cy="41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4392" name="Rectangle 21"/>
                <p:cNvSpPr>
                  <a:spLocks noChangeArrowheads="1"/>
                </p:cNvSpPr>
                <p:nvPr/>
              </p:nvSpPr>
              <p:spPr bwMode="auto">
                <a:xfrm>
                  <a:off x="4036" y="2269"/>
                  <a:ext cx="413" cy="41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4393" name="Rectangle 22"/>
                <p:cNvSpPr>
                  <a:spLocks noChangeArrowheads="1"/>
                </p:cNvSpPr>
                <p:nvPr/>
              </p:nvSpPr>
              <p:spPr bwMode="auto">
                <a:xfrm>
                  <a:off x="4444" y="2269"/>
                  <a:ext cx="413" cy="41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4394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2590" y="1293"/>
                  <a:ext cx="217" cy="22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E</a:t>
                  </a:r>
                </a:p>
              </p:txBody>
            </p:sp>
            <p:sp>
              <p:nvSpPr>
                <p:cNvPr id="14395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2566" y="2613"/>
                  <a:ext cx="217" cy="22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B</a:t>
                  </a:r>
                </a:p>
              </p:txBody>
            </p:sp>
            <p:sp>
              <p:nvSpPr>
                <p:cNvPr id="14396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4887" y="2605"/>
                  <a:ext cx="226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C</a:t>
                  </a:r>
                </a:p>
              </p:txBody>
            </p:sp>
            <p:sp>
              <p:nvSpPr>
                <p:cNvPr id="14397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4894" y="1301"/>
                  <a:ext cx="225" cy="22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D</a:t>
                  </a:r>
                </a:p>
              </p:txBody>
            </p:sp>
            <p:sp>
              <p:nvSpPr>
                <p:cNvPr id="14398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3446" y="1237"/>
                  <a:ext cx="718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Chiều dài</a:t>
                  </a:r>
                </a:p>
              </p:txBody>
            </p:sp>
            <p:sp>
              <p:nvSpPr>
                <p:cNvPr id="14399" name="Text Box 28"/>
                <p:cNvSpPr txBox="1">
                  <a:spLocks noChangeArrowheads="1"/>
                </p:cNvSpPr>
                <p:nvPr/>
              </p:nvSpPr>
              <p:spPr bwMode="auto">
                <a:xfrm rot="-5396925">
                  <a:off x="2322" y="1847"/>
                  <a:ext cx="840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Chiều rộng</a:t>
                  </a:r>
                </a:p>
              </p:txBody>
            </p:sp>
            <p:grpSp>
              <p:nvGrpSpPr>
                <p:cNvPr id="14400" name="Group 29"/>
                <p:cNvGrpSpPr>
                  <a:grpSpLocks/>
                </p:cNvGrpSpPr>
                <p:nvPr/>
              </p:nvGrpSpPr>
              <p:grpSpPr bwMode="auto">
                <a:xfrm>
                  <a:off x="2824" y="1448"/>
                  <a:ext cx="2028" cy="1232"/>
                  <a:chOff x="2824" y="1448"/>
                  <a:chExt cx="2028" cy="1232"/>
                </a:xfrm>
              </p:grpSpPr>
              <p:sp>
                <p:nvSpPr>
                  <p:cNvPr id="14404" name="AutoShape 30"/>
                  <p:cNvSpPr>
                    <a:spLocks noChangeArrowheads="1"/>
                  </p:cNvSpPr>
                  <p:nvPr/>
                </p:nvSpPr>
                <p:spPr bwMode="auto">
                  <a:xfrm>
                    <a:off x="2824" y="1448"/>
                    <a:ext cx="2028" cy="1232"/>
                  </a:xfrm>
                  <a:prstGeom prst="triangle">
                    <a:avLst>
                      <a:gd name="adj" fmla="val 20019"/>
                    </a:avLst>
                  </a:prstGeom>
                  <a:solidFill>
                    <a:schemeClr val="tx2"/>
                  </a:solidFill>
                  <a:ln w="12700">
                    <a:solidFill>
                      <a:schemeClr val="hlink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14405" name="Line 3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232" y="1448"/>
                    <a:ext cx="0" cy="1232"/>
                  </a:xfrm>
                  <a:prstGeom prst="line">
                    <a:avLst/>
                  </a:prstGeom>
                  <a:noFill/>
                  <a:ln w="12700">
                    <a:solidFill>
                      <a:schemeClr val="hlink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14406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3232" y="2624"/>
                    <a:ext cx="56" cy="56"/>
                  </a:xfrm>
                  <a:prstGeom prst="rect">
                    <a:avLst/>
                  </a:prstGeom>
                  <a:noFill/>
                  <a:ln w="12700">
                    <a:solidFill>
                      <a:schemeClr val="hlink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</p:grpSp>
            <p:sp>
              <p:nvSpPr>
                <p:cNvPr id="14401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3158" y="2701"/>
                  <a:ext cx="226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H</a:t>
                  </a:r>
                </a:p>
              </p:txBody>
            </p:sp>
            <p:sp>
              <p:nvSpPr>
                <p:cNvPr id="14402" name="Text Box 34"/>
                <p:cNvSpPr txBox="1">
                  <a:spLocks noChangeArrowheads="1"/>
                </p:cNvSpPr>
                <p:nvPr/>
              </p:nvSpPr>
              <p:spPr bwMode="auto">
                <a:xfrm rot="-5396925">
                  <a:off x="3020" y="1986"/>
                  <a:ext cx="753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solidFill>
                        <a:schemeClr val="accent2"/>
                      </a:solidFill>
                      <a:latin typeface="Arial" charset="0"/>
                    </a:rPr>
                    <a:t>Chiều cao</a:t>
                  </a:r>
                </a:p>
              </p:txBody>
            </p:sp>
            <p:sp>
              <p:nvSpPr>
                <p:cNvPr id="14403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3430" y="2653"/>
                  <a:ext cx="718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Cạnh </a:t>
                  </a:r>
                  <a:r>
                    <a:rPr lang="vi-VN">
                      <a:latin typeface="Arial" charset="0"/>
                    </a:rPr>
                    <a:t>đ</a:t>
                  </a:r>
                  <a:r>
                    <a:rPr lang="en-US">
                      <a:latin typeface="Arial" charset="0"/>
                    </a:rPr>
                    <a:t>áy</a:t>
                  </a:r>
                </a:p>
              </p:txBody>
            </p:sp>
          </p:grpSp>
        </p:grpSp>
        <p:sp>
          <p:nvSpPr>
            <p:cNvPr id="14344" name="Text Box 39"/>
            <p:cNvSpPr txBox="1">
              <a:spLocks noChangeArrowheads="1"/>
            </p:cNvSpPr>
            <p:nvPr/>
          </p:nvSpPr>
          <p:spPr bwMode="auto">
            <a:xfrm>
              <a:off x="3556" y="1485"/>
              <a:ext cx="22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M</a:t>
              </a:r>
            </a:p>
          </p:txBody>
        </p:sp>
        <p:sp>
          <p:nvSpPr>
            <p:cNvPr id="14345" name="Rectangle 41"/>
            <p:cNvSpPr>
              <a:spLocks noChangeArrowheads="1"/>
            </p:cNvSpPr>
            <p:nvPr/>
          </p:nvSpPr>
          <p:spPr bwMode="auto">
            <a:xfrm>
              <a:off x="3286" y="1698"/>
              <a:ext cx="381" cy="3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4346" name="Rectangle 42"/>
            <p:cNvSpPr>
              <a:spLocks noChangeArrowheads="1"/>
            </p:cNvSpPr>
            <p:nvPr/>
          </p:nvSpPr>
          <p:spPr bwMode="auto">
            <a:xfrm>
              <a:off x="3656" y="1698"/>
              <a:ext cx="382" cy="3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4347" name="Rectangle 43"/>
            <p:cNvSpPr>
              <a:spLocks noChangeArrowheads="1"/>
            </p:cNvSpPr>
            <p:nvPr/>
          </p:nvSpPr>
          <p:spPr bwMode="auto">
            <a:xfrm>
              <a:off x="4035" y="1698"/>
              <a:ext cx="381" cy="3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4348" name="Rectangle 44"/>
            <p:cNvSpPr>
              <a:spLocks noChangeArrowheads="1"/>
            </p:cNvSpPr>
            <p:nvPr/>
          </p:nvSpPr>
          <p:spPr bwMode="auto">
            <a:xfrm>
              <a:off x="4405" y="1698"/>
              <a:ext cx="382" cy="3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4349" name="Rectangle 45"/>
            <p:cNvSpPr>
              <a:spLocks noChangeArrowheads="1"/>
            </p:cNvSpPr>
            <p:nvPr/>
          </p:nvSpPr>
          <p:spPr bwMode="auto">
            <a:xfrm>
              <a:off x="4783" y="1698"/>
              <a:ext cx="382" cy="3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4350" name="Rectangle 46"/>
            <p:cNvSpPr>
              <a:spLocks noChangeArrowheads="1"/>
            </p:cNvSpPr>
            <p:nvPr/>
          </p:nvSpPr>
          <p:spPr bwMode="auto">
            <a:xfrm>
              <a:off x="3286" y="2082"/>
              <a:ext cx="381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4351" name="Rectangle 47"/>
            <p:cNvSpPr>
              <a:spLocks noChangeArrowheads="1"/>
            </p:cNvSpPr>
            <p:nvPr/>
          </p:nvSpPr>
          <p:spPr bwMode="auto">
            <a:xfrm>
              <a:off x="3656" y="2082"/>
              <a:ext cx="38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4352" name="Rectangle 48"/>
            <p:cNvSpPr>
              <a:spLocks noChangeArrowheads="1"/>
            </p:cNvSpPr>
            <p:nvPr/>
          </p:nvSpPr>
          <p:spPr bwMode="auto">
            <a:xfrm>
              <a:off x="4035" y="2082"/>
              <a:ext cx="381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4353" name="Rectangle 49"/>
            <p:cNvSpPr>
              <a:spLocks noChangeArrowheads="1"/>
            </p:cNvSpPr>
            <p:nvPr/>
          </p:nvSpPr>
          <p:spPr bwMode="auto">
            <a:xfrm>
              <a:off x="4405" y="2082"/>
              <a:ext cx="38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4354" name="Rectangle 50"/>
            <p:cNvSpPr>
              <a:spLocks noChangeArrowheads="1"/>
            </p:cNvSpPr>
            <p:nvPr/>
          </p:nvSpPr>
          <p:spPr bwMode="auto">
            <a:xfrm>
              <a:off x="4783" y="2082"/>
              <a:ext cx="38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4355" name="Rectangle 51"/>
            <p:cNvSpPr>
              <a:spLocks noChangeArrowheads="1"/>
            </p:cNvSpPr>
            <p:nvPr/>
          </p:nvSpPr>
          <p:spPr bwMode="auto">
            <a:xfrm>
              <a:off x="3286" y="2462"/>
              <a:ext cx="381" cy="38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4356" name="Rectangle 52"/>
            <p:cNvSpPr>
              <a:spLocks noChangeArrowheads="1"/>
            </p:cNvSpPr>
            <p:nvPr/>
          </p:nvSpPr>
          <p:spPr bwMode="auto">
            <a:xfrm>
              <a:off x="3656" y="2462"/>
              <a:ext cx="382" cy="38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4357" name="Rectangle 53"/>
            <p:cNvSpPr>
              <a:spLocks noChangeArrowheads="1"/>
            </p:cNvSpPr>
            <p:nvPr/>
          </p:nvSpPr>
          <p:spPr bwMode="auto">
            <a:xfrm>
              <a:off x="4035" y="2462"/>
              <a:ext cx="381" cy="38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4358" name="Rectangle 54"/>
            <p:cNvSpPr>
              <a:spLocks noChangeArrowheads="1"/>
            </p:cNvSpPr>
            <p:nvPr/>
          </p:nvSpPr>
          <p:spPr bwMode="auto">
            <a:xfrm>
              <a:off x="4405" y="2462"/>
              <a:ext cx="382" cy="38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4359" name="Rectangle 55"/>
            <p:cNvSpPr>
              <a:spLocks noChangeArrowheads="1"/>
            </p:cNvSpPr>
            <p:nvPr/>
          </p:nvSpPr>
          <p:spPr bwMode="auto">
            <a:xfrm>
              <a:off x="4783" y="2462"/>
              <a:ext cx="382" cy="38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4360" name="Text Box 56"/>
            <p:cNvSpPr txBox="1">
              <a:spLocks noChangeArrowheads="1"/>
            </p:cNvSpPr>
            <p:nvPr/>
          </p:nvSpPr>
          <p:spPr bwMode="auto">
            <a:xfrm>
              <a:off x="3068" y="1559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P</a:t>
              </a:r>
            </a:p>
          </p:txBody>
        </p:sp>
        <p:sp>
          <p:nvSpPr>
            <p:cNvPr id="14361" name="Text Box 57"/>
            <p:cNvSpPr txBox="1">
              <a:spLocks noChangeArrowheads="1"/>
            </p:cNvSpPr>
            <p:nvPr/>
          </p:nvSpPr>
          <p:spPr bwMode="auto">
            <a:xfrm>
              <a:off x="3046" y="2780"/>
              <a:ext cx="2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N</a:t>
              </a:r>
            </a:p>
          </p:txBody>
        </p:sp>
        <p:sp>
          <p:nvSpPr>
            <p:cNvPr id="14362" name="Text Box 58"/>
            <p:cNvSpPr txBox="1">
              <a:spLocks noChangeArrowheads="1"/>
            </p:cNvSpPr>
            <p:nvPr/>
          </p:nvSpPr>
          <p:spPr bwMode="auto">
            <a:xfrm>
              <a:off x="5192" y="2772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L</a:t>
              </a:r>
            </a:p>
          </p:txBody>
        </p:sp>
        <p:sp>
          <p:nvSpPr>
            <p:cNvPr id="14363" name="Text Box 59"/>
            <p:cNvSpPr txBox="1">
              <a:spLocks noChangeArrowheads="1"/>
            </p:cNvSpPr>
            <p:nvPr/>
          </p:nvSpPr>
          <p:spPr bwMode="auto">
            <a:xfrm>
              <a:off x="5199" y="1566"/>
              <a:ext cx="2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Q</a:t>
              </a:r>
            </a:p>
          </p:txBody>
        </p:sp>
        <p:sp>
          <p:nvSpPr>
            <p:cNvPr id="14364" name="Text Box 60"/>
            <p:cNvSpPr txBox="1">
              <a:spLocks noChangeArrowheads="1"/>
            </p:cNvSpPr>
            <p:nvPr/>
          </p:nvSpPr>
          <p:spPr bwMode="auto">
            <a:xfrm>
              <a:off x="3860" y="1507"/>
              <a:ext cx="66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Chiều dài</a:t>
              </a:r>
            </a:p>
          </p:txBody>
        </p:sp>
        <p:sp>
          <p:nvSpPr>
            <p:cNvPr id="14365" name="Text Box 61"/>
            <p:cNvSpPr txBox="1">
              <a:spLocks noChangeArrowheads="1"/>
            </p:cNvSpPr>
            <p:nvPr/>
          </p:nvSpPr>
          <p:spPr bwMode="auto">
            <a:xfrm rot="-5396925">
              <a:off x="2819" y="2072"/>
              <a:ext cx="77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Chiều rộng</a:t>
              </a:r>
            </a:p>
          </p:txBody>
        </p:sp>
        <p:grpSp>
          <p:nvGrpSpPr>
            <p:cNvPr id="14366" name="Group 62"/>
            <p:cNvGrpSpPr>
              <a:grpSpLocks/>
            </p:cNvGrpSpPr>
            <p:nvPr/>
          </p:nvGrpSpPr>
          <p:grpSpPr bwMode="auto">
            <a:xfrm>
              <a:off x="3285" y="1702"/>
              <a:ext cx="1875" cy="1140"/>
              <a:chOff x="2824" y="1448"/>
              <a:chExt cx="2028" cy="1232"/>
            </a:xfrm>
          </p:grpSpPr>
          <p:sp>
            <p:nvSpPr>
              <p:cNvPr id="14374" name="AutoShape 63"/>
              <p:cNvSpPr>
                <a:spLocks noChangeArrowheads="1"/>
              </p:cNvSpPr>
              <p:nvPr/>
            </p:nvSpPr>
            <p:spPr bwMode="auto">
              <a:xfrm>
                <a:off x="2824" y="1448"/>
                <a:ext cx="2028" cy="1232"/>
              </a:xfrm>
              <a:prstGeom prst="triangle">
                <a:avLst>
                  <a:gd name="adj" fmla="val 20019"/>
                </a:avLst>
              </a:prstGeom>
              <a:solidFill>
                <a:schemeClr val="accent2"/>
              </a:solidFill>
              <a:ln w="12700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4375" name="Line 64"/>
              <p:cNvSpPr>
                <a:spLocks noChangeShapeType="1"/>
              </p:cNvSpPr>
              <p:nvPr/>
            </p:nvSpPr>
            <p:spPr bwMode="auto">
              <a:xfrm flipV="1">
                <a:off x="3232" y="1448"/>
                <a:ext cx="0" cy="1232"/>
              </a:xfrm>
              <a:prstGeom prst="line">
                <a:avLst/>
              </a:prstGeom>
              <a:noFill/>
              <a:ln w="12700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76" name="Rectangle 65"/>
              <p:cNvSpPr>
                <a:spLocks noChangeArrowheads="1"/>
              </p:cNvSpPr>
              <p:nvPr/>
            </p:nvSpPr>
            <p:spPr bwMode="auto">
              <a:xfrm>
                <a:off x="3232" y="2624"/>
                <a:ext cx="56" cy="56"/>
              </a:xfrm>
              <a:prstGeom prst="rect">
                <a:avLst/>
              </a:prstGeom>
              <a:solidFill>
                <a:schemeClr val="accent2"/>
              </a:solidFill>
              <a:ln w="12700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sp>
          <p:nvSpPr>
            <p:cNvPr id="14367" name="Text Box 66"/>
            <p:cNvSpPr txBox="1">
              <a:spLocks noChangeArrowheads="1"/>
            </p:cNvSpPr>
            <p:nvPr/>
          </p:nvSpPr>
          <p:spPr bwMode="auto">
            <a:xfrm>
              <a:off x="3593" y="2861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K</a:t>
              </a:r>
            </a:p>
          </p:txBody>
        </p:sp>
        <p:sp>
          <p:nvSpPr>
            <p:cNvPr id="14368" name="Text Box 67"/>
            <p:cNvSpPr txBox="1">
              <a:spLocks noChangeArrowheads="1"/>
            </p:cNvSpPr>
            <p:nvPr/>
          </p:nvSpPr>
          <p:spPr bwMode="auto">
            <a:xfrm rot="-5396925">
              <a:off x="3465" y="2200"/>
              <a:ext cx="69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2"/>
                  </a:solidFill>
                  <a:latin typeface="Arial" charset="0"/>
                </a:rPr>
                <a:t>Chiều cao</a:t>
              </a:r>
            </a:p>
          </p:txBody>
        </p:sp>
        <p:sp>
          <p:nvSpPr>
            <p:cNvPr id="14369" name="Text Box 68"/>
            <p:cNvSpPr txBox="1">
              <a:spLocks noChangeArrowheads="1"/>
            </p:cNvSpPr>
            <p:nvPr/>
          </p:nvSpPr>
          <p:spPr bwMode="auto">
            <a:xfrm>
              <a:off x="3845" y="2817"/>
              <a:ext cx="66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Cạnh </a:t>
              </a:r>
              <a:r>
                <a:rPr lang="vi-VN">
                  <a:latin typeface="Arial" charset="0"/>
                </a:rPr>
                <a:t>đ</a:t>
              </a:r>
              <a:r>
                <a:rPr lang="en-US">
                  <a:latin typeface="Arial" charset="0"/>
                </a:rPr>
                <a:t>áy</a:t>
              </a:r>
            </a:p>
          </p:txBody>
        </p:sp>
        <p:sp>
          <p:nvSpPr>
            <p:cNvPr id="14370" name="Line 69"/>
            <p:cNvSpPr>
              <a:spLocks noChangeShapeType="1"/>
            </p:cNvSpPr>
            <p:nvPr/>
          </p:nvSpPr>
          <p:spPr bwMode="auto">
            <a:xfrm>
              <a:off x="2608" y="2848"/>
              <a:ext cx="7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371" name="Line 70"/>
            <p:cNvSpPr>
              <a:spLocks noChangeShapeType="1"/>
            </p:cNvSpPr>
            <p:nvPr/>
          </p:nvSpPr>
          <p:spPr bwMode="auto">
            <a:xfrm>
              <a:off x="2608" y="1696"/>
              <a:ext cx="7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372" name="Text Box 71"/>
            <p:cNvSpPr txBox="1">
              <a:spLocks noChangeArrowheads="1"/>
            </p:cNvSpPr>
            <p:nvPr/>
          </p:nvSpPr>
          <p:spPr bwMode="auto">
            <a:xfrm>
              <a:off x="3433" y="2381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1</a:t>
              </a:r>
            </a:p>
          </p:txBody>
        </p:sp>
        <p:sp>
          <p:nvSpPr>
            <p:cNvPr id="14373" name="Text Box 72"/>
            <p:cNvSpPr txBox="1">
              <a:spLocks noChangeArrowheads="1"/>
            </p:cNvSpPr>
            <p:nvPr/>
          </p:nvSpPr>
          <p:spPr bwMode="auto">
            <a:xfrm>
              <a:off x="4017" y="2333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2</a:t>
              </a:r>
            </a:p>
          </p:txBody>
        </p:sp>
      </p:grpSp>
      <p:sp>
        <p:nvSpPr>
          <p:cNvPr id="12362" name="Text Box 74"/>
          <p:cNvSpPr txBox="1">
            <a:spLocks noChangeArrowheads="1"/>
          </p:cNvSpPr>
          <p:nvPr/>
        </p:nvSpPr>
        <p:spPr bwMode="auto">
          <a:xfrm>
            <a:off x="2365375" y="5392738"/>
            <a:ext cx="60515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i="1">
                <a:latin typeface="Arial" charset="0"/>
              </a:rPr>
              <a:t>- Em có nhận xét gì về 2 hình chữ nhật EDBC và PQNL</a:t>
            </a:r>
          </a:p>
        </p:txBody>
      </p:sp>
    </p:spTree>
  </p:cSld>
  <p:clrMapOvr>
    <a:masterClrMapping/>
  </p:clrMapOvr>
  <p:transition spd="med" advClick="0" advTm="10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9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24" grpId="0" autoUpdateAnimBg="0"/>
      <p:bldP spid="12325" grpId="0" autoUpdateAnimBg="0"/>
      <p:bldP spid="12362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590800" y="906463"/>
            <a:ext cx="41449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DIỆN TÍCH HÌNH TAM GIÁC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955675" y="5075238"/>
            <a:ext cx="2559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>
                <a:solidFill>
                  <a:schemeClr val="accent2"/>
                </a:solidFill>
                <a:latin typeface="Arial" charset="0"/>
              </a:rPr>
              <a:t>Nhận xét: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327275" y="5875338"/>
            <a:ext cx="6051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i="1">
                <a:latin typeface="Arial" charset="0"/>
              </a:rPr>
              <a:t>- 2 tam giác ABC (màu xanh) và tam giác MNL (màu vàng) </a:t>
            </a:r>
            <a:r>
              <a:rPr lang="en-US" sz="1800" i="1">
                <a:solidFill>
                  <a:schemeClr val="hlink"/>
                </a:solidFill>
                <a:latin typeface="Arial" charset="0"/>
              </a:rPr>
              <a:t>bằng nhau</a:t>
            </a:r>
            <a:r>
              <a:rPr lang="en-US" sz="1800" i="1">
                <a:latin typeface="Arial" charset="0"/>
              </a:rPr>
              <a:t>.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84225" y="2357438"/>
            <a:ext cx="7812088" cy="2524125"/>
            <a:chOff x="494" y="1485"/>
            <a:chExt cx="4921" cy="1590"/>
          </a:xfrm>
        </p:grpSpPr>
        <p:grpSp>
          <p:nvGrpSpPr>
            <p:cNvPr id="15367" name="Group 7"/>
            <p:cNvGrpSpPr>
              <a:grpSpLocks/>
            </p:cNvGrpSpPr>
            <p:nvPr/>
          </p:nvGrpSpPr>
          <p:grpSpPr bwMode="auto">
            <a:xfrm>
              <a:off x="494" y="1485"/>
              <a:ext cx="2361" cy="1590"/>
              <a:chOff x="2566" y="1213"/>
              <a:chExt cx="2553" cy="1719"/>
            </a:xfrm>
          </p:grpSpPr>
          <p:sp>
            <p:nvSpPr>
              <p:cNvPr id="15401" name="Text Box 8"/>
              <p:cNvSpPr txBox="1">
                <a:spLocks noChangeArrowheads="1"/>
              </p:cNvSpPr>
              <p:nvPr/>
            </p:nvSpPr>
            <p:spPr bwMode="auto">
              <a:xfrm>
                <a:off x="3117" y="1213"/>
                <a:ext cx="218" cy="2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</a:rPr>
                  <a:t>A</a:t>
                </a:r>
              </a:p>
            </p:txBody>
          </p:sp>
          <p:grpSp>
            <p:nvGrpSpPr>
              <p:cNvPr id="15402" name="Group 9"/>
              <p:cNvGrpSpPr>
                <a:grpSpLocks/>
              </p:cNvGrpSpPr>
              <p:nvPr/>
            </p:nvGrpSpPr>
            <p:grpSpPr bwMode="auto">
              <a:xfrm>
                <a:off x="2566" y="1237"/>
                <a:ext cx="2553" cy="1695"/>
                <a:chOff x="2566" y="1237"/>
                <a:chExt cx="2553" cy="1695"/>
              </a:xfrm>
            </p:grpSpPr>
            <p:sp>
              <p:nvSpPr>
                <p:cNvPr id="15403" name="Rectangle 10"/>
                <p:cNvSpPr>
                  <a:spLocks noChangeArrowheads="1"/>
                </p:cNvSpPr>
                <p:nvPr/>
              </p:nvSpPr>
              <p:spPr bwMode="auto">
                <a:xfrm>
                  <a:off x="2825" y="1443"/>
                  <a:ext cx="413" cy="41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5404" name="Rectangle 11"/>
                <p:cNvSpPr>
                  <a:spLocks noChangeArrowheads="1"/>
                </p:cNvSpPr>
                <p:nvPr/>
              </p:nvSpPr>
              <p:spPr bwMode="auto">
                <a:xfrm>
                  <a:off x="3226" y="1443"/>
                  <a:ext cx="413" cy="41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5405" name="Rectangle 12"/>
                <p:cNvSpPr>
                  <a:spLocks noChangeArrowheads="1"/>
                </p:cNvSpPr>
                <p:nvPr/>
              </p:nvSpPr>
              <p:spPr bwMode="auto">
                <a:xfrm>
                  <a:off x="3635" y="1443"/>
                  <a:ext cx="412" cy="41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5406" name="Rectangle 13"/>
                <p:cNvSpPr>
                  <a:spLocks noChangeArrowheads="1"/>
                </p:cNvSpPr>
                <p:nvPr/>
              </p:nvSpPr>
              <p:spPr bwMode="auto">
                <a:xfrm>
                  <a:off x="4036" y="1443"/>
                  <a:ext cx="413" cy="41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5407" name="Rectangle 14"/>
                <p:cNvSpPr>
                  <a:spLocks noChangeArrowheads="1"/>
                </p:cNvSpPr>
                <p:nvPr/>
              </p:nvSpPr>
              <p:spPr bwMode="auto">
                <a:xfrm>
                  <a:off x="4444" y="1443"/>
                  <a:ext cx="413" cy="41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5408" name="Rectangle 15"/>
                <p:cNvSpPr>
                  <a:spLocks noChangeArrowheads="1"/>
                </p:cNvSpPr>
                <p:nvPr/>
              </p:nvSpPr>
              <p:spPr bwMode="auto">
                <a:xfrm>
                  <a:off x="2825" y="1859"/>
                  <a:ext cx="413" cy="415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5409" name="Rectangle 16"/>
                <p:cNvSpPr>
                  <a:spLocks noChangeArrowheads="1"/>
                </p:cNvSpPr>
                <p:nvPr/>
              </p:nvSpPr>
              <p:spPr bwMode="auto">
                <a:xfrm>
                  <a:off x="3226" y="1859"/>
                  <a:ext cx="413" cy="415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5410" name="Rectangle 17"/>
                <p:cNvSpPr>
                  <a:spLocks noChangeArrowheads="1"/>
                </p:cNvSpPr>
                <p:nvPr/>
              </p:nvSpPr>
              <p:spPr bwMode="auto">
                <a:xfrm>
                  <a:off x="3635" y="1859"/>
                  <a:ext cx="412" cy="415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5411" name="Rectangle 18"/>
                <p:cNvSpPr>
                  <a:spLocks noChangeArrowheads="1"/>
                </p:cNvSpPr>
                <p:nvPr/>
              </p:nvSpPr>
              <p:spPr bwMode="auto">
                <a:xfrm>
                  <a:off x="4036" y="1859"/>
                  <a:ext cx="413" cy="415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5412" name="Rectangle 19"/>
                <p:cNvSpPr>
                  <a:spLocks noChangeArrowheads="1"/>
                </p:cNvSpPr>
                <p:nvPr/>
              </p:nvSpPr>
              <p:spPr bwMode="auto">
                <a:xfrm>
                  <a:off x="4444" y="1859"/>
                  <a:ext cx="413" cy="415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5413" name="Rectangle 20"/>
                <p:cNvSpPr>
                  <a:spLocks noChangeArrowheads="1"/>
                </p:cNvSpPr>
                <p:nvPr/>
              </p:nvSpPr>
              <p:spPr bwMode="auto">
                <a:xfrm>
                  <a:off x="2825" y="2269"/>
                  <a:ext cx="413" cy="41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5414" name="Rectangle 21"/>
                <p:cNvSpPr>
                  <a:spLocks noChangeArrowheads="1"/>
                </p:cNvSpPr>
                <p:nvPr/>
              </p:nvSpPr>
              <p:spPr bwMode="auto">
                <a:xfrm>
                  <a:off x="3226" y="2269"/>
                  <a:ext cx="413" cy="41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5415" name="Rectangle 22"/>
                <p:cNvSpPr>
                  <a:spLocks noChangeArrowheads="1"/>
                </p:cNvSpPr>
                <p:nvPr/>
              </p:nvSpPr>
              <p:spPr bwMode="auto">
                <a:xfrm>
                  <a:off x="3635" y="2269"/>
                  <a:ext cx="412" cy="41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5416" name="Rectangle 23"/>
                <p:cNvSpPr>
                  <a:spLocks noChangeArrowheads="1"/>
                </p:cNvSpPr>
                <p:nvPr/>
              </p:nvSpPr>
              <p:spPr bwMode="auto">
                <a:xfrm>
                  <a:off x="4036" y="2269"/>
                  <a:ext cx="413" cy="41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5417" name="Rectangle 24"/>
                <p:cNvSpPr>
                  <a:spLocks noChangeArrowheads="1"/>
                </p:cNvSpPr>
                <p:nvPr/>
              </p:nvSpPr>
              <p:spPr bwMode="auto">
                <a:xfrm>
                  <a:off x="4444" y="2269"/>
                  <a:ext cx="413" cy="41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5418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2590" y="1293"/>
                  <a:ext cx="217" cy="22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E</a:t>
                  </a:r>
                </a:p>
              </p:txBody>
            </p:sp>
            <p:sp>
              <p:nvSpPr>
                <p:cNvPr id="15419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2566" y="2613"/>
                  <a:ext cx="217" cy="22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B</a:t>
                  </a:r>
                </a:p>
              </p:txBody>
            </p:sp>
            <p:sp>
              <p:nvSpPr>
                <p:cNvPr id="15420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4887" y="2605"/>
                  <a:ext cx="226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C</a:t>
                  </a:r>
                </a:p>
              </p:txBody>
            </p:sp>
            <p:sp>
              <p:nvSpPr>
                <p:cNvPr id="15421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4894" y="1301"/>
                  <a:ext cx="225" cy="22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D</a:t>
                  </a:r>
                </a:p>
              </p:txBody>
            </p:sp>
            <p:sp>
              <p:nvSpPr>
                <p:cNvPr id="15422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3446" y="1237"/>
                  <a:ext cx="718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Chiều dài</a:t>
                  </a:r>
                </a:p>
              </p:txBody>
            </p:sp>
            <p:sp>
              <p:nvSpPr>
                <p:cNvPr id="15423" name="Text Box 30"/>
                <p:cNvSpPr txBox="1">
                  <a:spLocks noChangeArrowheads="1"/>
                </p:cNvSpPr>
                <p:nvPr/>
              </p:nvSpPr>
              <p:spPr bwMode="auto">
                <a:xfrm rot="-5396925">
                  <a:off x="2322" y="1847"/>
                  <a:ext cx="840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Chiều rộng</a:t>
                  </a:r>
                </a:p>
              </p:txBody>
            </p:sp>
            <p:grpSp>
              <p:nvGrpSpPr>
                <p:cNvPr id="15424" name="Group 31"/>
                <p:cNvGrpSpPr>
                  <a:grpSpLocks/>
                </p:cNvGrpSpPr>
                <p:nvPr/>
              </p:nvGrpSpPr>
              <p:grpSpPr bwMode="auto">
                <a:xfrm>
                  <a:off x="2824" y="1448"/>
                  <a:ext cx="2028" cy="1232"/>
                  <a:chOff x="2824" y="1448"/>
                  <a:chExt cx="2028" cy="1232"/>
                </a:xfrm>
              </p:grpSpPr>
              <p:sp>
                <p:nvSpPr>
                  <p:cNvPr id="15428" name="AutoShape 32"/>
                  <p:cNvSpPr>
                    <a:spLocks noChangeArrowheads="1"/>
                  </p:cNvSpPr>
                  <p:nvPr/>
                </p:nvSpPr>
                <p:spPr bwMode="auto">
                  <a:xfrm>
                    <a:off x="2824" y="1448"/>
                    <a:ext cx="2028" cy="1232"/>
                  </a:xfrm>
                  <a:prstGeom prst="triangle">
                    <a:avLst>
                      <a:gd name="adj" fmla="val 20019"/>
                    </a:avLst>
                  </a:prstGeom>
                  <a:solidFill>
                    <a:schemeClr val="tx2"/>
                  </a:solidFill>
                  <a:ln w="12700">
                    <a:solidFill>
                      <a:schemeClr val="hlink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15429" name="Line 3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232" y="1448"/>
                    <a:ext cx="0" cy="1232"/>
                  </a:xfrm>
                  <a:prstGeom prst="line">
                    <a:avLst/>
                  </a:prstGeom>
                  <a:noFill/>
                  <a:ln w="12700">
                    <a:solidFill>
                      <a:schemeClr val="hlink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15430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3232" y="2624"/>
                    <a:ext cx="56" cy="56"/>
                  </a:xfrm>
                  <a:prstGeom prst="rect">
                    <a:avLst/>
                  </a:prstGeom>
                  <a:noFill/>
                  <a:ln w="12700">
                    <a:solidFill>
                      <a:schemeClr val="hlink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</p:grpSp>
            <p:sp>
              <p:nvSpPr>
                <p:cNvPr id="15425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3158" y="2701"/>
                  <a:ext cx="226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H</a:t>
                  </a:r>
                </a:p>
              </p:txBody>
            </p:sp>
            <p:sp>
              <p:nvSpPr>
                <p:cNvPr id="15426" name="Text Box 36"/>
                <p:cNvSpPr txBox="1">
                  <a:spLocks noChangeArrowheads="1"/>
                </p:cNvSpPr>
                <p:nvPr/>
              </p:nvSpPr>
              <p:spPr bwMode="auto">
                <a:xfrm rot="-5396925">
                  <a:off x="3020" y="1986"/>
                  <a:ext cx="753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solidFill>
                        <a:schemeClr val="accent2"/>
                      </a:solidFill>
                      <a:latin typeface="Arial" charset="0"/>
                    </a:rPr>
                    <a:t>Chiều cao</a:t>
                  </a:r>
                </a:p>
              </p:txBody>
            </p:sp>
            <p:sp>
              <p:nvSpPr>
                <p:cNvPr id="15427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3430" y="2653"/>
                  <a:ext cx="718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Cạnh </a:t>
                  </a:r>
                  <a:r>
                    <a:rPr lang="vi-VN">
                      <a:latin typeface="Arial" charset="0"/>
                    </a:rPr>
                    <a:t>đ</a:t>
                  </a:r>
                  <a:r>
                    <a:rPr lang="en-US">
                      <a:latin typeface="Arial" charset="0"/>
                    </a:rPr>
                    <a:t>áy</a:t>
                  </a:r>
                </a:p>
              </p:txBody>
            </p:sp>
          </p:grpSp>
        </p:grpSp>
        <p:sp>
          <p:nvSpPr>
            <p:cNvPr id="15368" name="Text Box 38"/>
            <p:cNvSpPr txBox="1">
              <a:spLocks noChangeArrowheads="1"/>
            </p:cNvSpPr>
            <p:nvPr/>
          </p:nvSpPr>
          <p:spPr bwMode="auto">
            <a:xfrm>
              <a:off x="3556" y="1485"/>
              <a:ext cx="22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M</a:t>
              </a:r>
            </a:p>
          </p:txBody>
        </p:sp>
        <p:sp>
          <p:nvSpPr>
            <p:cNvPr id="15369" name="Rectangle 39"/>
            <p:cNvSpPr>
              <a:spLocks noChangeArrowheads="1"/>
            </p:cNvSpPr>
            <p:nvPr/>
          </p:nvSpPr>
          <p:spPr bwMode="auto">
            <a:xfrm>
              <a:off x="3286" y="1698"/>
              <a:ext cx="381" cy="3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70" name="Rectangle 40"/>
            <p:cNvSpPr>
              <a:spLocks noChangeArrowheads="1"/>
            </p:cNvSpPr>
            <p:nvPr/>
          </p:nvSpPr>
          <p:spPr bwMode="auto">
            <a:xfrm>
              <a:off x="3656" y="1698"/>
              <a:ext cx="382" cy="3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71" name="Rectangle 41"/>
            <p:cNvSpPr>
              <a:spLocks noChangeArrowheads="1"/>
            </p:cNvSpPr>
            <p:nvPr/>
          </p:nvSpPr>
          <p:spPr bwMode="auto">
            <a:xfrm>
              <a:off x="4035" y="1698"/>
              <a:ext cx="381" cy="3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72" name="Rectangle 42"/>
            <p:cNvSpPr>
              <a:spLocks noChangeArrowheads="1"/>
            </p:cNvSpPr>
            <p:nvPr/>
          </p:nvSpPr>
          <p:spPr bwMode="auto">
            <a:xfrm>
              <a:off x="4405" y="1698"/>
              <a:ext cx="382" cy="3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73" name="Rectangle 43"/>
            <p:cNvSpPr>
              <a:spLocks noChangeArrowheads="1"/>
            </p:cNvSpPr>
            <p:nvPr/>
          </p:nvSpPr>
          <p:spPr bwMode="auto">
            <a:xfrm>
              <a:off x="4783" y="1698"/>
              <a:ext cx="382" cy="3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74" name="Rectangle 44"/>
            <p:cNvSpPr>
              <a:spLocks noChangeArrowheads="1"/>
            </p:cNvSpPr>
            <p:nvPr/>
          </p:nvSpPr>
          <p:spPr bwMode="auto">
            <a:xfrm>
              <a:off x="3286" y="2082"/>
              <a:ext cx="381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75" name="Rectangle 45"/>
            <p:cNvSpPr>
              <a:spLocks noChangeArrowheads="1"/>
            </p:cNvSpPr>
            <p:nvPr/>
          </p:nvSpPr>
          <p:spPr bwMode="auto">
            <a:xfrm>
              <a:off x="3656" y="2082"/>
              <a:ext cx="38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76" name="Rectangle 46"/>
            <p:cNvSpPr>
              <a:spLocks noChangeArrowheads="1"/>
            </p:cNvSpPr>
            <p:nvPr/>
          </p:nvSpPr>
          <p:spPr bwMode="auto">
            <a:xfrm>
              <a:off x="4035" y="2082"/>
              <a:ext cx="381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77" name="Rectangle 47"/>
            <p:cNvSpPr>
              <a:spLocks noChangeArrowheads="1"/>
            </p:cNvSpPr>
            <p:nvPr/>
          </p:nvSpPr>
          <p:spPr bwMode="auto">
            <a:xfrm>
              <a:off x="4405" y="2082"/>
              <a:ext cx="38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78" name="Rectangle 48"/>
            <p:cNvSpPr>
              <a:spLocks noChangeArrowheads="1"/>
            </p:cNvSpPr>
            <p:nvPr/>
          </p:nvSpPr>
          <p:spPr bwMode="auto">
            <a:xfrm>
              <a:off x="4783" y="2082"/>
              <a:ext cx="38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79" name="Rectangle 49"/>
            <p:cNvSpPr>
              <a:spLocks noChangeArrowheads="1"/>
            </p:cNvSpPr>
            <p:nvPr/>
          </p:nvSpPr>
          <p:spPr bwMode="auto">
            <a:xfrm>
              <a:off x="3286" y="2462"/>
              <a:ext cx="381" cy="38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80" name="Rectangle 50"/>
            <p:cNvSpPr>
              <a:spLocks noChangeArrowheads="1"/>
            </p:cNvSpPr>
            <p:nvPr/>
          </p:nvSpPr>
          <p:spPr bwMode="auto">
            <a:xfrm>
              <a:off x="3656" y="2462"/>
              <a:ext cx="382" cy="38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81" name="Rectangle 51"/>
            <p:cNvSpPr>
              <a:spLocks noChangeArrowheads="1"/>
            </p:cNvSpPr>
            <p:nvPr/>
          </p:nvSpPr>
          <p:spPr bwMode="auto">
            <a:xfrm>
              <a:off x="4035" y="2462"/>
              <a:ext cx="381" cy="38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82" name="Rectangle 52"/>
            <p:cNvSpPr>
              <a:spLocks noChangeArrowheads="1"/>
            </p:cNvSpPr>
            <p:nvPr/>
          </p:nvSpPr>
          <p:spPr bwMode="auto">
            <a:xfrm>
              <a:off x="4405" y="2462"/>
              <a:ext cx="382" cy="38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83" name="Rectangle 53"/>
            <p:cNvSpPr>
              <a:spLocks noChangeArrowheads="1"/>
            </p:cNvSpPr>
            <p:nvPr/>
          </p:nvSpPr>
          <p:spPr bwMode="auto">
            <a:xfrm>
              <a:off x="4783" y="2462"/>
              <a:ext cx="382" cy="38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84" name="Text Box 54"/>
            <p:cNvSpPr txBox="1">
              <a:spLocks noChangeArrowheads="1"/>
            </p:cNvSpPr>
            <p:nvPr/>
          </p:nvSpPr>
          <p:spPr bwMode="auto">
            <a:xfrm>
              <a:off x="3068" y="1559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P</a:t>
              </a:r>
            </a:p>
          </p:txBody>
        </p:sp>
        <p:sp>
          <p:nvSpPr>
            <p:cNvPr id="15385" name="Text Box 55"/>
            <p:cNvSpPr txBox="1">
              <a:spLocks noChangeArrowheads="1"/>
            </p:cNvSpPr>
            <p:nvPr/>
          </p:nvSpPr>
          <p:spPr bwMode="auto">
            <a:xfrm>
              <a:off x="3046" y="2780"/>
              <a:ext cx="2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N</a:t>
              </a:r>
            </a:p>
          </p:txBody>
        </p:sp>
        <p:sp>
          <p:nvSpPr>
            <p:cNvPr id="15386" name="Text Box 56"/>
            <p:cNvSpPr txBox="1">
              <a:spLocks noChangeArrowheads="1"/>
            </p:cNvSpPr>
            <p:nvPr/>
          </p:nvSpPr>
          <p:spPr bwMode="auto">
            <a:xfrm>
              <a:off x="5192" y="2772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L</a:t>
              </a:r>
            </a:p>
          </p:txBody>
        </p:sp>
        <p:sp>
          <p:nvSpPr>
            <p:cNvPr id="15387" name="Text Box 57"/>
            <p:cNvSpPr txBox="1">
              <a:spLocks noChangeArrowheads="1"/>
            </p:cNvSpPr>
            <p:nvPr/>
          </p:nvSpPr>
          <p:spPr bwMode="auto">
            <a:xfrm>
              <a:off x="5199" y="1566"/>
              <a:ext cx="2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Q</a:t>
              </a:r>
            </a:p>
          </p:txBody>
        </p:sp>
        <p:sp>
          <p:nvSpPr>
            <p:cNvPr id="15388" name="Text Box 58"/>
            <p:cNvSpPr txBox="1">
              <a:spLocks noChangeArrowheads="1"/>
            </p:cNvSpPr>
            <p:nvPr/>
          </p:nvSpPr>
          <p:spPr bwMode="auto">
            <a:xfrm>
              <a:off x="3860" y="1507"/>
              <a:ext cx="66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Chiều dài</a:t>
              </a:r>
            </a:p>
          </p:txBody>
        </p:sp>
        <p:sp>
          <p:nvSpPr>
            <p:cNvPr id="15389" name="Text Box 59"/>
            <p:cNvSpPr txBox="1">
              <a:spLocks noChangeArrowheads="1"/>
            </p:cNvSpPr>
            <p:nvPr/>
          </p:nvSpPr>
          <p:spPr bwMode="auto">
            <a:xfrm rot="-5396925">
              <a:off x="2819" y="2072"/>
              <a:ext cx="77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Chiều rộng</a:t>
              </a:r>
            </a:p>
          </p:txBody>
        </p:sp>
        <p:grpSp>
          <p:nvGrpSpPr>
            <p:cNvPr id="15390" name="Group 60"/>
            <p:cNvGrpSpPr>
              <a:grpSpLocks/>
            </p:cNvGrpSpPr>
            <p:nvPr/>
          </p:nvGrpSpPr>
          <p:grpSpPr bwMode="auto">
            <a:xfrm>
              <a:off x="3285" y="1702"/>
              <a:ext cx="1875" cy="1140"/>
              <a:chOff x="2824" y="1448"/>
              <a:chExt cx="2028" cy="1232"/>
            </a:xfrm>
          </p:grpSpPr>
          <p:sp>
            <p:nvSpPr>
              <p:cNvPr id="15398" name="AutoShape 61"/>
              <p:cNvSpPr>
                <a:spLocks noChangeArrowheads="1"/>
              </p:cNvSpPr>
              <p:nvPr/>
            </p:nvSpPr>
            <p:spPr bwMode="auto">
              <a:xfrm>
                <a:off x="2824" y="1448"/>
                <a:ext cx="2028" cy="1232"/>
              </a:xfrm>
              <a:prstGeom prst="triangle">
                <a:avLst>
                  <a:gd name="adj" fmla="val 20019"/>
                </a:avLst>
              </a:prstGeom>
              <a:solidFill>
                <a:schemeClr val="accent2"/>
              </a:solidFill>
              <a:ln w="12700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5399" name="Line 62"/>
              <p:cNvSpPr>
                <a:spLocks noChangeShapeType="1"/>
              </p:cNvSpPr>
              <p:nvPr/>
            </p:nvSpPr>
            <p:spPr bwMode="auto">
              <a:xfrm flipV="1">
                <a:off x="3232" y="1448"/>
                <a:ext cx="0" cy="1232"/>
              </a:xfrm>
              <a:prstGeom prst="line">
                <a:avLst/>
              </a:prstGeom>
              <a:noFill/>
              <a:ln w="12700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5400" name="Rectangle 63"/>
              <p:cNvSpPr>
                <a:spLocks noChangeArrowheads="1"/>
              </p:cNvSpPr>
              <p:nvPr/>
            </p:nvSpPr>
            <p:spPr bwMode="auto">
              <a:xfrm>
                <a:off x="3232" y="2624"/>
                <a:ext cx="56" cy="56"/>
              </a:xfrm>
              <a:prstGeom prst="rect">
                <a:avLst/>
              </a:prstGeom>
              <a:solidFill>
                <a:schemeClr val="accent2"/>
              </a:solidFill>
              <a:ln w="12700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sp>
          <p:nvSpPr>
            <p:cNvPr id="15391" name="Text Box 64"/>
            <p:cNvSpPr txBox="1">
              <a:spLocks noChangeArrowheads="1"/>
            </p:cNvSpPr>
            <p:nvPr/>
          </p:nvSpPr>
          <p:spPr bwMode="auto">
            <a:xfrm>
              <a:off x="3593" y="2861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K</a:t>
              </a:r>
            </a:p>
          </p:txBody>
        </p:sp>
        <p:sp>
          <p:nvSpPr>
            <p:cNvPr id="15392" name="Text Box 65"/>
            <p:cNvSpPr txBox="1">
              <a:spLocks noChangeArrowheads="1"/>
            </p:cNvSpPr>
            <p:nvPr/>
          </p:nvSpPr>
          <p:spPr bwMode="auto">
            <a:xfrm rot="-5396925">
              <a:off x="3465" y="2200"/>
              <a:ext cx="69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2"/>
                  </a:solidFill>
                  <a:latin typeface="Arial" charset="0"/>
                </a:rPr>
                <a:t>Chiều cao</a:t>
              </a:r>
            </a:p>
          </p:txBody>
        </p:sp>
        <p:sp>
          <p:nvSpPr>
            <p:cNvPr id="15393" name="Text Box 66"/>
            <p:cNvSpPr txBox="1">
              <a:spLocks noChangeArrowheads="1"/>
            </p:cNvSpPr>
            <p:nvPr/>
          </p:nvSpPr>
          <p:spPr bwMode="auto">
            <a:xfrm>
              <a:off x="3845" y="2817"/>
              <a:ext cx="66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Cạnh </a:t>
              </a:r>
              <a:r>
                <a:rPr lang="vi-VN">
                  <a:latin typeface="Arial" charset="0"/>
                </a:rPr>
                <a:t>đ</a:t>
              </a:r>
              <a:r>
                <a:rPr lang="en-US">
                  <a:latin typeface="Arial" charset="0"/>
                </a:rPr>
                <a:t>áy</a:t>
              </a:r>
            </a:p>
          </p:txBody>
        </p:sp>
        <p:sp>
          <p:nvSpPr>
            <p:cNvPr id="15394" name="Line 67"/>
            <p:cNvSpPr>
              <a:spLocks noChangeShapeType="1"/>
            </p:cNvSpPr>
            <p:nvPr/>
          </p:nvSpPr>
          <p:spPr bwMode="auto">
            <a:xfrm>
              <a:off x="2608" y="2848"/>
              <a:ext cx="7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395" name="Line 68"/>
            <p:cNvSpPr>
              <a:spLocks noChangeShapeType="1"/>
            </p:cNvSpPr>
            <p:nvPr/>
          </p:nvSpPr>
          <p:spPr bwMode="auto">
            <a:xfrm>
              <a:off x="2608" y="1696"/>
              <a:ext cx="7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396" name="Text Box 69"/>
            <p:cNvSpPr txBox="1">
              <a:spLocks noChangeArrowheads="1"/>
            </p:cNvSpPr>
            <p:nvPr/>
          </p:nvSpPr>
          <p:spPr bwMode="auto">
            <a:xfrm>
              <a:off x="3433" y="2381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1</a:t>
              </a:r>
            </a:p>
          </p:txBody>
        </p:sp>
        <p:sp>
          <p:nvSpPr>
            <p:cNvPr id="15397" name="Text Box 70"/>
            <p:cNvSpPr txBox="1">
              <a:spLocks noChangeArrowheads="1"/>
            </p:cNvSpPr>
            <p:nvPr/>
          </p:nvSpPr>
          <p:spPr bwMode="auto">
            <a:xfrm>
              <a:off x="4017" y="2333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2</a:t>
              </a:r>
            </a:p>
          </p:txBody>
        </p:sp>
      </p:grpSp>
      <p:sp>
        <p:nvSpPr>
          <p:cNvPr id="13383" name="Text Box 71"/>
          <p:cNvSpPr txBox="1">
            <a:spLocks noChangeArrowheads="1"/>
          </p:cNvSpPr>
          <p:nvPr/>
        </p:nvSpPr>
        <p:spPr bwMode="auto">
          <a:xfrm>
            <a:off x="2352675" y="5468938"/>
            <a:ext cx="6051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i="1">
                <a:latin typeface="Arial" charset="0"/>
              </a:rPr>
              <a:t>- 2 hình chữ nhật EDBC và PQNL </a:t>
            </a:r>
            <a:r>
              <a:rPr lang="en-US" sz="1800" i="1">
                <a:solidFill>
                  <a:schemeClr val="hlink"/>
                </a:solidFill>
                <a:latin typeface="Arial" charset="0"/>
              </a:rPr>
              <a:t>bằng nhau</a:t>
            </a:r>
            <a:r>
              <a:rPr lang="en-US" sz="1800" i="1">
                <a:latin typeface="Arial" charset="0"/>
              </a:rPr>
              <a:t>.</a:t>
            </a:r>
          </a:p>
        </p:txBody>
      </p:sp>
    </p:spTree>
  </p:cSld>
  <p:clrMapOvr>
    <a:masterClrMapping/>
  </p:clrMapOvr>
  <p:transition spd="med" advClick="0" advTm="10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3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3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9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utoUpdateAnimBg="0"/>
      <p:bldP spid="13317" grpId="0" autoUpdateAnimBg="0"/>
      <p:bldP spid="13383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4"/>
          <p:cNvGrpSpPr>
            <a:grpSpLocks/>
          </p:cNvGrpSpPr>
          <p:nvPr/>
        </p:nvGrpSpPr>
        <p:grpSpPr bwMode="auto">
          <a:xfrm>
            <a:off x="784225" y="2357438"/>
            <a:ext cx="7812088" cy="2524125"/>
            <a:chOff x="494" y="1485"/>
            <a:chExt cx="4921" cy="1590"/>
          </a:xfrm>
        </p:grpSpPr>
        <p:grpSp>
          <p:nvGrpSpPr>
            <p:cNvPr id="16396" name="Group 111"/>
            <p:cNvGrpSpPr>
              <a:grpSpLocks/>
            </p:cNvGrpSpPr>
            <p:nvPr/>
          </p:nvGrpSpPr>
          <p:grpSpPr bwMode="auto">
            <a:xfrm>
              <a:off x="494" y="1485"/>
              <a:ext cx="4921" cy="1590"/>
              <a:chOff x="494" y="1485"/>
              <a:chExt cx="4921" cy="1590"/>
            </a:xfrm>
          </p:grpSpPr>
          <p:grpSp>
            <p:nvGrpSpPr>
              <p:cNvPr id="16398" name="Group 108"/>
              <p:cNvGrpSpPr>
                <a:grpSpLocks/>
              </p:cNvGrpSpPr>
              <p:nvPr/>
            </p:nvGrpSpPr>
            <p:grpSpPr bwMode="auto">
              <a:xfrm>
                <a:off x="494" y="1485"/>
                <a:ext cx="4921" cy="1590"/>
                <a:chOff x="494" y="1485"/>
                <a:chExt cx="4921" cy="1590"/>
              </a:xfrm>
            </p:grpSpPr>
            <p:grpSp>
              <p:nvGrpSpPr>
                <p:cNvPr id="16402" name="Group 106"/>
                <p:cNvGrpSpPr>
                  <a:grpSpLocks/>
                </p:cNvGrpSpPr>
                <p:nvPr/>
              </p:nvGrpSpPr>
              <p:grpSpPr bwMode="auto">
                <a:xfrm>
                  <a:off x="494" y="1485"/>
                  <a:ext cx="4921" cy="1590"/>
                  <a:chOff x="494" y="1485"/>
                  <a:chExt cx="4921" cy="1590"/>
                </a:xfrm>
              </p:grpSpPr>
              <p:grpSp>
                <p:nvGrpSpPr>
                  <p:cNvPr id="16405" name="Group 7"/>
                  <p:cNvGrpSpPr>
                    <a:grpSpLocks/>
                  </p:cNvGrpSpPr>
                  <p:nvPr/>
                </p:nvGrpSpPr>
                <p:grpSpPr bwMode="auto">
                  <a:xfrm>
                    <a:off x="494" y="1485"/>
                    <a:ext cx="2361" cy="1590"/>
                    <a:chOff x="2566" y="1213"/>
                    <a:chExt cx="2553" cy="1719"/>
                  </a:xfrm>
                </p:grpSpPr>
                <p:sp>
                  <p:nvSpPr>
                    <p:cNvPr id="16431" name="Text Box 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117" y="1213"/>
                      <a:ext cx="218" cy="229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>
                          <a:latin typeface="Arial" charset="0"/>
                        </a:rPr>
                        <a:t>A</a:t>
                      </a:r>
                    </a:p>
                  </p:txBody>
                </p:sp>
                <p:grpSp>
                  <p:nvGrpSpPr>
                    <p:cNvPr id="16432" name="Group 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566" y="1237"/>
                      <a:ext cx="2553" cy="1695"/>
                      <a:chOff x="2566" y="1237"/>
                      <a:chExt cx="2553" cy="1695"/>
                    </a:xfrm>
                  </p:grpSpPr>
                  <p:sp>
                    <p:nvSpPr>
                      <p:cNvPr id="16433" name="Rectangle 1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25" y="1443"/>
                        <a:ext cx="413" cy="414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6434" name="Rectangle 1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26" y="1443"/>
                        <a:ext cx="413" cy="414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6435" name="Rectangle 1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635" y="1443"/>
                        <a:ext cx="412" cy="414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6436" name="Rectangle 1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036" y="1443"/>
                        <a:ext cx="413" cy="414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6437" name="Rectangle 1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444" y="1443"/>
                        <a:ext cx="413" cy="414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6438" name="Rectangle 1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25" y="1859"/>
                        <a:ext cx="413" cy="41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6439" name="Rectangle 1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26" y="1859"/>
                        <a:ext cx="413" cy="41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6440" name="Rectangle 1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635" y="1859"/>
                        <a:ext cx="412" cy="41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6441" name="Rectangle 1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036" y="1859"/>
                        <a:ext cx="413" cy="41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6442" name="Rectangle 1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444" y="1859"/>
                        <a:ext cx="413" cy="41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6443" name="Rectangle 2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25" y="2269"/>
                        <a:ext cx="413" cy="414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6444" name="Rectangle 2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26" y="2269"/>
                        <a:ext cx="413" cy="414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6445" name="Rectangle 2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635" y="2269"/>
                        <a:ext cx="412" cy="414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6446" name="Rectangle 2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036" y="2269"/>
                        <a:ext cx="413" cy="414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6447" name="Rectangle 2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444" y="2269"/>
                        <a:ext cx="413" cy="414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6448" name="Text Box 25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590" y="1293"/>
                        <a:ext cx="217" cy="229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none">
                        <a:spAutoFit/>
                      </a:bodyPr>
                      <a:lstStyle/>
                      <a:p>
                        <a:r>
                          <a:rPr lang="en-US">
                            <a:latin typeface="Arial" charset="0"/>
                          </a:rPr>
                          <a:t>E</a:t>
                        </a:r>
                      </a:p>
                    </p:txBody>
                  </p:sp>
                  <p:sp>
                    <p:nvSpPr>
                      <p:cNvPr id="16449" name="Text Box 2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566" y="2613"/>
                        <a:ext cx="217" cy="229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none">
                        <a:spAutoFit/>
                      </a:bodyPr>
                      <a:lstStyle/>
                      <a:p>
                        <a:r>
                          <a:rPr lang="en-US">
                            <a:latin typeface="Arial" charset="0"/>
                          </a:rPr>
                          <a:t>B</a:t>
                        </a:r>
                      </a:p>
                    </p:txBody>
                  </p:sp>
                  <p:sp>
                    <p:nvSpPr>
                      <p:cNvPr id="16450" name="Text Box 2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887" y="2605"/>
                        <a:ext cx="226" cy="231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none">
                        <a:spAutoFit/>
                      </a:bodyPr>
                      <a:lstStyle/>
                      <a:p>
                        <a:r>
                          <a:rPr lang="en-US">
                            <a:latin typeface="Arial" charset="0"/>
                          </a:rPr>
                          <a:t>C</a:t>
                        </a:r>
                      </a:p>
                    </p:txBody>
                  </p:sp>
                  <p:sp>
                    <p:nvSpPr>
                      <p:cNvPr id="16451" name="Text Box 28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894" y="1301"/>
                        <a:ext cx="225" cy="229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none">
                        <a:spAutoFit/>
                      </a:bodyPr>
                      <a:lstStyle/>
                      <a:p>
                        <a:r>
                          <a:rPr lang="en-US">
                            <a:latin typeface="Arial" charset="0"/>
                          </a:rPr>
                          <a:t>D</a:t>
                        </a:r>
                      </a:p>
                    </p:txBody>
                  </p:sp>
                  <p:sp>
                    <p:nvSpPr>
                      <p:cNvPr id="16452" name="Text Box 29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446" y="1237"/>
                        <a:ext cx="718" cy="231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none">
                        <a:spAutoFit/>
                      </a:bodyPr>
                      <a:lstStyle/>
                      <a:p>
                        <a:r>
                          <a:rPr lang="en-US">
                            <a:latin typeface="Arial" charset="0"/>
                          </a:rPr>
                          <a:t>Chiều dài</a:t>
                        </a:r>
                      </a:p>
                    </p:txBody>
                  </p:sp>
                  <p:sp>
                    <p:nvSpPr>
                      <p:cNvPr id="16453" name="Text Box 3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 rot="-5396925">
                        <a:off x="2322" y="1847"/>
                        <a:ext cx="840" cy="231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none">
                        <a:spAutoFit/>
                      </a:bodyPr>
                      <a:lstStyle/>
                      <a:p>
                        <a:r>
                          <a:rPr lang="en-US">
                            <a:latin typeface="Arial" charset="0"/>
                          </a:rPr>
                          <a:t>Chiều rộng</a:t>
                        </a:r>
                      </a:p>
                    </p:txBody>
                  </p:sp>
                  <p:grpSp>
                    <p:nvGrpSpPr>
                      <p:cNvPr id="16454" name="Group 3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824" y="1448"/>
                        <a:ext cx="2028" cy="1232"/>
                        <a:chOff x="2824" y="1448"/>
                        <a:chExt cx="2028" cy="1232"/>
                      </a:xfrm>
                    </p:grpSpPr>
                    <p:sp>
                      <p:nvSpPr>
                        <p:cNvPr id="16458" name="AutoShape 3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24" y="1448"/>
                          <a:ext cx="2028" cy="1232"/>
                        </a:xfrm>
                        <a:prstGeom prst="triangle">
                          <a:avLst>
                            <a:gd name="adj" fmla="val 20019"/>
                          </a:avLst>
                        </a:prstGeom>
                        <a:solidFill>
                          <a:schemeClr val="tx2"/>
                        </a:solidFill>
                        <a:ln w="12700">
                          <a:solidFill>
                            <a:schemeClr val="hlink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US">
                            <a:latin typeface="Arial" charset="0"/>
                          </a:endParaRPr>
                        </a:p>
                      </p:txBody>
                    </p:sp>
                    <p:sp>
                      <p:nvSpPr>
                        <p:cNvPr id="16459" name="Line 3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V="1">
                          <a:off x="3232" y="1448"/>
                          <a:ext cx="0" cy="1232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chemeClr val="hlink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6460" name="Rectangle 3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32" y="2624"/>
                          <a:ext cx="56" cy="56"/>
                        </a:xfrm>
                        <a:prstGeom prst="rect">
                          <a:avLst/>
                        </a:prstGeom>
                        <a:noFill/>
                        <a:ln w="12700">
                          <a:solidFill>
                            <a:schemeClr val="hlink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US">
                            <a:latin typeface="Arial" charset="0"/>
                          </a:endParaRPr>
                        </a:p>
                      </p:txBody>
                    </p:sp>
                  </p:grpSp>
                  <p:sp>
                    <p:nvSpPr>
                      <p:cNvPr id="16455" name="Text Box 35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158" y="2701"/>
                        <a:ext cx="226" cy="231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none">
                        <a:spAutoFit/>
                      </a:bodyPr>
                      <a:lstStyle/>
                      <a:p>
                        <a:r>
                          <a:rPr lang="en-US">
                            <a:latin typeface="Arial" charset="0"/>
                          </a:rPr>
                          <a:t>H</a:t>
                        </a:r>
                      </a:p>
                    </p:txBody>
                  </p:sp>
                  <p:sp>
                    <p:nvSpPr>
                      <p:cNvPr id="16456" name="Text Box 3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 rot="-5396925">
                        <a:off x="3020" y="1986"/>
                        <a:ext cx="753" cy="231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none">
                        <a:spAutoFit/>
                      </a:bodyPr>
                      <a:lstStyle/>
                      <a:p>
                        <a:r>
                          <a:rPr lang="en-US">
                            <a:solidFill>
                              <a:schemeClr val="accent2"/>
                            </a:solidFill>
                            <a:latin typeface="Arial" charset="0"/>
                          </a:rPr>
                          <a:t>Chiều cao</a:t>
                        </a:r>
                      </a:p>
                    </p:txBody>
                  </p:sp>
                  <p:sp>
                    <p:nvSpPr>
                      <p:cNvPr id="16457" name="Text Box 3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430" y="2653"/>
                        <a:ext cx="718" cy="231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none">
                        <a:spAutoFit/>
                      </a:bodyPr>
                      <a:lstStyle/>
                      <a:p>
                        <a:r>
                          <a:rPr lang="en-US">
                            <a:latin typeface="Arial" charset="0"/>
                          </a:rPr>
                          <a:t>Cạnh </a:t>
                        </a:r>
                        <a:r>
                          <a:rPr lang="vi-VN">
                            <a:latin typeface="Arial" charset="0"/>
                          </a:rPr>
                          <a:t>đ</a:t>
                        </a:r>
                        <a:r>
                          <a:rPr lang="en-US">
                            <a:latin typeface="Arial" charset="0"/>
                          </a:rPr>
                          <a:t>áy</a:t>
                        </a:r>
                      </a:p>
                    </p:txBody>
                  </p:sp>
                </p:grpSp>
              </p:grpSp>
              <p:grpSp>
                <p:nvGrpSpPr>
                  <p:cNvPr id="16406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3046" y="1485"/>
                    <a:ext cx="2369" cy="1588"/>
                    <a:chOff x="3046" y="1485"/>
                    <a:chExt cx="2369" cy="1588"/>
                  </a:xfrm>
                </p:grpSpPr>
                <p:sp>
                  <p:nvSpPr>
                    <p:cNvPr id="16407" name="Text Box 3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556" y="1485"/>
                      <a:ext cx="223" cy="212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>
                          <a:latin typeface="Arial" charset="0"/>
                        </a:rPr>
                        <a:t>M</a:t>
                      </a:r>
                    </a:p>
                  </p:txBody>
                </p:sp>
                <p:sp>
                  <p:nvSpPr>
                    <p:cNvPr id="16408" name="Rectangle 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6" y="1698"/>
                      <a:ext cx="381" cy="382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  <p:sp>
                  <p:nvSpPr>
                    <p:cNvPr id="16409" name="Rectangle 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56" y="1698"/>
                      <a:ext cx="382" cy="382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  <p:sp>
                  <p:nvSpPr>
                    <p:cNvPr id="16410" name="Rectangle 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35" y="1698"/>
                      <a:ext cx="381" cy="382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  <p:sp>
                  <p:nvSpPr>
                    <p:cNvPr id="16411" name="Rectangle 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05" y="1698"/>
                      <a:ext cx="382" cy="382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  <p:sp>
                  <p:nvSpPr>
                    <p:cNvPr id="16412" name="Rectangle 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783" y="1698"/>
                      <a:ext cx="382" cy="382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  <p:sp>
                  <p:nvSpPr>
                    <p:cNvPr id="16413" name="Rectangle 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6" y="2082"/>
                      <a:ext cx="381" cy="38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  <p:sp>
                  <p:nvSpPr>
                    <p:cNvPr id="16414" name="Rectangle 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56" y="2082"/>
                      <a:ext cx="382" cy="38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  <p:sp>
                  <p:nvSpPr>
                    <p:cNvPr id="16415" name="Rectangle 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35" y="2082"/>
                      <a:ext cx="381" cy="38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  <p:sp>
                  <p:nvSpPr>
                    <p:cNvPr id="16416" name="Rectangle 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05" y="2082"/>
                      <a:ext cx="382" cy="38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  <p:sp>
                  <p:nvSpPr>
                    <p:cNvPr id="16417" name="Rectangle 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783" y="2082"/>
                      <a:ext cx="382" cy="38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  <p:sp>
                  <p:nvSpPr>
                    <p:cNvPr id="16418" name="Rectangle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6" y="2462"/>
                      <a:ext cx="381" cy="383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  <p:sp>
                  <p:nvSpPr>
                    <p:cNvPr id="16419" name="Rectangle 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56" y="2462"/>
                      <a:ext cx="382" cy="383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  <p:sp>
                  <p:nvSpPr>
                    <p:cNvPr id="16420" name="Rectangle 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35" y="2462"/>
                      <a:ext cx="381" cy="383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  <p:sp>
                  <p:nvSpPr>
                    <p:cNvPr id="16421" name="Rectangle 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05" y="2462"/>
                      <a:ext cx="382" cy="383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  <p:sp>
                  <p:nvSpPr>
                    <p:cNvPr id="16422" name="Rectangle 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783" y="2462"/>
                      <a:ext cx="382" cy="383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  <p:sp>
                  <p:nvSpPr>
                    <p:cNvPr id="16423" name="Text Box 5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068" y="1559"/>
                      <a:ext cx="201" cy="212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>
                          <a:latin typeface="Arial" charset="0"/>
                        </a:rPr>
                        <a:t>P</a:t>
                      </a:r>
                    </a:p>
                  </p:txBody>
                </p:sp>
                <p:sp>
                  <p:nvSpPr>
                    <p:cNvPr id="16424" name="Text Box 5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046" y="2780"/>
                      <a:ext cx="208" cy="212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>
                          <a:latin typeface="Arial" charset="0"/>
                        </a:rPr>
                        <a:t>N</a:t>
                      </a:r>
                    </a:p>
                  </p:txBody>
                </p:sp>
                <p:sp>
                  <p:nvSpPr>
                    <p:cNvPr id="16425" name="Text Box 5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192" y="2772"/>
                      <a:ext cx="187" cy="212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>
                          <a:latin typeface="Arial" charset="0"/>
                        </a:rPr>
                        <a:t>L</a:t>
                      </a:r>
                    </a:p>
                  </p:txBody>
                </p:sp>
                <p:sp>
                  <p:nvSpPr>
                    <p:cNvPr id="16426" name="Text Box 5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199" y="1566"/>
                      <a:ext cx="216" cy="212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>
                          <a:latin typeface="Arial" charset="0"/>
                        </a:rPr>
                        <a:t>Q</a:t>
                      </a:r>
                    </a:p>
                  </p:txBody>
                </p:sp>
                <p:sp>
                  <p:nvSpPr>
                    <p:cNvPr id="16427" name="Text Box 5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860" y="1507"/>
                      <a:ext cx="664" cy="213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>
                          <a:latin typeface="Arial" charset="0"/>
                        </a:rPr>
                        <a:t>Chiều dài</a:t>
                      </a:r>
                    </a:p>
                  </p:txBody>
                </p:sp>
                <p:sp>
                  <p:nvSpPr>
                    <p:cNvPr id="16428" name="Text Box 59"/>
                    <p:cNvSpPr txBox="1">
                      <a:spLocks noChangeArrowheads="1"/>
                    </p:cNvSpPr>
                    <p:nvPr/>
                  </p:nvSpPr>
                  <p:spPr bwMode="auto">
                    <a:xfrm rot="-5396925">
                      <a:off x="2819" y="2072"/>
                      <a:ext cx="777" cy="213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>
                          <a:latin typeface="Arial" charset="0"/>
                        </a:rPr>
                        <a:t>Chiều rộng</a:t>
                      </a:r>
                    </a:p>
                  </p:txBody>
                </p:sp>
                <p:sp>
                  <p:nvSpPr>
                    <p:cNvPr id="16429" name="Text Box 6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593" y="2861"/>
                      <a:ext cx="201" cy="212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>
                          <a:latin typeface="Arial" charset="0"/>
                        </a:rPr>
                        <a:t>K</a:t>
                      </a:r>
                    </a:p>
                  </p:txBody>
                </p:sp>
                <p:sp>
                  <p:nvSpPr>
                    <p:cNvPr id="16430" name="Text Box 6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845" y="2817"/>
                      <a:ext cx="664" cy="213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>
                          <a:latin typeface="Arial" charset="0"/>
                        </a:rPr>
                        <a:t>Cạnh </a:t>
                      </a:r>
                      <a:r>
                        <a:rPr lang="vi-VN">
                          <a:latin typeface="Arial" charset="0"/>
                        </a:rPr>
                        <a:t>đ</a:t>
                      </a:r>
                      <a:r>
                        <a:rPr lang="en-US">
                          <a:latin typeface="Arial" charset="0"/>
                        </a:rPr>
                        <a:t>áy</a:t>
                      </a:r>
                    </a:p>
                  </p:txBody>
                </p:sp>
              </p:grpSp>
            </p:grpSp>
            <p:sp>
              <p:nvSpPr>
                <p:cNvPr id="16403" name="Line 67"/>
                <p:cNvSpPr>
                  <a:spLocks noChangeShapeType="1"/>
                </p:cNvSpPr>
                <p:nvPr/>
              </p:nvSpPr>
              <p:spPr bwMode="auto">
                <a:xfrm>
                  <a:off x="2608" y="2848"/>
                  <a:ext cx="7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Dot"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6404" name="Line 68"/>
                <p:cNvSpPr>
                  <a:spLocks noChangeShapeType="1"/>
                </p:cNvSpPr>
                <p:nvPr/>
              </p:nvSpPr>
              <p:spPr bwMode="auto">
                <a:xfrm>
                  <a:off x="2608" y="1696"/>
                  <a:ext cx="7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Dot"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6399" name="Group 110"/>
              <p:cNvGrpSpPr>
                <a:grpSpLocks/>
              </p:cNvGrpSpPr>
              <p:nvPr/>
            </p:nvGrpSpPr>
            <p:grpSpPr bwMode="auto">
              <a:xfrm>
                <a:off x="3288" y="1704"/>
                <a:ext cx="368" cy="1140"/>
                <a:chOff x="3288" y="1704"/>
                <a:chExt cx="368" cy="1140"/>
              </a:xfrm>
            </p:grpSpPr>
            <p:sp>
              <p:nvSpPr>
                <p:cNvPr id="16400" name="AutoShape 73"/>
                <p:cNvSpPr>
                  <a:spLocks noChangeArrowheads="1"/>
                </p:cNvSpPr>
                <p:nvPr/>
              </p:nvSpPr>
              <p:spPr bwMode="auto">
                <a:xfrm>
                  <a:off x="3288" y="1704"/>
                  <a:ext cx="368" cy="1140"/>
                </a:xfrm>
                <a:prstGeom prst="triangle">
                  <a:avLst>
                    <a:gd name="adj" fmla="val 100000"/>
                  </a:avLst>
                </a:prstGeom>
                <a:solidFill>
                  <a:schemeClr val="accent2"/>
                </a:solidFill>
                <a:ln w="9525">
                  <a:solidFill>
                    <a:schemeClr val="hlink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6401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3450" y="2365"/>
                  <a:ext cx="187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1</a:t>
                  </a:r>
                </a:p>
              </p:txBody>
            </p:sp>
          </p:grpSp>
        </p:grpSp>
        <p:sp>
          <p:nvSpPr>
            <p:cNvPr id="16397" name="Freeform 113"/>
            <p:cNvSpPr>
              <a:spLocks/>
            </p:cNvSpPr>
            <p:nvPr/>
          </p:nvSpPr>
          <p:spPr bwMode="auto">
            <a:xfrm>
              <a:off x="3656" y="1712"/>
              <a:ext cx="1520" cy="1136"/>
            </a:xfrm>
            <a:custGeom>
              <a:avLst/>
              <a:gdLst>
                <a:gd name="T0" fmla="*/ 0 w 1520"/>
                <a:gd name="T1" fmla="*/ 0 h 1136"/>
                <a:gd name="T2" fmla="*/ 1520 w 1520"/>
                <a:gd name="T3" fmla="*/ 1136 h 1136"/>
                <a:gd name="T4" fmla="*/ 0 w 1520"/>
                <a:gd name="T5" fmla="*/ 1128 h 1136"/>
                <a:gd name="T6" fmla="*/ 0 60000 65536"/>
                <a:gd name="T7" fmla="*/ 0 60000 65536"/>
                <a:gd name="T8" fmla="*/ 0 60000 65536"/>
                <a:gd name="T9" fmla="*/ 0 w 1520"/>
                <a:gd name="T10" fmla="*/ 0 h 1136"/>
                <a:gd name="T11" fmla="*/ 1520 w 1520"/>
                <a:gd name="T12" fmla="*/ 1136 h 11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20" h="1136">
                  <a:moveTo>
                    <a:pt x="0" y="0"/>
                  </a:moveTo>
                  <a:lnTo>
                    <a:pt x="1520" y="1136"/>
                  </a:lnTo>
                  <a:lnTo>
                    <a:pt x="0" y="1128"/>
                  </a:lnTo>
                </a:path>
              </a:pathLst>
            </a:cu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590800" y="906463"/>
            <a:ext cx="41449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DIỆN TÍCH HÌNH TAM GIÁC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955675" y="5075238"/>
            <a:ext cx="2559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>
                <a:solidFill>
                  <a:schemeClr val="accent2"/>
                </a:solidFill>
                <a:latin typeface="Arial" charset="0"/>
              </a:rPr>
              <a:t>Nhận xét:</a:t>
            </a:r>
          </a:p>
        </p:txBody>
      </p:sp>
      <p:sp>
        <p:nvSpPr>
          <p:cNvPr id="14407" name="Text Box 71"/>
          <p:cNvSpPr txBox="1">
            <a:spLocks noChangeArrowheads="1"/>
          </p:cNvSpPr>
          <p:nvPr/>
        </p:nvSpPr>
        <p:spPr bwMode="auto">
          <a:xfrm>
            <a:off x="2352675" y="5468938"/>
            <a:ext cx="6051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i="1">
                <a:latin typeface="Arial" charset="0"/>
              </a:rPr>
              <a:t>- Em có nhận xét gì về hai hình trên?</a:t>
            </a:r>
          </a:p>
        </p:txBody>
      </p:sp>
      <p:grpSp>
        <p:nvGrpSpPr>
          <p:cNvPr id="11" name="Group 105"/>
          <p:cNvGrpSpPr>
            <a:grpSpLocks/>
          </p:cNvGrpSpPr>
          <p:nvPr/>
        </p:nvGrpSpPr>
        <p:grpSpPr bwMode="auto">
          <a:xfrm>
            <a:off x="5803900" y="2698750"/>
            <a:ext cx="2400300" cy="1809750"/>
            <a:chOff x="3656" y="1700"/>
            <a:chExt cx="1512" cy="1140"/>
          </a:xfrm>
        </p:grpSpPr>
        <p:sp>
          <p:nvSpPr>
            <p:cNvPr id="16394" name="AutoShape 76"/>
            <p:cNvSpPr>
              <a:spLocks noChangeArrowheads="1"/>
            </p:cNvSpPr>
            <p:nvPr/>
          </p:nvSpPr>
          <p:spPr bwMode="auto">
            <a:xfrm>
              <a:off x="3656" y="1700"/>
              <a:ext cx="1512" cy="1140"/>
            </a:xfrm>
            <a:prstGeom prst="rtTriangle">
              <a:avLst/>
            </a:prstGeom>
            <a:solidFill>
              <a:schemeClr val="accent2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Arial" charset="0"/>
              </a:endParaRPr>
            </a:p>
          </p:txBody>
        </p:sp>
        <p:sp>
          <p:nvSpPr>
            <p:cNvPr id="16395" name="Text Box 103"/>
            <p:cNvSpPr txBox="1">
              <a:spLocks noChangeArrowheads="1"/>
            </p:cNvSpPr>
            <p:nvPr/>
          </p:nvSpPr>
          <p:spPr bwMode="auto">
            <a:xfrm>
              <a:off x="3886" y="2361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2</a:t>
              </a:r>
            </a:p>
          </p:txBody>
        </p:sp>
      </p:grpSp>
      <p:grpSp>
        <p:nvGrpSpPr>
          <p:cNvPr id="12" name="Group 112"/>
          <p:cNvGrpSpPr>
            <a:grpSpLocks/>
          </p:cNvGrpSpPr>
          <p:nvPr/>
        </p:nvGrpSpPr>
        <p:grpSpPr bwMode="auto">
          <a:xfrm>
            <a:off x="1752600" y="2705100"/>
            <a:ext cx="2387600" cy="1797050"/>
            <a:chOff x="1104" y="1704"/>
            <a:chExt cx="1504" cy="1132"/>
          </a:xfrm>
        </p:grpSpPr>
        <p:sp>
          <p:nvSpPr>
            <p:cNvPr id="16392" name="AutoShape 74"/>
            <p:cNvSpPr>
              <a:spLocks noChangeArrowheads="1"/>
            </p:cNvSpPr>
            <p:nvPr/>
          </p:nvSpPr>
          <p:spPr bwMode="auto">
            <a:xfrm rot="10800000">
              <a:off x="1104" y="1704"/>
              <a:ext cx="1504" cy="1132"/>
            </a:xfrm>
            <a:prstGeom prst="triangle">
              <a:avLst>
                <a:gd name="adj" fmla="val 0"/>
              </a:avLst>
            </a:prstGeom>
            <a:solidFill>
              <a:schemeClr val="accent2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393" name="Text Box 107"/>
            <p:cNvSpPr txBox="1">
              <a:spLocks noChangeArrowheads="1"/>
            </p:cNvSpPr>
            <p:nvPr/>
          </p:nvSpPr>
          <p:spPr bwMode="auto">
            <a:xfrm>
              <a:off x="2074" y="194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2</a:t>
              </a:r>
            </a:p>
          </p:txBody>
        </p:sp>
      </p:grpSp>
    </p:spTree>
  </p:cSld>
  <p:clrMapOvr>
    <a:masterClrMapping/>
  </p:clrMapOvr>
  <p:transition spd="med" advClick="0" advTm="10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"/>
                                            </p:cond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6" presetID="1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3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8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4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4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utoUpdateAnimBg="0"/>
      <p:bldP spid="1440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50" name="Text Box 66"/>
          <p:cNvSpPr txBox="1">
            <a:spLocks noChangeArrowheads="1"/>
          </p:cNvSpPr>
          <p:nvPr/>
        </p:nvSpPr>
        <p:spPr bwMode="auto">
          <a:xfrm>
            <a:off x="2590800" y="906463"/>
            <a:ext cx="41449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DIỆN TÍCH HÌNH TAM GIÁC</a:t>
            </a:r>
          </a:p>
        </p:txBody>
      </p:sp>
      <p:sp>
        <p:nvSpPr>
          <p:cNvPr id="16452" name="Text Box 68"/>
          <p:cNvSpPr txBox="1">
            <a:spLocks noChangeArrowheads="1"/>
          </p:cNvSpPr>
          <p:nvPr/>
        </p:nvSpPr>
        <p:spPr bwMode="auto">
          <a:xfrm>
            <a:off x="955675" y="5075238"/>
            <a:ext cx="2559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>
                <a:solidFill>
                  <a:schemeClr val="accent2"/>
                </a:solidFill>
                <a:latin typeface="Arial" charset="0"/>
              </a:rPr>
              <a:t>Nhận xét:</a:t>
            </a:r>
          </a:p>
        </p:txBody>
      </p:sp>
      <p:sp>
        <p:nvSpPr>
          <p:cNvPr id="16453" name="Text Box 69"/>
          <p:cNvSpPr txBox="1">
            <a:spLocks noChangeArrowheads="1"/>
          </p:cNvSpPr>
          <p:nvPr/>
        </p:nvSpPr>
        <p:spPr bwMode="auto">
          <a:xfrm>
            <a:off x="2352675" y="5468938"/>
            <a:ext cx="6051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i="1">
                <a:latin typeface="Arial" charset="0"/>
              </a:rPr>
              <a:t>- Hình 2 của tam giác MNL </a:t>
            </a:r>
            <a:r>
              <a:rPr lang="vi-VN" sz="1800" i="1">
                <a:latin typeface="Arial" charset="0"/>
              </a:rPr>
              <a:t>đ</a:t>
            </a:r>
            <a:r>
              <a:rPr lang="en-US" sz="1800" i="1">
                <a:latin typeface="Arial" charset="0"/>
              </a:rPr>
              <a:t>ã </a:t>
            </a:r>
            <a:r>
              <a:rPr lang="vi-VN" sz="1800" i="1">
                <a:latin typeface="Arial" charset="0"/>
              </a:rPr>
              <a:t>đư</a:t>
            </a:r>
            <a:r>
              <a:rPr lang="en-US" sz="1800" i="1">
                <a:latin typeface="Arial" charset="0"/>
              </a:rPr>
              <a:t>ợc cắt theo chiều cao và ghép sang hình chữ nhật EDBC.</a:t>
            </a:r>
          </a:p>
        </p:txBody>
      </p:sp>
      <p:grpSp>
        <p:nvGrpSpPr>
          <p:cNvPr id="2" name="Group 78"/>
          <p:cNvGrpSpPr>
            <a:grpSpLocks/>
          </p:cNvGrpSpPr>
          <p:nvPr/>
        </p:nvGrpSpPr>
        <p:grpSpPr bwMode="auto">
          <a:xfrm>
            <a:off x="784225" y="2357438"/>
            <a:ext cx="7812088" cy="2524125"/>
            <a:chOff x="494" y="1485"/>
            <a:chExt cx="4921" cy="1590"/>
          </a:xfrm>
        </p:grpSpPr>
        <p:grpSp>
          <p:nvGrpSpPr>
            <p:cNvPr id="17414" name="Group 76"/>
            <p:cNvGrpSpPr>
              <a:grpSpLocks/>
            </p:cNvGrpSpPr>
            <p:nvPr/>
          </p:nvGrpSpPr>
          <p:grpSpPr bwMode="auto">
            <a:xfrm>
              <a:off x="494" y="1485"/>
              <a:ext cx="4921" cy="1590"/>
              <a:chOff x="494" y="1485"/>
              <a:chExt cx="4921" cy="1590"/>
            </a:xfrm>
          </p:grpSpPr>
          <p:grpSp>
            <p:nvGrpSpPr>
              <p:cNvPr id="17416" name="Group 2"/>
              <p:cNvGrpSpPr>
                <a:grpSpLocks/>
              </p:cNvGrpSpPr>
              <p:nvPr/>
            </p:nvGrpSpPr>
            <p:grpSpPr bwMode="auto">
              <a:xfrm>
                <a:off x="494" y="1485"/>
                <a:ext cx="4921" cy="1590"/>
                <a:chOff x="494" y="1485"/>
                <a:chExt cx="4921" cy="1590"/>
              </a:xfrm>
            </p:grpSpPr>
            <p:grpSp>
              <p:nvGrpSpPr>
                <p:cNvPr id="17420" name="Group 3"/>
                <p:cNvGrpSpPr>
                  <a:grpSpLocks/>
                </p:cNvGrpSpPr>
                <p:nvPr/>
              </p:nvGrpSpPr>
              <p:grpSpPr bwMode="auto">
                <a:xfrm>
                  <a:off x="494" y="1485"/>
                  <a:ext cx="4921" cy="1590"/>
                  <a:chOff x="494" y="1485"/>
                  <a:chExt cx="4921" cy="1590"/>
                </a:xfrm>
              </p:grpSpPr>
              <p:grpSp>
                <p:nvGrpSpPr>
                  <p:cNvPr id="17424" name="Group 4"/>
                  <p:cNvGrpSpPr>
                    <a:grpSpLocks/>
                  </p:cNvGrpSpPr>
                  <p:nvPr/>
                </p:nvGrpSpPr>
                <p:grpSpPr bwMode="auto">
                  <a:xfrm>
                    <a:off x="494" y="1485"/>
                    <a:ext cx="4921" cy="1590"/>
                    <a:chOff x="494" y="1485"/>
                    <a:chExt cx="4921" cy="1590"/>
                  </a:xfrm>
                </p:grpSpPr>
                <p:grpSp>
                  <p:nvGrpSpPr>
                    <p:cNvPr id="17427" name="Group 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4" y="1485"/>
                      <a:ext cx="2361" cy="1590"/>
                      <a:chOff x="2566" y="1213"/>
                      <a:chExt cx="2553" cy="1719"/>
                    </a:xfrm>
                  </p:grpSpPr>
                  <p:sp>
                    <p:nvSpPr>
                      <p:cNvPr id="17453" name="Text Box 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117" y="1213"/>
                        <a:ext cx="218" cy="229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none">
                        <a:spAutoFit/>
                      </a:bodyPr>
                      <a:lstStyle/>
                      <a:p>
                        <a:r>
                          <a:rPr lang="en-US">
                            <a:latin typeface="Arial" charset="0"/>
                          </a:rPr>
                          <a:t>A</a:t>
                        </a:r>
                      </a:p>
                    </p:txBody>
                  </p:sp>
                  <p:grpSp>
                    <p:nvGrpSpPr>
                      <p:cNvPr id="17454" name="Group 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566" y="1237"/>
                        <a:ext cx="2553" cy="1695"/>
                        <a:chOff x="2566" y="1237"/>
                        <a:chExt cx="2553" cy="1695"/>
                      </a:xfrm>
                    </p:grpSpPr>
                    <p:sp>
                      <p:nvSpPr>
                        <p:cNvPr id="17455" name="Rectangle 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25" y="1443"/>
                          <a:ext cx="413" cy="414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US">
                            <a:latin typeface="Arial" charset="0"/>
                          </a:endParaRPr>
                        </a:p>
                      </p:txBody>
                    </p:sp>
                    <p:sp>
                      <p:nvSpPr>
                        <p:cNvPr id="17456" name="Rectangle 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26" y="1443"/>
                          <a:ext cx="413" cy="414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US">
                            <a:latin typeface="Arial" charset="0"/>
                          </a:endParaRPr>
                        </a:p>
                      </p:txBody>
                    </p:sp>
                    <p:sp>
                      <p:nvSpPr>
                        <p:cNvPr id="17457" name="Rectangle 1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635" y="1443"/>
                          <a:ext cx="412" cy="414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US">
                            <a:latin typeface="Arial" charset="0"/>
                          </a:endParaRPr>
                        </a:p>
                      </p:txBody>
                    </p:sp>
                    <p:sp>
                      <p:nvSpPr>
                        <p:cNvPr id="17458" name="Rectangle 1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036" y="1443"/>
                          <a:ext cx="413" cy="414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US">
                            <a:latin typeface="Arial" charset="0"/>
                          </a:endParaRPr>
                        </a:p>
                      </p:txBody>
                    </p:sp>
                    <p:sp>
                      <p:nvSpPr>
                        <p:cNvPr id="17459" name="Rectangle 1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444" y="1443"/>
                          <a:ext cx="413" cy="414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US">
                            <a:latin typeface="Arial" charset="0"/>
                          </a:endParaRPr>
                        </a:p>
                      </p:txBody>
                    </p:sp>
                    <p:sp>
                      <p:nvSpPr>
                        <p:cNvPr id="17460" name="Rectangle 1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25" y="1859"/>
                          <a:ext cx="413" cy="415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US">
                            <a:latin typeface="Arial" charset="0"/>
                          </a:endParaRPr>
                        </a:p>
                      </p:txBody>
                    </p:sp>
                    <p:sp>
                      <p:nvSpPr>
                        <p:cNvPr id="17461" name="Rectangle 1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26" y="1859"/>
                          <a:ext cx="413" cy="415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US">
                            <a:latin typeface="Arial" charset="0"/>
                          </a:endParaRPr>
                        </a:p>
                      </p:txBody>
                    </p:sp>
                    <p:sp>
                      <p:nvSpPr>
                        <p:cNvPr id="17462" name="Rectangle 1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635" y="1859"/>
                          <a:ext cx="412" cy="415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US">
                            <a:latin typeface="Arial" charset="0"/>
                          </a:endParaRPr>
                        </a:p>
                      </p:txBody>
                    </p:sp>
                    <p:sp>
                      <p:nvSpPr>
                        <p:cNvPr id="17463" name="Rectangle 1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036" y="1859"/>
                          <a:ext cx="413" cy="415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US">
                            <a:latin typeface="Arial" charset="0"/>
                          </a:endParaRPr>
                        </a:p>
                      </p:txBody>
                    </p:sp>
                    <p:sp>
                      <p:nvSpPr>
                        <p:cNvPr id="17464" name="Rectangle 1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444" y="1859"/>
                          <a:ext cx="413" cy="415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US">
                            <a:latin typeface="Arial" charset="0"/>
                          </a:endParaRPr>
                        </a:p>
                      </p:txBody>
                    </p:sp>
                    <p:sp>
                      <p:nvSpPr>
                        <p:cNvPr id="17465" name="Rectangle 1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25" y="2269"/>
                          <a:ext cx="413" cy="414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US">
                            <a:latin typeface="Arial" charset="0"/>
                          </a:endParaRPr>
                        </a:p>
                      </p:txBody>
                    </p:sp>
                    <p:sp>
                      <p:nvSpPr>
                        <p:cNvPr id="17466" name="Rectangle 1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26" y="2269"/>
                          <a:ext cx="413" cy="414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US">
                            <a:latin typeface="Arial" charset="0"/>
                          </a:endParaRPr>
                        </a:p>
                      </p:txBody>
                    </p:sp>
                    <p:sp>
                      <p:nvSpPr>
                        <p:cNvPr id="17467" name="Rectangle 2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635" y="2269"/>
                          <a:ext cx="412" cy="414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US">
                            <a:latin typeface="Arial" charset="0"/>
                          </a:endParaRPr>
                        </a:p>
                      </p:txBody>
                    </p:sp>
                    <p:sp>
                      <p:nvSpPr>
                        <p:cNvPr id="17468" name="Rectangle 2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036" y="2269"/>
                          <a:ext cx="413" cy="414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US">
                            <a:latin typeface="Arial" charset="0"/>
                          </a:endParaRPr>
                        </a:p>
                      </p:txBody>
                    </p:sp>
                    <p:sp>
                      <p:nvSpPr>
                        <p:cNvPr id="17469" name="Rectangle 2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444" y="2269"/>
                          <a:ext cx="413" cy="414"/>
                        </a:xfrm>
                        <a:prstGeom prst="rect">
                          <a:avLst/>
                        </a:prstGeom>
                        <a:solidFill>
                          <a:schemeClr val="accent1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US">
                            <a:latin typeface="Arial" charset="0"/>
                          </a:endParaRPr>
                        </a:p>
                      </p:txBody>
                    </p:sp>
                    <p:sp>
                      <p:nvSpPr>
                        <p:cNvPr id="17470" name="Text Box 23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590" y="1293"/>
                          <a:ext cx="217" cy="229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r>
                            <a:rPr lang="en-US">
                              <a:latin typeface="Arial" charset="0"/>
                            </a:rPr>
                            <a:t>E</a:t>
                          </a:r>
                        </a:p>
                      </p:txBody>
                    </p:sp>
                    <p:sp>
                      <p:nvSpPr>
                        <p:cNvPr id="17471" name="Text Box 24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566" y="2613"/>
                          <a:ext cx="217" cy="229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r>
                            <a:rPr lang="en-US">
                              <a:latin typeface="Arial" charset="0"/>
                            </a:rPr>
                            <a:t>B</a:t>
                          </a:r>
                        </a:p>
                      </p:txBody>
                    </p:sp>
                    <p:sp>
                      <p:nvSpPr>
                        <p:cNvPr id="17472" name="Text Box 25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887" y="2605"/>
                          <a:ext cx="226" cy="231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r>
                            <a:rPr lang="en-US">
                              <a:latin typeface="Arial" charset="0"/>
                            </a:rPr>
                            <a:t>C</a:t>
                          </a:r>
                        </a:p>
                      </p:txBody>
                    </p:sp>
                    <p:sp>
                      <p:nvSpPr>
                        <p:cNvPr id="17473" name="Text Box 26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894" y="1301"/>
                          <a:ext cx="225" cy="229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r>
                            <a:rPr lang="en-US">
                              <a:latin typeface="Arial" charset="0"/>
                            </a:rPr>
                            <a:t>D</a:t>
                          </a:r>
                        </a:p>
                      </p:txBody>
                    </p:sp>
                    <p:sp>
                      <p:nvSpPr>
                        <p:cNvPr id="17474" name="Text Box 27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446" y="1237"/>
                          <a:ext cx="718" cy="231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r>
                            <a:rPr lang="en-US">
                              <a:latin typeface="Arial" charset="0"/>
                            </a:rPr>
                            <a:t>Chiều dài</a:t>
                          </a:r>
                        </a:p>
                      </p:txBody>
                    </p:sp>
                    <p:sp>
                      <p:nvSpPr>
                        <p:cNvPr id="17475" name="Text Box 28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 rot="-5396925">
                          <a:off x="2322" y="1847"/>
                          <a:ext cx="840" cy="231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r>
                            <a:rPr lang="en-US">
                              <a:latin typeface="Arial" charset="0"/>
                            </a:rPr>
                            <a:t>Chiều rộng</a:t>
                          </a:r>
                        </a:p>
                      </p:txBody>
                    </p:sp>
                    <p:grpSp>
                      <p:nvGrpSpPr>
                        <p:cNvPr id="17476" name="Group 29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2824" y="1448"/>
                          <a:ext cx="2028" cy="1232"/>
                          <a:chOff x="2824" y="1448"/>
                          <a:chExt cx="2028" cy="1232"/>
                        </a:xfrm>
                      </p:grpSpPr>
                      <p:sp>
                        <p:nvSpPr>
                          <p:cNvPr id="17480" name="AutoShape 3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824" y="1448"/>
                            <a:ext cx="2028" cy="1232"/>
                          </a:xfrm>
                          <a:prstGeom prst="triangle">
                            <a:avLst>
                              <a:gd name="adj" fmla="val 20019"/>
                            </a:avLst>
                          </a:prstGeom>
                          <a:solidFill>
                            <a:schemeClr val="tx2"/>
                          </a:solidFill>
                          <a:ln w="12700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endParaRPr lang="en-US">
                              <a:latin typeface="Arial" charset="0"/>
                            </a:endParaRPr>
                          </a:p>
                        </p:txBody>
                      </p:sp>
                      <p:sp>
                        <p:nvSpPr>
                          <p:cNvPr id="17481" name="Line 31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 flipV="1">
                            <a:off x="3232" y="1448"/>
                            <a:ext cx="0" cy="1232"/>
                          </a:xfrm>
                          <a:prstGeom prst="line">
                            <a:avLst/>
                          </a:prstGeom>
                          <a:noFill/>
                          <a:ln w="12700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wrap="none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7482" name="Rectangle 3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232" y="2624"/>
                            <a:ext cx="56" cy="56"/>
                          </a:xfrm>
                          <a:prstGeom prst="rect">
                            <a:avLst/>
                          </a:prstGeom>
                          <a:noFill/>
                          <a:ln w="12700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endParaRPr lang="en-US">
                              <a:latin typeface="Arial" charset="0"/>
                            </a:endParaRPr>
                          </a:p>
                        </p:txBody>
                      </p:sp>
                    </p:grpSp>
                    <p:sp>
                      <p:nvSpPr>
                        <p:cNvPr id="17477" name="Text Box 33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158" y="2701"/>
                          <a:ext cx="226" cy="231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r>
                            <a:rPr lang="en-US">
                              <a:latin typeface="Arial" charset="0"/>
                            </a:rPr>
                            <a:t>H</a:t>
                          </a:r>
                        </a:p>
                      </p:txBody>
                    </p:sp>
                    <p:sp>
                      <p:nvSpPr>
                        <p:cNvPr id="17478" name="Text Box 34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 rot="-5396925">
                          <a:off x="3020" y="1986"/>
                          <a:ext cx="753" cy="231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r>
                            <a:rPr lang="en-US">
                              <a:solidFill>
                                <a:schemeClr val="accent2"/>
                              </a:solidFill>
                              <a:latin typeface="Arial" charset="0"/>
                            </a:rPr>
                            <a:t>Chiều cao</a:t>
                          </a:r>
                        </a:p>
                      </p:txBody>
                    </p:sp>
                    <p:sp>
                      <p:nvSpPr>
                        <p:cNvPr id="17479" name="Text Box 35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430" y="2653"/>
                          <a:ext cx="718" cy="231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r>
                            <a:rPr lang="en-US">
                              <a:latin typeface="Arial" charset="0"/>
                            </a:rPr>
                            <a:t>Cạnh </a:t>
                          </a:r>
                          <a:r>
                            <a:rPr lang="vi-VN">
                              <a:latin typeface="Arial" charset="0"/>
                            </a:rPr>
                            <a:t>đ</a:t>
                          </a:r>
                          <a:r>
                            <a:rPr lang="en-US">
                              <a:latin typeface="Arial" charset="0"/>
                            </a:rPr>
                            <a:t>áy</a:t>
                          </a:r>
                        </a:p>
                      </p:txBody>
                    </p:sp>
                  </p:grpSp>
                </p:grpSp>
                <p:grpSp>
                  <p:nvGrpSpPr>
                    <p:cNvPr id="17428" name="Group 3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046" y="1485"/>
                      <a:ext cx="2369" cy="1588"/>
                      <a:chOff x="3046" y="1485"/>
                      <a:chExt cx="2369" cy="1588"/>
                    </a:xfrm>
                  </p:grpSpPr>
                  <p:sp>
                    <p:nvSpPr>
                      <p:cNvPr id="17429" name="Text Box 3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556" y="1485"/>
                        <a:ext cx="223" cy="21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none">
                        <a:spAutoFit/>
                      </a:bodyPr>
                      <a:lstStyle/>
                      <a:p>
                        <a:r>
                          <a:rPr lang="en-US">
                            <a:latin typeface="Arial" charset="0"/>
                          </a:rPr>
                          <a:t>M</a:t>
                        </a:r>
                      </a:p>
                    </p:txBody>
                  </p:sp>
                  <p:sp>
                    <p:nvSpPr>
                      <p:cNvPr id="17430" name="Rectangle 3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86" y="1698"/>
                        <a:ext cx="381" cy="38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7431" name="Rectangle 3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656" y="1698"/>
                        <a:ext cx="382" cy="38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7432" name="Rectangle 4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035" y="1698"/>
                        <a:ext cx="381" cy="38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7433" name="Rectangle 4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405" y="1698"/>
                        <a:ext cx="382" cy="38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7434" name="Rectangle 4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783" y="1698"/>
                        <a:ext cx="382" cy="38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7435" name="Rectangle 4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86" y="2082"/>
                        <a:ext cx="381" cy="384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7436" name="Rectangle 4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656" y="2082"/>
                        <a:ext cx="382" cy="384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7437" name="Rectangle 4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035" y="2082"/>
                        <a:ext cx="381" cy="384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7438" name="Rectangle 4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405" y="2082"/>
                        <a:ext cx="382" cy="384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7439" name="Rectangle 4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783" y="2082"/>
                        <a:ext cx="382" cy="384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7440" name="Rectangle 4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86" y="2462"/>
                        <a:ext cx="381" cy="383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7441" name="Rectangle 4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656" y="2462"/>
                        <a:ext cx="382" cy="383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7442" name="Rectangle 5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035" y="2462"/>
                        <a:ext cx="381" cy="383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7443" name="Rectangle 5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405" y="2462"/>
                        <a:ext cx="382" cy="383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7444" name="Rectangle 5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783" y="2462"/>
                        <a:ext cx="382" cy="383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7445" name="Text Box 53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068" y="1559"/>
                        <a:ext cx="201" cy="21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none">
                        <a:spAutoFit/>
                      </a:bodyPr>
                      <a:lstStyle/>
                      <a:p>
                        <a:r>
                          <a:rPr lang="en-US">
                            <a:latin typeface="Arial" charset="0"/>
                          </a:rPr>
                          <a:t>P</a:t>
                        </a:r>
                      </a:p>
                    </p:txBody>
                  </p:sp>
                  <p:sp>
                    <p:nvSpPr>
                      <p:cNvPr id="17446" name="Text Box 54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046" y="2780"/>
                        <a:ext cx="208" cy="21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none">
                        <a:spAutoFit/>
                      </a:bodyPr>
                      <a:lstStyle/>
                      <a:p>
                        <a:r>
                          <a:rPr lang="en-US">
                            <a:latin typeface="Arial" charset="0"/>
                          </a:rPr>
                          <a:t>N</a:t>
                        </a:r>
                      </a:p>
                    </p:txBody>
                  </p:sp>
                  <p:sp>
                    <p:nvSpPr>
                      <p:cNvPr id="17447" name="Text Box 55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192" y="2772"/>
                        <a:ext cx="187" cy="21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none">
                        <a:spAutoFit/>
                      </a:bodyPr>
                      <a:lstStyle/>
                      <a:p>
                        <a:r>
                          <a:rPr lang="en-US">
                            <a:latin typeface="Arial" charset="0"/>
                          </a:rPr>
                          <a:t>L</a:t>
                        </a:r>
                      </a:p>
                    </p:txBody>
                  </p:sp>
                  <p:sp>
                    <p:nvSpPr>
                      <p:cNvPr id="17448" name="Text Box 5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199" y="1566"/>
                        <a:ext cx="216" cy="21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none">
                        <a:spAutoFit/>
                      </a:bodyPr>
                      <a:lstStyle/>
                      <a:p>
                        <a:r>
                          <a:rPr lang="en-US">
                            <a:latin typeface="Arial" charset="0"/>
                          </a:rPr>
                          <a:t>Q</a:t>
                        </a:r>
                      </a:p>
                    </p:txBody>
                  </p:sp>
                  <p:sp>
                    <p:nvSpPr>
                      <p:cNvPr id="17449" name="Text Box 5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860" y="1507"/>
                        <a:ext cx="664" cy="21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none">
                        <a:spAutoFit/>
                      </a:bodyPr>
                      <a:lstStyle/>
                      <a:p>
                        <a:r>
                          <a:rPr lang="en-US">
                            <a:latin typeface="Arial" charset="0"/>
                          </a:rPr>
                          <a:t>Chiều dài</a:t>
                        </a:r>
                      </a:p>
                    </p:txBody>
                  </p:sp>
                  <p:sp>
                    <p:nvSpPr>
                      <p:cNvPr id="17450" name="Text Box 58"/>
                      <p:cNvSpPr txBox="1">
                        <a:spLocks noChangeArrowheads="1"/>
                      </p:cNvSpPr>
                      <p:nvPr/>
                    </p:nvSpPr>
                    <p:spPr bwMode="auto">
                      <a:xfrm rot="-5396925">
                        <a:off x="2819" y="2072"/>
                        <a:ext cx="777" cy="21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none">
                        <a:spAutoFit/>
                      </a:bodyPr>
                      <a:lstStyle/>
                      <a:p>
                        <a:r>
                          <a:rPr lang="en-US">
                            <a:latin typeface="Arial" charset="0"/>
                          </a:rPr>
                          <a:t>Chiều rộng</a:t>
                        </a:r>
                      </a:p>
                    </p:txBody>
                  </p:sp>
                  <p:sp>
                    <p:nvSpPr>
                      <p:cNvPr id="17451" name="Text Box 59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593" y="2861"/>
                        <a:ext cx="201" cy="21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none">
                        <a:spAutoFit/>
                      </a:bodyPr>
                      <a:lstStyle/>
                      <a:p>
                        <a:r>
                          <a:rPr lang="en-US">
                            <a:latin typeface="Arial" charset="0"/>
                          </a:rPr>
                          <a:t>K</a:t>
                        </a:r>
                      </a:p>
                    </p:txBody>
                  </p:sp>
                  <p:sp>
                    <p:nvSpPr>
                      <p:cNvPr id="17452" name="Text Box 6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845" y="2817"/>
                        <a:ext cx="116" cy="21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none">
                        <a:spAutoFit/>
                      </a:bodyPr>
                      <a:lstStyle/>
                      <a:p>
                        <a:endParaRPr lang="en-US">
                          <a:latin typeface="Arial" charset="0"/>
                        </a:endParaRPr>
                      </a:p>
                    </p:txBody>
                  </p:sp>
                </p:grpSp>
              </p:grpSp>
              <p:sp>
                <p:nvSpPr>
                  <p:cNvPr id="17425" name="Line 61"/>
                  <p:cNvSpPr>
                    <a:spLocks noChangeShapeType="1"/>
                  </p:cNvSpPr>
                  <p:nvPr/>
                </p:nvSpPr>
                <p:spPr bwMode="auto">
                  <a:xfrm>
                    <a:off x="2608" y="2848"/>
                    <a:ext cx="736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dashDot"/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17426" name="Line 62"/>
                  <p:cNvSpPr>
                    <a:spLocks noChangeShapeType="1"/>
                  </p:cNvSpPr>
                  <p:nvPr/>
                </p:nvSpPr>
                <p:spPr bwMode="auto">
                  <a:xfrm>
                    <a:off x="2608" y="1696"/>
                    <a:ext cx="736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dashDot"/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7421" name="Group 63"/>
                <p:cNvGrpSpPr>
                  <a:grpSpLocks/>
                </p:cNvGrpSpPr>
                <p:nvPr/>
              </p:nvGrpSpPr>
              <p:grpSpPr bwMode="auto">
                <a:xfrm>
                  <a:off x="3288" y="1704"/>
                  <a:ext cx="368" cy="1140"/>
                  <a:chOff x="3288" y="1704"/>
                  <a:chExt cx="368" cy="1140"/>
                </a:xfrm>
              </p:grpSpPr>
              <p:sp>
                <p:nvSpPr>
                  <p:cNvPr id="17422" name="AutoShape 64"/>
                  <p:cNvSpPr>
                    <a:spLocks noChangeArrowheads="1"/>
                  </p:cNvSpPr>
                  <p:nvPr/>
                </p:nvSpPr>
                <p:spPr bwMode="auto">
                  <a:xfrm>
                    <a:off x="3288" y="1704"/>
                    <a:ext cx="368" cy="1140"/>
                  </a:xfrm>
                  <a:prstGeom prst="triangle">
                    <a:avLst>
                      <a:gd name="adj" fmla="val 100000"/>
                    </a:avLst>
                  </a:prstGeom>
                  <a:solidFill>
                    <a:schemeClr val="accent2"/>
                  </a:solidFill>
                  <a:ln w="9525">
                    <a:solidFill>
                      <a:schemeClr val="hlink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17423" name="Text Box 6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50" y="2365"/>
                    <a:ext cx="187" cy="2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1</a:t>
                    </a:r>
                  </a:p>
                </p:txBody>
              </p:sp>
            </p:grpSp>
          </p:grpSp>
          <p:grpSp>
            <p:nvGrpSpPr>
              <p:cNvPr id="17417" name="Group 75"/>
              <p:cNvGrpSpPr>
                <a:grpSpLocks/>
              </p:cNvGrpSpPr>
              <p:nvPr/>
            </p:nvGrpSpPr>
            <p:grpSpPr bwMode="auto">
              <a:xfrm>
                <a:off x="1104" y="1704"/>
                <a:ext cx="1504" cy="1132"/>
                <a:chOff x="1104" y="1704"/>
                <a:chExt cx="1504" cy="1132"/>
              </a:xfrm>
            </p:grpSpPr>
            <p:sp>
              <p:nvSpPr>
                <p:cNvPr id="17418" name="AutoShape 70"/>
                <p:cNvSpPr>
                  <a:spLocks noChangeArrowheads="1"/>
                </p:cNvSpPr>
                <p:nvPr/>
              </p:nvSpPr>
              <p:spPr bwMode="auto">
                <a:xfrm rot="10800000">
                  <a:off x="1104" y="1704"/>
                  <a:ext cx="1504" cy="1132"/>
                </a:xfrm>
                <a:prstGeom prst="triangle">
                  <a:avLst>
                    <a:gd name="adj" fmla="val 0"/>
                  </a:avLst>
                </a:prstGeom>
                <a:solidFill>
                  <a:schemeClr val="accent2"/>
                </a:solidFill>
                <a:ln w="9525">
                  <a:solidFill>
                    <a:schemeClr val="hlink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7419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2074" y="1949"/>
                  <a:ext cx="187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2</a:t>
                  </a:r>
                </a:p>
              </p:txBody>
            </p:sp>
          </p:grpSp>
        </p:grpSp>
        <p:sp>
          <p:nvSpPr>
            <p:cNvPr id="17415" name="Freeform 77"/>
            <p:cNvSpPr>
              <a:spLocks/>
            </p:cNvSpPr>
            <p:nvPr/>
          </p:nvSpPr>
          <p:spPr bwMode="auto">
            <a:xfrm>
              <a:off x="3656" y="1704"/>
              <a:ext cx="1512" cy="1144"/>
            </a:xfrm>
            <a:custGeom>
              <a:avLst/>
              <a:gdLst>
                <a:gd name="T0" fmla="*/ 0 w 1512"/>
                <a:gd name="T1" fmla="*/ 0 h 1144"/>
                <a:gd name="T2" fmla="*/ 1512 w 1512"/>
                <a:gd name="T3" fmla="*/ 1144 h 1144"/>
                <a:gd name="T4" fmla="*/ 0 w 1512"/>
                <a:gd name="T5" fmla="*/ 1144 h 1144"/>
                <a:gd name="T6" fmla="*/ 0 60000 65536"/>
                <a:gd name="T7" fmla="*/ 0 60000 65536"/>
                <a:gd name="T8" fmla="*/ 0 60000 65536"/>
                <a:gd name="T9" fmla="*/ 0 w 1512"/>
                <a:gd name="T10" fmla="*/ 0 h 1144"/>
                <a:gd name="T11" fmla="*/ 1512 w 1512"/>
                <a:gd name="T12" fmla="*/ 1144 h 1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12" h="1144">
                  <a:moveTo>
                    <a:pt x="0" y="0"/>
                  </a:moveTo>
                  <a:lnTo>
                    <a:pt x="1512" y="1144"/>
                  </a:lnTo>
                  <a:lnTo>
                    <a:pt x="0" y="1144"/>
                  </a:lnTo>
                </a:path>
              </a:pathLst>
            </a:cu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ransition spd="med" advClick="0" advTm="10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4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4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52" grpId="0" autoUpdateAnimBg="0"/>
      <p:bldP spid="16453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6"/>
          <p:cNvGrpSpPr>
            <a:grpSpLocks/>
          </p:cNvGrpSpPr>
          <p:nvPr/>
        </p:nvGrpSpPr>
        <p:grpSpPr bwMode="auto">
          <a:xfrm>
            <a:off x="784225" y="2357438"/>
            <a:ext cx="7812088" cy="2524125"/>
            <a:chOff x="494" y="1485"/>
            <a:chExt cx="4921" cy="1590"/>
          </a:xfrm>
        </p:grpSpPr>
        <p:grpSp>
          <p:nvGrpSpPr>
            <p:cNvPr id="18444" name="Group 81"/>
            <p:cNvGrpSpPr>
              <a:grpSpLocks/>
            </p:cNvGrpSpPr>
            <p:nvPr/>
          </p:nvGrpSpPr>
          <p:grpSpPr bwMode="auto">
            <a:xfrm>
              <a:off x="494" y="1485"/>
              <a:ext cx="4921" cy="1590"/>
              <a:chOff x="494" y="1485"/>
              <a:chExt cx="4921" cy="1590"/>
            </a:xfrm>
          </p:grpSpPr>
          <p:grpSp>
            <p:nvGrpSpPr>
              <p:cNvPr id="18447" name="Group 5"/>
              <p:cNvGrpSpPr>
                <a:grpSpLocks/>
              </p:cNvGrpSpPr>
              <p:nvPr/>
            </p:nvGrpSpPr>
            <p:grpSpPr bwMode="auto">
              <a:xfrm>
                <a:off x="494" y="1485"/>
                <a:ext cx="4921" cy="1590"/>
                <a:chOff x="494" y="1485"/>
                <a:chExt cx="4921" cy="1590"/>
              </a:xfrm>
            </p:grpSpPr>
            <p:grpSp>
              <p:nvGrpSpPr>
                <p:cNvPr id="18452" name="Group 6"/>
                <p:cNvGrpSpPr>
                  <a:grpSpLocks/>
                </p:cNvGrpSpPr>
                <p:nvPr/>
              </p:nvGrpSpPr>
              <p:grpSpPr bwMode="auto">
                <a:xfrm>
                  <a:off x="494" y="1485"/>
                  <a:ext cx="2361" cy="1590"/>
                  <a:chOff x="2566" y="1213"/>
                  <a:chExt cx="2553" cy="1719"/>
                </a:xfrm>
              </p:grpSpPr>
              <p:sp>
                <p:nvSpPr>
                  <p:cNvPr id="18478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17" y="1213"/>
                    <a:ext cx="218" cy="229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A</a:t>
                    </a:r>
                  </a:p>
                </p:txBody>
              </p:sp>
              <p:grpSp>
                <p:nvGrpSpPr>
                  <p:cNvPr id="18479" name="Group 8"/>
                  <p:cNvGrpSpPr>
                    <a:grpSpLocks/>
                  </p:cNvGrpSpPr>
                  <p:nvPr/>
                </p:nvGrpSpPr>
                <p:grpSpPr bwMode="auto">
                  <a:xfrm>
                    <a:off x="2566" y="1237"/>
                    <a:ext cx="2553" cy="1695"/>
                    <a:chOff x="2566" y="1237"/>
                    <a:chExt cx="2553" cy="1695"/>
                  </a:xfrm>
                </p:grpSpPr>
                <p:sp>
                  <p:nvSpPr>
                    <p:cNvPr id="18480" name="Rectangle 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5" y="1443"/>
                      <a:ext cx="413" cy="41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  <p:sp>
                  <p:nvSpPr>
                    <p:cNvPr id="18481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26" y="1443"/>
                      <a:ext cx="413" cy="41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  <p:sp>
                  <p:nvSpPr>
                    <p:cNvPr id="18482" name="Rectangle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35" y="1443"/>
                      <a:ext cx="412" cy="41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  <p:sp>
                  <p:nvSpPr>
                    <p:cNvPr id="18483" name="Rectangle 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36" y="1443"/>
                      <a:ext cx="413" cy="41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  <p:sp>
                  <p:nvSpPr>
                    <p:cNvPr id="18484" name="Rectangle 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44" y="1443"/>
                      <a:ext cx="413" cy="41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  <p:sp>
                  <p:nvSpPr>
                    <p:cNvPr id="18485" name="Rectangle 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5" y="1859"/>
                      <a:ext cx="413" cy="415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  <p:sp>
                  <p:nvSpPr>
                    <p:cNvPr id="18486" name="Rectangle 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26" y="1859"/>
                      <a:ext cx="413" cy="415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  <p:sp>
                  <p:nvSpPr>
                    <p:cNvPr id="18487" name="Rectangle 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35" y="1859"/>
                      <a:ext cx="412" cy="415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  <p:sp>
                  <p:nvSpPr>
                    <p:cNvPr id="18488" name="Rectangle 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36" y="1859"/>
                      <a:ext cx="413" cy="415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  <p:sp>
                  <p:nvSpPr>
                    <p:cNvPr id="18489" name="Rectangle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44" y="1859"/>
                      <a:ext cx="413" cy="415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  <p:sp>
                  <p:nvSpPr>
                    <p:cNvPr id="18490" name="Rectangle 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5" y="2269"/>
                      <a:ext cx="413" cy="41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  <p:sp>
                  <p:nvSpPr>
                    <p:cNvPr id="18491" name="Rectangle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26" y="2269"/>
                      <a:ext cx="413" cy="41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  <p:sp>
                  <p:nvSpPr>
                    <p:cNvPr id="18492" name="Rectangle 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35" y="2269"/>
                      <a:ext cx="412" cy="41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  <p:sp>
                  <p:nvSpPr>
                    <p:cNvPr id="18493" name="Rectangle 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36" y="2269"/>
                      <a:ext cx="413" cy="41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  <p:sp>
                  <p:nvSpPr>
                    <p:cNvPr id="18494" name="Rectangle 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44" y="2269"/>
                      <a:ext cx="413" cy="41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  <p:sp>
                  <p:nvSpPr>
                    <p:cNvPr id="18495" name="Text Box 2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590" y="1293"/>
                      <a:ext cx="217" cy="229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>
                          <a:latin typeface="Arial" charset="0"/>
                        </a:rPr>
                        <a:t>E</a:t>
                      </a:r>
                    </a:p>
                  </p:txBody>
                </p:sp>
                <p:sp>
                  <p:nvSpPr>
                    <p:cNvPr id="18496" name="Text Box 2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566" y="2613"/>
                      <a:ext cx="217" cy="229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>
                          <a:latin typeface="Arial" charset="0"/>
                        </a:rPr>
                        <a:t>B</a:t>
                      </a:r>
                    </a:p>
                  </p:txBody>
                </p:sp>
                <p:sp>
                  <p:nvSpPr>
                    <p:cNvPr id="18497" name="Text Box 2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887" y="2605"/>
                      <a:ext cx="226" cy="23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>
                          <a:latin typeface="Arial" charset="0"/>
                        </a:rPr>
                        <a:t>C</a:t>
                      </a:r>
                    </a:p>
                  </p:txBody>
                </p:sp>
                <p:sp>
                  <p:nvSpPr>
                    <p:cNvPr id="18498" name="Text Box 2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894" y="1301"/>
                      <a:ext cx="225" cy="229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>
                          <a:latin typeface="Arial" charset="0"/>
                        </a:rPr>
                        <a:t>D</a:t>
                      </a:r>
                    </a:p>
                  </p:txBody>
                </p:sp>
                <p:sp>
                  <p:nvSpPr>
                    <p:cNvPr id="18499" name="Text Box 2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446" y="1237"/>
                      <a:ext cx="718" cy="23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>
                          <a:latin typeface="Arial" charset="0"/>
                        </a:rPr>
                        <a:t>Chiều dài</a:t>
                      </a:r>
                    </a:p>
                  </p:txBody>
                </p:sp>
                <p:sp>
                  <p:nvSpPr>
                    <p:cNvPr id="18500" name="Text Box 29"/>
                    <p:cNvSpPr txBox="1">
                      <a:spLocks noChangeArrowheads="1"/>
                    </p:cNvSpPr>
                    <p:nvPr/>
                  </p:nvSpPr>
                  <p:spPr bwMode="auto">
                    <a:xfrm rot="-5396925">
                      <a:off x="2322" y="1847"/>
                      <a:ext cx="840" cy="23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>
                          <a:latin typeface="Arial" charset="0"/>
                        </a:rPr>
                        <a:t>Chiều rộng</a:t>
                      </a:r>
                    </a:p>
                  </p:txBody>
                </p:sp>
                <p:grpSp>
                  <p:nvGrpSpPr>
                    <p:cNvPr id="18501" name="Group 3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24" y="1448"/>
                      <a:ext cx="2028" cy="1232"/>
                      <a:chOff x="2824" y="1448"/>
                      <a:chExt cx="2028" cy="1232"/>
                    </a:xfrm>
                  </p:grpSpPr>
                  <p:sp>
                    <p:nvSpPr>
                      <p:cNvPr id="18505" name="AutoShape 3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24" y="1448"/>
                        <a:ext cx="2028" cy="1232"/>
                      </a:xfrm>
                      <a:prstGeom prst="triangle">
                        <a:avLst>
                          <a:gd name="adj" fmla="val 20019"/>
                        </a:avLst>
                      </a:prstGeom>
                      <a:solidFill>
                        <a:schemeClr val="tx2"/>
                      </a:solidFill>
                      <a:ln w="12700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8506" name="Line 32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3232" y="1448"/>
                        <a:ext cx="0" cy="1232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8507" name="Rectangle 3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32" y="2624"/>
                        <a:ext cx="56" cy="56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>
                          <a:latin typeface="Arial" charset="0"/>
                        </a:endParaRPr>
                      </a:p>
                    </p:txBody>
                  </p:sp>
                </p:grpSp>
                <p:sp>
                  <p:nvSpPr>
                    <p:cNvPr id="18502" name="Text Box 3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158" y="2701"/>
                      <a:ext cx="226" cy="23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>
                          <a:latin typeface="Arial" charset="0"/>
                        </a:rPr>
                        <a:t>H</a:t>
                      </a:r>
                    </a:p>
                  </p:txBody>
                </p:sp>
                <p:sp>
                  <p:nvSpPr>
                    <p:cNvPr id="18503" name="Text Box 35"/>
                    <p:cNvSpPr txBox="1">
                      <a:spLocks noChangeArrowheads="1"/>
                    </p:cNvSpPr>
                    <p:nvPr/>
                  </p:nvSpPr>
                  <p:spPr bwMode="auto">
                    <a:xfrm rot="-5396925">
                      <a:off x="3020" y="1986"/>
                      <a:ext cx="753" cy="23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>
                          <a:solidFill>
                            <a:schemeClr val="accent2"/>
                          </a:solidFill>
                          <a:latin typeface="Arial" charset="0"/>
                        </a:rPr>
                        <a:t>Chiều cao</a:t>
                      </a:r>
                    </a:p>
                  </p:txBody>
                </p:sp>
                <p:sp>
                  <p:nvSpPr>
                    <p:cNvPr id="18504" name="Text Box 3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430" y="2653"/>
                      <a:ext cx="718" cy="23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>
                          <a:latin typeface="Arial" charset="0"/>
                        </a:rPr>
                        <a:t>Cạnh </a:t>
                      </a:r>
                      <a:r>
                        <a:rPr lang="vi-VN">
                          <a:latin typeface="Arial" charset="0"/>
                        </a:rPr>
                        <a:t>đ</a:t>
                      </a:r>
                      <a:r>
                        <a:rPr lang="en-US">
                          <a:latin typeface="Arial" charset="0"/>
                        </a:rPr>
                        <a:t>áy</a:t>
                      </a:r>
                    </a:p>
                  </p:txBody>
                </p:sp>
              </p:grpSp>
            </p:grpSp>
            <p:grpSp>
              <p:nvGrpSpPr>
                <p:cNvPr id="18453" name="Group 37"/>
                <p:cNvGrpSpPr>
                  <a:grpSpLocks/>
                </p:cNvGrpSpPr>
                <p:nvPr/>
              </p:nvGrpSpPr>
              <p:grpSpPr bwMode="auto">
                <a:xfrm>
                  <a:off x="3046" y="1485"/>
                  <a:ext cx="2369" cy="1588"/>
                  <a:chOff x="3046" y="1485"/>
                  <a:chExt cx="2369" cy="1588"/>
                </a:xfrm>
              </p:grpSpPr>
              <p:sp>
                <p:nvSpPr>
                  <p:cNvPr id="18454" name="Text Box 3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56" y="1485"/>
                    <a:ext cx="223" cy="2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M</a:t>
                    </a:r>
                  </a:p>
                </p:txBody>
              </p:sp>
              <p:sp>
                <p:nvSpPr>
                  <p:cNvPr id="18455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3286" y="1698"/>
                    <a:ext cx="381" cy="38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18456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3656" y="1698"/>
                    <a:ext cx="382" cy="38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18457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4035" y="1698"/>
                    <a:ext cx="381" cy="38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18458" name="Rectangle 42"/>
                  <p:cNvSpPr>
                    <a:spLocks noChangeArrowheads="1"/>
                  </p:cNvSpPr>
                  <p:nvPr/>
                </p:nvSpPr>
                <p:spPr bwMode="auto">
                  <a:xfrm>
                    <a:off x="4405" y="1698"/>
                    <a:ext cx="382" cy="38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18459" name="Rectangle 43"/>
                  <p:cNvSpPr>
                    <a:spLocks noChangeArrowheads="1"/>
                  </p:cNvSpPr>
                  <p:nvPr/>
                </p:nvSpPr>
                <p:spPr bwMode="auto">
                  <a:xfrm>
                    <a:off x="4783" y="1698"/>
                    <a:ext cx="382" cy="38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18460" name="Rectangle 44"/>
                  <p:cNvSpPr>
                    <a:spLocks noChangeArrowheads="1"/>
                  </p:cNvSpPr>
                  <p:nvPr/>
                </p:nvSpPr>
                <p:spPr bwMode="auto">
                  <a:xfrm>
                    <a:off x="3286" y="2082"/>
                    <a:ext cx="381" cy="38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18461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3656" y="2082"/>
                    <a:ext cx="382" cy="38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18462" name="Rectangle 46"/>
                  <p:cNvSpPr>
                    <a:spLocks noChangeArrowheads="1"/>
                  </p:cNvSpPr>
                  <p:nvPr/>
                </p:nvSpPr>
                <p:spPr bwMode="auto">
                  <a:xfrm>
                    <a:off x="4035" y="2082"/>
                    <a:ext cx="381" cy="38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18463" name="Rectangle 47"/>
                  <p:cNvSpPr>
                    <a:spLocks noChangeArrowheads="1"/>
                  </p:cNvSpPr>
                  <p:nvPr/>
                </p:nvSpPr>
                <p:spPr bwMode="auto">
                  <a:xfrm>
                    <a:off x="4405" y="2082"/>
                    <a:ext cx="382" cy="38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18464" name="Rectangle 48"/>
                  <p:cNvSpPr>
                    <a:spLocks noChangeArrowheads="1"/>
                  </p:cNvSpPr>
                  <p:nvPr/>
                </p:nvSpPr>
                <p:spPr bwMode="auto">
                  <a:xfrm>
                    <a:off x="4783" y="2082"/>
                    <a:ext cx="382" cy="38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18465" name="Rectangle 49"/>
                  <p:cNvSpPr>
                    <a:spLocks noChangeArrowheads="1"/>
                  </p:cNvSpPr>
                  <p:nvPr/>
                </p:nvSpPr>
                <p:spPr bwMode="auto">
                  <a:xfrm>
                    <a:off x="3286" y="2462"/>
                    <a:ext cx="381" cy="383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18466" name="Rectangle 50"/>
                  <p:cNvSpPr>
                    <a:spLocks noChangeArrowheads="1"/>
                  </p:cNvSpPr>
                  <p:nvPr/>
                </p:nvSpPr>
                <p:spPr bwMode="auto">
                  <a:xfrm>
                    <a:off x="3656" y="2462"/>
                    <a:ext cx="382" cy="383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18467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4035" y="2462"/>
                    <a:ext cx="381" cy="383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18468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4405" y="2462"/>
                    <a:ext cx="382" cy="383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18469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4783" y="2462"/>
                    <a:ext cx="382" cy="383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18470" name="Text Box 5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068" y="1559"/>
                    <a:ext cx="201" cy="2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P</a:t>
                    </a:r>
                  </a:p>
                </p:txBody>
              </p:sp>
              <p:sp>
                <p:nvSpPr>
                  <p:cNvPr id="18471" name="Text Box 5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046" y="2780"/>
                    <a:ext cx="208" cy="2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N</a:t>
                    </a:r>
                  </a:p>
                </p:txBody>
              </p:sp>
              <p:sp>
                <p:nvSpPr>
                  <p:cNvPr id="18472" name="Text Box 5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192" y="2772"/>
                    <a:ext cx="187" cy="2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L</a:t>
                    </a:r>
                  </a:p>
                </p:txBody>
              </p:sp>
              <p:sp>
                <p:nvSpPr>
                  <p:cNvPr id="18473" name="Text Box 5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199" y="1566"/>
                    <a:ext cx="216" cy="2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Q</a:t>
                    </a:r>
                  </a:p>
                </p:txBody>
              </p:sp>
              <p:sp>
                <p:nvSpPr>
                  <p:cNvPr id="18474" name="Text Box 5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60" y="1507"/>
                    <a:ext cx="664" cy="21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Chiều dài</a:t>
                    </a:r>
                  </a:p>
                </p:txBody>
              </p:sp>
              <p:sp>
                <p:nvSpPr>
                  <p:cNvPr id="18475" name="Text Box 59"/>
                  <p:cNvSpPr txBox="1">
                    <a:spLocks noChangeArrowheads="1"/>
                  </p:cNvSpPr>
                  <p:nvPr/>
                </p:nvSpPr>
                <p:spPr bwMode="auto">
                  <a:xfrm rot="-5396925">
                    <a:off x="2819" y="2072"/>
                    <a:ext cx="777" cy="21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Chiều rộng</a:t>
                    </a:r>
                  </a:p>
                </p:txBody>
              </p:sp>
              <p:sp>
                <p:nvSpPr>
                  <p:cNvPr id="18476" name="Text Box 6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93" y="2861"/>
                    <a:ext cx="201" cy="2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K</a:t>
                    </a:r>
                  </a:p>
                </p:txBody>
              </p:sp>
              <p:sp>
                <p:nvSpPr>
                  <p:cNvPr id="18477" name="Text Box 6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45" y="2817"/>
                    <a:ext cx="116" cy="2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</p:grpSp>
          </p:grpSp>
          <p:sp>
            <p:nvSpPr>
              <p:cNvPr id="18448" name="Line 62"/>
              <p:cNvSpPr>
                <a:spLocks noChangeShapeType="1"/>
              </p:cNvSpPr>
              <p:nvPr/>
            </p:nvSpPr>
            <p:spPr bwMode="auto">
              <a:xfrm>
                <a:off x="2608" y="2848"/>
                <a:ext cx="7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Dot"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449" name="Line 63"/>
              <p:cNvSpPr>
                <a:spLocks noChangeShapeType="1"/>
              </p:cNvSpPr>
              <p:nvPr/>
            </p:nvSpPr>
            <p:spPr bwMode="auto">
              <a:xfrm>
                <a:off x="2608" y="1696"/>
                <a:ext cx="7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Dot"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450" name="AutoShape 71"/>
              <p:cNvSpPr>
                <a:spLocks noChangeArrowheads="1"/>
              </p:cNvSpPr>
              <p:nvPr/>
            </p:nvSpPr>
            <p:spPr bwMode="auto">
              <a:xfrm rot="10800000">
                <a:off x="1104" y="1704"/>
                <a:ext cx="1504" cy="1132"/>
              </a:xfrm>
              <a:prstGeom prst="triangle">
                <a:avLst>
                  <a:gd name="adj" fmla="val 0"/>
                </a:avLst>
              </a:prstGeom>
              <a:solidFill>
                <a:schemeClr val="accent2"/>
              </a:solidFill>
              <a:ln w="9525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8451" name="Text Box 72"/>
              <p:cNvSpPr txBox="1">
                <a:spLocks noChangeArrowheads="1"/>
              </p:cNvSpPr>
              <p:nvPr/>
            </p:nvSpPr>
            <p:spPr bwMode="auto">
              <a:xfrm>
                <a:off x="2074" y="1949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</a:rPr>
                  <a:t>2</a:t>
                </a:r>
              </a:p>
            </p:txBody>
          </p:sp>
        </p:grpSp>
        <p:sp>
          <p:nvSpPr>
            <p:cNvPr id="18445" name="Freeform 84"/>
            <p:cNvSpPr>
              <a:spLocks/>
            </p:cNvSpPr>
            <p:nvPr/>
          </p:nvSpPr>
          <p:spPr bwMode="auto">
            <a:xfrm>
              <a:off x="3288" y="1704"/>
              <a:ext cx="1880" cy="1144"/>
            </a:xfrm>
            <a:custGeom>
              <a:avLst/>
              <a:gdLst>
                <a:gd name="T0" fmla="*/ 0 w 1880"/>
                <a:gd name="T1" fmla="*/ 1136 h 1144"/>
                <a:gd name="T2" fmla="*/ 368 w 1880"/>
                <a:gd name="T3" fmla="*/ 0 h 1144"/>
                <a:gd name="T4" fmla="*/ 1880 w 1880"/>
                <a:gd name="T5" fmla="*/ 1144 h 1144"/>
                <a:gd name="T6" fmla="*/ 0 w 1880"/>
                <a:gd name="T7" fmla="*/ 1136 h 11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80"/>
                <a:gd name="T13" fmla="*/ 0 h 1144"/>
                <a:gd name="T14" fmla="*/ 1880 w 1880"/>
                <a:gd name="T15" fmla="*/ 1144 h 11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80" h="1144">
                  <a:moveTo>
                    <a:pt x="0" y="1136"/>
                  </a:moveTo>
                  <a:lnTo>
                    <a:pt x="368" y="0"/>
                  </a:lnTo>
                  <a:lnTo>
                    <a:pt x="1880" y="1144"/>
                  </a:lnTo>
                  <a:lnTo>
                    <a:pt x="0" y="1136"/>
                  </a:lnTo>
                  <a:close/>
                </a:path>
              </a:pathLst>
            </a:cu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446" name="Line 85"/>
            <p:cNvSpPr>
              <a:spLocks noChangeShapeType="1"/>
            </p:cNvSpPr>
            <p:nvPr/>
          </p:nvSpPr>
          <p:spPr bwMode="auto">
            <a:xfrm>
              <a:off x="3656" y="1704"/>
              <a:ext cx="0" cy="1144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5427" name="Text Box 67"/>
          <p:cNvSpPr txBox="1">
            <a:spLocks noChangeArrowheads="1"/>
          </p:cNvSpPr>
          <p:nvPr/>
        </p:nvSpPr>
        <p:spPr bwMode="auto">
          <a:xfrm>
            <a:off x="2590800" y="906463"/>
            <a:ext cx="41449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DIỆN TÍCH HÌNH TAM GIÁC</a:t>
            </a:r>
          </a:p>
        </p:txBody>
      </p:sp>
      <p:sp>
        <p:nvSpPr>
          <p:cNvPr id="15429" name="Text Box 69"/>
          <p:cNvSpPr txBox="1">
            <a:spLocks noChangeArrowheads="1"/>
          </p:cNvSpPr>
          <p:nvPr/>
        </p:nvSpPr>
        <p:spPr bwMode="auto">
          <a:xfrm>
            <a:off x="955675" y="5075238"/>
            <a:ext cx="2559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>
                <a:solidFill>
                  <a:schemeClr val="accent2"/>
                </a:solidFill>
                <a:latin typeface="Arial" charset="0"/>
              </a:rPr>
              <a:t>Nhận xét:</a:t>
            </a:r>
          </a:p>
        </p:txBody>
      </p:sp>
      <p:sp>
        <p:nvSpPr>
          <p:cNvPr id="15430" name="Text Box 70"/>
          <p:cNvSpPr txBox="1">
            <a:spLocks noChangeArrowheads="1"/>
          </p:cNvSpPr>
          <p:nvPr/>
        </p:nvSpPr>
        <p:spPr bwMode="auto">
          <a:xfrm>
            <a:off x="2352675" y="5468938"/>
            <a:ext cx="6051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i="1">
                <a:latin typeface="Arial" charset="0"/>
              </a:rPr>
              <a:t>- Em có nhận xét gì về hai hình trên?</a:t>
            </a:r>
          </a:p>
        </p:txBody>
      </p:sp>
      <p:grpSp>
        <p:nvGrpSpPr>
          <p:cNvPr id="9" name="Group 64"/>
          <p:cNvGrpSpPr>
            <a:grpSpLocks/>
          </p:cNvGrpSpPr>
          <p:nvPr/>
        </p:nvGrpSpPr>
        <p:grpSpPr bwMode="auto">
          <a:xfrm>
            <a:off x="5219700" y="2705100"/>
            <a:ext cx="584200" cy="1809750"/>
            <a:chOff x="3288" y="1704"/>
            <a:chExt cx="368" cy="1140"/>
          </a:xfrm>
        </p:grpSpPr>
        <p:sp>
          <p:nvSpPr>
            <p:cNvPr id="18442" name="AutoShape 65"/>
            <p:cNvSpPr>
              <a:spLocks noChangeArrowheads="1"/>
            </p:cNvSpPr>
            <p:nvPr/>
          </p:nvSpPr>
          <p:spPr bwMode="auto">
            <a:xfrm>
              <a:off x="3288" y="1704"/>
              <a:ext cx="368" cy="1140"/>
            </a:xfrm>
            <a:prstGeom prst="triangle">
              <a:avLst>
                <a:gd name="adj" fmla="val 100000"/>
              </a:avLst>
            </a:prstGeom>
            <a:solidFill>
              <a:schemeClr val="accent2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443" name="Text Box 66"/>
            <p:cNvSpPr txBox="1">
              <a:spLocks noChangeArrowheads="1"/>
            </p:cNvSpPr>
            <p:nvPr/>
          </p:nvSpPr>
          <p:spPr bwMode="auto">
            <a:xfrm>
              <a:off x="3450" y="2365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1</a:t>
              </a:r>
            </a:p>
          </p:txBody>
        </p:sp>
      </p:grpSp>
      <p:grpSp>
        <p:nvGrpSpPr>
          <p:cNvPr id="10" name="Group 76"/>
          <p:cNvGrpSpPr>
            <a:grpSpLocks/>
          </p:cNvGrpSpPr>
          <p:nvPr/>
        </p:nvGrpSpPr>
        <p:grpSpPr bwMode="auto">
          <a:xfrm>
            <a:off x="1168400" y="2705100"/>
            <a:ext cx="596900" cy="1778000"/>
            <a:chOff x="736" y="1704"/>
            <a:chExt cx="376" cy="1120"/>
          </a:xfrm>
        </p:grpSpPr>
        <p:sp>
          <p:nvSpPr>
            <p:cNvPr id="18440" name="AutoShape 73"/>
            <p:cNvSpPr>
              <a:spLocks noChangeArrowheads="1"/>
            </p:cNvSpPr>
            <p:nvPr/>
          </p:nvSpPr>
          <p:spPr bwMode="auto">
            <a:xfrm flipV="1">
              <a:off x="736" y="1704"/>
              <a:ext cx="376" cy="1120"/>
            </a:xfrm>
            <a:prstGeom prst="rtTriangle">
              <a:avLst/>
            </a:prstGeom>
            <a:solidFill>
              <a:schemeClr val="accent2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en-US" sz="2400">
                <a:latin typeface="Arial" charset="0"/>
              </a:endParaRPr>
            </a:p>
          </p:txBody>
        </p:sp>
        <p:sp>
          <p:nvSpPr>
            <p:cNvPr id="18441" name="Text Box 75"/>
            <p:cNvSpPr txBox="1">
              <a:spLocks noChangeArrowheads="1"/>
            </p:cNvSpPr>
            <p:nvPr/>
          </p:nvSpPr>
          <p:spPr bwMode="auto">
            <a:xfrm>
              <a:off x="766" y="2037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1</a:t>
              </a:r>
            </a:p>
          </p:txBody>
        </p:sp>
      </p:grpSp>
    </p:spTree>
  </p:cSld>
  <p:clrMapOvr>
    <a:masterClrMapping/>
  </p:clrMapOvr>
  <p:transition spd="med" advClick="0" advTm="10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"/>
                                            </p:cond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6" presetID="1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3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8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29" grpId="0" autoUpdateAnimBg="0"/>
      <p:bldP spid="15430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77" name="Text Box 69"/>
          <p:cNvSpPr txBox="1">
            <a:spLocks noChangeArrowheads="1"/>
          </p:cNvSpPr>
          <p:nvPr/>
        </p:nvSpPr>
        <p:spPr bwMode="auto">
          <a:xfrm>
            <a:off x="2590800" y="906463"/>
            <a:ext cx="41449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DIỆN TÍCH HÌNH TAM GIÁC</a:t>
            </a:r>
          </a:p>
        </p:txBody>
      </p:sp>
      <p:sp>
        <p:nvSpPr>
          <p:cNvPr id="17479" name="Text Box 71"/>
          <p:cNvSpPr txBox="1">
            <a:spLocks noChangeArrowheads="1"/>
          </p:cNvSpPr>
          <p:nvPr/>
        </p:nvSpPr>
        <p:spPr bwMode="auto">
          <a:xfrm>
            <a:off x="955675" y="5075238"/>
            <a:ext cx="2559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>
                <a:solidFill>
                  <a:schemeClr val="accent2"/>
                </a:solidFill>
                <a:latin typeface="Arial" charset="0"/>
              </a:rPr>
              <a:t>Nhận xét:</a:t>
            </a:r>
          </a:p>
        </p:txBody>
      </p:sp>
      <p:sp>
        <p:nvSpPr>
          <p:cNvPr id="17480" name="Text Box 72"/>
          <p:cNvSpPr txBox="1">
            <a:spLocks noChangeArrowheads="1"/>
          </p:cNvSpPr>
          <p:nvPr/>
        </p:nvSpPr>
        <p:spPr bwMode="auto">
          <a:xfrm>
            <a:off x="2352675" y="5468938"/>
            <a:ext cx="6051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i="1">
                <a:latin typeface="Arial" charset="0"/>
              </a:rPr>
              <a:t>- Hình 1 của tam giác MNL </a:t>
            </a:r>
            <a:r>
              <a:rPr lang="vi-VN" sz="1800" i="1">
                <a:latin typeface="Arial" charset="0"/>
              </a:rPr>
              <a:t>đ</a:t>
            </a:r>
            <a:r>
              <a:rPr lang="en-US" sz="1800" i="1">
                <a:latin typeface="Arial" charset="0"/>
              </a:rPr>
              <a:t>ã </a:t>
            </a:r>
            <a:r>
              <a:rPr lang="vi-VN" sz="1800" i="1">
                <a:latin typeface="Arial" charset="0"/>
              </a:rPr>
              <a:t>đư</a:t>
            </a:r>
            <a:r>
              <a:rPr lang="en-US" sz="1800" i="1">
                <a:latin typeface="Arial" charset="0"/>
              </a:rPr>
              <a:t>ợc cắt theo chiều cao và ghép sang hình chữ nhật EDBC.</a:t>
            </a:r>
          </a:p>
        </p:txBody>
      </p:sp>
      <p:grpSp>
        <p:nvGrpSpPr>
          <p:cNvPr id="2" name="Group 83"/>
          <p:cNvGrpSpPr>
            <a:grpSpLocks/>
          </p:cNvGrpSpPr>
          <p:nvPr/>
        </p:nvGrpSpPr>
        <p:grpSpPr bwMode="auto">
          <a:xfrm>
            <a:off x="784225" y="2357438"/>
            <a:ext cx="7812088" cy="2524125"/>
            <a:chOff x="494" y="1485"/>
            <a:chExt cx="4921" cy="1590"/>
          </a:xfrm>
        </p:grpSpPr>
        <p:grpSp>
          <p:nvGrpSpPr>
            <p:cNvPr id="19462" name="Group 80"/>
            <p:cNvGrpSpPr>
              <a:grpSpLocks/>
            </p:cNvGrpSpPr>
            <p:nvPr/>
          </p:nvGrpSpPr>
          <p:grpSpPr bwMode="auto">
            <a:xfrm>
              <a:off x="494" y="1485"/>
              <a:ext cx="4921" cy="1590"/>
              <a:chOff x="494" y="1485"/>
              <a:chExt cx="4921" cy="1590"/>
            </a:xfrm>
          </p:grpSpPr>
          <p:grpSp>
            <p:nvGrpSpPr>
              <p:cNvPr id="19464" name="Group 76"/>
              <p:cNvGrpSpPr>
                <a:grpSpLocks/>
              </p:cNvGrpSpPr>
              <p:nvPr/>
            </p:nvGrpSpPr>
            <p:grpSpPr bwMode="auto">
              <a:xfrm>
                <a:off x="494" y="1485"/>
                <a:ext cx="4921" cy="1590"/>
                <a:chOff x="494" y="1485"/>
                <a:chExt cx="4921" cy="1590"/>
              </a:xfrm>
            </p:grpSpPr>
            <p:grpSp>
              <p:nvGrpSpPr>
                <p:cNvPr id="19468" name="Group 2"/>
                <p:cNvGrpSpPr>
                  <a:grpSpLocks/>
                </p:cNvGrpSpPr>
                <p:nvPr/>
              </p:nvGrpSpPr>
              <p:grpSpPr bwMode="auto">
                <a:xfrm>
                  <a:off x="494" y="1485"/>
                  <a:ext cx="4921" cy="1590"/>
                  <a:chOff x="494" y="1485"/>
                  <a:chExt cx="4921" cy="1590"/>
                </a:xfrm>
              </p:grpSpPr>
              <p:grpSp>
                <p:nvGrpSpPr>
                  <p:cNvPr id="19472" name="Group 3"/>
                  <p:cNvGrpSpPr>
                    <a:grpSpLocks/>
                  </p:cNvGrpSpPr>
                  <p:nvPr/>
                </p:nvGrpSpPr>
                <p:grpSpPr bwMode="auto">
                  <a:xfrm>
                    <a:off x="494" y="1485"/>
                    <a:ext cx="4921" cy="1590"/>
                    <a:chOff x="494" y="1485"/>
                    <a:chExt cx="4921" cy="1590"/>
                  </a:xfrm>
                </p:grpSpPr>
                <p:grpSp>
                  <p:nvGrpSpPr>
                    <p:cNvPr id="19474" name="Group 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4" y="1485"/>
                      <a:ext cx="4921" cy="1590"/>
                      <a:chOff x="494" y="1485"/>
                      <a:chExt cx="4921" cy="1590"/>
                    </a:xfrm>
                  </p:grpSpPr>
                  <p:grpSp>
                    <p:nvGrpSpPr>
                      <p:cNvPr id="19476" name="Group 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94" y="1485"/>
                        <a:ext cx="4921" cy="1590"/>
                        <a:chOff x="494" y="1485"/>
                        <a:chExt cx="4921" cy="1590"/>
                      </a:xfrm>
                    </p:grpSpPr>
                    <p:grpSp>
                      <p:nvGrpSpPr>
                        <p:cNvPr id="19479" name="Group 6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494" y="1485"/>
                          <a:ext cx="2361" cy="1590"/>
                          <a:chOff x="2566" y="1213"/>
                          <a:chExt cx="2553" cy="1719"/>
                        </a:xfrm>
                      </p:grpSpPr>
                      <p:sp>
                        <p:nvSpPr>
                          <p:cNvPr id="19505" name="Text Box 7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117" y="1213"/>
                            <a:ext cx="218" cy="229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  <a:miter lim="800000"/>
                            <a:headEnd/>
                            <a:tailEnd/>
                          </a:ln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r>
                              <a:rPr lang="en-US">
                                <a:latin typeface="Arial" charset="0"/>
                              </a:rPr>
                              <a:t>A</a:t>
                            </a:r>
                          </a:p>
                        </p:txBody>
                      </p:sp>
                      <p:grpSp>
                        <p:nvGrpSpPr>
                          <p:cNvPr id="19506" name="Group 8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566" y="1237"/>
                            <a:ext cx="2553" cy="1695"/>
                            <a:chOff x="2566" y="1237"/>
                            <a:chExt cx="2553" cy="1695"/>
                          </a:xfrm>
                        </p:grpSpPr>
                        <p:sp>
                          <p:nvSpPr>
                            <p:cNvPr id="19507" name="Rectangle 9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825" y="1443"/>
                              <a:ext cx="413" cy="414"/>
                            </a:xfrm>
                            <a:prstGeom prst="rect">
                              <a:avLst/>
                            </a:prstGeom>
                            <a:solidFill>
                              <a:schemeClr val="accent1"/>
                            </a:solidFill>
                            <a:ln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 wrap="none" anchor="ctr"/>
                            <a:lstStyle/>
                            <a:p>
                              <a:endParaRPr lang="en-US">
                                <a:latin typeface="Arial" charset="0"/>
                              </a:endParaRPr>
                            </a:p>
                          </p:txBody>
                        </p:sp>
                        <p:sp>
                          <p:nvSpPr>
                            <p:cNvPr id="19508" name="Rectangle 10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226" y="1443"/>
                              <a:ext cx="413" cy="414"/>
                            </a:xfrm>
                            <a:prstGeom prst="rect">
                              <a:avLst/>
                            </a:prstGeom>
                            <a:solidFill>
                              <a:schemeClr val="accent1"/>
                            </a:solidFill>
                            <a:ln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 wrap="none" anchor="ctr"/>
                            <a:lstStyle/>
                            <a:p>
                              <a:endParaRPr lang="en-US">
                                <a:latin typeface="Arial" charset="0"/>
                              </a:endParaRPr>
                            </a:p>
                          </p:txBody>
                        </p:sp>
                        <p:sp>
                          <p:nvSpPr>
                            <p:cNvPr id="19509" name="Rectangle 11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635" y="1443"/>
                              <a:ext cx="412" cy="414"/>
                            </a:xfrm>
                            <a:prstGeom prst="rect">
                              <a:avLst/>
                            </a:prstGeom>
                            <a:solidFill>
                              <a:schemeClr val="accent1"/>
                            </a:solidFill>
                            <a:ln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 wrap="none" anchor="ctr"/>
                            <a:lstStyle/>
                            <a:p>
                              <a:endParaRPr lang="en-US">
                                <a:latin typeface="Arial" charset="0"/>
                              </a:endParaRPr>
                            </a:p>
                          </p:txBody>
                        </p:sp>
                        <p:sp>
                          <p:nvSpPr>
                            <p:cNvPr id="19510" name="Rectangle 12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4036" y="1443"/>
                              <a:ext cx="413" cy="414"/>
                            </a:xfrm>
                            <a:prstGeom prst="rect">
                              <a:avLst/>
                            </a:prstGeom>
                            <a:solidFill>
                              <a:schemeClr val="accent1"/>
                            </a:solidFill>
                            <a:ln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 wrap="none" anchor="ctr"/>
                            <a:lstStyle/>
                            <a:p>
                              <a:endParaRPr lang="en-US">
                                <a:latin typeface="Arial" charset="0"/>
                              </a:endParaRPr>
                            </a:p>
                          </p:txBody>
                        </p:sp>
                        <p:sp>
                          <p:nvSpPr>
                            <p:cNvPr id="19511" name="Rectangle 13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4444" y="1443"/>
                              <a:ext cx="413" cy="414"/>
                            </a:xfrm>
                            <a:prstGeom prst="rect">
                              <a:avLst/>
                            </a:prstGeom>
                            <a:solidFill>
                              <a:schemeClr val="accent1"/>
                            </a:solidFill>
                            <a:ln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 wrap="none" anchor="ctr"/>
                            <a:lstStyle/>
                            <a:p>
                              <a:endParaRPr lang="en-US">
                                <a:latin typeface="Arial" charset="0"/>
                              </a:endParaRPr>
                            </a:p>
                          </p:txBody>
                        </p:sp>
                        <p:sp>
                          <p:nvSpPr>
                            <p:cNvPr id="19512" name="Rectangle 14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825" y="1859"/>
                              <a:ext cx="413" cy="415"/>
                            </a:xfrm>
                            <a:prstGeom prst="rect">
                              <a:avLst/>
                            </a:prstGeom>
                            <a:solidFill>
                              <a:schemeClr val="accent1"/>
                            </a:solidFill>
                            <a:ln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 wrap="none" anchor="ctr"/>
                            <a:lstStyle/>
                            <a:p>
                              <a:endParaRPr lang="en-US">
                                <a:latin typeface="Arial" charset="0"/>
                              </a:endParaRPr>
                            </a:p>
                          </p:txBody>
                        </p:sp>
                        <p:sp>
                          <p:nvSpPr>
                            <p:cNvPr id="19513" name="Rectangle 15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226" y="1859"/>
                              <a:ext cx="413" cy="415"/>
                            </a:xfrm>
                            <a:prstGeom prst="rect">
                              <a:avLst/>
                            </a:prstGeom>
                            <a:solidFill>
                              <a:schemeClr val="accent1"/>
                            </a:solidFill>
                            <a:ln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 wrap="none" anchor="ctr"/>
                            <a:lstStyle/>
                            <a:p>
                              <a:endParaRPr lang="en-US">
                                <a:latin typeface="Arial" charset="0"/>
                              </a:endParaRPr>
                            </a:p>
                          </p:txBody>
                        </p:sp>
                        <p:sp>
                          <p:nvSpPr>
                            <p:cNvPr id="19514" name="Rectangle 16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635" y="1859"/>
                              <a:ext cx="412" cy="415"/>
                            </a:xfrm>
                            <a:prstGeom prst="rect">
                              <a:avLst/>
                            </a:prstGeom>
                            <a:solidFill>
                              <a:schemeClr val="accent1"/>
                            </a:solidFill>
                            <a:ln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 wrap="none" anchor="ctr"/>
                            <a:lstStyle/>
                            <a:p>
                              <a:endParaRPr lang="en-US">
                                <a:latin typeface="Arial" charset="0"/>
                              </a:endParaRPr>
                            </a:p>
                          </p:txBody>
                        </p:sp>
                        <p:sp>
                          <p:nvSpPr>
                            <p:cNvPr id="19515" name="Rectangle 17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4036" y="1859"/>
                              <a:ext cx="413" cy="415"/>
                            </a:xfrm>
                            <a:prstGeom prst="rect">
                              <a:avLst/>
                            </a:prstGeom>
                            <a:solidFill>
                              <a:schemeClr val="accent1"/>
                            </a:solidFill>
                            <a:ln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 wrap="none" anchor="ctr"/>
                            <a:lstStyle/>
                            <a:p>
                              <a:endParaRPr lang="en-US">
                                <a:latin typeface="Arial" charset="0"/>
                              </a:endParaRPr>
                            </a:p>
                          </p:txBody>
                        </p:sp>
                        <p:sp>
                          <p:nvSpPr>
                            <p:cNvPr id="19516" name="Rectangle 18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4444" y="1859"/>
                              <a:ext cx="413" cy="415"/>
                            </a:xfrm>
                            <a:prstGeom prst="rect">
                              <a:avLst/>
                            </a:prstGeom>
                            <a:solidFill>
                              <a:schemeClr val="accent1"/>
                            </a:solidFill>
                            <a:ln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 wrap="none" anchor="ctr"/>
                            <a:lstStyle/>
                            <a:p>
                              <a:endParaRPr lang="en-US">
                                <a:latin typeface="Arial" charset="0"/>
                              </a:endParaRPr>
                            </a:p>
                          </p:txBody>
                        </p:sp>
                        <p:sp>
                          <p:nvSpPr>
                            <p:cNvPr id="19517" name="Rectangle 19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825" y="2269"/>
                              <a:ext cx="413" cy="414"/>
                            </a:xfrm>
                            <a:prstGeom prst="rect">
                              <a:avLst/>
                            </a:prstGeom>
                            <a:solidFill>
                              <a:schemeClr val="accent1"/>
                            </a:solidFill>
                            <a:ln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 wrap="none" anchor="ctr"/>
                            <a:lstStyle/>
                            <a:p>
                              <a:endParaRPr lang="en-US">
                                <a:latin typeface="Arial" charset="0"/>
                              </a:endParaRPr>
                            </a:p>
                          </p:txBody>
                        </p:sp>
                        <p:sp>
                          <p:nvSpPr>
                            <p:cNvPr id="19518" name="Rectangle 20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226" y="2269"/>
                              <a:ext cx="413" cy="414"/>
                            </a:xfrm>
                            <a:prstGeom prst="rect">
                              <a:avLst/>
                            </a:prstGeom>
                            <a:solidFill>
                              <a:schemeClr val="accent1"/>
                            </a:solidFill>
                            <a:ln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 wrap="none" anchor="ctr"/>
                            <a:lstStyle/>
                            <a:p>
                              <a:endParaRPr lang="en-US">
                                <a:latin typeface="Arial" charset="0"/>
                              </a:endParaRPr>
                            </a:p>
                          </p:txBody>
                        </p:sp>
                        <p:sp>
                          <p:nvSpPr>
                            <p:cNvPr id="19519" name="Rectangle 21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635" y="2269"/>
                              <a:ext cx="412" cy="414"/>
                            </a:xfrm>
                            <a:prstGeom prst="rect">
                              <a:avLst/>
                            </a:prstGeom>
                            <a:solidFill>
                              <a:schemeClr val="accent1"/>
                            </a:solidFill>
                            <a:ln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 wrap="none" anchor="ctr"/>
                            <a:lstStyle/>
                            <a:p>
                              <a:endParaRPr lang="en-US">
                                <a:latin typeface="Arial" charset="0"/>
                              </a:endParaRPr>
                            </a:p>
                          </p:txBody>
                        </p:sp>
                        <p:sp>
                          <p:nvSpPr>
                            <p:cNvPr id="19520" name="Rectangle 22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4036" y="2269"/>
                              <a:ext cx="413" cy="414"/>
                            </a:xfrm>
                            <a:prstGeom prst="rect">
                              <a:avLst/>
                            </a:prstGeom>
                            <a:solidFill>
                              <a:schemeClr val="accent1"/>
                            </a:solidFill>
                            <a:ln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 wrap="none" anchor="ctr"/>
                            <a:lstStyle/>
                            <a:p>
                              <a:endParaRPr lang="en-US">
                                <a:latin typeface="Arial" charset="0"/>
                              </a:endParaRPr>
                            </a:p>
                          </p:txBody>
                        </p:sp>
                        <p:sp>
                          <p:nvSpPr>
                            <p:cNvPr id="19521" name="Rectangle 23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4444" y="2269"/>
                              <a:ext cx="413" cy="414"/>
                            </a:xfrm>
                            <a:prstGeom prst="rect">
                              <a:avLst/>
                            </a:prstGeom>
                            <a:solidFill>
                              <a:schemeClr val="accent1"/>
                            </a:solidFill>
                            <a:ln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 wrap="none" anchor="ctr"/>
                            <a:lstStyle/>
                            <a:p>
                              <a:endParaRPr lang="en-US">
                                <a:latin typeface="Arial" charset="0"/>
                              </a:endParaRPr>
                            </a:p>
                          </p:txBody>
                        </p:sp>
                        <p:sp>
                          <p:nvSpPr>
                            <p:cNvPr id="19522" name="Text Box 24"/>
                            <p:cNvSpPr txBox="1"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590" y="1293"/>
                              <a:ext cx="217" cy="229"/>
                            </a:xfrm>
                            <a:prstGeom prst="rect">
                              <a:avLst/>
                            </a:prstGeom>
                            <a:noFill/>
                            <a:ln w="9525">
                              <a:noFill/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r>
                                <a:rPr lang="en-US">
                                  <a:latin typeface="Arial" charset="0"/>
                                </a:rPr>
                                <a:t>E</a:t>
                              </a:r>
                            </a:p>
                          </p:txBody>
                        </p:sp>
                        <p:sp>
                          <p:nvSpPr>
                            <p:cNvPr id="19523" name="Text Box 25"/>
                            <p:cNvSpPr txBox="1"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566" y="2613"/>
                              <a:ext cx="217" cy="229"/>
                            </a:xfrm>
                            <a:prstGeom prst="rect">
                              <a:avLst/>
                            </a:prstGeom>
                            <a:noFill/>
                            <a:ln w="9525">
                              <a:noFill/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r>
                                <a:rPr lang="en-US">
                                  <a:latin typeface="Arial" charset="0"/>
                                </a:rPr>
                                <a:t>B</a:t>
                              </a:r>
                            </a:p>
                          </p:txBody>
                        </p:sp>
                        <p:sp>
                          <p:nvSpPr>
                            <p:cNvPr id="19524" name="Text Box 26"/>
                            <p:cNvSpPr txBox="1"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4887" y="2605"/>
                              <a:ext cx="226" cy="231"/>
                            </a:xfrm>
                            <a:prstGeom prst="rect">
                              <a:avLst/>
                            </a:prstGeom>
                            <a:noFill/>
                            <a:ln w="9525">
                              <a:noFill/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r>
                                <a:rPr lang="en-US">
                                  <a:latin typeface="Arial" charset="0"/>
                                </a:rPr>
                                <a:t>C</a:t>
                              </a:r>
                            </a:p>
                          </p:txBody>
                        </p:sp>
                        <p:sp>
                          <p:nvSpPr>
                            <p:cNvPr id="19525" name="Text Box 27"/>
                            <p:cNvSpPr txBox="1"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4894" y="1301"/>
                              <a:ext cx="225" cy="229"/>
                            </a:xfrm>
                            <a:prstGeom prst="rect">
                              <a:avLst/>
                            </a:prstGeom>
                            <a:noFill/>
                            <a:ln w="9525">
                              <a:noFill/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r>
                                <a:rPr lang="en-US">
                                  <a:latin typeface="Arial" charset="0"/>
                                </a:rPr>
                                <a:t>D</a:t>
                              </a:r>
                            </a:p>
                          </p:txBody>
                        </p:sp>
                        <p:sp>
                          <p:nvSpPr>
                            <p:cNvPr id="19526" name="Text Box 28"/>
                            <p:cNvSpPr txBox="1"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446" y="1237"/>
                              <a:ext cx="718" cy="231"/>
                            </a:xfrm>
                            <a:prstGeom prst="rect">
                              <a:avLst/>
                            </a:prstGeom>
                            <a:noFill/>
                            <a:ln w="9525">
                              <a:noFill/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r>
                                <a:rPr lang="en-US">
                                  <a:latin typeface="Arial" charset="0"/>
                                </a:rPr>
                                <a:t>Chiều dài</a:t>
                              </a:r>
                            </a:p>
                          </p:txBody>
                        </p:sp>
                        <p:sp>
                          <p:nvSpPr>
                            <p:cNvPr id="19527" name="Text Box 29"/>
                            <p:cNvSpPr txBox="1">
                              <a:spLocks noChangeArrowheads="1"/>
                            </p:cNvSpPr>
                            <p:nvPr/>
                          </p:nvSpPr>
                          <p:spPr bwMode="auto">
                            <a:xfrm rot="-5396925">
                              <a:off x="2322" y="1847"/>
                              <a:ext cx="840" cy="231"/>
                            </a:xfrm>
                            <a:prstGeom prst="rect">
                              <a:avLst/>
                            </a:prstGeom>
                            <a:noFill/>
                            <a:ln w="9525">
                              <a:noFill/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r>
                                <a:rPr lang="en-US">
                                  <a:latin typeface="Arial" charset="0"/>
                                </a:rPr>
                                <a:t>Chiều rộng</a:t>
                              </a:r>
                            </a:p>
                          </p:txBody>
                        </p:sp>
                        <p:grpSp>
                          <p:nvGrpSpPr>
                            <p:cNvPr id="19528" name="Group 30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824" y="1448"/>
                              <a:ext cx="2028" cy="1232"/>
                              <a:chOff x="2824" y="1448"/>
                              <a:chExt cx="2028" cy="1232"/>
                            </a:xfrm>
                          </p:grpSpPr>
                          <p:sp>
                            <p:nvSpPr>
                              <p:cNvPr id="19532" name="AutoShape 3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824" y="1448"/>
                                <a:ext cx="2028" cy="1232"/>
                              </a:xfrm>
                              <a:prstGeom prst="triangle">
                                <a:avLst>
                                  <a:gd name="adj" fmla="val 20019"/>
                                </a:avLst>
                              </a:prstGeom>
                              <a:solidFill>
                                <a:schemeClr val="tx2"/>
                              </a:solidFill>
                              <a:ln w="12700">
                                <a:solidFill>
                                  <a:schemeClr val="hlink"/>
                                </a:solidFill>
                                <a:miter lim="800000"/>
                                <a:headEnd/>
                                <a:tailEnd/>
                              </a:ln>
                            </p:spPr>
                            <p:txBody>
                              <a:bodyPr wrap="none" anchor="ctr"/>
                              <a:lstStyle/>
                              <a:p>
                                <a:endParaRPr lang="en-US">
                                  <a:latin typeface="Arial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19533" name="Line 3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V="1">
                                <a:off x="3232" y="1448"/>
                                <a:ext cx="0" cy="1232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hlink"/>
                                </a:solidFill>
                                <a:miter lim="800000"/>
                                <a:headEnd/>
                                <a:tailEnd/>
                              </a:ln>
                            </p:spPr>
                            <p:txBody>
                              <a:bodyPr wrap="none"/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19534" name="Rectangle 3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232" y="2624"/>
                                <a:ext cx="56" cy="56"/>
                              </a:xfrm>
                              <a:prstGeom prst="rect">
                                <a:avLst/>
                              </a:prstGeom>
                              <a:noFill/>
                              <a:ln w="12700">
                                <a:solidFill>
                                  <a:schemeClr val="hlink"/>
                                </a:solidFill>
                                <a:miter lim="800000"/>
                                <a:headEnd/>
                                <a:tailEnd/>
                              </a:ln>
                            </p:spPr>
                            <p:txBody>
                              <a:bodyPr wrap="none" anchor="ctr"/>
                              <a:lstStyle/>
                              <a:p>
                                <a:endParaRPr lang="en-US">
                                  <a:latin typeface="Arial" charset="0"/>
                                </a:endParaRPr>
                              </a:p>
                            </p:txBody>
                          </p:sp>
                        </p:grpSp>
                        <p:sp>
                          <p:nvSpPr>
                            <p:cNvPr id="19529" name="Text Box 34"/>
                            <p:cNvSpPr txBox="1"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158" y="2701"/>
                              <a:ext cx="226" cy="231"/>
                            </a:xfrm>
                            <a:prstGeom prst="rect">
                              <a:avLst/>
                            </a:prstGeom>
                            <a:noFill/>
                            <a:ln w="9525">
                              <a:noFill/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r>
                                <a:rPr lang="en-US">
                                  <a:latin typeface="Arial" charset="0"/>
                                </a:rPr>
                                <a:t>H</a:t>
                              </a:r>
                            </a:p>
                          </p:txBody>
                        </p:sp>
                        <p:sp>
                          <p:nvSpPr>
                            <p:cNvPr id="19530" name="Text Box 35"/>
                            <p:cNvSpPr txBox="1">
                              <a:spLocks noChangeArrowheads="1"/>
                            </p:cNvSpPr>
                            <p:nvPr/>
                          </p:nvSpPr>
                          <p:spPr bwMode="auto">
                            <a:xfrm rot="-5396925">
                              <a:off x="3020" y="1986"/>
                              <a:ext cx="753" cy="231"/>
                            </a:xfrm>
                            <a:prstGeom prst="rect">
                              <a:avLst/>
                            </a:prstGeom>
                            <a:noFill/>
                            <a:ln w="9525">
                              <a:noFill/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r>
                                <a:rPr lang="en-US">
                                  <a:solidFill>
                                    <a:schemeClr val="accent2"/>
                                  </a:solidFill>
                                  <a:latin typeface="Arial" charset="0"/>
                                </a:rPr>
                                <a:t>Chiều cao</a:t>
                              </a:r>
                            </a:p>
                          </p:txBody>
                        </p:sp>
                        <p:sp>
                          <p:nvSpPr>
                            <p:cNvPr id="19531" name="Text Box 36"/>
                            <p:cNvSpPr txBox="1"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430" y="2653"/>
                              <a:ext cx="718" cy="231"/>
                            </a:xfrm>
                            <a:prstGeom prst="rect">
                              <a:avLst/>
                            </a:prstGeom>
                            <a:noFill/>
                            <a:ln w="9525">
                              <a:noFill/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r>
                                <a:rPr lang="en-US">
                                  <a:latin typeface="Arial" charset="0"/>
                                </a:rPr>
                                <a:t>Cạnh </a:t>
                              </a:r>
                              <a:r>
                                <a:rPr lang="vi-VN">
                                  <a:latin typeface="Arial" charset="0"/>
                                </a:rPr>
                                <a:t>đ</a:t>
                              </a:r>
                              <a:r>
                                <a:rPr lang="en-US">
                                  <a:latin typeface="Arial" charset="0"/>
                                </a:rPr>
                                <a:t>áy</a:t>
                              </a:r>
                            </a:p>
                          </p:txBody>
                        </p:sp>
                      </p:grpSp>
                    </p:grpSp>
                    <p:grpSp>
                      <p:nvGrpSpPr>
                        <p:cNvPr id="19480" name="Group 37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3046" y="1485"/>
                          <a:ext cx="2369" cy="1588"/>
                          <a:chOff x="3046" y="1485"/>
                          <a:chExt cx="2369" cy="1588"/>
                        </a:xfrm>
                      </p:grpSpPr>
                      <p:sp>
                        <p:nvSpPr>
                          <p:cNvPr id="19481" name="Text Box 38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556" y="1485"/>
                            <a:ext cx="116" cy="212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  <a:miter lim="800000"/>
                            <a:headEnd/>
                            <a:tailEnd/>
                          </a:ln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endParaRPr lang="en-US">
                              <a:latin typeface="Arial" charset="0"/>
                            </a:endParaRPr>
                          </a:p>
                        </p:txBody>
                      </p:sp>
                      <p:sp>
                        <p:nvSpPr>
                          <p:cNvPr id="19482" name="Rectangle 3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286" y="1698"/>
                            <a:ext cx="381" cy="382"/>
                          </a:xfrm>
                          <a:prstGeom prst="rect">
                            <a:avLst/>
                          </a:prstGeom>
                          <a:solidFill>
                            <a:schemeClr val="accent1"/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endParaRPr lang="en-US">
                              <a:latin typeface="Arial" charset="0"/>
                            </a:endParaRPr>
                          </a:p>
                        </p:txBody>
                      </p:sp>
                      <p:sp>
                        <p:nvSpPr>
                          <p:cNvPr id="19483" name="Rectangle 4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656" y="1698"/>
                            <a:ext cx="382" cy="382"/>
                          </a:xfrm>
                          <a:prstGeom prst="rect">
                            <a:avLst/>
                          </a:prstGeom>
                          <a:solidFill>
                            <a:schemeClr val="accent1"/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endParaRPr lang="en-US">
                              <a:latin typeface="Arial" charset="0"/>
                            </a:endParaRPr>
                          </a:p>
                        </p:txBody>
                      </p:sp>
                      <p:sp>
                        <p:nvSpPr>
                          <p:cNvPr id="19484" name="Rectangle 4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4035" y="1698"/>
                            <a:ext cx="381" cy="382"/>
                          </a:xfrm>
                          <a:prstGeom prst="rect">
                            <a:avLst/>
                          </a:prstGeom>
                          <a:solidFill>
                            <a:schemeClr val="accent1"/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endParaRPr lang="en-US">
                              <a:latin typeface="Arial" charset="0"/>
                            </a:endParaRPr>
                          </a:p>
                        </p:txBody>
                      </p:sp>
                      <p:sp>
                        <p:nvSpPr>
                          <p:cNvPr id="19485" name="Rectangle 4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4405" y="1698"/>
                            <a:ext cx="382" cy="382"/>
                          </a:xfrm>
                          <a:prstGeom prst="rect">
                            <a:avLst/>
                          </a:prstGeom>
                          <a:solidFill>
                            <a:schemeClr val="accent1"/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endParaRPr lang="en-US">
                              <a:latin typeface="Arial" charset="0"/>
                            </a:endParaRPr>
                          </a:p>
                        </p:txBody>
                      </p:sp>
                      <p:sp>
                        <p:nvSpPr>
                          <p:cNvPr id="19486" name="Rectangle 4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4783" y="1698"/>
                            <a:ext cx="382" cy="382"/>
                          </a:xfrm>
                          <a:prstGeom prst="rect">
                            <a:avLst/>
                          </a:prstGeom>
                          <a:solidFill>
                            <a:schemeClr val="accent1"/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endParaRPr lang="en-US">
                              <a:latin typeface="Arial" charset="0"/>
                            </a:endParaRPr>
                          </a:p>
                        </p:txBody>
                      </p:sp>
                      <p:sp>
                        <p:nvSpPr>
                          <p:cNvPr id="19487" name="Rectangle 4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286" y="2082"/>
                            <a:ext cx="381" cy="384"/>
                          </a:xfrm>
                          <a:prstGeom prst="rect">
                            <a:avLst/>
                          </a:prstGeom>
                          <a:solidFill>
                            <a:schemeClr val="accent1"/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endParaRPr lang="en-US">
                              <a:latin typeface="Arial" charset="0"/>
                            </a:endParaRPr>
                          </a:p>
                        </p:txBody>
                      </p:sp>
                      <p:sp>
                        <p:nvSpPr>
                          <p:cNvPr id="19488" name="Rectangle 4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656" y="2082"/>
                            <a:ext cx="382" cy="384"/>
                          </a:xfrm>
                          <a:prstGeom prst="rect">
                            <a:avLst/>
                          </a:prstGeom>
                          <a:solidFill>
                            <a:schemeClr val="accent1"/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endParaRPr lang="en-US">
                              <a:latin typeface="Arial" charset="0"/>
                            </a:endParaRPr>
                          </a:p>
                        </p:txBody>
                      </p:sp>
                      <p:sp>
                        <p:nvSpPr>
                          <p:cNvPr id="19489" name="Rectangle 4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4035" y="2082"/>
                            <a:ext cx="381" cy="384"/>
                          </a:xfrm>
                          <a:prstGeom prst="rect">
                            <a:avLst/>
                          </a:prstGeom>
                          <a:solidFill>
                            <a:schemeClr val="accent1"/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endParaRPr lang="en-US">
                              <a:latin typeface="Arial" charset="0"/>
                            </a:endParaRPr>
                          </a:p>
                        </p:txBody>
                      </p:sp>
                      <p:sp>
                        <p:nvSpPr>
                          <p:cNvPr id="19490" name="Rectangle 4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4405" y="2082"/>
                            <a:ext cx="382" cy="384"/>
                          </a:xfrm>
                          <a:prstGeom prst="rect">
                            <a:avLst/>
                          </a:prstGeom>
                          <a:solidFill>
                            <a:schemeClr val="accent1"/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endParaRPr lang="en-US">
                              <a:latin typeface="Arial" charset="0"/>
                            </a:endParaRPr>
                          </a:p>
                        </p:txBody>
                      </p:sp>
                      <p:sp>
                        <p:nvSpPr>
                          <p:cNvPr id="19491" name="Rectangle 4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4783" y="2082"/>
                            <a:ext cx="382" cy="384"/>
                          </a:xfrm>
                          <a:prstGeom prst="rect">
                            <a:avLst/>
                          </a:prstGeom>
                          <a:solidFill>
                            <a:schemeClr val="accent1"/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endParaRPr lang="en-US">
                              <a:latin typeface="Arial" charset="0"/>
                            </a:endParaRPr>
                          </a:p>
                        </p:txBody>
                      </p:sp>
                      <p:sp>
                        <p:nvSpPr>
                          <p:cNvPr id="19492" name="Rectangle 4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286" y="2462"/>
                            <a:ext cx="381" cy="383"/>
                          </a:xfrm>
                          <a:prstGeom prst="rect">
                            <a:avLst/>
                          </a:prstGeom>
                          <a:solidFill>
                            <a:schemeClr val="accent1"/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endParaRPr lang="en-US">
                              <a:latin typeface="Arial" charset="0"/>
                            </a:endParaRPr>
                          </a:p>
                        </p:txBody>
                      </p:sp>
                      <p:sp>
                        <p:nvSpPr>
                          <p:cNvPr id="19493" name="Rectangle 5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656" y="2462"/>
                            <a:ext cx="382" cy="383"/>
                          </a:xfrm>
                          <a:prstGeom prst="rect">
                            <a:avLst/>
                          </a:prstGeom>
                          <a:solidFill>
                            <a:schemeClr val="accent1"/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endParaRPr lang="en-US">
                              <a:latin typeface="Arial" charset="0"/>
                            </a:endParaRPr>
                          </a:p>
                        </p:txBody>
                      </p:sp>
                      <p:sp>
                        <p:nvSpPr>
                          <p:cNvPr id="19494" name="Rectangle 5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4035" y="2462"/>
                            <a:ext cx="381" cy="383"/>
                          </a:xfrm>
                          <a:prstGeom prst="rect">
                            <a:avLst/>
                          </a:prstGeom>
                          <a:solidFill>
                            <a:schemeClr val="accent1"/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endParaRPr lang="en-US">
                              <a:latin typeface="Arial" charset="0"/>
                            </a:endParaRPr>
                          </a:p>
                        </p:txBody>
                      </p:sp>
                      <p:sp>
                        <p:nvSpPr>
                          <p:cNvPr id="19495" name="Rectangle 5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4405" y="2462"/>
                            <a:ext cx="382" cy="383"/>
                          </a:xfrm>
                          <a:prstGeom prst="rect">
                            <a:avLst/>
                          </a:prstGeom>
                          <a:solidFill>
                            <a:schemeClr val="accent1"/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endParaRPr lang="en-US">
                              <a:latin typeface="Arial" charset="0"/>
                            </a:endParaRPr>
                          </a:p>
                        </p:txBody>
                      </p:sp>
                      <p:sp>
                        <p:nvSpPr>
                          <p:cNvPr id="19496" name="Rectangle 5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4783" y="2462"/>
                            <a:ext cx="382" cy="383"/>
                          </a:xfrm>
                          <a:prstGeom prst="rect">
                            <a:avLst/>
                          </a:prstGeom>
                          <a:solidFill>
                            <a:schemeClr val="accent1"/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endParaRPr lang="en-US">
                              <a:latin typeface="Arial" charset="0"/>
                            </a:endParaRPr>
                          </a:p>
                        </p:txBody>
                      </p:sp>
                      <p:sp>
                        <p:nvSpPr>
                          <p:cNvPr id="19497" name="Text Box 54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068" y="1559"/>
                            <a:ext cx="201" cy="212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  <a:miter lim="800000"/>
                            <a:headEnd/>
                            <a:tailEnd/>
                          </a:ln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r>
                              <a:rPr lang="en-US">
                                <a:latin typeface="Arial" charset="0"/>
                              </a:rPr>
                              <a:t>P</a:t>
                            </a:r>
                          </a:p>
                        </p:txBody>
                      </p:sp>
                      <p:sp>
                        <p:nvSpPr>
                          <p:cNvPr id="19498" name="Text Box 55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046" y="2780"/>
                            <a:ext cx="208" cy="212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  <a:miter lim="800000"/>
                            <a:headEnd/>
                            <a:tailEnd/>
                          </a:ln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r>
                              <a:rPr lang="en-US">
                                <a:latin typeface="Arial" charset="0"/>
                              </a:rPr>
                              <a:t>N</a:t>
                            </a:r>
                          </a:p>
                        </p:txBody>
                      </p:sp>
                      <p:sp>
                        <p:nvSpPr>
                          <p:cNvPr id="19499" name="Text Box 56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192" y="2772"/>
                            <a:ext cx="187" cy="212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  <a:miter lim="800000"/>
                            <a:headEnd/>
                            <a:tailEnd/>
                          </a:ln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r>
                              <a:rPr lang="en-US">
                                <a:latin typeface="Arial" charset="0"/>
                              </a:rPr>
                              <a:t>L</a:t>
                            </a:r>
                          </a:p>
                        </p:txBody>
                      </p:sp>
                      <p:sp>
                        <p:nvSpPr>
                          <p:cNvPr id="19500" name="Text Box 57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199" y="1566"/>
                            <a:ext cx="216" cy="212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  <a:miter lim="800000"/>
                            <a:headEnd/>
                            <a:tailEnd/>
                          </a:ln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r>
                              <a:rPr lang="en-US">
                                <a:latin typeface="Arial" charset="0"/>
                              </a:rPr>
                              <a:t>Q</a:t>
                            </a:r>
                          </a:p>
                        </p:txBody>
                      </p:sp>
                      <p:sp>
                        <p:nvSpPr>
                          <p:cNvPr id="19501" name="Text Box 58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860" y="1507"/>
                            <a:ext cx="664" cy="213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  <a:miter lim="800000"/>
                            <a:headEnd/>
                            <a:tailEnd/>
                          </a:ln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r>
                              <a:rPr lang="en-US">
                                <a:latin typeface="Arial" charset="0"/>
                              </a:rPr>
                              <a:t>Chiều dài</a:t>
                            </a:r>
                          </a:p>
                        </p:txBody>
                      </p:sp>
                      <p:sp>
                        <p:nvSpPr>
                          <p:cNvPr id="19502" name="Text Box 59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 rot="-5396925">
                            <a:off x="2819" y="2072"/>
                            <a:ext cx="777" cy="213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  <a:miter lim="800000"/>
                            <a:headEnd/>
                            <a:tailEnd/>
                          </a:ln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r>
                              <a:rPr lang="en-US">
                                <a:latin typeface="Arial" charset="0"/>
                              </a:rPr>
                              <a:t>Chiều rộng</a:t>
                            </a:r>
                          </a:p>
                        </p:txBody>
                      </p:sp>
                      <p:sp>
                        <p:nvSpPr>
                          <p:cNvPr id="19503" name="Text Box 60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593" y="2861"/>
                            <a:ext cx="116" cy="212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  <a:miter lim="800000"/>
                            <a:headEnd/>
                            <a:tailEnd/>
                          </a:ln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endParaRPr lang="en-US">
                              <a:latin typeface="Arial" charset="0"/>
                            </a:endParaRPr>
                          </a:p>
                        </p:txBody>
                      </p:sp>
                      <p:sp>
                        <p:nvSpPr>
                          <p:cNvPr id="19504" name="Text Box 61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845" y="2817"/>
                            <a:ext cx="116" cy="212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  <a:miter lim="800000"/>
                            <a:headEnd/>
                            <a:tailEnd/>
                          </a:ln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endParaRPr lang="en-US">
                              <a:latin typeface="Arial" charset="0"/>
                            </a:endParaRPr>
                          </a:p>
                        </p:txBody>
                      </p:sp>
                    </p:grpSp>
                  </p:grpSp>
                  <p:sp>
                    <p:nvSpPr>
                      <p:cNvPr id="19477" name="Line 6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608" y="2848"/>
                        <a:ext cx="736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prstDash val="dashDot"/>
                        <a:miter lim="800000"/>
                        <a:headEnd/>
                        <a:tailEnd/>
                      </a:ln>
                    </p:spPr>
                    <p:txBody>
                      <a:bodyPr wrap="none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9478" name="Line 6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608" y="1696"/>
                        <a:ext cx="736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prstDash val="dashDot"/>
                        <a:miter lim="800000"/>
                        <a:headEnd/>
                        <a:tailEnd/>
                      </a:ln>
                    </p:spPr>
                    <p:txBody>
                      <a:bodyPr wrap="none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9475" name="AutoShape 64"/>
                    <p:cNvSpPr>
                      <a:spLocks noChangeArrowheads="1"/>
                    </p:cNvSpPr>
                    <p:nvPr/>
                  </p:nvSpPr>
                  <p:spPr bwMode="auto">
                    <a:xfrm rot="10800000">
                      <a:off x="1104" y="1704"/>
                      <a:ext cx="1504" cy="1132"/>
                    </a:xfrm>
                    <a:prstGeom prst="triangle">
                      <a:avLst>
                        <a:gd name="adj" fmla="val 0"/>
                      </a:avLst>
                    </a:prstGeom>
                    <a:solidFill>
                      <a:schemeClr val="accent2"/>
                    </a:solidFill>
                    <a:ln w="9525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</p:grpSp>
              <p:sp>
                <p:nvSpPr>
                  <p:cNvPr id="19473" name="Text Box 6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74" y="1949"/>
                    <a:ext cx="187" cy="2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2</a:t>
                    </a:r>
                  </a:p>
                </p:txBody>
              </p:sp>
            </p:grpSp>
            <p:grpSp>
              <p:nvGrpSpPr>
                <p:cNvPr id="19469" name="Group 73"/>
                <p:cNvGrpSpPr>
                  <a:grpSpLocks/>
                </p:cNvGrpSpPr>
                <p:nvPr/>
              </p:nvGrpSpPr>
              <p:grpSpPr bwMode="auto">
                <a:xfrm>
                  <a:off x="736" y="1704"/>
                  <a:ext cx="376" cy="1120"/>
                  <a:chOff x="736" y="1704"/>
                  <a:chExt cx="376" cy="1120"/>
                </a:xfrm>
              </p:grpSpPr>
              <p:sp>
                <p:nvSpPr>
                  <p:cNvPr id="19470" name="AutoShape 74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6" y="1704"/>
                    <a:ext cx="376" cy="1120"/>
                  </a:xfrm>
                  <a:prstGeom prst="rtTriangle">
                    <a:avLst/>
                  </a:prstGeom>
                  <a:solidFill>
                    <a:schemeClr val="accent2"/>
                  </a:solidFill>
                  <a:ln w="9525">
                    <a:solidFill>
                      <a:schemeClr val="hlink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n-US" sz="2400">
                      <a:latin typeface="Arial" charset="0"/>
                    </a:endParaRPr>
                  </a:p>
                </p:txBody>
              </p:sp>
              <p:sp>
                <p:nvSpPr>
                  <p:cNvPr id="19471" name="Text Box 7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66" y="2037"/>
                    <a:ext cx="187" cy="2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1</a:t>
                    </a:r>
                  </a:p>
                </p:txBody>
              </p:sp>
            </p:grpSp>
          </p:grpSp>
          <p:sp>
            <p:nvSpPr>
              <p:cNvPr id="19465" name="Line 77"/>
              <p:cNvSpPr>
                <a:spLocks noChangeShapeType="1"/>
              </p:cNvSpPr>
              <p:nvPr/>
            </p:nvSpPr>
            <p:spPr bwMode="auto">
              <a:xfrm>
                <a:off x="3656" y="1696"/>
                <a:ext cx="0" cy="116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466" name="Text Box 78"/>
              <p:cNvSpPr txBox="1">
                <a:spLocks noChangeArrowheads="1"/>
              </p:cNvSpPr>
              <p:nvPr/>
            </p:nvSpPr>
            <p:spPr bwMode="auto">
              <a:xfrm>
                <a:off x="3574" y="2845"/>
                <a:ext cx="201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</a:rPr>
                  <a:t>K</a:t>
                </a:r>
              </a:p>
            </p:txBody>
          </p:sp>
          <p:sp>
            <p:nvSpPr>
              <p:cNvPr id="19467" name="Text Box 79"/>
              <p:cNvSpPr txBox="1">
                <a:spLocks noChangeArrowheads="1"/>
              </p:cNvSpPr>
              <p:nvPr/>
            </p:nvSpPr>
            <p:spPr bwMode="auto">
              <a:xfrm>
                <a:off x="3574" y="1501"/>
                <a:ext cx="223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</a:rPr>
                  <a:t>M</a:t>
                </a:r>
              </a:p>
            </p:txBody>
          </p:sp>
        </p:grpSp>
        <p:sp>
          <p:nvSpPr>
            <p:cNvPr id="19463" name="Freeform 82"/>
            <p:cNvSpPr>
              <a:spLocks/>
            </p:cNvSpPr>
            <p:nvPr/>
          </p:nvSpPr>
          <p:spPr bwMode="auto">
            <a:xfrm>
              <a:off x="3296" y="1696"/>
              <a:ext cx="1872" cy="1152"/>
            </a:xfrm>
            <a:custGeom>
              <a:avLst/>
              <a:gdLst>
                <a:gd name="T0" fmla="*/ 0 w 1872"/>
                <a:gd name="T1" fmla="*/ 1152 h 1152"/>
                <a:gd name="T2" fmla="*/ 368 w 1872"/>
                <a:gd name="T3" fmla="*/ 0 h 1152"/>
                <a:gd name="T4" fmla="*/ 1872 w 1872"/>
                <a:gd name="T5" fmla="*/ 1144 h 1152"/>
                <a:gd name="T6" fmla="*/ 0 w 1872"/>
                <a:gd name="T7" fmla="*/ 1152 h 115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72"/>
                <a:gd name="T13" fmla="*/ 0 h 1152"/>
                <a:gd name="T14" fmla="*/ 1872 w 1872"/>
                <a:gd name="T15" fmla="*/ 1152 h 115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72" h="1152">
                  <a:moveTo>
                    <a:pt x="0" y="1152"/>
                  </a:moveTo>
                  <a:lnTo>
                    <a:pt x="368" y="0"/>
                  </a:lnTo>
                  <a:lnTo>
                    <a:pt x="1872" y="1144"/>
                  </a:lnTo>
                  <a:lnTo>
                    <a:pt x="0" y="1152"/>
                  </a:lnTo>
                  <a:close/>
                </a:path>
              </a:pathLst>
            </a:cu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ransition spd="med" advClick="0" advTm="10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4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4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4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4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79" grpId="0" autoUpdateAnimBg="0"/>
      <p:bldP spid="17480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94" name="Text Box 138"/>
          <p:cNvSpPr txBox="1">
            <a:spLocks noChangeArrowheads="1"/>
          </p:cNvSpPr>
          <p:nvPr/>
        </p:nvSpPr>
        <p:spPr bwMode="auto">
          <a:xfrm>
            <a:off x="2590800" y="906463"/>
            <a:ext cx="41449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DIỆN TÍCH HÌNH TAM GIÁC</a:t>
            </a:r>
          </a:p>
        </p:txBody>
      </p:sp>
      <p:sp>
        <p:nvSpPr>
          <p:cNvPr id="19596" name="Text Box 140"/>
          <p:cNvSpPr txBox="1">
            <a:spLocks noChangeArrowheads="1"/>
          </p:cNvSpPr>
          <p:nvPr/>
        </p:nvSpPr>
        <p:spPr bwMode="auto">
          <a:xfrm>
            <a:off x="955675" y="5075238"/>
            <a:ext cx="2559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>
                <a:solidFill>
                  <a:schemeClr val="accent2"/>
                </a:solidFill>
                <a:latin typeface="Arial" charset="0"/>
              </a:rPr>
              <a:t>Nhận xét:</a:t>
            </a:r>
          </a:p>
        </p:txBody>
      </p:sp>
      <p:sp>
        <p:nvSpPr>
          <p:cNvPr id="19597" name="Text Box 141"/>
          <p:cNvSpPr txBox="1">
            <a:spLocks noChangeArrowheads="1"/>
          </p:cNvSpPr>
          <p:nvPr/>
        </p:nvSpPr>
        <p:spPr bwMode="auto">
          <a:xfrm>
            <a:off x="2352675" y="5468938"/>
            <a:ext cx="6051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i="1">
                <a:latin typeface="Arial" charset="0"/>
              </a:rPr>
              <a:t>- Em có nhận xét gì về hình chữ nhật EDBD?</a:t>
            </a:r>
          </a:p>
        </p:txBody>
      </p:sp>
      <p:grpSp>
        <p:nvGrpSpPr>
          <p:cNvPr id="2" name="Group 210"/>
          <p:cNvGrpSpPr>
            <a:grpSpLocks/>
          </p:cNvGrpSpPr>
          <p:nvPr/>
        </p:nvGrpSpPr>
        <p:grpSpPr bwMode="auto">
          <a:xfrm>
            <a:off x="1089025" y="2332038"/>
            <a:ext cx="7618413" cy="2366962"/>
            <a:chOff x="486" y="1485"/>
            <a:chExt cx="4935" cy="1604"/>
          </a:xfrm>
        </p:grpSpPr>
        <p:sp>
          <p:nvSpPr>
            <p:cNvPr id="20486" name="Text Box 211"/>
            <p:cNvSpPr txBox="1">
              <a:spLocks noChangeArrowheads="1"/>
            </p:cNvSpPr>
            <p:nvPr/>
          </p:nvSpPr>
          <p:spPr bwMode="auto">
            <a:xfrm>
              <a:off x="3556" y="1485"/>
              <a:ext cx="229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M</a:t>
              </a:r>
            </a:p>
          </p:txBody>
        </p:sp>
        <p:sp>
          <p:nvSpPr>
            <p:cNvPr id="20487" name="Rectangle 212"/>
            <p:cNvSpPr>
              <a:spLocks noChangeArrowheads="1"/>
            </p:cNvSpPr>
            <p:nvPr/>
          </p:nvSpPr>
          <p:spPr bwMode="auto">
            <a:xfrm>
              <a:off x="3286" y="1698"/>
              <a:ext cx="381" cy="3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488" name="Rectangle 213"/>
            <p:cNvSpPr>
              <a:spLocks noChangeArrowheads="1"/>
            </p:cNvSpPr>
            <p:nvPr/>
          </p:nvSpPr>
          <p:spPr bwMode="auto">
            <a:xfrm>
              <a:off x="3656" y="1698"/>
              <a:ext cx="382" cy="3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489" name="Rectangle 214"/>
            <p:cNvSpPr>
              <a:spLocks noChangeArrowheads="1"/>
            </p:cNvSpPr>
            <p:nvPr/>
          </p:nvSpPr>
          <p:spPr bwMode="auto">
            <a:xfrm>
              <a:off x="4035" y="1698"/>
              <a:ext cx="381" cy="3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490" name="Rectangle 215"/>
            <p:cNvSpPr>
              <a:spLocks noChangeArrowheads="1"/>
            </p:cNvSpPr>
            <p:nvPr/>
          </p:nvSpPr>
          <p:spPr bwMode="auto">
            <a:xfrm>
              <a:off x="4405" y="1698"/>
              <a:ext cx="382" cy="3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491" name="Rectangle 216"/>
            <p:cNvSpPr>
              <a:spLocks noChangeArrowheads="1"/>
            </p:cNvSpPr>
            <p:nvPr/>
          </p:nvSpPr>
          <p:spPr bwMode="auto">
            <a:xfrm>
              <a:off x="4783" y="1698"/>
              <a:ext cx="382" cy="3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492" name="Rectangle 217"/>
            <p:cNvSpPr>
              <a:spLocks noChangeArrowheads="1"/>
            </p:cNvSpPr>
            <p:nvPr/>
          </p:nvSpPr>
          <p:spPr bwMode="auto">
            <a:xfrm>
              <a:off x="3286" y="2082"/>
              <a:ext cx="381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493" name="Rectangle 218"/>
            <p:cNvSpPr>
              <a:spLocks noChangeArrowheads="1"/>
            </p:cNvSpPr>
            <p:nvPr/>
          </p:nvSpPr>
          <p:spPr bwMode="auto">
            <a:xfrm>
              <a:off x="3656" y="2082"/>
              <a:ext cx="38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494" name="Rectangle 219"/>
            <p:cNvSpPr>
              <a:spLocks noChangeArrowheads="1"/>
            </p:cNvSpPr>
            <p:nvPr/>
          </p:nvSpPr>
          <p:spPr bwMode="auto">
            <a:xfrm>
              <a:off x="4035" y="2082"/>
              <a:ext cx="381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495" name="Rectangle 220"/>
            <p:cNvSpPr>
              <a:spLocks noChangeArrowheads="1"/>
            </p:cNvSpPr>
            <p:nvPr/>
          </p:nvSpPr>
          <p:spPr bwMode="auto">
            <a:xfrm>
              <a:off x="4405" y="2082"/>
              <a:ext cx="38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496" name="Rectangle 221"/>
            <p:cNvSpPr>
              <a:spLocks noChangeArrowheads="1"/>
            </p:cNvSpPr>
            <p:nvPr/>
          </p:nvSpPr>
          <p:spPr bwMode="auto">
            <a:xfrm>
              <a:off x="4783" y="2082"/>
              <a:ext cx="38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497" name="Rectangle 222"/>
            <p:cNvSpPr>
              <a:spLocks noChangeArrowheads="1"/>
            </p:cNvSpPr>
            <p:nvPr/>
          </p:nvSpPr>
          <p:spPr bwMode="auto">
            <a:xfrm>
              <a:off x="3286" y="2462"/>
              <a:ext cx="381" cy="38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498" name="Rectangle 223"/>
            <p:cNvSpPr>
              <a:spLocks noChangeArrowheads="1"/>
            </p:cNvSpPr>
            <p:nvPr/>
          </p:nvSpPr>
          <p:spPr bwMode="auto">
            <a:xfrm>
              <a:off x="3656" y="2462"/>
              <a:ext cx="382" cy="38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499" name="Rectangle 224"/>
            <p:cNvSpPr>
              <a:spLocks noChangeArrowheads="1"/>
            </p:cNvSpPr>
            <p:nvPr/>
          </p:nvSpPr>
          <p:spPr bwMode="auto">
            <a:xfrm>
              <a:off x="4035" y="2462"/>
              <a:ext cx="381" cy="38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00" name="Rectangle 225"/>
            <p:cNvSpPr>
              <a:spLocks noChangeArrowheads="1"/>
            </p:cNvSpPr>
            <p:nvPr/>
          </p:nvSpPr>
          <p:spPr bwMode="auto">
            <a:xfrm>
              <a:off x="4405" y="2462"/>
              <a:ext cx="382" cy="38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01" name="Rectangle 226"/>
            <p:cNvSpPr>
              <a:spLocks noChangeArrowheads="1"/>
            </p:cNvSpPr>
            <p:nvPr/>
          </p:nvSpPr>
          <p:spPr bwMode="auto">
            <a:xfrm>
              <a:off x="4783" y="2462"/>
              <a:ext cx="382" cy="38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02" name="Text Box 227"/>
            <p:cNvSpPr txBox="1">
              <a:spLocks noChangeArrowheads="1"/>
            </p:cNvSpPr>
            <p:nvPr/>
          </p:nvSpPr>
          <p:spPr bwMode="auto">
            <a:xfrm>
              <a:off x="3068" y="1559"/>
              <a:ext cx="207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P</a:t>
              </a:r>
            </a:p>
          </p:txBody>
        </p:sp>
        <p:sp>
          <p:nvSpPr>
            <p:cNvPr id="20503" name="Text Box 228"/>
            <p:cNvSpPr txBox="1">
              <a:spLocks noChangeArrowheads="1"/>
            </p:cNvSpPr>
            <p:nvPr/>
          </p:nvSpPr>
          <p:spPr bwMode="auto">
            <a:xfrm>
              <a:off x="3046" y="2780"/>
              <a:ext cx="215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N</a:t>
              </a:r>
            </a:p>
          </p:txBody>
        </p:sp>
        <p:sp>
          <p:nvSpPr>
            <p:cNvPr id="20504" name="Text Box 229"/>
            <p:cNvSpPr txBox="1">
              <a:spLocks noChangeArrowheads="1"/>
            </p:cNvSpPr>
            <p:nvPr/>
          </p:nvSpPr>
          <p:spPr bwMode="auto">
            <a:xfrm>
              <a:off x="5192" y="2772"/>
              <a:ext cx="192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L</a:t>
              </a:r>
            </a:p>
          </p:txBody>
        </p:sp>
        <p:sp>
          <p:nvSpPr>
            <p:cNvPr id="20505" name="Text Box 230"/>
            <p:cNvSpPr txBox="1">
              <a:spLocks noChangeArrowheads="1"/>
            </p:cNvSpPr>
            <p:nvPr/>
          </p:nvSpPr>
          <p:spPr bwMode="auto">
            <a:xfrm>
              <a:off x="5199" y="1566"/>
              <a:ext cx="222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Q</a:t>
              </a:r>
            </a:p>
          </p:txBody>
        </p:sp>
        <p:sp>
          <p:nvSpPr>
            <p:cNvPr id="20506" name="Text Box 231"/>
            <p:cNvSpPr txBox="1">
              <a:spLocks noChangeArrowheads="1"/>
            </p:cNvSpPr>
            <p:nvPr/>
          </p:nvSpPr>
          <p:spPr bwMode="auto">
            <a:xfrm>
              <a:off x="3860" y="1507"/>
              <a:ext cx="682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Chiều dài</a:t>
              </a:r>
            </a:p>
          </p:txBody>
        </p:sp>
        <p:sp>
          <p:nvSpPr>
            <p:cNvPr id="20507" name="Text Box 232"/>
            <p:cNvSpPr txBox="1">
              <a:spLocks noChangeArrowheads="1"/>
            </p:cNvSpPr>
            <p:nvPr/>
          </p:nvSpPr>
          <p:spPr bwMode="auto">
            <a:xfrm rot="-5396925">
              <a:off x="2791" y="2039"/>
              <a:ext cx="836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Chiều rộng</a:t>
              </a:r>
            </a:p>
          </p:txBody>
        </p:sp>
        <p:grpSp>
          <p:nvGrpSpPr>
            <p:cNvPr id="20508" name="Group 233"/>
            <p:cNvGrpSpPr>
              <a:grpSpLocks/>
            </p:cNvGrpSpPr>
            <p:nvPr/>
          </p:nvGrpSpPr>
          <p:grpSpPr bwMode="auto">
            <a:xfrm>
              <a:off x="3285" y="1702"/>
              <a:ext cx="1875" cy="1140"/>
              <a:chOff x="2824" y="1448"/>
              <a:chExt cx="2028" cy="1232"/>
            </a:xfrm>
          </p:grpSpPr>
          <p:sp>
            <p:nvSpPr>
              <p:cNvPr id="20554" name="AutoShape 234"/>
              <p:cNvSpPr>
                <a:spLocks noChangeArrowheads="1"/>
              </p:cNvSpPr>
              <p:nvPr/>
            </p:nvSpPr>
            <p:spPr bwMode="auto">
              <a:xfrm>
                <a:off x="2824" y="1448"/>
                <a:ext cx="2028" cy="1232"/>
              </a:xfrm>
              <a:prstGeom prst="triangle">
                <a:avLst>
                  <a:gd name="adj" fmla="val 20019"/>
                </a:avLst>
              </a:prstGeom>
              <a:solidFill>
                <a:schemeClr val="accent2"/>
              </a:solidFill>
              <a:ln w="12700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0555" name="Line 235"/>
              <p:cNvSpPr>
                <a:spLocks noChangeShapeType="1"/>
              </p:cNvSpPr>
              <p:nvPr/>
            </p:nvSpPr>
            <p:spPr bwMode="auto">
              <a:xfrm flipV="1">
                <a:off x="3232" y="1448"/>
                <a:ext cx="0" cy="1232"/>
              </a:xfrm>
              <a:prstGeom prst="line">
                <a:avLst/>
              </a:prstGeom>
              <a:noFill/>
              <a:ln w="12700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556" name="Rectangle 236"/>
              <p:cNvSpPr>
                <a:spLocks noChangeArrowheads="1"/>
              </p:cNvSpPr>
              <p:nvPr/>
            </p:nvSpPr>
            <p:spPr bwMode="auto">
              <a:xfrm>
                <a:off x="3232" y="2624"/>
                <a:ext cx="56" cy="56"/>
              </a:xfrm>
              <a:prstGeom prst="rect">
                <a:avLst/>
              </a:prstGeom>
              <a:solidFill>
                <a:schemeClr val="accent2"/>
              </a:solidFill>
              <a:ln w="12700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sp>
          <p:nvSpPr>
            <p:cNvPr id="20509" name="Text Box 237"/>
            <p:cNvSpPr txBox="1">
              <a:spLocks noChangeArrowheads="1"/>
            </p:cNvSpPr>
            <p:nvPr/>
          </p:nvSpPr>
          <p:spPr bwMode="auto">
            <a:xfrm>
              <a:off x="3593" y="2861"/>
              <a:ext cx="206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K</a:t>
              </a:r>
            </a:p>
          </p:txBody>
        </p:sp>
        <p:sp>
          <p:nvSpPr>
            <p:cNvPr id="20510" name="Text Box 238"/>
            <p:cNvSpPr txBox="1">
              <a:spLocks noChangeArrowheads="1"/>
            </p:cNvSpPr>
            <p:nvPr/>
          </p:nvSpPr>
          <p:spPr bwMode="auto">
            <a:xfrm rot="-5396925">
              <a:off x="3440" y="2169"/>
              <a:ext cx="750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2"/>
                  </a:solidFill>
                  <a:latin typeface="Arial" charset="0"/>
                </a:rPr>
                <a:t>Chiều cao</a:t>
              </a:r>
            </a:p>
          </p:txBody>
        </p:sp>
        <p:sp>
          <p:nvSpPr>
            <p:cNvPr id="20511" name="Text Box 239"/>
            <p:cNvSpPr txBox="1">
              <a:spLocks noChangeArrowheads="1"/>
            </p:cNvSpPr>
            <p:nvPr/>
          </p:nvSpPr>
          <p:spPr bwMode="auto">
            <a:xfrm>
              <a:off x="3845" y="2817"/>
              <a:ext cx="682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Cạnh </a:t>
              </a:r>
              <a:r>
                <a:rPr lang="vi-VN">
                  <a:latin typeface="Arial" charset="0"/>
                </a:rPr>
                <a:t>đ</a:t>
              </a:r>
              <a:r>
                <a:rPr lang="en-US">
                  <a:latin typeface="Arial" charset="0"/>
                </a:rPr>
                <a:t>áy</a:t>
              </a:r>
            </a:p>
          </p:txBody>
        </p:sp>
        <p:sp>
          <p:nvSpPr>
            <p:cNvPr id="20512" name="Line 240"/>
            <p:cNvSpPr>
              <a:spLocks noChangeShapeType="1"/>
            </p:cNvSpPr>
            <p:nvPr/>
          </p:nvSpPr>
          <p:spPr bwMode="auto">
            <a:xfrm>
              <a:off x="2608" y="2848"/>
              <a:ext cx="7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513" name="Line 241"/>
            <p:cNvSpPr>
              <a:spLocks noChangeShapeType="1"/>
            </p:cNvSpPr>
            <p:nvPr/>
          </p:nvSpPr>
          <p:spPr bwMode="auto">
            <a:xfrm>
              <a:off x="2608" y="1696"/>
              <a:ext cx="7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514" name="Text Box 242"/>
            <p:cNvSpPr txBox="1">
              <a:spLocks noChangeArrowheads="1"/>
            </p:cNvSpPr>
            <p:nvPr/>
          </p:nvSpPr>
          <p:spPr bwMode="auto">
            <a:xfrm>
              <a:off x="3433" y="2381"/>
              <a:ext cx="193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1</a:t>
              </a:r>
            </a:p>
          </p:txBody>
        </p:sp>
        <p:sp>
          <p:nvSpPr>
            <p:cNvPr id="20515" name="Text Box 243"/>
            <p:cNvSpPr txBox="1">
              <a:spLocks noChangeArrowheads="1"/>
            </p:cNvSpPr>
            <p:nvPr/>
          </p:nvSpPr>
          <p:spPr bwMode="auto">
            <a:xfrm>
              <a:off x="4017" y="2333"/>
              <a:ext cx="193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2</a:t>
              </a:r>
            </a:p>
          </p:txBody>
        </p:sp>
        <p:grpSp>
          <p:nvGrpSpPr>
            <p:cNvPr id="20516" name="Group 244"/>
            <p:cNvGrpSpPr>
              <a:grpSpLocks/>
            </p:cNvGrpSpPr>
            <p:nvPr/>
          </p:nvGrpSpPr>
          <p:grpSpPr bwMode="auto">
            <a:xfrm>
              <a:off x="486" y="1485"/>
              <a:ext cx="2367" cy="1604"/>
              <a:chOff x="318" y="2541"/>
              <a:chExt cx="2367" cy="1604"/>
            </a:xfrm>
          </p:grpSpPr>
          <p:grpSp>
            <p:nvGrpSpPr>
              <p:cNvPr id="20517" name="Group 245"/>
              <p:cNvGrpSpPr>
                <a:grpSpLocks/>
              </p:cNvGrpSpPr>
              <p:nvPr/>
            </p:nvGrpSpPr>
            <p:grpSpPr bwMode="auto">
              <a:xfrm>
                <a:off x="318" y="2541"/>
                <a:ext cx="2367" cy="1604"/>
                <a:chOff x="2566" y="1213"/>
                <a:chExt cx="2559" cy="1734"/>
              </a:xfrm>
            </p:grpSpPr>
            <p:sp>
              <p:nvSpPr>
                <p:cNvPr id="20524" name="Text Box 246"/>
                <p:cNvSpPr txBox="1">
                  <a:spLocks noChangeArrowheads="1"/>
                </p:cNvSpPr>
                <p:nvPr/>
              </p:nvSpPr>
              <p:spPr bwMode="auto">
                <a:xfrm>
                  <a:off x="3117" y="1213"/>
                  <a:ext cx="224" cy="2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A</a:t>
                  </a:r>
                </a:p>
              </p:txBody>
            </p:sp>
            <p:grpSp>
              <p:nvGrpSpPr>
                <p:cNvPr id="20525" name="Group 247"/>
                <p:cNvGrpSpPr>
                  <a:grpSpLocks/>
                </p:cNvGrpSpPr>
                <p:nvPr/>
              </p:nvGrpSpPr>
              <p:grpSpPr bwMode="auto">
                <a:xfrm>
                  <a:off x="2566" y="1238"/>
                  <a:ext cx="2559" cy="1709"/>
                  <a:chOff x="2566" y="1238"/>
                  <a:chExt cx="2559" cy="1709"/>
                </a:xfrm>
              </p:grpSpPr>
              <p:sp>
                <p:nvSpPr>
                  <p:cNvPr id="20526" name="Rectangle 248"/>
                  <p:cNvSpPr>
                    <a:spLocks noChangeArrowheads="1"/>
                  </p:cNvSpPr>
                  <p:nvPr/>
                </p:nvSpPr>
                <p:spPr bwMode="auto">
                  <a:xfrm>
                    <a:off x="2825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0527" name="Rectangle 249"/>
                  <p:cNvSpPr>
                    <a:spLocks noChangeArrowheads="1"/>
                  </p:cNvSpPr>
                  <p:nvPr/>
                </p:nvSpPr>
                <p:spPr bwMode="auto">
                  <a:xfrm>
                    <a:off x="3226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0528" name="Rectangle 250"/>
                  <p:cNvSpPr>
                    <a:spLocks noChangeArrowheads="1"/>
                  </p:cNvSpPr>
                  <p:nvPr/>
                </p:nvSpPr>
                <p:spPr bwMode="auto">
                  <a:xfrm>
                    <a:off x="3635" y="1443"/>
                    <a:ext cx="412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0529" name="Rectangle 251"/>
                  <p:cNvSpPr>
                    <a:spLocks noChangeArrowheads="1"/>
                  </p:cNvSpPr>
                  <p:nvPr/>
                </p:nvSpPr>
                <p:spPr bwMode="auto">
                  <a:xfrm>
                    <a:off x="4036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0530" name="Rectangle 252"/>
                  <p:cNvSpPr>
                    <a:spLocks noChangeArrowheads="1"/>
                  </p:cNvSpPr>
                  <p:nvPr/>
                </p:nvSpPr>
                <p:spPr bwMode="auto">
                  <a:xfrm>
                    <a:off x="4444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0531" name="Rectangle 253"/>
                  <p:cNvSpPr>
                    <a:spLocks noChangeArrowheads="1"/>
                  </p:cNvSpPr>
                  <p:nvPr/>
                </p:nvSpPr>
                <p:spPr bwMode="auto">
                  <a:xfrm>
                    <a:off x="2825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0532" name="Rectangle 254"/>
                  <p:cNvSpPr>
                    <a:spLocks noChangeArrowheads="1"/>
                  </p:cNvSpPr>
                  <p:nvPr/>
                </p:nvSpPr>
                <p:spPr bwMode="auto">
                  <a:xfrm>
                    <a:off x="3226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0533" name="Rectangle 255"/>
                  <p:cNvSpPr>
                    <a:spLocks noChangeArrowheads="1"/>
                  </p:cNvSpPr>
                  <p:nvPr/>
                </p:nvSpPr>
                <p:spPr bwMode="auto">
                  <a:xfrm>
                    <a:off x="3635" y="1859"/>
                    <a:ext cx="412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0534" name="Rectangle 256"/>
                  <p:cNvSpPr>
                    <a:spLocks noChangeArrowheads="1"/>
                  </p:cNvSpPr>
                  <p:nvPr/>
                </p:nvSpPr>
                <p:spPr bwMode="auto">
                  <a:xfrm>
                    <a:off x="4036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0535" name="Rectangle 257"/>
                  <p:cNvSpPr>
                    <a:spLocks noChangeArrowheads="1"/>
                  </p:cNvSpPr>
                  <p:nvPr/>
                </p:nvSpPr>
                <p:spPr bwMode="auto">
                  <a:xfrm>
                    <a:off x="4444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0536" name="Rectangle 258"/>
                  <p:cNvSpPr>
                    <a:spLocks noChangeArrowheads="1"/>
                  </p:cNvSpPr>
                  <p:nvPr/>
                </p:nvSpPr>
                <p:spPr bwMode="auto">
                  <a:xfrm>
                    <a:off x="2825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0537" name="Rectangle 259"/>
                  <p:cNvSpPr>
                    <a:spLocks noChangeArrowheads="1"/>
                  </p:cNvSpPr>
                  <p:nvPr/>
                </p:nvSpPr>
                <p:spPr bwMode="auto">
                  <a:xfrm>
                    <a:off x="3226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0538" name="Rectangle 260"/>
                  <p:cNvSpPr>
                    <a:spLocks noChangeArrowheads="1"/>
                  </p:cNvSpPr>
                  <p:nvPr/>
                </p:nvSpPr>
                <p:spPr bwMode="auto">
                  <a:xfrm>
                    <a:off x="3635" y="2269"/>
                    <a:ext cx="412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0539" name="Rectangle 261"/>
                  <p:cNvSpPr>
                    <a:spLocks noChangeArrowheads="1"/>
                  </p:cNvSpPr>
                  <p:nvPr/>
                </p:nvSpPr>
                <p:spPr bwMode="auto">
                  <a:xfrm>
                    <a:off x="4036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0540" name="Rectangle 262"/>
                  <p:cNvSpPr>
                    <a:spLocks noChangeArrowheads="1"/>
                  </p:cNvSpPr>
                  <p:nvPr/>
                </p:nvSpPr>
                <p:spPr bwMode="auto">
                  <a:xfrm>
                    <a:off x="4444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0541" name="Text Box 26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91" y="1292"/>
                    <a:ext cx="223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E</a:t>
                    </a:r>
                  </a:p>
                </p:txBody>
              </p:sp>
              <p:sp>
                <p:nvSpPr>
                  <p:cNvPr id="20542" name="Text Box 26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66" y="2613"/>
                    <a:ext cx="224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B</a:t>
                    </a:r>
                  </a:p>
                </p:txBody>
              </p:sp>
              <p:sp>
                <p:nvSpPr>
                  <p:cNvPr id="20543" name="Text Box 26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87" y="2604"/>
                    <a:ext cx="233" cy="24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</a:t>
                    </a:r>
                  </a:p>
                </p:txBody>
              </p:sp>
              <p:sp>
                <p:nvSpPr>
                  <p:cNvPr id="20544" name="Text Box 26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94" y="1301"/>
                    <a:ext cx="231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D</a:t>
                    </a:r>
                  </a:p>
                </p:txBody>
              </p:sp>
              <p:sp>
                <p:nvSpPr>
                  <p:cNvPr id="20545" name="Text Box 26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46" y="1238"/>
                    <a:ext cx="738" cy="24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Chiều dài</a:t>
                    </a:r>
                  </a:p>
                </p:txBody>
              </p:sp>
              <p:sp>
                <p:nvSpPr>
                  <p:cNvPr id="20546" name="Text Box 268"/>
                  <p:cNvSpPr txBox="1">
                    <a:spLocks noChangeArrowheads="1"/>
                  </p:cNvSpPr>
                  <p:nvPr/>
                </p:nvSpPr>
                <p:spPr bwMode="auto">
                  <a:xfrm rot="-5396925">
                    <a:off x="2291" y="1811"/>
                    <a:ext cx="903" cy="23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Chiều rộng</a:t>
                    </a:r>
                  </a:p>
                </p:txBody>
              </p:sp>
              <p:grpSp>
                <p:nvGrpSpPr>
                  <p:cNvPr id="20547" name="Group 269"/>
                  <p:cNvGrpSpPr>
                    <a:grpSpLocks/>
                  </p:cNvGrpSpPr>
                  <p:nvPr/>
                </p:nvGrpSpPr>
                <p:grpSpPr bwMode="auto">
                  <a:xfrm>
                    <a:off x="2824" y="1448"/>
                    <a:ext cx="2028" cy="1232"/>
                    <a:chOff x="2824" y="1448"/>
                    <a:chExt cx="2028" cy="1232"/>
                  </a:xfrm>
                </p:grpSpPr>
                <p:sp>
                  <p:nvSpPr>
                    <p:cNvPr id="20551" name="AutoShape 2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4" y="1448"/>
                      <a:ext cx="2028" cy="1232"/>
                    </a:xfrm>
                    <a:prstGeom prst="triangle">
                      <a:avLst>
                        <a:gd name="adj" fmla="val 20019"/>
                      </a:avLst>
                    </a:prstGeom>
                    <a:solidFill>
                      <a:schemeClr val="tx2"/>
                    </a:solidFill>
                    <a:ln w="12700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  <p:sp>
                  <p:nvSpPr>
                    <p:cNvPr id="20552" name="Line 27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232" y="1448"/>
                      <a:ext cx="0" cy="123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553" name="Rectangle 2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32" y="2624"/>
                      <a:ext cx="56" cy="56"/>
                    </a:xfrm>
                    <a:prstGeom prst="rect">
                      <a:avLst/>
                    </a:prstGeom>
                    <a:noFill/>
                    <a:ln w="12700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</p:grpSp>
              <p:sp>
                <p:nvSpPr>
                  <p:cNvPr id="20548" name="Text Box 27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58" y="2701"/>
                    <a:ext cx="232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H</a:t>
                    </a:r>
                  </a:p>
                </p:txBody>
              </p:sp>
              <p:sp>
                <p:nvSpPr>
                  <p:cNvPr id="20549" name="Text Box 274"/>
                  <p:cNvSpPr txBox="1">
                    <a:spLocks noChangeArrowheads="1"/>
                  </p:cNvSpPr>
                  <p:nvPr/>
                </p:nvSpPr>
                <p:spPr bwMode="auto">
                  <a:xfrm rot="-5396925">
                    <a:off x="2992" y="1952"/>
                    <a:ext cx="811" cy="23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solidFill>
                          <a:schemeClr val="accent2"/>
                        </a:solidFill>
                        <a:latin typeface="Arial" charset="0"/>
                      </a:rPr>
                      <a:t>Chiều cao</a:t>
                    </a:r>
                  </a:p>
                </p:txBody>
              </p:sp>
              <p:sp>
                <p:nvSpPr>
                  <p:cNvPr id="20550" name="Text Box 27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30" y="2653"/>
                    <a:ext cx="738" cy="24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Cạnh </a:t>
                    </a:r>
                    <a:r>
                      <a:rPr lang="vi-VN">
                        <a:latin typeface="Arial" charset="0"/>
                      </a:rPr>
                      <a:t>đ</a:t>
                    </a:r>
                    <a:r>
                      <a:rPr lang="en-US">
                        <a:latin typeface="Arial" charset="0"/>
                      </a:rPr>
                      <a:t>áy</a:t>
                    </a:r>
                  </a:p>
                </p:txBody>
              </p:sp>
            </p:grpSp>
          </p:grpSp>
          <p:grpSp>
            <p:nvGrpSpPr>
              <p:cNvPr id="20518" name="Group 276"/>
              <p:cNvGrpSpPr>
                <a:grpSpLocks/>
              </p:cNvGrpSpPr>
              <p:nvPr/>
            </p:nvGrpSpPr>
            <p:grpSpPr bwMode="auto">
              <a:xfrm>
                <a:off x="560" y="2760"/>
                <a:ext cx="1872" cy="1132"/>
                <a:chOff x="560" y="2760"/>
                <a:chExt cx="1872" cy="1132"/>
              </a:xfrm>
            </p:grpSpPr>
            <p:sp>
              <p:nvSpPr>
                <p:cNvPr id="20519" name="AutoShape 277"/>
                <p:cNvSpPr>
                  <a:spLocks noChangeArrowheads="1"/>
                </p:cNvSpPr>
                <p:nvPr/>
              </p:nvSpPr>
              <p:spPr bwMode="auto">
                <a:xfrm rot="10800000">
                  <a:off x="928" y="2760"/>
                  <a:ext cx="1504" cy="1132"/>
                </a:xfrm>
                <a:prstGeom prst="triangle">
                  <a:avLst>
                    <a:gd name="adj" fmla="val 0"/>
                  </a:avLst>
                </a:prstGeom>
                <a:solidFill>
                  <a:schemeClr val="accent2"/>
                </a:solidFill>
                <a:ln w="9525">
                  <a:solidFill>
                    <a:schemeClr val="hlink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0520" name="Text Box 278"/>
                <p:cNvSpPr txBox="1">
                  <a:spLocks noChangeArrowheads="1"/>
                </p:cNvSpPr>
                <p:nvPr/>
              </p:nvSpPr>
              <p:spPr bwMode="auto">
                <a:xfrm>
                  <a:off x="1899" y="3006"/>
                  <a:ext cx="192" cy="2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2</a:t>
                  </a:r>
                </a:p>
              </p:txBody>
            </p:sp>
            <p:grpSp>
              <p:nvGrpSpPr>
                <p:cNvPr id="20521" name="Group 279"/>
                <p:cNvGrpSpPr>
                  <a:grpSpLocks/>
                </p:cNvGrpSpPr>
                <p:nvPr/>
              </p:nvGrpSpPr>
              <p:grpSpPr bwMode="auto">
                <a:xfrm>
                  <a:off x="560" y="2760"/>
                  <a:ext cx="376" cy="1120"/>
                  <a:chOff x="736" y="1704"/>
                  <a:chExt cx="376" cy="1120"/>
                </a:xfrm>
              </p:grpSpPr>
              <p:sp>
                <p:nvSpPr>
                  <p:cNvPr id="20522" name="AutoShape 280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6" y="1704"/>
                    <a:ext cx="376" cy="1120"/>
                  </a:xfrm>
                  <a:prstGeom prst="rtTriangle">
                    <a:avLst/>
                  </a:prstGeom>
                  <a:solidFill>
                    <a:schemeClr val="accent2"/>
                  </a:solidFill>
                  <a:ln w="9525">
                    <a:solidFill>
                      <a:schemeClr val="hlink"/>
                    </a:solidFill>
                    <a:miter lim="800000"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pPr algn="ctr"/>
                    <a:endParaRPr lang="en-US" sz="2400">
                      <a:latin typeface="Arial" charset="0"/>
                    </a:endParaRPr>
                  </a:p>
                </p:txBody>
              </p:sp>
              <p:sp>
                <p:nvSpPr>
                  <p:cNvPr id="20523" name="Text Box 28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65" y="2037"/>
                    <a:ext cx="193" cy="229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1</a:t>
                    </a:r>
                  </a:p>
                </p:txBody>
              </p:sp>
            </p:grpSp>
          </p:grpSp>
        </p:grpSp>
      </p:grpSp>
    </p:spTree>
  </p:cSld>
  <p:clrMapOvr>
    <a:masterClrMapping/>
  </p:clrMapOvr>
  <p:transition spd="med" advClick="0" advTm="10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95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5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5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5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96" grpId="0" autoUpdateAnimBg="0"/>
      <p:bldP spid="19597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590800" y="906463"/>
            <a:ext cx="41449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DIỆN TÍCH HÌNH TAM GIÁC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955675" y="5075238"/>
            <a:ext cx="2559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>
                <a:solidFill>
                  <a:schemeClr val="accent2"/>
                </a:solidFill>
                <a:latin typeface="Arial" charset="0"/>
              </a:rPr>
              <a:t>Nhận xét: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2352675" y="5468938"/>
            <a:ext cx="6051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i="1">
                <a:latin typeface="Arial" charset="0"/>
              </a:rPr>
              <a:t>- Đ</a:t>
            </a:r>
            <a:r>
              <a:rPr lang="vi-VN" sz="1800" i="1">
                <a:latin typeface="Arial" charset="0"/>
              </a:rPr>
              <a:t>ư</a:t>
            </a:r>
            <a:r>
              <a:rPr lang="en-US" sz="1800" i="1">
                <a:latin typeface="Arial" charset="0"/>
              </a:rPr>
              <a:t>ợc tạo bởi chính 2 tam giác ABC (màu xanh) và MNL (màu vàng)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89025" y="2332038"/>
            <a:ext cx="7618413" cy="2366962"/>
            <a:chOff x="486" y="1485"/>
            <a:chExt cx="4935" cy="1604"/>
          </a:xfrm>
        </p:grpSpPr>
        <p:sp>
          <p:nvSpPr>
            <p:cNvPr id="21510" name="Text Box 7"/>
            <p:cNvSpPr txBox="1">
              <a:spLocks noChangeArrowheads="1"/>
            </p:cNvSpPr>
            <p:nvPr/>
          </p:nvSpPr>
          <p:spPr bwMode="auto">
            <a:xfrm>
              <a:off x="3556" y="1485"/>
              <a:ext cx="229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M</a:t>
              </a:r>
            </a:p>
          </p:txBody>
        </p:sp>
        <p:sp>
          <p:nvSpPr>
            <p:cNvPr id="21511" name="Rectangle 8"/>
            <p:cNvSpPr>
              <a:spLocks noChangeArrowheads="1"/>
            </p:cNvSpPr>
            <p:nvPr/>
          </p:nvSpPr>
          <p:spPr bwMode="auto">
            <a:xfrm>
              <a:off x="3286" y="1698"/>
              <a:ext cx="381" cy="3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1512" name="Rectangle 9"/>
            <p:cNvSpPr>
              <a:spLocks noChangeArrowheads="1"/>
            </p:cNvSpPr>
            <p:nvPr/>
          </p:nvSpPr>
          <p:spPr bwMode="auto">
            <a:xfrm>
              <a:off x="3656" y="1698"/>
              <a:ext cx="382" cy="3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1513" name="Rectangle 10"/>
            <p:cNvSpPr>
              <a:spLocks noChangeArrowheads="1"/>
            </p:cNvSpPr>
            <p:nvPr/>
          </p:nvSpPr>
          <p:spPr bwMode="auto">
            <a:xfrm>
              <a:off x="4035" y="1698"/>
              <a:ext cx="381" cy="3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1514" name="Rectangle 11"/>
            <p:cNvSpPr>
              <a:spLocks noChangeArrowheads="1"/>
            </p:cNvSpPr>
            <p:nvPr/>
          </p:nvSpPr>
          <p:spPr bwMode="auto">
            <a:xfrm>
              <a:off x="4405" y="1698"/>
              <a:ext cx="382" cy="3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1515" name="Rectangle 12"/>
            <p:cNvSpPr>
              <a:spLocks noChangeArrowheads="1"/>
            </p:cNvSpPr>
            <p:nvPr/>
          </p:nvSpPr>
          <p:spPr bwMode="auto">
            <a:xfrm>
              <a:off x="4783" y="1698"/>
              <a:ext cx="382" cy="3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1516" name="Rectangle 13"/>
            <p:cNvSpPr>
              <a:spLocks noChangeArrowheads="1"/>
            </p:cNvSpPr>
            <p:nvPr/>
          </p:nvSpPr>
          <p:spPr bwMode="auto">
            <a:xfrm>
              <a:off x="3286" y="2082"/>
              <a:ext cx="381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1517" name="Rectangle 14"/>
            <p:cNvSpPr>
              <a:spLocks noChangeArrowheads="1"/>
            </p:cNvSpPr>
            <p:nvPr/>
          </p:nvSpPr>
          <p:spPr bwMode="auto">
            <a:xfrm>
              <a:off x="3656" y="2082"/>
              <a:ext cx="38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1518" name="Rectangle 15"/>
            <p:cNvSpPr>
              <a:spLocks noChangeArrowheads="1"/>
            </p:cNvSpPr>
            <p:nvPr/>
          </p:nvSpPr>
          <p:spPr bwMode="auto">
            <a:xfrm>
              <a:off x="4035" y="2082"/>
              <a:ext cx="381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1519" name="Rectangle 16"/>
            <p:cNvSpPr>
              <a:spLocks noChangeArrowheads="1"/>
            </p:cNvSpPr>
            <p:nvPr/>
          </p:nvSpPr>
          <p:spPr bwMode="auto">
            <a:xfrm>
              <a:off x="4405" y="2082"/>
              <a:ext cx="38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1520" name="Rectangle 17"/>
            <p:cNvSpPr>
              <a:spLocks noChangeArrowheads="1"/>
            </p:cNvSpPr>
            <p:nvPr/>
          </p:nvSpPr>
          <p:spPr bwMode="auto">
            <a:xfrm>
              <a:off x="4783" y="2082"/>
              <a:ext cx="38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1521" name="Rectangle 18"/>
            <p:cNvSpPr>
              <a:spLocks noChangeArrowheads="1"/>
            </p:cNvSpPr>
            <p:nvPr/>
          </p:nvSpPr>
          <p:spPr bwMode="auto">
            <a:xfrm>
              <a:off x="3286" y="2462"/>
              <a:ext cx="381" cy="38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1522" name="Rectangle 19"/>
            <p:cNvSpPr>
              <a:spLocks noChangeArrowheads="1"/>
            </p:cNvSpPr>
            <p:nvPr/>
          </p:nvSpPr>
          <p:spPr bwMode="auto">
            <a:xfrm>
              <a:off x="3656" y="2462"/>
              <a:ext cx="382" cy="38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1523" name="Rectangle 20"/>
            <p:cNvSpPr>
              <a:spLocks noChangeArrowheads="1"/>
            </p:cNvSpPr>
            <p:nvPr/>
          </p:nvSpPr>
          <p:spPr bwMode="auto">
            <a:xfrm>
              <a:off x="4035" y="2462"/>
              <a:ext cx="381" cy="38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1524" name="Rectangle 21"/>
            <p:cNvSpPr>
              <a:spLocks noChangeArrowheads="1"/>
            </p:cNvSpPr>
            <p:nvPr/>
          </p:nvSpPr>
          <p:spPr bwMode="auto">
            <a:xfrm>
              <a:off x="4405" y="2462"/>
              <a:ext cx="382" cy="38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1525" name="Rectangle 22"/>
            <p:cNvSpPr>
              <a:spLocks noChangeArrowheads="1"/>
            </p:cNvSpPr>
            <p:nvPr/>
          </p:nvSpPr>
          <p:spPr bwMode="auto">
            <a:xfrm>
              <a:off x="4783" y="2462"/>
              <a:ext cx="382" cy="38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1526" name="Text Box 23"/>
            <p:cNvSpPr txBox="1">
              <a:spLocks noChangeArrowheads="1"/>
            </p:cNvSpPr>
            <p:nvPr/>
          </p:nvSpPr>
          <p:spPr bwMode="auto">
            <a:xfrm>
              <a:off x="3068" y="1559"/>
              <a:ext cx="207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P</a:t>
              </a:r>
            </a:p>
          </p:txBody>
        </p:sp>
        <p:sp>
          <p:nvSpPr>
            <p:cNvPr id="21527" name="Text Box 24"/>
            <p:cNvSpPr txBox="1">
              <a:spLocks noChangeArrowheads="1"/>
            </p:cNvSpPr>
            <p:nvPr/>
          </p:nvSpPr>
          <p:spPr bwMode="auto">
            <a:xfrm>
              <a:off x="3046" y="2780"/>
              <a:ext cx="215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N</a:t>
              </a:r>
            </a:p>
          </p:txBody>
        </p:sp>
        <p:sp>
          <p:nvSpPr>
            <p:cNvPr id="21528" name="Text Box 25"/>
            <p:cNvSpPr txBox="1">
              <a:spLocks noChangeArrowheads="1"/>
            </p:cNvSpPr>
            <p:nvPr/>
          </p:nvSpPr>
          <p:spPr bwMode="auto">
            <a:xfrm>
              <a:off x="5192" y="2772"/>
              <a:ext cx="192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L</a:t>
              </a:r>
            </a:p>
          </p:txBody>
        </p:sp>
        <p:sp>
          <p:nvSpPr>
            <p:cNvPr id="21529" name="Text Box 26"/>
            <p:cNvSpPr txBox="1">
              <a:spLocks noChangeArrowheads="1"/>
            </p:cNvSpPr>
            <p:nvPr/>
          </p:nvSpPr>
          <p:spPr bwMode="auto">
            <a:xfrm>
              <a:off x="5199" y="1566"/>
              <a:ext cx="222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Q</a:t>
              </a:r>
            </a:p>
          </p:txBody>
        </p:sp>
        <p:sp>
          <p:nvSpPr>
            <p:cNvPr id="21530" name="Text Box 27"/>
            <p:cNvSpPr txBox="1">
              <a:spLocks noChangeArrowheads="1"/>
            </p:cNvSpPr>
            <p:nvPr/>
          </p:nvSpPr>
          <p:spPr bwMode="auto">
            <a:xfrm>
              <a:off x="3860" y="1507"/>
              <a:ext cx="682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Chiều dài</a:t>
              </a:r>
            </a:p>
          </p:txBody>
        </p:sp>
        <p:sp>
          <p:nvSpPr>
            <p:cNvPr id="21531" name="Text Box 28"/>
            <p:cNvSpPr txBox="1">
              <a:spLocks noChangeArrowheads="1"/>
            </p:cNvSpPr>
            <p:nvPr/>
          </p:nvSpPr>
          <p:spPr bwMode="auto">
            <a:xfrm rot="-5396925">
              <a:off x="2791" y="2039"/>
              <a:ext cx="836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Chiều rộng</a:t>
              </a:r>
            </a:p>
          </p:txBody>
        </p:sp>
        <p:grpSp>
          <p:nvGrpSpPr>
            <p:cNvPr id="21532" name="Group 29"/>
            <p:cNvGrpSpPr>
              <a:grpSpLocks/>
            </p:cNvGrpSpPr>
            <p:nvPr/>
          </p:nvGrpSpPr>
          <p:grpSpPr bwMode="auto">
            <a:xfrm>
              <a:off x="3285" y="1702"/>
              <a:ext cx="1875" cy="1140"/>
              <a:chOff x="2824" y="1448"/>
              <a:chExt cx="2028" cy="1232"/>
            </a:xfrm>
          </p:grpSpPr>
          <p:sp>
            <p:nvSpPr>
              <p:cNvPr id="21578" name="AutoShape 30"/>
              <p:cNvSpPr>
                <a:spLocks noChangeArrowheads="1"/>
              </p:cNvSpPr>
              <p:nvPr/>
            </p:nvSpPr>
            <p:spPr bwMode="auto">
              <a:xfrm>
                <a:off x="2824" y="1448"/>
                <a:ext cx="2028" cy="1232"/>
              </a:xfrm>
              <a:prstGeom prst="triangle">
                <a:avLst>
                  <a:gd name="adj" fmla="val 20019"/>
                </a:avLst>
              </a:prstGeom>
              <a:solidFill>
                <a:schemeClr val="accent2"/>
              </a:solidFill>
              <a:ln w="12700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1579" name="Line 31"/>
              <p:cNvSpPr>
                <a:spLocks noChangeShapeType="1"/>
              </p:cNvSpPr>
              <p:nvPr/>
            </p:nvSpPr>
            <p:spPr bwMode="auto">
              <a:xfrm flipV="1">
                <a:off x="3232" y="1448"/>
                <a:ext cx="0" cy="1232"/>
              </a:xfrm>
              <a:prstGeom prst="line">
                <a:avLst/>
              </a:prstGeom>
              <a:noFill/>
              <a:ln w="12700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580" name="Rectangle 32"/>
              <p:cNvSpPr>
                <a:spLocks noChangeArrowheads="1"/>
              </p:cNvSpPr>
              <p:nvPr/>
            </p:nvSpPr>
            <p:spPr bwMode="auto">
              <a:xfrm>
                <a:off x="3232" y="2624"/>
                <a:ext cx="56" cy="56"/>
              </a:xfrm>
              <a:prstGeom prst="rect">
                <a:avLst/>
              </a:prstGeom>
              <a:solidFill>
                <a:schemeClr val="accent2"/>
              </a:solidFill>
              <a:ln w="12700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sp>
          <p:nvSpPr>
            <p:cNvPr id="21533" name="Text Box 33"/>
            <p:cNvSpPr txBox="1">
              <a:spLocks noChangeArrowheads="1"/>
            </p:cNvSpPr>
            <p:nvPr/>
          </p:nvSpPr>
          <p:spPr bwMode="auto">
            <a:xfrm>
              <a:off x="3593" y="2861"/>
              <a:ext cx="206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K</a:t>
              </a:r>
            </a:p>
          </p:txBody>
        </p:sp>
        <p:sp>
          <p:nvSpPr>
            <p:cNvPr id="21534" name="Text Box 34"/>
            <p:cNvSpPr txBox="1">
              <a:spLocks noChangeArrowheads="1"/>
            </p:cNvSpPr>
            <p:nvPr/>
          </p:nvSpPr>
          <p:spPr bwMode="auto">
            <a:xfrm rot="-5396925">
              <a:off x="3440" y="2169"/>
              <a:ext cx="750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2"/>
                  </a:solidFill>
                  <a:latin typeface="Arial" charset="0"/>
                </a:rPr>
                <a:t>Chiều cao</a:t>
              </a:r>
            </a:p>
          </p:txBody>
        </p:sp>
        <p:sp>
          <p:nvSpPr>
            <p:cNvPr id="21535" name="Text Box 35"/>
            <p:cNvSpPr txBox="1">
              <a:spLocks noChangeArrowheads="1"/>
            </p:cNvSpPr>
            <p:nvPr/>
          </p:nvSpPr>
          <p:spPr bwMode="auto">
            <a:xfrm>
              <a:off x="3845" y="2817"/>
              <a:ext cx="682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Cạnh </a:t>
              </a:r>
              <a:r>
                <a:rPr lang="vi-VN">
                  <a:latin typeface="Arial" charset="0"/>
                </a:rPr>
                <a:t>đ</a:t>
              </a:r>
              <a:r>
                <a:rPr lang="en-US">
                  <a:latin typeface="Arial" charset="0"/>
                </a:rPr>
                <a:t>áy</a:t>
              </a:r>
            </a:p>
          </p:txBody>
        </p:sp>
        <p:sp>
          <p:nvSpPr>
            <p:cNvPr id="21536" name="Line 36"/>
            <p:cNvSpPr>
              <a:spLocks noChangeShapeType="1"/>
            </p:cNvSpPr>
            <p:nvPr/>
          </p:nvSpPr>
          <p:spPr bwMode="auto">
            <a:xfrm>
              <a:off x="2608" y="2848"/>
              <a:ext cx="7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537" name="Line 37"/>
            <p:cNvSpPr>
              <a:spLocks noChangeShapeType="1"/>
            </p:cNvSpPr>
            <p:nvPr/>
          </p:nvSpPr>
          <p:spPr bwMode="auto">
            <a:xfrm>
              <a:off x="2608" y="1696"/>
              <a:ext cx="7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538" name="Text Box 38"/>
            <p:cNvSpPr txBox="1">
              <a:spLocks noChangeArrowheads="1"/>
            </p:cNvSpPr>
            <p:nvPr/>
          </p:nvSpPr>
          <p:spPr bwMode="auto">
            <a:xfrm>
              <a:off x="3433" y="2381"/>
              <a:ext cx="193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1</a:t>
              </a:r>
            </a:p>
          </p:txBody>
        </p:sp>
        <p:sp>
          <p:nvSpPr>
            <p:cNvPr id="21539" name="Text Box 39"/>
            <p:cNvSpPr txBox="1">
              <a:spLocks noChangeArrowheads="1"/>
            </p:cNvSpPr>
            <p:nvPr/>
          </p:nvSpPr>
          <p:spPr bwMode="auto">
            <a:xfrm>
              <a:off x="4017" y="2333"/>
              <a:ext cx="193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2</a:t>
              </a:r>
            </a:p>
          </p:txBody>
        </p:sp>
        <p:grpSp>
          <p:nvGrpSpPr>
            <p:cNvPr id="21540" name="Group 40"/>
            <p:cNvGrpSpPr>
              <a:grpSpLocks/>
            </p:cNvGrpSpPr>
            <p:nvPr/>
          </p:nvGrpSpPr>
          <p:grpSpPr bwMode="auto">
            <a:xfrm>
              <a:off x="486" y="1485"/>
              <a:ext cx="2367" cy="1604"/>
              <a:chOff x="318" y="2541"/>
              <a:chExt cx="2367" cy="1604"/>
            </a:xfrm>
          </p:grpSpPr>
          <p:grpSp>
            <p:nvGrpSpPr>
              <p:cNvPr id="21541" name="Group 41"/>
              <p:cNvGrpSpPr>
                <a:grpSpLocks/>
              </p:cNvGrpSpPr>
              <p:nvPr/>
            </p:nvGrpSpPr>
            <p:grpSpPr bwMode="auto">
              <a:xfrm>
                <a:off x="318" y="2541"/>
                <a:ext cx="2367" cy="1604"/>
                <a:chOff x="2566" y="1213"/>
                <a:chExt cx="2559" cy="1734"/>
              </a:xfrm>
            </p:grpSpPr>
            <p:sp>
              <p:nvSpPr>
                <p:cNvPr id="21548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3117" y="1213"/>
                  <a:ext cx="224" cy="2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A</a:t>
                  </a:r>
                </a:p>
              </p:txBody>
            </p:sp>
            <p:grpSp>
              <p:nvGrpSpPr>
                <p:cNvPr id="21549" name="Group 43"/>
                <p:cNvGrpSpPr>
                  <a:grpSpLocks/>
                </p:cNvGrpSpPr>
                <p:nvPr/>
              </p:nvGrpSpPr>
              <p:grpSpPr bwMode="auto">
                <a:xfrm>
                  <a:off x="2566" y="1238"/>
                  <a:ext cx="2559" cy="1709"/>
                  <a:chOff x="2566" y="1238"/>
                  <a:chExt cx="2559" cy="1709"/>
                </a:xfrm>
              </p:grpSpPr>
              <p:sp>
                <p:nvSpPr>
                  <p:cNvPr id="21550" name="Rectangle 44"/>
                  <p:cNvSpPr>
                    <a:spLocks noChangeArrowheads="1"/>
                  </p:cNvSpPr>
                  <p:nvPr/>
                </p:nvSpPr>
                <p:spPr bwMode="auto">
                  <a:xfrm>
                    <a:off x="2825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1551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3226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1552" name="Rectangle 46"/>
                  <p:cNvSpPr>
                    <a:spLocks noChangeArrowheads="1"/>
                  </p:cNvSpPr>
                  <p:nvPr/>
                </p:nvSpPr>
                <p:spPr bwMode="auto">
                  <a:xfrm>
                    <a:off x="3635" y="1443"/>
                    <a:ext cx="412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1553" name="Rectangle 47"/>
                  <p:cNvSpPr>
                    <a:spLocks noChangeArrowheads="1"/>
                  </p:cNvSpPr>
                  <p:nvPr/>
                </p:nvSpPr>
                <p:spPr bwMode="auto">
                  <a:xfrm>
                    <a:off x="4036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1554" name="Rectangle 48"/>
                  <p:cNvSpPr>
                    <a:spLocks noChangeArrowheads="1"/>
                  </p:cNvSpPr>
                  <p:nvPr/>
                </p:nvSpPr>
                <p:spPr bwMode="auto">
                  <a:xfrm>
                    <a:off x="4444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1555" name="Rectangle 49"/>
                  <p:cNvSpPr>
                    <a:spLocks noChangeArrowheads="1"/>
                  </p:cNvSpPr>
                  <p:nvPr/>
                </p:nvSpPr>
                <p:spPr bwMode="auto">
                  <a:xfrm>
                    <a:off x="2825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1556" name="Rectangle 50"/>
                  <p:cNvSpPr>
                    <a:spLocks noChangeArrowheads="1"/>
                  </p:cNvSpPr>
                  <p:nvPr/>
                </p:nvSpPr>
                <p:spPr bwMode="auto">
                  <a:xfrm>
                    <a:off x="3226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1557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3635" y="1859"/>
                    <a:ext cx="412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1558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4036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1559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4444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1560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2825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1561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3226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1562" name="Rectangle 56"/>
                  <p:cNvSpPr>
                    <a:spLocks noChangeArrowheads="1"/>
                  </p:cNvSpPr>
                  <p:nvPr/>
                </p:nvSpPr>
                <p:spPr bwMode="auto">
                  <a:xfrm>
                    <a:off x="3635" y="2269"/>
                    <a:ext cx="412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1563" name="Rectangle 57"/>
                  <p:cNvSpPr>
                    <a:spLocks noChangeArrowheads="1"/>
                  </p:cNvSpPr>
                  <p:nvPr/>
                </p:nvSpPr>
                <p:spPr bwMode="auto">
                  <a:xfrm>
                    <a:off x="4036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1564" name="Rectangle 58"/>
                  <p:cNvSpPr>
                    <a:spLocks noChangeArrowheads="1"/>
                  </p:cNvSpPr>
                  <p:nvPr/>
                </p:nvSpPr>
                <p:spPr bwMode="auto">
                  <a:xfrm>
                    <a:off x="4444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1565" name="Text Box 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91" y="1292"/>
                    <a:ext cx="223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E</a:t>
                    </a:r>
                  </a:p>
                </p:txBody>
              </p:sp>
              <p:sp>
                <p:nvSpPr>
                  <p:cNvPr id="21566" name="Text Box 6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66" y="2613"/>
                    <a:ext cx="224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B</a:t>
                    </a:r>
                  </a:p>
                </p:txBody>
              </p:sp>
              <p:sp>
                <p:nvSpPr>
                  <p:cNvPr id="21567" name="Text Box 6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87" y="2604"/>
                    <a:ext cx="233" cy="24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</a:t>
                    </a:r>
                  </a:p>
                </p:txBody>
              </p:sp>
              <p:sp>
                <p:nvSpPr>
                  <p:cNvPr id="21568" name="Text Box 6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94" y="1301"/>
                    <a:ext cx="231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D</a:t>
                    </a:r>
                  </a:p>
                </p:txBody>
              </p:sp>
              <p:sp>
                <p:nvSpPr>
                  <p:cNvPr id="21569" name="Text Box 6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46" y="1238"/>
                    <a:ext cx="738" cy="24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Chiều dài</a:t>
                    </a:r>
                  </a:p>
                </p:txBody>
              </p:sp>
              <p:sp>
                <p:nvSpPr>
                  <p:cNvPr id="21570" name="Text Box 64"/>
                  <p:cNvSpPr txBox="1">
                    <a:spLocks noChangeArrowheads="1"/>
                  </p:cNvSpPr>
                  <p:nvPr/>
                </p:nvSpPr>
                <p:spPr bwMode="auto">
                  <a:xfrm rot="-5396925">
                    <a:off x="2291" y="1811"/>
                    <a:ext cx="903" cy="23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Chiều rộng</a:t>
                    </a:r>
                  </a:p>
                </p:txBody>
              </p:sp>
              <p:grpSp>
                <p:nvGrpSpPr>
                  <p:cNvPr id="21571" name="Group 65"/>
                  <p:cNvGrpSpPr>
                    <a:grpSpLocks/>
                  </p:cNvGrpSpPr>
                  <p:nvPr/>
                </p:nvGrpSpPr>
                <p:grpSpPr bwMode="auto">
                  <a:xfrm>
                    <a:off x="2824" y="1448"/>
                    <a:ext cx="2028" cy="1232"/>
                    <a:chOff x="2824" y="1448"/>
                    <a:chExt cx="2028" cy="1232"/>
                  </a:xfrm>
                </p:grpSpPr>
                <p:sp>
                  <p:nvSpPr>
                    <p:cNvPr id="21575" name="AutoShape 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4" y="1448"/>
                      <a:ext cx="2028" cy="1232"/>
                    </a:xfrm>
                    <a:prstGeom prst="triangle">
                      <a:avLst>
                        <a:gd name="adj" fmla="val 20019"/>
                      </a:avLst>
                    </a:prstGeom>
                    <a:solidFill>
                      <a:schemeClr val="tx2"/>
                    </a:solidFill>
                    <a:ln w="12700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  <p:sp>
                  <p:nvSpPr>
                    <p:cNvPr id="21576" name="Line 6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232" y="1448"/>
                      <a:ext cx="0" cy="123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1577" name="Rectangle 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32" y="2624"/>
                      <a:ext cx="56" cy="56"/>
                    </a:xfrm>
                    <a:prstGeom prst="rect">
                      <a:avLst/>
                    </a:prstGeom>
                    <a:noFill/>
                    <a:ln w="12700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</p:grpSp>
              <p:sp>
                <p:nvSpPr>
                  <p:cNvPr id="21572" name="Text Box 6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58" y="2701"/>
                    <a:ext cx="232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H</a:t>
                    </a:r>
                  </a:p>
                </p:txBody>
              </p:sp>
              <p:sp>
                <p:nvSpPr>
                  <p:cNvPr id="21573" name="Text Box 70"/>
                  <p:cNvSpPr txBox="1">
                    <a:spLocks noChangeArrowheads="1"/>
                  </p:cNvSpPr>
                  <p:nvPr/>
                </p:nvSpPr>
                <p:spPr bwMode="auto">
                  <a:xfrm rot="-5396925">
                    <a:off x="2992" y="1952"/>
                    <a:ext cx="811" cy="23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solidFill>
                          <a:schemeClr val="accent2"/>
                        </a:solidFill>
                        <a:latin typeface="Arial" charset="0"/>
                      </a:rPr>
                      <a:t>Chiều cao</a:t>
                    </a:r>
                  </a:p>
                </p:txBody>
              </p:sp>
              <p:sp>
                <p:nvSpPr>
                  <p:cNvPr id="21574" name="Text Box 7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30" y="2653"/>
                    <a:ext cx="738" cy="24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Cạnh </a:t>
                    </a:r>
                    <a:r>
                      <a:rPr lang="vi-VN">
                        <a:latin typeface="Arial" charset="0"/>
                      </a:rPr>
                      <a:t>đ</a:t>
                    </a:r>
                    <a:r>
                      <a:rPr lang="en-US">
                        <a:latin typeface="Arial" charset="0"/>
                      </a:rPr>
                      <a:t>áy</a:t>
                    </a:r>
                  </a:p>
                </p:txBody>
              </p:sp>
            </p:grpSp>
          </p:grpSp>
          <p:grpSp>
            <p:nvGrpSpPr>
              <p:cNvPr id="21542" name="Group 72"/>
              <p:cNvGrpSpPr>
                <a:grpSpLocks/>
              </p:cNvGrpSpPr>
              <p:nvPr/>
            </p:nvGrpSpPr>
            <p:grpSpPr bwMode="auto">
              <a:xfrm>
                <a:off x="560" y="2760"/>
                <a:ext cx="1872" cy="1132"/>
                <a:chOff x="560" y="2760"/>
                <a:chExt cx="1872" cy="1132"/>
              </a:xfrm>
            </p:grpSpPr>
            <p:sp>
              <p:nvSpPr>
                <p:cNvPr id="21543" name="AutoShape 73"/>
                <p:cNvSpPr>
                  <a:spLocks noChangeArrowheads="1"/>
                </p:cNvSpPr>
                <p:nvPr/>
              </p:nvSpPr>
              <p:spPr bwMode="auto">
                <a:xfrm rot="10800000">
                  <a:off x="928" y="2760"/>
                  <a:ext cx="1504" cy="1132"/>
                </a:xfrm>
                <a:prstGeom prst="triangle">
                  <a:avLst>
                    <a:gd name="adj" fmla="val 0"/>
                  </a:avLst>
                </a:prstGeom>
                <a:solidFill>
                  <a:schemeClr val="accent2"/>
                </a:solidFill>
                <a:ln w="9525">
                  <a:solidFill>
                    <a:schemeClr val="hlink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1544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1899" y="3006"/>
                  <a:ext cx="192" cy="2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2</a:t>
                  </a:r>
                </a:p>
              </p:txBody>
            </p:sp>
            <p:grpSp>
              <p:nvGrpSpPr>
                <p:cNvPr id="21545" name="Group 75"/>
                <p:cNvGrpSpPr>
                  <a:grpSpLocks/>
                </p:cNvGrpSpPr>
                <p:nvPr/>
              </p:nvGrpSpPr>
              <p:grpSpPr bwMode="auto">
                <a:xfrm>
                  <a:off x="560" y="2760"/>
                  <a:ext cx="376" cy="1120"/>
                  <a:chOff x="736" y="1704"/>
                  <a:chExt cx="376" cy="1120"/>
                </a:xfrm>
              </p:grpSpPr>
              <p:sp>
                <p:nvSpPr>
                  <p:cNvPr id="21546" name="AutoShape 76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6" y="1704"/>
                    <a:ext cx="376" cy="1120"/>
                  </a:xfrm>
                  <a:prstGeom prst="rtTriangle">
                    <a:avLst/>
                  </a:prstGeom>
                  <a:solidFill>
                    <a:schemeClr val="accent2"/>
                  </a:solidFill>
                  <a:ln w="9525">
                    <a:solidFill>
                      <a:schemeClr val="hlink"/>
                    </a:solidFill>
                    <a:miter lim="800000"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pPr algn="ctr"/>
                    <a:endParaRPr lang="en-US" sz="2400">
                      <a:latin typeface="Arial" charset="0"/>
                    </a:endParaRPr>
                  </a:p>
                </p:txBody>
              </p:sp>
              <p:sp>
                <p:nvSpPr>
                  <p:cNvPr id="21547" name="Text Box 7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65" y="2037"/>
                    <a:ext cx="193" cy="229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1</a:t>
                    </a:r>
                  </a:p>
                </p:txBody>
              </p:sp>
            </p:grpSp>
          </p:grpSp>
        </p:grpSp>
      </p:grpSp>
    </p:spTree>
  </p:cSld>
  <p:clrMapOvr>
    <a:masterClrMapping/>
  </p:clrMapOvr>
  <p:transition spd="med" advClick="0" advTm="10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autoUpdateAnimBg="0"/>
      <p:bldP spid="20485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2590800" y="906463"/>
            <a:ext cx="41449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DIỆN TÍCH HÌNH TAM GIÁC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955675" y="5075238"/>
            <a:ext cx="2559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>
                <a:solidFill>
                  <a:schemeClr val="accent2"/>
                </a:solidFill>
                <a:latin typeface="Arial" charset="0"/>
              </a:rPr>
              <a:t>Nhận xét: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89025" y="2332038"/>
            <a:ext cx="7618413" cy="2366962"/>
            <a:chOff x="486" y="1485"/>
            <a:chExt cx="4935" cy="1604"/>
          </a:xfrm>
        </p:grpSpPr>
        <p:sp>
          <p:nvSpPr>
            <p:cNvPr id="22534" name="Text Box 7"/>
            <p:cNvSpPr txBox="1">
              <a:spLocks noChangeArrowheads="1"/>
            </p:cNvSpPr>
            <p:nvPr/>
          </p:nvSpPr>
          <p:spPr bwMode="auto">
            <a:xfrm>
              <a:off x="3556" y="1485"/>
              <a:ext cx="229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M</a:t>
              </a:r>
            </a:p>
          </p:txBody>
        </p:sp>
        <p:sp>
          <p:nvSpPr>
            <p:cNvPr id="22535" name="Rectangle 8"/>
            <p:cNvSpPr>
              <a:spLocks noChangeArrowheads="1"/>
            </p:cNvSpPr>
            <p:nvPr/>
          </p:nvSpPr>
          <p:spPr bwMode="auto">
            <a:xfrm>
              <a:off x="3286" y="1698"/>
              <a:ext cx="381" cy="3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2536" name="Rectangle 9"/>
            <p:cNvSpPr>
              <a:spLocks noChangeArrowheads="1"/>
            </p:cNvSpPr>
            <p:nvPr/>
          </p:nvSpPr>
          <p:spPr bwMode="auto">
            <a:xfrm>
              <a:off x="3656" y="1698"/>
              <a:ext cx="382" cy="3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2537" name="Rectangle 10"/>
            <p:cNvSpPr>
              <a:spLocks noChangeArrowheads="1"/>
            </p:cNvSpPr>
            <p:nvPr/>
          </p:nvSpPr>
          <p:spPr bwMode="auto">
            <a:xfrm>
              <a:off x="4035" y="1698"/>
              <a:ext cx="381" cy="3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2538" name="Rectangle 11"/>
            <p:cNvSpPr>
              <a:spLocks noChangeArrowheads="1"/>
            </p:cNvSpPr>
            <p:nvPr/>
          </p:nvSpPr>
          <p:spPr bwMode="auto">
            <a:xfrm>
              <a:off x="4405" y="1698"/>
              <a:ext cx="382" cy="3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2539" name="Rectangle 12"/>
            <p:cNvSpPr>
              <a:spLocks noChangeArrowheads="1"/>
            </p:cNvSpPr>
            <p:nvPr/>
          </p:nvSpPr>
          <p:spPr bwMode="auto">
            <a:xfrm>
              <a:off x="4783" y="1698"/>
              <a:ext cx="382" cy="3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2540" name="Rectangle 13"/>
            <p:cNvSpPr>
              <a:spLocks noChangeArrowheads="1"/>
            </p:cNvSpPr>
            <p:nvPr/>
          </p:nvSpPr>
          <p:spPr bwMode="auto">
            <a:xfrm>
              <a:off x="3286" y="2082"/>
              <a:ext cx="381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2541" name="Rectangle 14"/>
            <p:cNvSpPr>
              <a:spLocks noChangeArrowheads="1"/>
            </p:cNvSpPr>
            <p:nvPr/>
          </p:nvSpPr>
          <p:spPr bwMode="auto">
            <a:xfrm>
              <a:off x="3656" y="2082"/>
              <a:ext cx="38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2542" name="Rectangle 15"/>
            <p:cNvSpPr>
              <a:spLocks noChangeArrowheads="1"/>
            </p:cNvSpPr>
            <p:nvPr/>
          </p:nvSpPr>
          <p:spPr bwMode="auto">
            <a:xfrm>
              <a:off x="4035" y="2082"/>
              <a:ext cx="381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2543" name="Rectangle 16"/>
            <p:cNvSpPr>
              <a:spLocks noChangeArrowheads="1"/>
            </p:cNvSpPr>
            <p:nvPr/>
          </p:nvSpPr>
          <p:spPr bwMode="auto">
            <a:xfrm>
              <a:off x="4405" y="2082"/>
              <a:ext cx="38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2544" name="Rectangle 17"/>
            <p:cNvSpPr>
              <a:spLocks noChangeArrowheads="1"/>
            </p:cNvSpPr>
            <p:nvPr/>
          </p:nvSpPr>
          <p:spPr bwMode="auto">
            <a:xfrm>
              <a:off x="4783" y="2082"/>
              <a:ext cx="38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2545" name="Rectangle 18"/>
            <p:cNvSpPr>
              <a:spLocks noChangeArrowheads="1"/>
            </p:cNvSpPr>
            <p:nvPr/>
          </p:nvSpPr>
          <p:spPr bwMode="auto">
            <a:xfrm>
              <a:off x="3286" y="2462"/>
              <a:ext cx="381" cy="38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2546" name="Rectangle 19"/>
            <p:cNvSpPr>
              <a:spLocks noChangeArrowheads="1"/>
            </p:cNvSpPr>
            <p:nvPr/>
          </p:nvSpPr>
          <p:spPr bwMode="auto">
            <a:xfrm>
              <a:off x="3656" y="2462"/>
              <a:ext cx="382" cy="38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2547" name="Rectangle 20"/>
            <p:cNvSpPr>
              <a:spLocks noChangeArrowheads="1"/>
            </p:cNvSpPr>
            <p:nvPr/>
          </p:nvSpPr>
          <p:spPr bwMode="auto">
            <a:xfrm>
              <a:off x="4035" y="2462"/>
              <a:ext cx="381" cy="38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2548" name="Rectangle 21"/>
            <p:cNvSpPr>
              <a:spLocks noChangeArrowheads="1"/>
            </p:cNvSpPr>
            <p:nvPr/>
          </p:nvSpPr>
          <p:spPr bwMode="auto">
            <a:xfrm>
              <a:off x="4405" y="2462"/>
              <a:ext cx="382" cy="38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2549" name="Rectangle 22"/>
            <p:cNvSpPr>
              <a:spLocks noChangeArrowheads="1"/>
            </p:cNvSpPr>
            <p:nvPr/>
          </p:nvSpPr>
          <p:spPr bwMode="auto">
            <a:xfrm>
              <a:off x="4783" y="2462"/>
              <a:ext cx="382" cy="38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2550" name="Text Box 23"/>
            <p:cNvSpPr txBox="1">
              <a:spLocks noChangeArrowheads="1"/>
            </p:cNvSpPr>
            <p:nvPr/>
          </p:nvSpPr>
          <p:spPr bwMode="auto">
            <a:xfrm>
              <a:off x="3068" y="1559"/>
              <a:ext cx="207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P</a:t>
              </a:r>
            </a:p>
          </p:txBody>
        </p:sp>
        <p:sp>
          <p:nvSpPr>
            <p:cNvPr id="22551" name="Text Box 24"/>
            <p:cNvSpPr txBox="1">
              <a:spLocks noChangeArrowheads="1"/>
            </p:cNvSpPr>
            <p:nvPr/>
          </p:nvSpPr>
          <p:spPr bwMode="auto">
            <a:xfrm>
              <a:off x="3046" y="2780"/>
              <a:ext cx="215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N</a:t>
              </a:r>
            </a:p>
          </p:txBody>
        </p:sp>
        <p:sp>
          <p:nvSpPr>
            <p:cNvPr id="22552" name="Text Box 25"/>
            <p:cNvSpPr txBox="1">
              <a:spLocks noChangeArrowheads="1"/>
            </p:cNvSpPr>
            <p:nvPr/>
          </p:nvSpPr>
          <p:spPr bwMode="auto">
            <a:xfrm>
              <a:off x="5192" y="2772"/>
              <a:ext cx="192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L</a:t>
              </a:r>
            </a:p>
          </p:txBody>
        </p:sp>
        <p:sp>
          <p:nvSpPr>
            <p:cNvPr id="22553" name="Text Box 26"/>
            <p:cNvSpPr txBox="1">
              <a:spLocks noChangeArrowheads="1"/>
            </p:cNvSpPr>
            <p:nvPr/>
          </p:nvSpPr>
          <p:spPr bwMode="auto">
            <a:xfrm>
              <a:off x="5199" y="1566"/>
              <a:ext cx="222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Q</a:t>
              </a:r>
            </a:p>
          </p:txBody>
        </p:sp>
        <p:sp>
          <p:nvSpPr>
            <p:cNvPr id="22554" name="Text Box 27"/>
            <p:cNvSpPr txBox="1">
              <a:spLocks noChangeArrowheads="1"/>
            </p:cNvSpPr>
            <p:nvPr/>
          </p:nvSpPr>
          <p:spPr bwMode="auto">
            <a:xfrm>
              <a:off x="3860" y="1507"/>
              <a:ext cx="682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Chiều dài</a:t>
              </a:r>
            </a:p>
          </p:txBody>
        </p:sp>
        <p:sp>
          <p:nvSpPr>
            <p:cNvPr id="22555" name="Text Box 28"/>
            <p:cNvSpPr txBox="1">
              <a:spLocks noChangeArrowheads="1"/>
            </p:cNvSpPr>
            <p:nvPr/>
          </p:nvSpPr>
          <p:spPr bwMode="auto">
            <a:xfrm rot="-5396925">
              <a:off x="2791" y="2039"/>
              <a:ext cx="836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Chiều rộng</a:t>
              </a:r>
            </a:p>
          </p:txBody>
        </p:sp>
        <p:grpSp>
          <p:nvGrpSpPr>
            <p:cNvPr id="22556" name="Group 29"/>
            <p:cNvGrpSpPr>
              <a:grpSpLocks/>
            </p:cNvGrpSpPr>
            <p:nvPr/>
          </p:nvGrpSpPr>
          <p:grpSpPr bwMode="auto">
            <a:xfrm>
              <a:off x="3285" y="1702"/>
              <a:ext cx="1875" cy="1140"/>
              <a:chOff x="2824" y="1448"/>
              <a:chExt cx="2028" cy="1232"/>
            </a:xfrm>
          </p:grpSpPr>
          <p:sp>
            <p:nvSpPr>
              <p:cNvPr id="22602" name="AutoShape 30"/>
              <p:cNvSpPr>
                <a:spLocks noChangeArrowheads="1"/>
              </p:cNvSpPr>
              <p:nvPr/>
            </p:nvSpPr>
            <p:spPr bwMode="auto">
              <a:xfrm>
                <a:off x="2824" y="1448"/>
                <a:ext cx="2028" cy="1232"/>
              </a:xfrm>
              <a:prstGeom prst="triangle">
                <a:avLst>
                  <a:gd name="adj" fmla="val 20019"/>
                </a:avLst>
              </a:prstGeom>
              <a:solidFill>
                <a:schemeClr val="accent2"/>
              </a:solidFill>
              <a:ln w="12700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2603" name="Line 31"/>
              <p:cNvSpPr>
                <a:spLocks noChangeShapeType="1"/>
              </p:cNvSpPr>
              <p:nvPr/>
            </p:nvSpPr>
            <p:spPr bwMode="auto">
              <a:xfrm flipV="1">
                <a:off x="3232" y="1448"/>
                <a:ext cx="0" cy="1232"/>
              </a:xfrm>
              <a:prstGeom prst="line">
                <a:avLst/>
              </a:prstGeom>
              <a:noFill/>
              <a:ln w="12700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2604" name="Rectangle 32"/>
              <p:cNvSpPr>
                <a:spLocks noChangeArrowheads="1"/>
              </p:cNvSpPr>
              <p:nvPr/>
            </p:nvSpPr>
            <p:spPr bwMode="auto">
              <a:xfrm>
                <a:off x="3232" y="2624"/>
                <a:ext cx="56" cy="56"/>
              </a:xfrm>
              <a:prstGeom prst="rect">
                <a:avLst/>
              </a:prstGeom>
              <a:solidFill>
                <a:schemeClr val="accent2"/>
              </a:solidFill>
              <a:ln w="12700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sp>
          <p:nvSpPr>
            <p:cNvPr id="22557" name="Text Box 33"/>
            <p:cNvSpPr txBox="1">
              <a:spLocks noChangeArrowheads="1"/>
            </p:cNvSpPr>
            <p:nvPr/>
          </p:nvSpPr>
          <p:spPr bwMode="auto">
            <a:xfrm>
              <a:off x="3593" y="2861"/>
              <a:ext cx="206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K</a:t>
              </a:r>
            </a:p>
          </p:txBody>
        </p:sp>
        <p:sp>
          <p:nvSpPr>
            <p:cNvPr id="22558" name="Text Box 34"/>
            <p:cNvSpPr txBox="1">
              <a:spLocks noChangeArrowheads="1"/>
            </p:cNvSpPr>
            <p:nvPr/>
          </p:nvSpPr>
          <p:spPr bwMode="auto">
            <a:xfrm rot="-5396925">
              <a:off x="3440" y="2169"/>
              <a:ext cx="750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2"/>
                  </a:solidFill>
                  <a:latin typeface="Arial" charset="0"/>
                </a:rPr>
                <a:t>Chiều cao</a:t>
              </a:r>
            </a:p>
          </p:txBody>
        </p:sp>
        <p:sp>
          <p:nvSpPr>
            <p:cNvPr id="22559" name="Text Box 35"/>
            <p:cNvSpPr txBox="1">
              <a:spLocks noChangeArrowheads="1"/>
            </p:cNvSpPr>
            <p:nvPr/>
          </p:nvSpPr>
          <p:spPr bwMode="auto">
            <a:xfrm>
              <a:off x="3845" y="2817"/>
              <a:ext cx="682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Cạnh </a:t>
              </a:r>
              <a:r>
                <a:rPr lang="vi-VN">
                  <a:latin typeface="Arial" charset="0"/>
                </a:rPr>
                <a:t>đ</a:t>
              </a:r>
              <a:r>
                <a:rPr lang="en-US">
                  <a:latin typeface="Arial" charset="0"/>
                </a:rPr>
                <a:t>áy</a:t>
              </a:r>
            </a:p>
          </p:txBody>
        </p:sp>
        <p:sp>
          <p:nvSpPr>
            <p:cNvPr id="22560" name="Line 36"/>
            <p:cNvSpPr>
              <a:spLocks noChangeShapeType="1"/>
            </p:cNvSpPr>
            <p:nvPr/>
          </p:nvSpPr>
          <p:spPr bwMode="auto">
            <a:xfrm>
              <a:off x="2608" y="2848"/>
              <a:ext cx="7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561" name="Line 37"/>
            <p:cNvSpPr>
              <a:spLocks noChangeShapeType="1"/>
            </p:cNvSpPr>
            <p:nvPr/>
          </p:nvSpPr>
          <p:spPr bwMode="auto">
            <a:xfrm>
              <a:off x="2608" y="1696"/>
              <a:ext cx="7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562" name="Text Box 38"/>
            <p:cNvSpPr txBox="1">
              <a:spLocks noChangeArrowheads="1"/>
            </p:cNvSpPr>
            <p:nvPr/>
          </p:nvSpPr>
          <p:spPr bwMode="auto">
            <a:xfrm>
              <a:off x="3433" y="2381"/>
              <a:ext cx="193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1</a:t>
              </a:r>
            </a:p>
          </p:txBody>
        </p:sp>
        <p:sp>
          <p:nvSpPr>
            <p:cNvPr id="22563" name="Text Box 39"/>
            <p:cNvSpPr txBox="1">
              <a:spLocks noChangeArrowheads="1"/>
            </p:cNvSpPr>
            <p:nvPr/>
          </p:nvSpPr>
          <p:spPr bwMode="auto">
            <a:xfrm>
              <a:off x="4017" y="2333"/>
              <a:ext cx="193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2</a:t>
              </a:r>
            </a:p>
          </p:txBody>
        </p:sp>
        <p:grpSp>
          <p:nvGrpSpPr>
            <p:cNvPr id="22564" name="Group 40"/>
            <p:cNvGrpSpPr>
              <a:grpSpLocks/>
            </p:cNvGrpSpPr>
            <p:nvPr/>
          </p:nvGrpSpPr>
          <p:grpSpPr bwMode="auto">
            <a:xfrm>
              <a:off x="486" y="1485"/>
              <a:ext cx="2367" cy="1604"/>
              <a:chOff x="318" y="2541"/>
              <a:chExt cx="2367" cy="1604"/>
            </a:xfrm>
          </p:grpSpPr>
          <p:grpSp>
            <p:nvGrpSpPr>
              <p:cNvPr id="22565" name="Group 41"/>
              <p:cNvGrpSpPr>
                <a:grpSpLocks/>
              </p:cNvGrpSpPr>
              <p:nvPr/>
            </p:nvGrpSpPr>
            <p:grpSpPr bwMode="auto">
              <a:xfrm>
                <a:off x="318" y="2541"/>
                <a:ext cx="2367" cy="1604"/>
                <a:chOff x="2566" y="1213"/>
                <a:chExt cx="2559" cy="1734"/>
              </a:xfrm>
            </p:grpSpPr>
            <p:sp>
              <p:nvSpPr>
                <p:cNvPr id="22572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3117" y="1213"/>
                  <a:ext cx="224" cy="2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A</a:t>
                  </a:r>
                </a:p>
              </p:txBody>
            </p:sp>
            <p:grpSp>
              <p:nvGrpSpPr>
                <p:cNvPr id="22573" name="Group 43"/>
                <p:cNvGrpSpPr>
                  <a:grpSpLocks/>
                </p:cNvGrpSpPr>
                <p:nvPr/>
              </p:nvGrpSpPr>
              <p:grpSpPr bwMode="auto">
                <a:xfrm>
                  <a:off x="2566" y="1238"/>
                  <a:ext cx="2559" cy="1709"/>
                  <a:chOff x="2566" y="1238"/>
                  <a:chExt cx="2559" cy="1709"/>
                </a:xfrm>
              </p:grpSpPr>
              <p:sp>
                <p:nvSpPr>
                  <p:cNvPr id="22574" name="Rectangle 44"/>
                  <p:cNvSpPr>
                    <a:spLocks noChangeArrowheads="1"/>
                  </p:cNvSpPr>
                  <p:nvPr/>
                </p:nvSpPr>
                <p:spPr bwMode="auto">
                  <a:xfrm>
                    <a:off x="2825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2575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3226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2576" name="Rectangle 46"/>
                  <p:cNvSpPr>
                    <a:spLocks noChangeArrowheads="1"/>
                  </p:cNvSpPr>
                  <p:nvPr/>
                </p:nvSpPr>
                <p:spPr bwMode="auto">
                  <a:xfrm>
                    <a:off x="3635" y="1443"/>
                    <a:ext cx="412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2577" name="Rectangle 47"/>
                  <p:cNvSpPr>
                    <a:spLocks noChangeArrowheads="1"/>
                  </p:cNvSpPr>
                  <p:nvPr/>
                </p:nvSpPr>
                <p:spPr bwMode="auto">
                  <a:xfrm>
                    <a:off x="4036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2578" name="Rectangle 48"/>
                  <p:cNvSpPr>
                    <a:spLocks noChangeArrowheads="1"/>
                  </p:cNvSpPr>
                  <p:nvPr/>
                </p:nvSpPr>
                <p:spPr bwMode="auto">
                  <a:xfrm>
                    <a:off x="4444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2579" name="Rectangle 49"/>
                  <p:cNvSpPr>
                    <a:spLocks noChangeArrowheads="1"/>
                  </p:cNvSpPr>
                  <p:nvPr/>
                </p:nvSpPr>
                <p:spPr bwMode="auto">
                  <a:xfrm>
                    <a:off x="2825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2580" name="Rectangle 50"/>
                  <p:cNvSpPr>
                    <a:spLocks noChangeArrowheads="1"/>
                  </p:cNvSpPr>
                  <p:nvPr/>
                </p:nvSpPr>
                <p:spPr bwMode="auto">
                  <a:xfrm>
                    <a:off x="3226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2581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3635" y="1859"/>
                    <a:ext cx="412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2582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4036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2583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4444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2584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2825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2585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3226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2586" name="Rectangle 56"/>
                  <p:cNvSpPr>
                    <a:spLocks noChangeArrowheads="1"/>
                  </p:cNvSpPr>
                  <p:nvPr/>
                </p:nvSpPr>
                <p:spPr bwMode="auto">
                  <a:xfrm>
                    <a:off x="3635" y="2269"/>
                    <a:ext cx="412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2587" name="Rectangle 57"/>
                  <p:cNvSpPr>
                    <a:spLocks noChangeArrowheads="1"/>
                  </p:cNvSpPr>
                  <p:nvPr/>
                </p:nvSpPr>
                <p:spPr bwMode="auto">
                  <a:xfrm>
                    <a:off x="4036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2588" name="Rectangle 58"/>
                  <p:cNvSpPr>
                    <a:spLocks noChangeArrowheads="1"/>
                  </p:cNvSpPr>
                  <p:nvPr/>
                </p:nvSpPr>
                <p:spPr bwMode="auto">
                  <a:xfrm>
                    <a:off x="4444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2589" name="Text Box 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91" y="1292"/>
                    <a:ext cx="223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E</a:t>
                    </a:r>
                  </a:p>
                </p:txBody>
              </p:sp>
              <p:sp>
                <p:nvSpPr>
                  <p:cNvPr id="22590" name="Text Box 6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66" y="2613"/>
                    <a:ext cx="224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B</a:t>
                    </a:r>
                  </a:p>
                </p:txBody>
              </p:sp>
              <p:sp>
                <p:nvSpPr>
                  <p:cNvPr id="22591" name="Text Box 6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87" y="2604"/>
                    <a:ext cx="233" cy="24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</a:t>
                    </a:r>
                  </a:p>
                </p:txBody>
              </p:sp>
              <p:sp>
                <p:nvSpPr>
                  <p:cNvPr id="22592" name="Text Box 6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94" y="1301"/>
                    <a:ext cx="231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D</a:t>
                    </a:r>
                  </a:p>
                </p:txBody>
              </p:sp>
              <p:sp>
                <p:nvSpPr>
                  <p:cNvPr id="22593" name="Text Box 6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46" y="1238"/>
                    <a:ext cx="738" cy="24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Chiều dài</a:t>
                    </a:r>
                  </a:p>
                </p:txBody>
              </p:sp>
              <p:sp>
                <p:nvSpPr>
                  <p:cNvPr id="22594" name="Text Box 64"/>
                  <p:cNvSpPr txBox="1">
                    <a:spLocks noChangeArrowheads="1"/>
                  </p:cNvSpPr>
                  <p:nvPr/>
                </p:nvSpPr>
                <p:spPr bwMode="auto">
                  <a:xfrm rot="-5396925">
                    <a:off x="2291" y="1811"/>
                    <a:ext cx="903" cy="23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Chiều rộng</a:t>
                    </a:r>
                  </a:p>
                </p:txBody>
              </p:sp>
              <p:grpSp>
                <p:nvGrpSpPr>
                  <p:cNvPr id="22595" name="Group 65"/>
                  <p:cNvGrpSpPr>
                    <a:grpSpLocks/>
                  </p:cNvGrpSpPr>
                  <p:nvPr/>
                </p:nvGrpSpPr>
                <p:grpSpPr bwMode="auto">
                  <a:xfrm>
                    <a:off x="2824" y="1448"/>
                    <a:ext cx="2028" cy="1232"/>
                    <a:chOff x="2824" y="1448"/>
                    <a:chExt cx="2028" cy="1232"/>
                  </a:xfrm>
                </p:grpSpPr>
                <p:sp>
                  <p:nvSpPr>
                    <p:cNvPr id="22599" name="AutoShape 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4" y="1448"/>
                      <a:ext cx="2028" cy="1232"/>
                    </a:xfrm>
                    <a:prstGeom prst="triangle">
                      <a:avLst>
                        <a:gd name="adj" fmla="val 20019"/>
                      </a:avLst>
                    </a:prstGeom>
                    <a:solidFill>
                      <a:schemeClr val="tx2"/>
                    </a:solidFill>
                    <a:ln w="12700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  <p:sp>
                  <p:nvSpPr>
                    <p:cNvPr id="22600" name="Line 6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232" y="1448"/>
                      <a:ext cx="0" cy="123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601" name="Rectangle 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32" y="2624"/>
                      <a:ext cx="56" cy="56"/>
                    </a:xfrm>
                    <a:prstGeom prst="rect">
                      <a:avLst/>
                    </a:prstGeom>
                    <a:noFill/>
                    <a:ln w="12700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</p:grpSp>
              <p:sp>
                <p:nvSpPr>
                  <p:cNvPr id="22596" name="Text Box 6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58" y="2701"/>
                    <a:ext cx="232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H</a:t>
                    </a:r>
                  </a:p>
                </p:txBody>
              </p:sp>
              <p:sp>
                <p:nvSpPr>
                  <p:cNvPr id="22597" name="Text Box 70"/>
                  <p:cNvSpPr txBox="1">
                    <a:spLocks noChangeArrowheads="1"/>
                  </p:cNvSpPr>
                  <p:nvPr/>
                </p:nvSpPr>
                <p:spPr bwMode="auto">
                  <a:xfrm rot="-5396925">
                    <a:off x="2992" y="1952"/>
                    <a:ext cx="811" cy="23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solidFill>
                          <a:schemeClr val="accent2"/>
                        </a:solidFill>
                        <a:latin typeface="Arial" charset="0"/>
                      </a:rPr>
                      <a:t>Chiều cao</a:t>
                    </a:r>
                  </a:p>
                </p:txBody>
              </p:sp>
              <p:sp>
                <p:nvSpPr>
                  <p:cNvPr id="22598" name="Text Box 7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30" y="2653"/>
                    <a:ext cx="738" cy="24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Cạnh </a:t>
                    </a:r>
                    <a:r>
                      <a:rPr lang="vi-VN">
                        <a:latin typeface="Arial" charset="0"/>
                      </a:rPr>
                      <a:t>đ</a:t>
                    </a:r>
                    <a:r>
                      <a:rPr lang="en-US">
                        <a:latin typeface="Arial" charset="0"/>
                      </a:rPr>
                      <a:t>áy</a:t>
                    </a:r>
                  </a:p>
                </p:txBody>
              </p:sp>
            </p:grpSp>
          </p:grpSp>
          <p:grpSp>
            <p:nvGrpSpPr>
              <p:cNvPr id="22566" name="Group 72"/>
              <p:cNvGrpSpPr>
                <a:grpSpLocks/>
              </p:cNvGrpSpPr>
              <p:nvPr/>
            </p:nvGrpSpPr>
            <p:grpSpPr bwMode="auto">
              <a:xfrm>
                <a:off x="560" y="2760"/>
                <a:ext cx="1872" cy="1132"/>
                <a:chOff x="560" y="2760"/>
                <a:chExt cx="1872" cy="1132"/>
              </a:xfrm>
            </p:grpSpPr>
            <p:sp>
              <p:nvSpPr>
                <p:cNvPr id="22567" name="AutoShape 73"/>
                <p:cNvSpPr>
                  <a:spLocks noChangeArrowheads="1"/>
                </p:cNvSpPr>
                <p:nvPr/>
              </p:nvSpPr>
              <p:spPr bwMode="auto">
                <a:xfrm rot="10800000">
                  <a:off x="928" y="2760"/>
                  <a:ext cx="1504" cy="1132"/>
                </a:xfrm>
                <a:prstGeom prst="triangle">
                  <a:avLst>
                    <a:gd name="adj" fmla="val 0"/>
                  </a:avLst>
                </a:prstGeom>
                <a:solidFill>
                  <a:schemeClr val="accent2"/>
                </a:solidFill>
                <a:ln w="9525">
                  <a:solidFill>
                    <a:schemeClr val="hlink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2568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1899" y="3006"/>
                  <a:ext cx="192" cy="2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2</a:t>
                  </a:r>
                </a:p>
              </p:txBody>
            </p:sp>
            <p:grpSp>
              <p:nvGrpSpPr>
                <p:cNvPr id="22569" name="Group 75"/>
                <p:cNvGrpSpPr>
                  <a:grpSpLocks/>
                </p:cNvGrpSpPr>
                <p:nvPr/>
              </p:nvGrpSpPr>
              <p:grpSpPr bwMode="auto">
                <a:xfrm>
                  <a:off x="560" y="2760"/>
                  <a:ext cx="376" cy="1120"/>
                  <a:chOff x="736" y="1704"/>
                  <a:chExt cx="376" cy="1120"/>
                </a:xfrm>
              </p:grpSpPr>
              <p:sp>
                <p:nvSpPr>
                  <p:cNvPr id="22570" name="AutoShape 76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6" y="1704"/>
                    <a:ext cx="376" cy="1120"/>
                  </a:xfrm>
                  <a:prstGeom prst="rtTriangle">
                    <a:avLst/>
                  </a:prstGeom>
                  <a:solidFill>
                    <a:schemeClr val="accent2"/>
                  </a:solidFill>
                  <a:ln w="9525">
                    <a:solidFill>
                      <a:schemeClr val="hlink"/>
                    </a:solidFill>
                    <a:miter lim="800000"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pPr algn="ctr"/>
                    <a:endParaRPr lang="en-US" sz="2400">
                      <a:latin typeface="Arial" charset="0"/>
                    </a:endParaRPr>
                  </a:p>
                </p:txBody>
              </p:sp>
              <p:sp>
                <p:nvSpPr>
                  <p:cNvPr id="22571" name="Text Box 7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65" y="2037"/>
                    <a:ext cx="193" cy="229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1</a:t>
                    </a:r>
                  </a:p>
                </p:txBody>
              </p:sp>
            </p:grpSp>
          </p:grpSp>
        </p:grpSp>
      </p:grpSp>
      <p:sp>
        <p:nvSpPr>
          <p:cNvPr id="21582" name="Text Box 78"/>
          <p:cNvSpPr txBox="1">
            <a:spLocks noChangeArrowheads="1"/>
          </p:cNvSpPr>
          <p:nvPr/>
        </p:nvSpPr>
        <p:spPr bwMode="auto">
          <a:xfrm>
            <a:off x="2390775" y="5443538"/>
            <a:ext cx="6267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i="1">
                <a:latin typeface="Arial" charset="0"/>
              </a:rPr>
              <a:t>- Diện tích hình chữ nhật EDCB bằng tổng diện tích 2 tam giác ABC và MNL không?</a:t>
            </a:r>
          </a:p>
        </p:txBody>
      </p:sp>
    </p:spTree>
  </p:cSld>
  <p:clrMapOvr>
    <a:masterClrMapping/>
  </p:clrMapOvr>
  <p:transition spd="med" advClick="0" advTm="10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utoUpdateAnimBg="0"/>
      <p:bldP spid="2158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1981200" y="906463"/>
            <a:ext cx="4540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TIẾT 86. DIỆN TÍCH HÌNH TAM GIÁC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990600" y="2209800"/>
            <a:ext cx="2330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2"/>
                </a:solidFill>
                <a:latin typeface="Arial" charset="0"/>
              </a:rPr>
              <a:t>I- Kiểm tra bài cũ: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679825" y="2449513"/>
            <a:ext cx="3924300" cy="2251075"/>
            <a:chOff x="2318" y="1543"/>
            <a:chExt cx="2472" cy="1418"/>
          </a:xfrm>
        </p:grpSpPr>
        <p:grpSp>
          <p:nvGrpSpPr>
            <p:cNvPr id="5128" name="Group 5"/>
            <p:cNvGrpSpPr>
              <a:grpSpLocks/>
            </p:cNvGrpSpPr>
            <p:nvPr/>
          </p:nvGrpSpPr>
          <p:grpSpPr bwMode="auto">
            <a:xfrm>
              <a:off x="2544" y="1776"/>
              <a:ext cx="2064" cy="962"/>
              <a:chOff x="2544" y="1776"/>
              <a:chExt cx="2064" cy="962"/>
            </a:xfrm>
          </p:grpSpPr>
          <p:sp>
            <p:nvSpPr>
              <p:cNvPr id="5135" name="AutoShape 6"/>
              <p:cNvSpPr>
                <a:spLocks noChangeArrowheads="1"/>
              </p:cNvSpPr>
              <p:nvPr/>
            </p:nvSpPr>
            <p:spPr bwMode="auto">
              <a:xfrm>
                <a:off x="2544" y="1776"/>
                <a:ext cx="2064" cy="960"/>
              </a:xfrm>
              <a:prstGeom prst="triangle">
                <a:avLst>
                  <a:gd name="adj" fmla="val 19185"/>
                </a:avLst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400">
                  <a:latin typeface="Arial" charset="0"/>
                </a:endParaRPr>
              </a:p>
            </p:txBody>
          </p:sp>
          <p:sp>
            <p:nvSpPr>
              <p:cNvPr id="5136" name="Line 7"/>
              <p:cNvSpPr>
                <a:spLocks noChangeShapeType="1"/>
              </p:cNvSpPr>
              <p:nvPr/>
            </p:nvSpPr>
            <p:spPr bwMode="auto">
              <a:xfrm flipV="1">
                <a:off x="2946" y="1788"/>
                <a:ext cx="0" cy="9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137" name="AutoShape 8"/>
              <p:cNvSpPr>
                <a:spLocks noChangeArrowheads="1"/>
              </p:cNvSpPr>
              <p:nvPr/>
            </p:nvSpPr>
            <p:spPr bwMode="auto">
              <a:xfrm>
                <a:off x="2946" y="2682"/>
                <a:ext cx="56" cy="56"/>
              </a:xfrm>
              <a:prstGeom prst="flowChartProcess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400">
                  <a:latin typeface="Arial" charset="0"/>
                </a:endParaRPr>
              </a:p>
            </p:txBody>
          </p:sp>
        </p:grpSp>
        <p:sp>
          <p:nvSpPr>
            <p:cNvPr id="5129" name="Text Box 9"/>
            <p:cNvSpPr txBox="1">
              <a:spLocks noChangeArrowheads="1"/>
            </p:cNvSpPr>
            <p:nvPr/>
          </p:nvSpPr>
          <p:spPr bwMode="auto">
            <a:xfrm>
              <a:off x="2318" y="2665"/>
              <a:ext cx="192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charset="0"/>
                </a:rPr>
                <a:t>B</a:t>
              </a:r>
            </a:p>
          </p:txBody>
        </p:sp>
        <p:sp>
          <p:nvSpPr>
            <p:cNvPr id="5130" name="Text Box 10"/>
            <p:cNvSpPr txBox="1">
              <a:spLocks noChangeArrowheads="1"/>
            </p:cNvSpPr>
            <p:nvPr/>
          </p:nvSpPr>
          <p:spPr bwMode="auto">
            <a:xfrm>
              <a:off x="2822" y="1543"/>
              <a:ext cx="192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charset="0"/>
                </a:rPr>
                <a:t>A</a:t>
              </a:r>
            </a:p>
          </p:txBody>
        </p:sp>
        <p:sp>
          <p:nvSpPr>
            <p:cNvPr id="5131" name="Text Box 11"/>
            <p:cNvSpPr txBox="1">
              <a:spLocks noChangeArrowheads="1"/>
            </p:cNvSpPr>
            <p:nvPr/>
          </p:nvSpPr>
          <p:spPr bwMode="auto">
            <a:xfrm>
              <a:off x="4592" y="2689"/>
              <a:ext cx="19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charset="0"/>
                </a:rPr>
                <a:t>C</a:t>
              </a:r>
            </a:p>
          </p:txBody>
        </p:sp>
        <p:sp>
          <p:nvSpPr>
            <p:cNvPr id="5132" name="Text Box 12"/>
            <p:cNvSpPr txBox="1">
              <a:spLocks noChangeArrowheads="1"/>
            </p:cNvSpPr>
            <p:nvPr/>
          </p:nvSpPr>
          <p:spPr bwMode="auto">
            <a:xfrm>
              <a:off x="2864" y="2767"/>
              <a:ext cx="19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charset="0"/>
                </a:rPr>
                <a:t>H</a:t>
              </a:r>
            </a:p>
          </p:txBody>
        </p:sp>
        <p:sp>
          <p:nvSpPr>
            <p:cNvPr id="5133" name="Text Box 13"/>
            <p:cNvSpPr txBox="1">
              <a:spLocks noChangeArrowheads="1"/>
            </p:cNvSpPr>
            <p:nvPr/>
          </p:nvSpPr>
          <p:spPr bwMode="auto">
            <a:xfrm>
              <a:off x="2936" y="2239"/>
              <a:ext cx="17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charset="0"/>
                </a:rPr>
                <a:t>h</a:t>
              </a:r>
            </a:p>
          </p:txBody>
        </p:sp>
        <p:sp>
          <p:nvSpPr>
            <p:cNvPr id="5134" name="Text Box 14"/>
            <p:cNvSpPr txBox="1">
              <a:spLocks noChangeArrowheads="1"/>
            </p:cNvSpPr>
            <p:nvPr/>
          </p:nvSpPr>
          <p:spPr bwMode="auto">
            <a:xfrm>
              <a:off x="3308" y="2677"/>
              <a:ext cx="17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charset="0"/>
                </a:rPr>
                <a:t>a</a:t>
              </a:r>
            </a:p>
          </p:txBody>
        </p:sp>
      </p:grpSp>
      <p:sp>
        <p:nvSpPr>
          <p:cNvPr id="35855" name="Text Box 15">
            <a:hlinkHover r:id="rId2" action="ppaction://program"/>
          </p:cNvPr>
          <p:cNvSpPr txBox="1">
            <a:spLocks noChangeArrowheads="1"/>
          </p:cNvSpPr>
          <p:nvPr/>
        </p:nvSpPr>
        <p:spPr bwMode="auto">
          <a:xfrm>
            <a:off x="1958975" y="5570538"/>
            <a:ext cx="58229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latin typeface="Arial" charset="0"/>
              </a:rPr>
              <a:t>- Đoạn BC trong tam giác ABC là cạnh gì của tam giác?</a:t>
            </a:r>
          </a:p>
        </p:txBody>
      </p:sp>
      <p:sp>
        <p:nvSpPr>
          <p:cNvPr id="35856" name="Text Box 16"/>
          <p:cNvSpPr txBox="1">
            <a:spLocks noChangeArrowheads="1"/>
          </p:cNvSpPr>
          <p:nvPr/>
        </p:nvSpPr>
        <p:spPr bwMode="auto">
          <a:xfrm>
            <a:off x="1939925" y="5970588"/>
            <a:ext cx="55340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Arial" charset="0"/>
              </a:rPr>
              <a:t>- Đoạn AH trong tam giác ABC là </a:t>
            </a:r>
            <a:r>
              <a:rPr lang="vi-VN" i="1">
                <a:latin typeface="Arial" charset="0"/>
              </a:rPr>
              <a:t>đư</a:t>
            </a:r>
            <a:r>
              <a:rPr lang="en-US" i="1">
                <a:latin typeface="Arial" charset="0"/>
              </a:rPr>
              <a:t>ờng gì trong tam giác?</a:t>
            </a:r>
          </a:p>
        </p:txBody>
      </p:sp>
      <p:sp>
        <p:nvSpPr>
          <p:cNvPr id="35857" name="Text Box 17"/>
          <p:cNvSpPr txBox="1">
            <a:spLocks noChangeArrowheads="1"/>
          </p:cNvSpPr>
          <p:nvPr/>
        </p:nvSpPr>
        <p:spPr bwMode="auto">
          <a:xfrm>
            <a:off x="1317625" y="5114925"/>
            <a:ext cx="19034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9900"/>
                </a:solidFill>
                <a:latin typeface="Arial" charset="0"/>
              </a:rPr>
              <a:t>Em hãy cho biết:</a:t>
            </a:r>
          </a:p>
        </p:txBody>
      </p:sp>
    </p:spTree>
  </p:cSld>
  <p:clrMapOvr>
    <a:masterClrMapping/>
  </p:clrMapOvr>
  <p:transition spd="med" advClick="0" advTm="10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3" presetClass="entr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58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8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9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4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autoUpdateAnimBg="0"/>
      <p:bldP spid="35855" grpId="0" autoUpdateAnimBg="0"/>
      <p:bldP spid="35856" grpId="0" autoUpdateAnimBg="0"/>
      <p:bldP spid="35857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06" name="Text Box 78"/>
          <p:cNvSpPr txBox="1">
            <a:spLocks noChangeArrowheads="1"/>
          </p:cNvSpPr>
          <p:nvPr/>
        </p:nvSpPr>
        <p:spPr bwMode="auto">
          <a:xfrm>
            <a:off x="2590800" y="906463"/>
            <a:ext cx="41449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DIỆN TÍCH HÌNH TAM GIÁC</a:t>
            </a:r>
          </a:p>
        </p:txBody>
      </p:sp>
      <p:sp>
        <p:nvSpPr>
          <p:cNvPr id="22608" name="Text Box 80"/>
          <p:cNvSpPr txBox="1">
            <a:spLocks noChangeArrowheads="1"/>
          </p:cNvSpPr>
          <p:nvPr/>
        </p:nvSpPr>
        <p:spPr bwMode="auto">
          <a:xfrm>
            <a:off x="955675" y="5075238"/>
            <a:ext cx="2559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>
                <a:solidFill>
                  <a:schemeClr val="accent2"/>
                </a:solidFill>
                <a:latin typeface="Arial" charset="0"/>
              </a:rPr>
              <a:t>Nhận xét:</a:t>
            </a:r>
          </a:p>
        </p:txBody>
      </p:sp>
      <p:sp>
        <p:nvSpPr>
          <p:cNvPr id="22609" name="Text Box 81"/>
          <p:cNvSpPr txBox="1">
            <a:spLocks noChangeArrowheads="1"/>
          </p:cNvSpPr>
          <p:nvPr/>
        </p:nvSpPr>
        <p:spPr bwMode="auto">
          <a:xfrm>
            <a:off x="2352675" y="5468938"/>
            <a:ext cx="62674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1800" i="1">
                <a:latin typeface="Arial" charset="0"/>
              </a:rPr>
              <a:t>Diện tích hình chữ nhật EDCBbằng diện tích tam giác ABC (màu xanh) cộng với diện tích tam giác MNL (màu vàng).</a:t>
            </a:r>
          </a:p>
        </p:txBody>
      </p:sp>
      <p:grpSp>
        <p:nvGrpSpPr>
          <p:cNvPr id="2" name="Group 82"/>
          <p:cNvGrpSpPr>
            <a:grpSpLocks/>
          </p:cNvGrpSpPr>
          <p:nvPr/>
        </p:nvGrpSpPr>
        <p:grpSpPr bwMode="auto">
          <a:xfrm>
            <a:off x="1089025" y="2332038"/>
            <a:ext cx="7618413" cy="2366962"/>
            <a:chOff x="486" y="1485"/>
            <a:chExt cx="4935" cy="1604"/>
          </a:xfrm>
        </p:grpSpPr>
        <p:sp>
          <p:nvSpPr>
            <p:cNvPr id="23558" name="Text Box 83"/>
            <p:cNvSpPr txBox="1">
              <a:spLocks noChangeArrowheads="1"/>
            </p:cNvSpPr>
            <p:nvPr/>
          </p:nvSpPr>
          <p:spPr bwMode="auto">
            <a:xfrm>
              <a:off x="3556" y="1485"/>
              <a:ext cx="229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M</a:t>
              </a:r>
            </a:p>
          </p:txBody>
        </p:sp>
        <p:sp>
          <p:nvSpPr>
            <p:cNvPr id="23559" name="Rectangle 84"/>
            <p:cNvSpPr>
              <a:spLocks noChangeArrowheads="1"/>
            </p:cNvSpPr>
            <p:nvPr/>
          </p:nvSpPr>
          <p:spPr bwMode="auto">
            <a:xfrm>
              <a:off x="3286" y="1698"/>
              <a:ext cx="381" cy="3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60" name="Rectangle 85"/>
            <p:cNvSpPr>
              <a:spLocks noChangeArrowheads="1"/>
            </p:cNvSpPr>
            <p:nvPr/>
          </p:nvSpPr>
          <p:spPr bwMode="auto">
            <a:xfrm>
              <a:off x="3656" y="1698"/>
              <a:ext cx="382" cy="3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61" name="Rectangle 86"/>
            <p:cNvSpPr>
              <a:spLocks noChangeArrowheads="1"/>
            </p:cNvSpPr>
            <p:nvPr/>
          </p:nvSpPr>
          <p:spPr bwMode="auto">
            <a:xfrm>
              <a:off x="4035" y="1698"/>
              <a:ext cx="381" cy="3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62" name="Rectangle 87"/>
            <p:cNvSpPr>
              <a:spLocks noChangeArrowheads="1"/>
            </p:cNvSpPr>
            <p:nvPr/>
          </p:nvSpPr>
          <p:spPr bwMode="auto">
            <a:xfrm>
              <a:off x="4405" y="1698"/>
              <a:ext cx="382" cy="3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63" name="Rectangle 88"/>
            <p:cNvSpPr>
              <a:spLocks noChangeArrowheads="1"/>
            </p:cNvSpPr>
            <p:nvPr/>
          </p:nvSpPr>
          <p:spPr bwMode="auto">
            <a:xfrm>
              <a:off x="4783" y="1698"/>
              <a:ext cx="382" cy="3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64" name="Rectangle 89"/>
            <p:cNvSpPr>
              <a:spLocks noChangeArrowheads="1"/>
            </p:cNvSpPr>
            <p:nvPr/>
          </p:nvSpPr>
          <p:spPr bwMode="auto">
            <a:xfrm>
              <a:off x="3286" y="2082"/>
              <a:ext cx="381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65" name="Rectangle 90"/>
            <p:cNvSpPr>
              <a:spLocks noChangeArrowheads="1"/>
            </p:cNvSpPr>
            <p:nvPr/>
          </p:nvSpPr>
          <p:spPr bwMode="auto">
            <a:xfrm>
              <a:off x="3656" y="2082"/>
              <a:ext cx="38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66" name="Rectangle 91"/>
            <p:cNvSpPr>
              <a:spLocks noChangeArrowheads="1"/>
            </p:cNvSpPr>
            <p:nvPr/>
          </p:nvSpPr>
          <p:spPr bwMode="auto">
            <a:xfrm>
              <a:off x="4035" y="2082"/>
              <a:ext cx="381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67" name="Rectangle 92"/>
            <p:cNvSpPr>
              <a:spLocks noChangeArrowheads="1"/>
            </p:cNvSpPr>
            <p:nvPr/>
          </p:nvSpPr>
          <p:spPr bwMode="auto">
            <a:xfrm>
              <a:off x="4405" y="2082"/>
              <a:ext cx="38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68" name="Rectangle 93"/>
            <p:cNvSpPr>
              <a:spLocks noChangeArrowheads="1"/>
            </p:cNvSpPr>
            <p:nvPr/>
          </p:nvSpPr>
          <p:spPr bwMode="auto">
            <a:xfrm>
              <a:off x="4783" y="2082"/>
              <a:ext cx="38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69" name="Rectangle 94"/>
            <p:cNvSpPr>
              <a:spLocks noChangeArrowheads="1"/>
            </p:cNvSpPr>
            <p:nvPr/>
          </p:nvSpPr>
          <p:spPr bwMode="auto">
            <a:xfrm>
              <a:off x="3286" y="2462"/>
              <a:ext cx="381" cy="38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70" name="Rectangle 95"/>
            <p:cNvSpPr>
              <a:spLocks noChangeArrowheads="1"/>
            </p:cNvSpPr>
            <p:nvPr/>
          </p:nvSpPr>
          <p:spPr bwMode="auto">
            <a:xfrm>
              <a:off x="3656" y="2462"/>
              <a:ext cx="382" cy="38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71" name="Rectangle 96"/>
            <p:cNvSpPr>
              <a:spLocks noChangeArrowheads="1"/>
            </p:cNvSpPr>
            <p:nvPr/>
          </p:nvSpPr>
          <p:spPr bwMode="auto">
            <a:xfrm>
              <a:off x="4035" y="2462"/>
              <a:ext cx="381" cy="38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72" name="Rectangle 97"/>
            <p:cNvSpPr>
              <a:spLocks noChangeArrowheads="1"/>
            </p:cNvSpPr>
            <p:nvPr/>
          </p:nvSpPr>
          <p:spPr bwMode="auto">
            <a:xfrm>
              <a:off x="4405" y="2462"/>
              <a:ext cx="382" cy="38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73" name="Rectangle 98"/>
            <p:cNvSpPr>
              <a:spLocks noChangeArrowheads="1"/>
            </p:cNvSpPr>
            <p:nvPr/>
          </p:nvSpPr>
          <p:spPr bwMode="auto">
            <a:xfrm>
              <a:off x="4783" y="2462"/>
              <a:ext cx="382" cy="38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74" name="Text Box 99"/>
            <p:cNvSpPr txBox="1">
              <a:spLocks noChangeArrowheads="1"/>
            </p:cNvSpPr>
            <p:nvPr/>
          </p:nvSpPr>
          <p:spPr bwMode="auto">
            <a:xfrm>
              <a:off x="3068" y="1559"/>
              <a:ext cx="207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P</a:t>
              </a:r>
            </a:p>
          </p:txBody>
        </p:sp>
        <p:sp>
          <p:nvSpPr>
            <p:cNvPr id="23575" name="Text Box 100"/>
            <p:cNvSpPr txBox="1">
              <a:spLocks noChangeArrowheads="1"/>
            </p:cNvSpPr>
            <p:nvPr/>
          </p:nvSpPr>
          <p:spPr bwMode="auto">
            <a:xfrm>
              <a:off x="3046" y="2780"/>
              <a:ext cx="215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N</a:t>
              </a:r>
            </a:p>
          </p:txBody>
        </p:sp>
        <p:sp>
          <p:nvSpPr>
            <p:cNvPr id="23576" name="Text Box 101"/>
            <p:cNvSpPr txBox="1">
              <a:spLocks noChangeArrowheads="1"/>
            </p:cNvSpPr>
            <p:nvPr/>
          </p:nvSpPr>
          <p:spPr bwMode="auto">
            <a:xfrm>
              <a:off x="5192" y="2772"/>
              <a:ext cx="192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L</a:t>
              </a:r>
            </a:p>
          </p:txBody>
        </p:sp>
        <p:sp>
          <p:nvSpPr>
            <p:cNvPr id="23577" name="Text Box 102"/>
            <p:cNvSpPr txBox="1">
              <a:spLocks noChangeArrowheads="1"/>
            </p:cNvSpPr>
            <p:nvPr/>
          </p:nvSpPr>
          <p:spPr bwMode="auto">
            <a:xfrm>
              <a:off x="5199" y="1566"/>
              <a:ext cx="222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Q</a:t>
              </a:r>
            </a:p>
          </p:txBody>
        </p:sp>
        <p:sp>
          <p:nvSpPr>
            <p:cNvPr id="23578" name="Text Box 103"/>
            <p:cNvSpPr txBox="1">
              <a:spLocks noChangeArrowheads="1"/>
            </p:cNvSpPr>
            <p:nvPr/>
          </p:nvSpPr>
          <p:spPr bwMode="auto">
            <a:xfrm>
              <a:off x="3860" y="1507"/>
              <a:ext cx="682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Chiều dài</a:t>
              </a:r>
            </a:p>
          </p:txBody>
        </p:sp>
        <p:sp>
          <p:nvSpPr>
            <p:cNvPr id="23579" name="Text Box 104"/>
            <p:cNvSpPr txBox="1">
              <a:spLocks noChangeArrowheads="1"/>
            </p:cNvSpPr>
            <p:nvPr/>
          </p:nvSpPr>
          <p:spPr bwMode="auto">
            <a:xfrm rot="-5396925">
              <a:off x="2791" y="2039"/>
              <a:ext cx="836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Chiều rộng</a:t>
              </a:r>
            </a:p>
          </p:txBody>
        </p:sp>
        <p:grpSp>
          <p:nvGrpSpPr>
            <p:cNvPr id="23580" name="Group 105"/>
            <p:cNvGrpSpPr>
              <a:grpSpLocks/>
            </p:cNvGrpSpPr>
            <p:nvPr/>
          </p:nvGrpSpPr>
          <p:grpSpPr bwMode="auto">
            <a:xfrm>
              <a:off x="3285" y="1702"/>
              <a:ext cx="1875" cy="1140"/>
              <a:chOff x="2824" y="1448"/>
              <a:chExt cx="2028" cy="1232"/>
            </a:xfrm>
          </p:grpSpPr>
          <p:sp>
            <p:nvSpPr>
              <p:cNvPr id="23626" name="AutoShape 106"/>
              <p:cNvSpPr>
                <a:spLocks noChangeArrowheads="1"/>
              </p:cNvSpPr>
              <p:nvPr/>
            </p:nvSpPr>
            <p:spPr bwMode="auto">
              <a:xfrm>
                <a:off x="2824" y="1448"/>
                <a:ext cx="2028" cy="1232"/>
              </a:xfrm>
              <a:prstGeom prst="triangle">
                <a:avLst>
                  <a:gd name="adj" fmla="val 20019"/>
                </a:avLst>
              </a:prstGeom>
              <a:solidFill>
                <a:schemeClr val="accent2"/>
              </a:solidFill>
              <a:ln w="12700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3627" name="Line 107"/>
              <p:cNvSpPr>
                <a:spLocks noChangeShapeType="1"/>
              </p:cNvSpPr>
              <p:nvPr/>
            </p:nvSpPr>
            <p:spPr bwMode="auto">
              <a:xfrm flipV="1">
                <a:off x="3232" y="1448"/>
                <a:ext cx="0" cy="1232"/>
              </a:xfrm>
              <a:prstGeom prst="line">
                <a:avLst/>
              </a:prstGeom>
              <a:noFill/>
              <a:ln w="12700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628" name="Rectangle 108"/>
              <p:cNvSpPr>
                <a:spLocks noChangeArrowheads="1"/>
              </p:cNvSpPr>
              <p:nvPr/>
            </p:nvSpPr>
            <p:spPr bwMode="auto">
              <a:xfrm>
                <a:off x="3232" y="2624"/>
                <a:ext cx="56" cy="56"/>
              </a:xfrm>
              <a:prstGeom prst="rect">
                <a:avLst/>
              </a:prstGeom>
              <a:solidFill>
                <a:schemeClr val="accent2"/>
              </a:solidFill>
              <a:ln w="12700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sp>
          <p:nvSpPr>
            <p:cNvPr id="23581" name="Text Box 109"/>
            <p:cNvSpPr txBox="1">
              <a:spLocks noChangeArrowheads="1"/>
            </p:cNvSpPr>
            <p:nvPr/>
          </p:nvSpPr>
          <p:spPr bwMode="auto">
            <a:xfrm>
              <a:off x="3593" y="2861"/>
              <a:ext cx="206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K</a:t>
              </a:r>
            </a:p>
          </p:txBody>
        </p:sp>
        <p:sp>
          <p:nvSpPr>
            <p:cNvPr id="23582" name="Text Box 110"/>
            <p:cNvSpPr txBox="1">
              <a:spLocks noChangeArrowheads="1"/>
            </p:cNvSpPr>
            <p:nvPr/>
          </p:nvSpPr>
          <p:spPr bwMode="auto">
            <a:xfrm rot="-5396925">
              <a:off x="3440" y="2169"/>
              <a:ext cx="750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2"/>
                  </a:solidFill>
                  <a:latin typeface="Arial" charset="0"/>
                </a:rPr>
                <a:t>Chiều cao</a:t>
              </a:r>
            </a:p>
          </p:txBody>
        </p:sp>
        <p:sp>
          <p:nvSpPr>
            <p:cNvPr id="23583" name="Text Box 111"/>
            <p:cNvSpPr txBox="1">
              <a:spLocks noChangeArrowheads="1"/>
            </p:cNvSpPr>
            <p:nvPr/>
          </p:nvSpPr>
          <p:spPr bwMode="auto">
            <a:xfrm>
              <a:off x="3845" y="2817"/>
              <a:ext cx="682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Cạnh </a:t>
              </a:r>
              <a:r>
                <a:rPr lang="vi-VN">
                  <a:latin typeface="Arial" charset="0"/>
                </a:rPr>
                <a:t>đ</a:t>
              </a:r>
              <a:r>
                <a:rPr lang="en-US">
                  <a:latin typeface="Arial" charset="0"/>
                </a:rPr>
                <a:t>áy</a:t>
              </a:r>
            </a:p>
          </p:txBody>
        </p:sp>
        <p:sp>
          <p:nvSpPr>
            <p:cNvPr id="23584" name="Line 112"/>
            <p:cNvSpPr>
              <a:spLocks noChangeShapeType="1"/>
            </p:cNvSpPr>
            <p:nvPr/>
          </p:nvSpPr>
          <p:spPr bwMode="auto">
            <a:xfrm>
              <a:off x="2608" y="2848"/>
              <a:ext cx="7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585" name="Line 113"/>
            <p:cNvSpPr>
              <a:spLocks noChangeShapeType="1"/>
            </p:cNvSpPr>
            <p:nvPr/>
          </p:nvSpPr>
          <p:spPr bwMode="auto">
            <a:xfrm>
              <a:off x="2608" y="1696"/>
              <a:ext cx="7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586" name="Text Box 114"/>
            <p:cNvSpPr txBox="1">
              <a:spLocks noChangeArrowheads="1"/>
            </p:cNvSpPr>
            <p:nvPr/>
          </p:nvSpPr>
          <p:spPr bwMode="auto">
            <a:xfrm>
              <a:off x="3433" y="2381"/>
              <a:ext cx="193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1</a:t>
              </a:r>
            </a:p>
          </p:txBody>
        </p:sp>
        <p:sp>
          <p:nvSpPr>
            <p:cNvPr id="23587" name="Text Box 115"/>
            <p:cNvSpPr txBox="1">
              <a:spLocks noChangeArrowheads="1"/>
            </p:cNvSpPr>
            <p:nvPr/>
          </p:nvSpPr>
          <p:spPr bwMode="auto">
            <a:xfrm>
              <a:off x="4017" y="2333"/>
              <a:ext cx="193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2</a:t>
              </a:r>
            </a:p>
          </p:txBody>
        </p:sp>
        <p:grpSp>
          <p:nvGrpSpPr>
            <p:cNvPr id="23588" name="Group 116"/>
            <p:cNvGrpSpPr>
              <a:grpSpLocks/>
            </p:cNvGrpSpPr>
            <p:nvPr/>
          </p:nvGrpSpPr>
          <p:grpSpPr bwMode="auto">
            <a:xfrm>
              <a:off x="486" y="1485"/>
              <a:ext cx="2367" cy="1604"/>
              <a:chOff x="318" y="2541"/>
              <a:chExt cx="2367" cy="1604"/>
            </a:xfrm>
          </p:grpSpPr>
          <p:grpSp>
            <p:nvGrpSpPr>
              <p:cNvPr id="23589" name="Group 117"/>
              <p:cNvGrpSpPr>
                <a:grpSpLocks/>
              </p:cNvGrpSpPr>
              <p:nvPr/>
            </p:nvGrpSpPr>
            <p:grpSpPr bwMode="auto">
              <a:xfrm>
                <a:off x="318" y="2541"/>
                <a:ext cx="2367" cy="1604"/>
                <a:chOff x="2566" y="1213"/>
                <a:chExt cx="2559" cy="1734"/>
              </a:xfrm>
            </p:grpSpPr>
            <p:sp>
              <p:nvSpPr>
                <p:cNvPr id="23596" name="Text Box 118"/>
                <p:cNvSpPr txBox="1">
                  <a:spLocks noChangeArrowheads="1"/>
                </p:cNvSpPr>
                <p:nvPr/>
              </p:nvSpPr>
              <p:spPr bwMode="auto">
                <a:xfrm>
                  <a:off x="3117" y="1213"/>
                  <a:ext cx="224" cy="2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A</a:t>
                  </a:r>
                </a:p>
              </p:txBody>
            </p:sp>
            <p:grpSp>
              <p:nvGrpSpPr>
                <p:cNvPr id="23597" name="Group 119"/>
                <p:cNvGrpSpPr>
                  <a:grpSpLocks/>
                </p:cNvGrpSpPr>
                <p:nvPr/>
              </p:nvGrpSpPr>
              <p:grpSpPr bwMode="auto">
                <a:xfrm>
                  <a:off x="2566" y="1238"/>
                  <a:ext cx="2559" cy="1709"/>
                  <a:chOff x="2566" y="1238"/>
                  <a:chExt cx="2559" cy="1709"/>
                </a:xfrm>
              </p:grpSpPr>
              <p:sp>
                <p:nvSpPr>
                  <p:cNvPr id="23598" name="Rectangle 120"/>
                  <p:cNvSpPr>
                    <a:spLocks noChangeArrowheads="1"/>
                  </p:cNvSpPr>
                  <p:nvPr/>
                </p:nvSpPr>
                <p:spPr bwMode="auto">
                  <a:xfrm>
                    <a:off x="2825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3599" name="Rectangle 121"/>
                  <p:cNvSpPr>
                    <a:spLocks noChangeArrowheads="1"/>
                  </p:cNvSpPr>
                  <p:nvPr/>
                </p:nvSpPr>
                <p:spPr bwMode="auto">
                  <a:xfrm>
                    <a:off x="3226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3600" name="Rectangle 122"/>
                  <p:cNvSpPr>
                    <a:spLocks noChangeArrowheads="1"/>
                  </p:cNvSpPr>
                  <p:nvPr/>
                </p:nvSpPr>
                <p:spPr bwMode="auto">
                  <a:xfrm>
                    <a:off x="3635" y="1443"/>
                    <a:ext cx="412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3601" name="Rectangle 123"/>
                  <p:cNvSpPr>
                    <a:spLocks noChangeArrowheads="1"/>
                  </p:cNvSpPr>
                  <p:nvPr/>
                </p:nvSpPr>
                <p:spPr bwMode="auto">
                  <a:xfrm>
                    <a:off x="4036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3602" name="Rectangle 124"/>
                  <p:cNvSpPr>
                    <a:spLocks noChangeArrowheads="1"/>
                  </p:cNvSpPr>
                  <p:nvPr/>
                </p:nvSpPr>
                <p:spPr bwMode="auto">
                  <a:xfrm>
                    <a:off x="4444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3603" name="Rectangle 125"/>
                  <p:cNvSpPr>
                    <a:spLocks noChangeArrowheads="1"/>
                  </p:cNvSpPr>
                  <p:nvPr/>
                </p:nvSpPr>
                <p:spPr bwMode="auto">
                  <a:xfrm>
                    <a:off x="2825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3604" name="Rectangle 126"/>
                  <p:cNvSpPr>
                    <a:spLocks noChangeArrowheads="1"/>
                  </p:cNvSpPr>
                  <p:nvPr/>
                </p:nvSpPr>
                <p:spPr bwMode="auto">
                  <a:xfrm>
                    <a:off x="3226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3605" name="Rectangle 127"/>
                  <p:cNvSpPr>
                    <a:spLocks noChangeArrowheads="1"/>
                  </p:cNvSpPr>
                  <p:nvPr/>
                </p:nvSpPr>
                <p:spPr bwMode="auto">
                  <a:xfrm>
                    <a:off x="3635" y="1859"/>
                    <a:ext cx="412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3606" name="Rectangle 128"/>
                  <p:cNvSpPr>
                    <a:spLocks noChangeArrowheads="1"/>
                  </p:cNvSpPr>
                  <p:nvPr/>
                </p:nvSpPr>
                <p:spPr bwMode="auto">
                  <a:xfrm>
                    <a:off x="4036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3607" name="Rectangle 129"/>
                  <p:cNvSpPr>
                    <a:spLocks noChangeArrowheads="1"/>
                  </p:cNvSpPr>
                  <p:nvPr/>
                </p:nvSpPr>
                <p:spPr bwMode="auto">
                  <a:xfrm>
                    <a:off x="4444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3608" name="Rectangle 130"/>
                  <p:cNvSpPr>
                    <a:spLocks noChangeArrowheads="1"/>
                  </p:cNvSpPr>
                  <p:nvPr/>
                </p:nvSpPr>
                <p:spPr bwMode="auto">
                  <a:xfrm>
                    <a:off x="2825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3609" name="Rectangle 131"/>
                  <p:cNvSpPr>
                    <a:spLocks noChangeArrowheads="1"/>
                  </p:cNvSpPr>
                  <p:nvPr/>
                </p:nvSpPr>
                <p:spPr bwMode="auto">
                  <a:xfrm>
                    <a:off x="3226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3610" name="Rectangle 132"/>
                  <p:cNvSpPr>
                    <a:spLocks noChangeArrowheads="1"/>
                  </p:cNvSpPr>
                  <p:nvPr/>
                </p:nvSpPr>
                <p:spPr bwMode="auto">
                  <a:xfrm>
                    <a:off x="3635" y="2269"/>
                    <a:ext cx="412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3611" name="Rectangle 133"/>
                  <p:cNvSpPr>
                    <a:spLocks noChangeArrowheads="1"/>
                  </p:cNvSpPr>
                  <p:nvPr/>
                </p:nvSpPr>
                <p:spPr bwMode="auto">
                  <a:xfrm>
                    <a:off x="4036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3612" name="Rectangle 134"/>
                  <p:cNvSpPr>
                    <a:spLocks noChangeArrowheads="1"/>
                  </p:cNvSpPr>
                  <p:nvPr/>
                </p:nvSpPr>
                <p:spPr bwMode="auto">
                  <a:xfrm>
                    <a:off x="4444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3613" name="Text Box 1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91" y="1292"/>
                    <a:ext cx="223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E</a:t>
                    </a:r>
                  </a:p>
                </p:txBody>
              </p:sp>
              <p:sp>
                <p:nvSpPr>
                  <p:cNvPr id="23614" name="Text Box 13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66" y="2613"/>
                    <a:ext cx="224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B</a:t>
                    </a:r>
                  </a:p>
                </p:txBody>
              </p:sp>
              <p:sp>
                <p:nvSpPr>
                  <p:cNvPr id="23615" name="Text Box 13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87" y="2604"/>
                    <a:ext cx="233" cy="24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</a:t>
                    </a:r>
                  </a:p>
                </p:txBody>
              </p:sp>
              <p:sp>
                <p:nvSpPr>
                  <p:cNvPr id="23616" name="Text Box 13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94" y="1301"/>
                    <a:ext cx="231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D</a:t>
                    </a:r>
                  </a:p>
                </p:txBody>
              </p:sp>
              <p:sp>
                <p:nvSpPr>
                  <p:cNvPr id="23617" name="Text Box 13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46" y="1238"/>
                    <a:ext cx="738" cy="24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Chiều dài</a:t>
                    </a:r>
                  </a:p>
                </p:txBody>
              </p:sp>
              <p:sp>
                <p:nvSpPr>
                  <p:cNvPr id="23618" name="Text Box 140"/>
                  <p:cNvSpPr txBox="1">
                    <a:spLocks noChangeArrowheads="1"/>
                  </p:cNvSpPr>
                  <p:nvPr/>
                </p:nvSpPr>
                <p:spPr bwMode="auto">
                  <a:xfrm rot="-5396925">
                    <a:off x="2291" y="1811"/>
                    <a:ext cx="903" cy="23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Chiều rộng</a:t>
                    </a:r>
                  </a:p>
                </p:txBody>
              </p:sp>
              <p:grpSp>
                <p:nvGrpSpPr>
                  <p:cNvPr id="23619" name="Group 141"/>
                  <p:cNvGrpSpPr>
                    <a:grpSpLocks/>
                  </p:cNvGrpSpPr>
                  <p:nvPr/>
                </p:nvGrpSpPr>
                <p:grpSpPr bwMode="auto">
                  <a:xfrm>
                    <a:off x="2824" y="1448"/>
                    <a:ext cx="2028" cy="1232"/>
                    <a:chOff x="2824" y="1448"/>
                    <a:chExt cx="2028" cy="1232"/>
                  </a:xfrm>
                </p:grpSpPr>
                <p:sp>
                  <p:nvSpPr>
                    <p:cNvPr id="23623" name="AutoShape 1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4" y="1448"/>
                      <a:ext cx="2028" cy="1232"/>
                    </a:xfrm>
                    <a:prstGeom prst="triangle">
                      <a:avLst>
                        <a:gd name="adj" fmla="val 20019"/>
                      </a:avLst>
                    </a:prstGeom>
                    <a:solidFill>
                      <a:schemeClr val="tx2"/>
                    </a:solidFill>
                    <a:ln w="12700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  <p:sp>
                  <p:nvSpPr>
                    <p:cNvPr id="23624" name="Line 14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232" y="1448"/>
                      <a:ext cx="0" cy="123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25" name="Rectangle 1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32" y="2624"/>
                      <a:ext cx="56" cy="56"/>
                    </a:xfrm>
                    <a:prstGeom prst="rect">
                      <a:avLst/>
                    </a:prstGeom>
                    <a:noFill/>
                    <a:ln w="12700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</p:grpSp>
              <p:sp>
                <p:nvSpPr>
                  <p:cNvPr id="23620" name="Text Box 14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58" y="2701"/>
                    <a:ext cx="232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H</a:t>
                    </a:r>
                  </a:p>
                </p:txBody>
              </p:sp>
              <p:sp>
                <p:nvSpPr>
                  <p:cNvPr id="23621" name="Text Box 146"/>
                  <p:cNvSpPr txBox="1">
                    <a:spLocks noChangeArrowheads="1"/>
                  </p:cNvSpPr>
                  <p:nvPr/>
                </p:nvSpPr>
                <p:spPr bwMode="auto">
                  <a:xfrm rot="-5396925">
                    <a:off x="2992" y="1952"/>
                    <a:ext cx="811" cy="23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solidFill>
                          <a:schemeClr val="accent2"/>
                        </a:solidFill>
                        <a:latin typeface="Arial" charset="0"/>
                      </a:rPr>
                      <a:t>Chiều cao</a:t>
                    </a:r>
                  </a:p>
                </p:txBody>
              </p:sp>
              <p:sp>
                <p:nvSpPr>
                  <p:cNvPr id="23622" name="Text Box 14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30" y="2653"/>
                    <a:ext cx="738" cy="24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Cạnh </a:t>
                    </a:r>
                    <a:r>
                      <a:rPr lang="vi-VN">
                        <a:latin typeface="Arial" charset="0"/>
                      </a:rPr>
                      <a:t>đ</a:t>
                    </a:r>
                    <a:r>
                      <a:rPr lang="en-US">
                        <a:latin typeface="Arial" charset="0"/>
                      </a:rPr>
                      <a:t>áy</a:t>
                    </a:r>
                  </a:p>
                </p:txBody>
              </p:sp>
            </p:grpSp>
          </p:grpSp>
          <p:grpSp>
            <p:nvGrpSpPr>
              <p:cNvPr id="23590" name="Group 148"/>
              <p:cNvGrpSpPr>
                <a:grpSpLocks/>
              </p:cNvGrpSpPr>
              <p:nvPr/>
            </p:nvGrpSpPr>
            <p:grpSpPr bwMode="auto">
              <a:xfrm>
                <a:off x="560" y="2760"/>
                <a:ext cx="1872" cy="1132"/>
                <a:chOff x="560" y="2760"/>
                <a:chExt cx="1872" cy="1132"/>
              </a:xfrm>
            </p:grpSpPr>
            <p:sp>
              <p:nvSpPr>
                <p:cNvPr id="23591" name="AutoShape 149"/>
                <p:cNvSpPr>
                  <a:spLocks noChangeArrowheads="1"/>
                </p:cNvSpPr>
                <p:nvPr/>
              </p:nvSpPr>
              <p:spPr bwMode="auto">
                <a:xfrm rot="10800000">
                  <a:off x="928" y="2760"/>
                  <a:ext cx="1504" cy="1132"/>
                </a:xfrm>
                <a:prstGeom prst="triangle">
                  <a:avLst>
                    <a:gd name="adj" fmla="val 0"/>
                  </a:avLst>
                </a:prstGeom>
                <a:solidFill>
                  <a:schemeClr val="accent2"/>
                </a:solidFill>
                <a:ln w="9525">
                  <a:solidFill>
                    <a:schemeClr val="hlink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3592" name="Text Box 150"/>
                <p:cNvSpPr txBox="1">
                  <a:spLocks noChangeArrowheads="1"/>
                </p:cNvSpPr>
                <p:nvPr/>
              </p:nvSpPr>
              <p:spPr bwMode="auto">
                <a:xfrm>
                  <a:off x="1899" y="3006"/>
                  <a:ext cx="192" cy="2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2</a:t>
                  </a:r>
                </a:p>
              </p:txBody>
            </p:sp>
            <p:grpSp>
              <p:nvGrpSpPr>
                <p:cNvPr id="23593" name="Group 151"/>
                <p:cNvGrpSpPr>
                  <a:grpSpLocks/>
                </p:cNvGrpSpPr>
                <p:nvPr/>
              </p:nvGrpSpPr>
              <p:grpSpPr bwMode="auto">
                <a:xfrm>
                  <a:off x="560" y="2760"/>
                  <a:ext cx="376" cy="1120"/>
                  <a:chOff x="736" y="1704"/>
                  <a:chExt cx="376" cy="1120"/>
                </a:xfrm>
              </p:grpSpPr>
              <p:sp>
                <p:nvSpPr>
                  <p:cNvPr id="23594" name="AutoShape 152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6" y="1704"/>
                    <a:ext cx="376" cy="1120"/>
                  </a:xfrm>
                  <a:prstGeom prst="rtTriangle">
                    <a:avLst/>
                  </a:prstGeom>
                  <a:solidFill>
                    <a:schemeClr val="accent2"/>
                  </a:solidFill>
                  <a:ln w="9525">
                    <a:solidFill>
                      <a:schemeClr val="hlink"/>
                    </a:solidFill>
                    <a:miter lim="800000"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pPr algn="ctr"/>
                    <a:endParaRPr lang="en-US" sz="2400">
                      <a:latin typeface="Arial" charset="0"/>
                    </a:endParaRPr>
                  </a:p>
                </p:txBody>
              </p:sp>
              <p:sp>
                <p:nvSpPr>
                  <p:cNvPr id="23595" name="Text Box 15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65" y="2037"/>
                    <a:ext cx="193" cy="229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1</a:t>
                    </a:r>
                  </a:p>
                </p:txBody>
              </p:sp>
            </p:grpSp>
          </p:grpSp>
        </p:grpSp>
      </p:grpSp>
    </p:spTree>
  </p:cSld>
  <p:clrMapOvr>
    <a:masterClrMapping/>
  </p:clrMapOvr>
  <p:transition spd="med" advClick="0" advTm="10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26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6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08" grpId="0" autoUpdateAnimBg="0"/>
      <p:bldP spid="22609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2590800" y="906463"/>
            <a:ext cx="41449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DIỆN TÍCH HÌNH TAM GIÁC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955675" y="5075238"/>
            <a:ext cx="2559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>
                <a:solidFill>
                  <a:schemeClr val="accent2"/>
                </a:solidFill>
                <a:latin typeface="Arial" charset="0"/>
              </a:rPr>
              <a:t>Nhận xét: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2352675" y="5468938"/>
            <a:ext cx="62674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1800" i="1">
                <a:latin typeface="Arial" charset="0"/>
              </a:rPr>
              <a:t>- Diện tích tam giác ABC (màu xanh) bằng diện tích tam giác MNL (màu vàng). Vậy diện tích hình chữ nhật EDBD có phải chính bằng 2 lần diện tích tam giác ABC (màu xanh) không?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89025" y="2332038"/>
            <a:ext cx="7618413" cy="2366962"/>
            <a:chOff x="486" y="1485"/>
            <a:chExt cx="4935" cy="1604"/>
          </a:xfrm>
        </p:grpSpPr>
        <p:sp>
          <p:nvSpPr>
            <p:cNvPr id="24582" name="Text Box 7"/>
            <p:cNvSpPr txBox="1">
              <a:spLocks noChangeArrowheads="1"/>
            </p:cNvSpPr>
            <p:nvPr/>
          </p:nvSpPr>
          <p:spPr bwMode="auto">
            <a:xfrm>
              <a:off x="3556" y="1485"/>
              <a:ext cx="229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M</a:t>
              </a:r>
            </a:p>
          </p:txBody>
        </p:sp>
        <p:sp>
          <p:nvSpPr>
            <p:cNvPr id="24583" name="Rectangle 8"/>
            <p:cNvSpPr>
              <a:spLocks noChangeArrowheads="1"/>
            </p:cNvSpPr>
            <p:nvPr/>
          </p:nvSpPr>
          <p:spPr bwMode="auto">
            <a:xfrm>
              <a:off x="3286" y="1698"/>
              <a:ext cx="381" cy="3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584" name="Rectangle 9"/>
            <p:cNvSpPr>
              <a:spLocks noChangeArrowheads="1"/>
            </p:cNvSpPr>
            <p:nvPr/>
          </p:nvSpPr>
          <p:spPr bwMode="auto">
            <a:xfrm>
              <a:off x="3656" y="1698"/>
              <a:ext cx="382" cy="3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585" name="Rectangle 10"/>
            <p:cNvSpPr>
              <a:spLocks noChangeArrowheads="1"/>
            </p:cNvSpPr>
            <p:nvPr/>
          </p:nvSpPr>
          <p:spPr bwMode="auto">
            <a:xfrm>
              <a:off x="4035" y="1698"/>
              <a:ext cx="381" cy="3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586" name="Rectangle 11"/>
            <p:cNvSpPr>
              <a:spLocks noChangeArrowheads="1"/>
            </p:cNvSpPr>
            <p:nvPr/>
          </p:nvSpPr>
          <p:spPr bwMode="auto">
            <a:xfrm>
              <a:off x="4405" y="1698"/>
              <a:ext cx="382" cy="3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587" name="Rectangle 12"/>
            <p:cNvSpPr>
              <a:spLocks noChangeArrowheads="1"/>
            </p:cNvSpPr>
            <p:nvPr/>
          </p:nvSpPr>
          <p:spPr bwMode="auto">
            <a:xfrm>
              <a:off x="4783" y="1698"/>
              <a:ext cx="382" cy="3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588" name="Rectangle 13"/>
            <p:cNvSpPr>
              <a:spLocks noChangeArrowheads="1"/>
            </p:cNvSpPr>
            <p:nvPr/>
          </p:nvSpPr>
          <p:spPr bwMode="auto">
            <a:xfrm>
              <a:off x="3286" y="2082"/>
              <a:ext cx="381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589" name="Rectangle 14"/>
            <p:cNvSpPr>
              <a:spLocks noChangeArrowheads="1"/>
            </p:cNvSpPr>
            <p:nvPr/>
          </p:nvSpPr>
          <p:spPr bwMode="auto">
            <a:xfrm>
              <a:off x="3656" y="2082"/>
              <a:ext cx="38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590" name="Rectangle 15"/>
            <p:cNvSpPr>
              <a:spLocks noChangeArrowheads="1"/>
            </p:cNvSpPr>
            <p:nvPr/>
          </p:nvSpPr>
          <p:spPr bwMode="auto">
            <a:xfrm>
              <a:off x="4035" y="2082"/>
              <a:ext cx="381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591" name="Rectangle 16"/>
            <p:cNvSpPr>
              <a:spLocks noChangeArrowheads="1"/>
            </p:cNvSpPr>
            <p:nvPr/>
          </p:nvSpPr>
          <p:spPr bwMode="auto">
            <a:xfrm>
              <a:off x="4405" y="2082"/>
              <a:ext cx="38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592" name="Rectangle 17"/>
            <p:cNvSpPr>
              <a:spLocks noChangeArrowheads="1"/>
            </p:cNvSpPr>
            <p:nvPr/>
          </p:nvSpPr>
          <p:spPr bwMode="auto">
            <a:xfrm>
              <a:off x="4783" y="2082"/>
              <a:ext cx="38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593" name="Rectangle 18"/>
            <p:cNvSpPr>
              <a:spLocks noChangeArrowheads="1"/>
            </p:cNvSpPr>
            <p:nvPr/>
          </p:nvSpPr>
          <p:spPr bwMode="auto">
            <a:xfrm>
              <a:off x="3286" y="2462"/>
              <a:ext cx="381" cy="38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594" name="Rectangle 19"/>
            <p:cNvSpPr>
              <a:spLocks noChangeArrowheads="1"/>
            </p:cNvSpPr>
            <p:nvPr/>
          </p:nvSpPr>
          <p:spPr bwMode="auto">
            <a:xfrm>
              <a:off x="3656" y="2462"/>
              <a:ext cx="382" cy="38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595" name="Rectangle 20"/>
            <p:cNvSpPr>
              <a:spLocks noChangeArrowheads="1"/>
            </p:cNvSpPr>
            <p:nvPr/>
          </p:nvSpPr>
          <p:spPr bwMode="auto">
            <a:xfrm>
              <a:off x="4035" y="2462"/>
              <a:ext cx="381" cy="38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596" name="Rectangle 21"/>
            <p:cNvSpPr>
              <a:spLocks noChangeArrowheads="1"/>
            </p:cNvSpPr>
            <p:nvPr/>
          </p:nvSpPr>
          <p:spPr bwMode="auto">
            <a:xfrm>
              <a:off x="4405" y="2462"/>
              <a:ext cx="382" cy="38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597" name="Rectangle 22"/>
            <p:cNvSpPr>
              <a:spLocks noChangeArrowheads="1"/>
            </p:cNvSpPr>
            <p:nvPr/>
          </p:nvSpPr>
          <p:spPr bwMode="auto">
            <a:xfrm>
              <a:off x="4783" y="2462"/>
              <a:ext cx="382" cy="38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598" name="Text Box 23"/>
            <p:cNvSpPr txBox="1">
              <a:spLocks noChangeArrowheads="1"/>
            </p:cNvSpPr>
            <p:nvPr/>
          </p:nvSpPr>
          <p:spPr bwMode="auto">
            <a:xfrm>
              <a:off x="3068" y="1559"/>
              <a:ext cx="207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P</a:t>
              </a:r>
            </a:p>
          </p:txBody>
        </p:sp>
        <p:sp>
          <p:nvSpPr>
            <p:cNvPr id="24599" name="Text Box 24"/>
            <p:cNvSpPr txBox="1">
              <a:spLocks noChangeArrowheads="1"/>
            </p:cNvSpPr>
            <p:nvPr/>
          </p:nvSpPr>
          <p:spPr bwMode="auto">
            <a:xfrm>
              <a:off x="3046" y="2780"/>
              <a:ext cx="215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N</a:t>
              </a:r>
            </a:p>
          </p:txBody>
        </p:sp>
        <p:sp>
          <p:nvSpPr>
            <p:cNvPr id="24600" name="Text Box 25"/>
            <p:cNvSpPr txBox="1">
              <a:spLocks noChangeArrowheads="1"/>
            </p:cNvSpPr>
            <p:nvPr/>
          </p:nvSpPr>
          <p:spPr bwMode="auto">
            <a:xfrm>
              <a:off x="5192" y="2772"/>
              <a:ext cx="192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L</a:t>
              </a:r>
            </a:p>
          </p:txBody>
        </p:sp>
        <p:sp>
          <p:nvSpPr>
            <p:cNvPr id="24601" name="Text Box 26"/>
            <p:cNvSpPr txBox="1">
              <a:spLocks noChangeArrowheads="1"/>
            </p:cNvSpPr>
            <p:nvPr/>
          </p:nvSpPr>
          <p:spPr bwMode="auto">
            <a:xfrm>
              <a:off x="5199" y="1566"/>
              <a:ext cx="222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Q</a:t>
              </a:r>
            </a:p>
          </p:txBody>
        </p:sp>
        <p:sp>
          <p:nvSpPr>
            <p:cNvPr id="24602" name="Text Box 27"/>
            <p:cNvSpPr txBox="1">
              <a:spLocks noChangeArrowheads="1"/>
            </p:cNvSpPr>
            <p:nvPr/>
          </p:nvSpPr>
          <p:spPr bwMode="auto">
            <a:xfrm>
              <a:off x="3860" y="1507"/>
              <a:ext cx="682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Chiều dài</a:t>
              </a:r>
            </a:p>
          </p:txBody>
        </p:sp>
        <p:sp>
          <p:nvSpPr>
            <p:cNvPr id="24603" name="Text Box 28"/>
            <p:cNvSpPr txBox="1">
              <a:spLocks noChangeArrowheads="1"/>
            </p:cNvSpPr>
            <p:nvPr/>
          </p:nvSpPr>
          <p:spPr bwMode="auto">
            <a:xfrm rot="-5396925">
              <a:off x="2791" y="2039"/>
              <a:ext cx="836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Chiều rộng</a:t>
              </a:r>
            </a:p>
          </p:txBody>
        </p:sp>
        <p:grpSp>
          <p:nvGrpSpPr>
            <p:cNvPr id="24604" name="Group 29"/>
            <p:cNvGrpSpPr>
              <a:grpSpLocks/>
            </p:cNvGrpSpPr>
            <p:nvPr/>
          </p:nvGrpSpPr>
          <p:grpSpPr bwMode="auto">
            <a:xfrm>
              <a:off x="3285" y="1702"/>
              <a:ext cx="1875" cy="1140"/>
              <a:chOff x="2824" y="1448"/>
              <a:chExt cx="2028" cy="1232"/>
            </a:xfrm>
          </p:grpSpPr>
          <p:sp>
            <p:nvSpPr>
              <p:cNvPr id="24650" name="AutoShape 30"/>
              <p:cNvSpPr>
                <a:spLocks noChangeArrowheads="1"/>
              </p:cNvSpPr>
              <p:nvPr/>
            </p:nvSpPr>
            <p:spPr bwMode="auto">
              <a:xfrm>
                <a:off x="2824" y="1448"/>
                <a:ext cx="2028" cy="1232"/>
              </a:xfrm>
              <a:prstGeom prst="triangle">
                <a:avLst>
                  <a:gd name="adj" fmla="val 20019"/>
                </a:avLst>
              </a:prstGeom>
              <a:solidFill>
                <a:schemeClr val="accent2"/>
              </a:solidFill>
              <a:ln w="12700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4651" name="Line 31"/>
              <p:cNvSpPr>
                <a:spLocks noChangeShapeType="1"/>
              </p:cNvSpPr>
              <p:nvPr/>
            </p:nvSpPr>
            <p:spPr bwMode="auto">
              <a:xfrm flipV="1">
                <a:off x="3232" y="1448"/>
                <a:ext cx="0" cy="1232"/>
              </a:xfrm>
              <a:prstGeom prst="line">
                <a:avLst/>
              </a:prstGeom>
              <a:noFill/>
              <a:ln w="12700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4652" name="Rectangle 32"/>
              <p:cNvSpPr>
                <a:spLocks noChangeArrowheads="1"/>
              </p:cNvSpPr>
              <p:nvPr/>
            </p:nvSpPr>
            <p:spPr bwMode="auto">
              <a:xfrm>
                <a:off x="3232" y="2624"/>
                <a:ext cx="56" cy="56"/>
              </a:xfrm>
              <a:prstGeom prst="rect">
                <a:avLst/>
              </a:prstGeom>
              <a:solidFill>
                <a:schemeClr val="accent2"/>
              </a:solidFill>
              <a:ln w="12700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sp>
          <p:nvSpPr>
            <p:cNvPr id="24605" name="Text Box 33"/>
            <p:cNvSpPr txBox="1">
              <a:spLocks noChangeArrowheads="1"/>
            </p:cNvSpPr>
            <p:nvPr/>
          </p:nvSpPr>
          <p:spPr bwMode="auto">
            <a:xfrm>
              <a:off x="3593" y="2861"/>
              <a:ext cx="206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K</a:t>
              </a:r>
            </a:p>
          </p:txBody>
        </p:sp>
        <p:sp>
          <p:nvSpPr>
            <p:cNvPr id="24606" name="Text Box 34"/>
            <p:cNvSpPr txBox="1">
              <a:spLocks noChangeArrowheads="1"/>
            </p:cNvSpPr>
            <p:nvPr/>
          </p:nvSpPr>
          <p:spPr bwMode="auto">
            <a:xfrm rot="-5396925">
              <a:off x="3440" y="2169"/>
              <a:ext cx="750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2"/>
                  </a:solidFill>
                  <a:latin typeface="Arial" charset="0"/>
                </a:rPr>
                <a:t>Chiều cao</a:t>
              </a:r>
            </a:p>
          </p:txBody>
        </p:sp>
        <p:sp>
          <p:nvSpPr>
            <p:cNvPr id="24607" name="Text Box 35"/>
            <p:cNvSpPr txBox="1">
              <a:spLocks noChangeArrowheads="1"/>
            </p:cNvSpPr>
            <p:nvPr/>
          </p:nvSpPr>
          <p:spPr bwMode="auto">
            <a:xfrm>
              <a:off x="3845" y="2817"/>
              <a:ext cx="682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Cạnh </a:t>
              </a:r>
              <a:r>
                <a:rPr lang="vi-VN">
                  <a:latin typeface="Arial" charset="0"/>
                </a:rPr>
                <a:t>đ</a:t>
              </a:r>
              <a:r>
                <a:rPr lang="en-US">
                  <a:latin typeface="Arial" charset="0"/>
                </a:rPr>
                <a:t>áy</a:t>
              </a:r>
            </a:p>
          </p:txBody>
        </p:sp>
        <p:sp>
          <p:nvSpPr>
            <p:cNvPr id="24608" name="Line 36"/>
            <p:cNvSpPr>
              <a:spLocks noChangeShapeType="1"/>
            </p:cNvSpPr>
            <p:nvPr/>
          </p:nvSpPr>
          <p:spPr bwMode="auto">
            <a:xfrm>
              <a:off x="2608" y="2848"/>
              <a:ext cx="7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4609" name="Line 37"/>
            <p:cNvSpPr>
              <a:spLocks noChangeShapeType="1"/>
            </p:cNvSpPr>
            <p:nvPr/>
          </p:nvSpPr>
          <p:spPr bwMode="auto">
            <a:xfrm>
              <a:off x="2608" y="1696"/>
              <a:ext cx="7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4610" name="Text Box 38"/>
            <p:cNvSpPr txBox="1">
              <a:spLocks noChangeArrowheads="1"/>
            </p:cNvSpPr>
            <p:nvPr/>
          </p:nvSpPr>
          <p:spPr bwMode="auto">
            <a:xfrm>
              <a:off x="3433" y="2381"/>
              <a:ext cx="193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1</a:t>
              </a:r>
            </a:p>
          </p:txBody>
        </p:sp>
        <p:sp>
          <p:nvSpPr>
            <p:cNvPr id="24611" name="Text Box 39"/>
            <p:cNvSpPr txBox="1">
              <a:spLocks noChangeArrowheads="1"/>
            </p:cNvSpPr>
            <p:nvPr/>
          </p:nvSpPr>
          <p:spPr bwMode="auto">
            <a:xfrm>
              <a:off x="4017" y="2333"/>
              <a:ext cx="193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2</a:t>
              </a:r>
            </a:p>
          </p:txBody>
        </p:sp>
        <p:grpSp>
          <p:nvGrpSpPr>
            <p:cNvPr id="24612" name="Group 40"/>
            <p:cNvGrpSpPr>
              <a:grpSpLocks/>
            </p:cNvGrpSpPr>
            <p:nvPr/>
          </p:nvGrpSpPr>
          <p:grpSpPr bwMode="auto">
            <a:xfrm>
              <a:off x="486" y="1485"/>
              <a:ext cx="2367" cy="1604"/>
              <a:chOff x="318" y="2541"/>
              <a:chExt cx="2367" cy="1604"/>
            </a:xfrm>
          </p:grpSpPr>
          <p:grpSp>
            <p:nvGrpSpPr>
              <p:cNvPr id="24613" name="Group 41"/>
              <p:cNvGrpSpPr>
                <a:grpSpLocks/>
              </p:cNvGrpSpPr>
              <p:nvPr/>
            </p:nvGrpSpPr>
            <p:grpSpPr bwMode="auto">
              <a:xfrm>
                <a:off x="318" y="2541"/>
                <a:ext cx="2367" cy="1604"/>
                <a:chOff x="2566" y="1213"/>
                <a:chExt cx="2559" cy="1734"/>
              </a:xfrm>
            </p:grpSpPr>
            <p:sp>
              <p:nvSpPr>
                <p:cNvPr id="24620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3117" y="1213"/>
                  <a:ext cx="224" cy="2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A</a:t>
                  </a:r>
                </a:p>
              </p:txBody>
            </p:sp>
            <p:grpSp>
              <p:nvGrpSpPr>
                <p:cNvPr id="24621" name="Group 43"/>
                <p:cNvGrpSpPr>
                  <a:grpSpLocks/>
                </p:cNvGrpSpPr>
                <p:nvPr/>
              </p:nvGrpSpPr>
              <p:grpSpPr bwMode="auto">
                <a:xfrm>
                  <a:off x="2566" y="1238"/>
                  <a:ext cx="2559" cy="1709"/>
                  <a:chOff x="2566" y="1238"/>
                  <a:chExt cx="2559" cy="1709"/>
                </a:xfrm>
              </p:grpSpPr>
              <p:sp>
                <p:nvSpPr>
                  <p:cNvPr id="24622" name="Rectangle 44"/>
                  <p:cNvSpPr>
                    <a:spLocks noChangeArrowheads="1"/>
                  </p:cNvSpPr>
                  <p:nvPr/>
                </p:nvSpPr>
                <p:spPr bwMode="auto">
                  <a:xfrm>
                    <a:off x="2825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4623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3226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4624" name="Rectangle 46"/>
                  <p:cNvSpPr>
                    <a:spLocks noChangeArrowheads="1"/>
                  </p:cNvSpPr>
                  <p:nvPr/>
                </p:nvSpPr>
                <p:spPr bwMode="auto">
                  <a:xfrm>
                    <a:off x="3635" y="1443"/>
                    <a:ext cx="412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4625" name="Rectangle 47"/>
                  <p:cNvSpPr>
                    <a:spLocks noChangeArrowheads="1"/>
                  </p:cNvSpPr>
                  <p:nvPr/>
                </p:nvSpPr>
                <p:spPr bwMode="auto">
                  <a:xfrm>
                    <a:off x="4036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4626" name="Rectangle 48"/>
                  <p:cNvSpPr>
                    <a:spLocks noChangeArrowheads="1"/>
                  </p:cNvSpPr>
                  <p:nvPr/>
                </p:nvSpPr>
                <p:spPr bwMode="auto">
                  <a:xfrm>
                    <a:off x="4444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4627" name="Rectangle 49"/>
                  <p:cNvSpPr>
                    <a:spLocks noChangeArrowheads="1"/>
                  </p:cNvSpPr>
                  <p:nvPr/>
                </p:nvSpPr>
                <p:spPr bwMode="auto">
                  <a:xfrm>
                    <a:off x="2825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4628" name="Rectangle 50"/>
                  <p:cNvSpPr>
                    <a:spLocks noChangeArrowheads="1"/>
                  </p:cNvSpPr>
                  <p:nvPr/>
                </p:nvSpPr>
                <p:spPr bwMode="auto">
                  <a:xfrm>
                    <a:off x="3226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4629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3635" y="1859"/>
                    <a:ext cx="412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4630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4036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4631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4444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4632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2825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4633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3226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4634" name="Rectangle 56"/>
                  <p:cNvSpPr>
                    <a:spLocks noChangeArrowheads="1"/>
                  </p:cNvSpPr>
                  <p:nvPr/>
                </p:nvSpPr>
                <p:spPr bwMode="auto">
                  <a:xfrm>
                    <a:off x="3635" y="2269"/>
                    <a:ext cx="412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4635" name="Rectangle 57"/>
                  <p:cNvSpPr>
                    <a:spLocks noChangeArrowheads="1"/>
                  </p:cNvSpPr>
                  <p:nvPr/>
                </p:nvSpPr>
                <p:spPr bwMode="auto">
                  <a:xfrm>
                    <a:off x="4036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4636" name="Rectangle 58"/>
                  <p:cNvSpPr>
                    <a:spLocks noChangeArrowheads="1"/>
                  </p:cNvSpPr>
                  <p:nvPr/>
                </p:nvSpPr>
                <p:spPr bwMode="auto">
                  <a:xfrm>
                    <a:off x="4444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4637" name="Text Box 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91" y="1292"/>
                    <a:ext cx="223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E</a:t>
                    </a:r>
                  </a:p>
                </p:txBody>
              </p:sp>
              <p:sp>
                <p:nvSpPr>
                  <p:cNvPr id="24638" name="Text Box 6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66" y="2613"/>
                    <a:ext cx="224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B</a:t>
                    </a:r>
                  </a:p>
                </p:txBody>
              </p:sp>
              <p:sp>
                <p:nvSpPr>
                  <p:cNvPr id="24639" name="Text Box 6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87" y="2604"/>
                    <a:ext cx="233" cy="24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</a:t>
                    </a:r>
                  </a:p>
                </p:txBody>
              </p:sp>
              <p:sp>
                <p:nvSpPr>
                  <p:cNvPr id="24640" name="Text Box 6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94" y="1301"/>
                    <a:ext cx="231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D</a:t>
                    </a:r>
                  </a:p>
                </p:txBody>
              </p:sp>
              <p:sp>
                <p:nvSpPr>
                  <p:cNvPr id="24641" name="Text Box 6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46" y="1238"/>
                    <a:ext cx="738" cy="24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Chiều dài</a:t>
                    </a:r>
                  </a:p>
                </p:txBody>
              </p:sp>
              <p:sp>
                <p:nvSpPr>
                  <p:cNvPr id="24642" name="Text Box 64"/>
                  <p:cNvSpPr txBox="1">
                    <a:spLocks noChangeArrowheads="1"/>
                  </p:cNvSpPr>
                  <p:nvPr/>
                </p:nvSpPr>
                <p:spPr bwMode="auto">
                  <a:xfrm rot="-5396925">
                    <a:off x="2291" y="1811"/>
                    <a:ext cx="903" cy="23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Chiều rộng</a:t>
                    </a:r>
                  </a:p>
                </p:txBody>
              </p:sp>
              <p:grpSp>
                <p:nvGrpSpPr>
                  <p:cNvPr id="24643" name="Group 65"/>
                  <p:cNvGrpSpPr>
                    <a:grpSpLocks/>
                  </p:cNvGrpSpPr>
                  <p:nvPr/>
                </p:nvGrpSpPr>
                <p:grpSpPr bwMode="auto">
                  <a:xfrm>
                    <a:off x="2824" y="1448"/>
                    <a:ext cx="2028" cy="1232"/>
                    <a:chOff x="2824" y="1448"/>
                    <a:chExt cx="2028" cy="1232"/>
                  </a:xfrm>
                </p:grpSpPr>
                <p:sp>
                  <p:nvSpPr>
                    <p:cNvPr id="24647" name="AutoShape 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4" y="1448"/>
                      <a:ext cx="2028" cy="1232"/>
                    </a:xfrm>
                    <a:prstGeom prst="triangle">
                      <a:avLst>
                        <a:gd name="adj" fmla="val 20019"/>
                      </a:avLst>
                    </a:prstGeom>
                    <a:solidFill>
                      <a:schemeClr val="tx2"/>
                    </a:solidFill>
                    <a:ln w="12700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  <p:sp>
                  <p:nvSpPr>
                    <p:cNvPr id="24648" name="Line 6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232" y="1448"/>
                      <a:ext cx="0" cy="123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4649" name="Rectangle 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32" y="2624"/>
                      <a:ext cx="56" cy="56"/>
                    </a:xfrm>
                    <a:prstGeom prst="rect">
                      <a:avLst/>
                    </a:prstGeom>
                    <a:noFill/>
                    <a:ln w="12700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</p:grpSp>
              <p:sp>
                <p:nvSpPr>
                  <p:cNvPr id="24644" name="Text Box 6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58" y="2701"/>
                    <a:ext cx="232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H</a:t>
                    </a:r>
                  </a:p>
                </p:txBody>
              </p:sp>
              <p:sp>
                <p:nvSpPr>
                  <p:cNvPr id="24645" name="Text Box 70"/>
                  <p:cNvSpPr txBox="1">
                    <a:spLocks noChangeArrowheads="1"/>
                  </p:cNvSpPr>
                  <p:nvPr/>
                </p:nvSpPr>
                <p:spPr bwMode="auto">
                  <a:xfrm rot="-5396925">
                    <a:off x="2992" y="1952"/>
                    <a:ext cx="811" cy="23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solidFill>
                          <a:schemeClr val="accent2"/>
                        </a:solidFill>
                        <a:latin typeface="Arial" charset="0"/>
                      </a:rPr>
                      <a:t>Chiều cao</a:t>
                    </a:r>
                  </a:p>
                </p:txBody>
              </p:sp>
              <p:sp>
                <p:nvSpPr>
                  <p:cNvPr id="24646" name="Text Box 7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30" y="2653"/>
                    <a:ext cx="738" cy="24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Cạnh </a:t>
                    </a:r>
                    <a:r>
                      <a:rPr lang="vi-VN">
                        <a:latin typeface="Arial" charset="0"/>
                      </a:rPr>
                      <a:t>đ</a:t>
                    </a:r>
                    <a:r>
                      <a:rPr lang="en-US">
                        <a:latin typeface="Arial" charset="0"/>
                      </a:rPr>
                      <a:t>áy</a:t>
                    </a:r>
                  </a:p>
                </p:txBody>
              </p:sp>
            </p:grpSp>
          </p:grpSp>
          <p:grpSp>
            <p:nvGrpSpPr>
              <p:cNvPr id="24614" name="Group 72"/>
              <p:cNvGrpSpPr>
                <a:grpSpLocks/>
              </p:cNvGrpSpPr>
              <p:nvPr/>
            </p:nvGrpSpPr>
            <p:grpSpPr bwMode="auto">
              <a:xfrm>
                <a:off x="560" y="2760"/>
                <a:ext cx="1872" cy="1132"/>
                <a:chOff x="560" y="2760"/>
                <a:chExt cx="1872" cy="1132"/>
              </a:xfrm>
            </p:grpSpPr>
            <p:sp>
              <p:nvSpPr>
                <p:cNvPr id="24615" name="AutoShape 73"/>
                <p:cNvSpPr>
                  <a:spLocks noChangeArrowheads="1"/>
                </p:cNvSpPr>
                <p:nvPr/>
              </p:nvSpPr>
              <p:spPr bwMode="auto">
                <a:xfrm rot="10800000">
                  <a:off x="928" y="2760"/>
                  <a:ext cx="1504" cy="1132"/>
                </a:xfrm>
                <a:prstGeom prst="triangle">
                  <a:avLst>
                    <a:gd name="adj" fmla="val 0"/>
                  </a:avLst>
                </a:prstGeom>
                <a:solidFill>
                  <a:schemeClr val="accent2"/>
                </a:solidFill>
                <a:ln w="9525">
                  <a:solidFill>
                    <a:schemeClr val="hlink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4616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1899" y="3006"/>
                  <a:ext cx="192" cy="2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2</a:t>
                  </a:r>
                </a:p>
              </p:txBody>
            </p:sp>
            <p:grpSp>
              <p:nvGrpSpPr>
                <p:cNvPr id="24617" name="Group 75"/>
                <p:cNvGrpSpPr>
                  <a:grpSpLocks/>
                </p:cNvGrpSpPr>
                <p:nvPr/>
              </p:nvGrpSpPr>
              <p:grpSpPr bwMode="auto">
                <a:xfrm>
                  <a:off x="560" y="2760"/>
                  <a:ext cx="376" cy="1120"/>
                  <a:chOff x="736" y="1704"/>
                  <a:chExt cx="376" cy="1120"/>
                </a:xfrm>
              </p:grpSpPr>
              <p:sp>
                <p:nvSpPr>
                  <p:cNvPr id="24618" name="AutoShape 76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6" y="1704"/>
                    <a:ext cx="376" cy="1120"/>
                  </a:xfrm>
                  <a:prstGeom prst="rtTriangle">
                    <a:avLst/>
                  </a:prstGeom>
                  <a:solidFill>
                    <a:schemeClr val="accent2"/>
                  </a:solidFill>
                  <a:ln w="9525">
                    <a:solidFill>
                      <a:schemeClr val="hlink"/>
                    </a:solidFill>
                    <a:miter lim="800000"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pPr algn="ctr"/>
                    <a:endParaRPr lang="en-US" sz="2400">
                      <a:latin typeface="Arial" charset="0"/>
                    </a:endParaRPr>
                  </a:p>
                </p:txBody>
              </p:sp>
              <p:sp>
                <p:nvSpPr>
                  <p:cNvPr id="24619" name="Text Box 7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65" y="2037"/>
                    <a:ext cx="193" cy="229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1</a:t>
                    </a:r>
                  </a:p>
                </p:txBody>
              </p:sp>
            </p:grpSp>
          </p:grpSp>
        </p:grpSp>
      </p:grpSp>
    </p:spTree>
  </p:cSld>
  <p:clrMapOvr>
    <a:masterClrMapping/>
  </p:clrMapOvr>
  <p:transition spd="med" advClick="0" advTm="10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autoUpdateAnimBg="0"/>
      <p:bldP spid="23557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2590800" y="906463"/>
            <a:ext cx="41449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DIỆN TÍCH HÌNH TAM GIÁC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955675" y="5075238"/>
            <a:ext cx="2559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>
                <a:solidFill>
                  <a:schemeClr val="accent2"/>
                </a:solidFill>
                <a:latin typeface="Arial" charset="0"/>
              </a:rPr>
              <a:t>Nhận xét: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2352675" y="5468938"/>
            <a:ext cx="62674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1800" i="1">
                <a:latin typeface="Arial" charset="0"/>
              </a:rPr>
              <a:t>- Diện tích hình chữ nhật EDBD có chính bằng 2 lần diện tích tam giác ABC (màu xanh). Vậy diện tích tam giác ABC (màu xanh) bằng 1/2 diện tích hình chữ nhật EDBC. </a:t>
            </a:r>
          </a:p>
        </p:txBody>
      </p:sp>
      <p:grpSp>
        <p:nvGrpSpPr>
          <p:cNvPr id="2" name="Group 79"/>
          <p:cNvGrpSpPr>
            <a:grpSpLocks/>
          </p:cNvGrpSpPr>
          <p:nvPr/>
        </p:nvGrpSpPr>
        <p:grpSpPr bwMode="auto">
          <a:xfrm>
            <a:off x="1089025" y="2332038"/>
            <a:ext cx="7618413" cy="2366962"/>
            <a:chOff x="686" y="1469"/>
            <a:chExt cx="4799" cy="1491"/>
          </a:xfrm>
        </p:grpSpPr>
        <p:sp>
          <p:nvSpPr>
            <p:cNvPr id="25606" name="Text Box 7"/>
            <p:cNvSpPr txBox="1">
              <a:spLocks noChangeArrowheads="1"/>
            </p:cNvSpPr>
            <p:nvPr/>
          </p:nvSpPr>
          <p:spPr bwMode="auto">
            <a:xfrm>
              <a:off x="3671" y="1469"/>
              <a:ext cx="22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M</a:t>
              </a:r>
            </a:p>
          </p:txBody>
        </p:sp>
        <p:sp>
          <p:nvSpPr>
            <p:cNvPr id="25607" name="Rectangle 8"/>
            <p:cNvSpPr>
              <a:spLocks noChangeArrowheads="1"/>
            </p:cNvSpPr>
            <p:nvPr/>
          </p:nvSpPr>
          <p:spPr bwMode="auto">
            <a:xfrm>
              <a:off x="3409" y="1667"/>
              <a:ext cx="370" cy="3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08" name="Rectangle 9"/>
            <p:cNvSpPr>
              <a:spLocks noChangeArrowheads="1"/>
            </p:cNvSpPr>
            <p:nvPr/>
          </p:nvSpPr>
          <p:spPr bwMode="auto">
            <a:xfrm>
              <a:off x="3769" y="1667"/>
              <a:ext cx="371" cy="3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09" name="Rectangle 10"/>
            <p:cNvSpPr>
              <a:spLocks noChangeArrowheads="1"/>
            </p:cNvSpPr>
            <p:nvPr/>
          </p:nvSpPr>
          <p:spPr bwMode="auto">
            <a:xfrm>
              <a:off x="4137" y="1667"/>
              <a:ext cx="371" cy="3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10" name="Rectangle 11"/>
            <p:cNvSpPr>
              <a:spLocks noChangeArrowheads="1"/>
            </p:cNvSpPr>
            <p:nvPr/>
          </p:nvSpPr>
          <p:spPr bwMode="auto">
            <a:xfrm>
              <a:off x="4497" y="1667"/>
              <a:ext cx="371" cy="3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11" name="Rectangle 12"/>
            <p:cNvSpPr>
              <a:spLocks noChangeArrowheads="1"/>
            </p:cNvSpPr>
            <p:nvPr/>
          </p:nvSpPr>
          <p:spPr bwMode="auto">
            <a:xfrm>
              <a:off x="4865" y="1667"/>
              <a:ext cx="371" cy="3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12" name="Rectangle 13"/>
            <p:cNvSpPr>
              <a:spLocks noChangeArrowheads="1"/>
            </p:cNvSpPr>
            <p:nvPr/>
          </p:nvSpPr>
          <p:spPr bwMode="auto">
            <a:xfrm>
              <a:off x="3409" y="2024"/>
              <a:ext cx="370" cy="35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13" name="Rectangle 14"/>
            <p:cNvSpPr>
              <a:spLocks noChangeArrowheads="1"/>
            </p:cNvSpPr>
            <p:nvPr/>
          </p:nvSpPr>
          <p:spPr bwMode="auto">
            <a:xfrm>
              <a:off x="3769" y="2024"/>
              <a:ext cx="371" cy="35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14" name="Rectangle 15"/>
            <p:cNvSpPr>
              <a:spLocks noChangeArrowheads="1"/>
            </p:cNvSpPr>
            <p:nvPr/>
          </p:nvSpPr>
          <p:spPr bwMode="auto">
            <a:xfrm>
              <a:off x="4137" y="2024"/>
              <a:ext cx="371" cy="35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15" name="Rectangle 16"/>
            <p:cNvSpPr>
              <a:spLocks noChangeArrowheads="1"/>
            </p:cNvSpPr>
            <p:nvPr/>
          </p:nvSpPr>
          <p:spPr bwMode="auto">
            <a:xfrm>
              <a:off x="4497" y="2024"/>
              <a:ext cx="371" cy="35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16" name="Rectangle 17"/>
            <p:cNvSpPr>
              <a:spLocks noChangeArrowheads="1"/>
            </p:cNvSpPr>
            <p:nvPr/>
          </p:nvSpPr>
          <p:spPr bwMode="auto">
            <a:xfrm>
              <a:off x="4865" y="2024"/>
              <a:ext cx="371" cy="35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17" name="Rectangle 18"/>
            <p:cNvSpPr>
              <a:spLocks noChangeArrowheads="1"/>
            </p:cNvSpPr>
            <p:nvPr/>
          </p:nvSpPr>
          <p:spPr bwMode="auto">
            <a:xfrm>
              <a:off x="3409" y="2377"/>
              <a:ext cx="370" cy="3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18" name="Rectangle 19"/>
            <p:cNvSpPr>
              <a:spLocks noChangeArrowheads="1"/>
            </p:cNvSpPr>
            <p:nvPr/>
          </p:nvSpPr>
          <p:spPr bwMode="auto">
            <a:xfrm>
              <a:off x="3769" y="2377"/>
              <a:ext cx="371" cy="3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19" name="Rectangle 20"/>
            <p:cNvSpPr>
              <a:spLocks noChangeArrowheads="1"/>
            </p:cNvSpPr>
            <p:nvPr/>
          </p:nvSpPr>
          <p:spPr bwMode="auto">
            <a:xfrm>
              <a:off x="4137" y="2377"/>
              <a:ext cx="371" cy="3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20" name="Rectangle 21"/>
            <p:cNvSpPr>
              <a:spLocks noChangeArrowheads="1"/>
            </p:cNvSpPr>
            <p:nvPr/>
          </p:nvSpPr>
          <p:spPr bwMode="auto">
            <a:xfrm>
              <a:off x="4497" y="2377"/>
              <a:ext cx="371" cy="3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21" name="Rectangle 22"/>
            <p:cNvSpPr>
              <a:spLocks noChangeArrowheads="1"/>
            </p:cNvSpPr>
            <p:nvPr/>
          </p:nvSpPr>
          <p:spPr bwMode="auto">
            <a:xfrm>
              <a:off x="4865" y="2377"/>
              <a:ext cx="371" cy="3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22" name="Text Box 23"/>
            <p:cNvSpPr txBox="1">
              <a:spLocks noChangeArrowheads="1"/>
            </p:cNvSpPr>
            <p:nvPr/>
          </p:nvSpPr>
          <p:spPr bwMode="auto">
            <a:xfrm>
              <a:off x="3197" y="1538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P</a:t>
              </a:r>
            </a:p>
          </p:txBody>
        </p:sp>
        <p:sp>
          <p:nvSpPr>
            <p:cNvPr id="25623" name="Text Box 24"/>
            <p:cNvSpPr txBox="1">
              <a:spLocks noChangeArrowheads="1"/>
            </p:cNvSpPr>
            <p:nvPr/>
          </p:nvSpPr>
          <p:spPr bwMode="auto">
            <a:xfrm>
              <a:off x="3175" y="2673"/>
              <a:ext cx="20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N</a:t>
              </a:r>
            </a:p>
          </p:txBody>
        </p:sp>
        <p:sp>
          <p:nvSpPr>
            <p:cNvPr id="25624" name="Text Box 25"/>
            <p:cNvSpPr txBox="1">
              <a:spLocks noChangeArrowheads="1"/>
            </p:cNvSpPr>
            <p:nvPr/>
          </p:nvSpPr>
          <p:spPr bwMode="auto">
            <a:xfrm>
              <a:off x="5262" y="2665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L</a:t>
              </a:r>
            </a:p>
          </p:txBody>
        </p:sp>
        <p:sp>
          <p:nvSpPr>
            <p:cNvPr id="25625" name="Text Box 26"/>
            <p:cNvSpPr txBox="1">
              <a:spLocks noChangeArrowheads="1"/>
            </p:cNvSpPr>
            <p:nvPr/>
          </p:nvSpPr>
          <p:spPr bwMode="auto">
            <a:xfrm>
              <a:off x="5269" y="1544"/>
              <a:ext cx="2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Q</a:t>
              </a:r>
            </a:p>
          </p:txBody>
        </p:sp>
        <p:sp>
          <p:nvSpPr>
            <p:cNvPr id="25626" name="Text Box 27"/>
            <p:cNvSpPr txBox="1">
              <a:spLocks noChangeArrowheads="1"/>
            </p:cNvSpPr>
            <p:nvPr/>
          </p:nvSpPr>
          <p:spPr bwMode="auto">
            <a:xfrm>
              <a:off x="3967" y="1489"/>
              <a:ext cx="66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Chiều dài</a:t>
              </a:r>
            </a:p>
          </p:txBody>
        </p:sp>
        <p:sp>
          <p:nvSpPr>
            <p:cNvPr id="25627" name="Text Box 28"/>
            <p:cNvSpPr txBox="1">
              <a:spLocks noChangeArrowheads="1"/>
            </p:cNvSpPr>
            <p:nvPr/>
          </p:nvSpPr>
          <p:spPr bwMode="auto">
            <a:xfrm rot="-5396925">
              <a:off x="2945" y="1979"/>
              <a:ext cx="77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Chiều rộng</a:t>
              </a:r>
            </a:p>
          </p:txBody>
        </p:sp>
        <p:sp>
          <p:nvSpPr>
            <p:cNvPr id="25628" name="Text Box 33"/>
            <p:cNvSpPr txBox="1">
              <a:spLocks noChangeArrowheads="1"/>
            </p:cNvSpPr>
            <p:nvPr/>
          </p:nvSpPr>
          <p:spPr bwMode="auto">
            <a:xfrm>
              <a:off x="3707" y="2748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K</a:t>
              </a:r>
            </a:p>
          </p:txBody>
        </p:sp>
        <p:sp>
          <p:nvSpPr>
            <p:cNvPr id="25629" name="Line 36"/>
            <p:cNvSpPr>
              <a:spLocks noChangeShapeType="1"/>
            </p:cNvSpPr>
            <p:nvPr/>
          </p:nvSpPr>
          <p:spPr bwMode="auto">
            <a:xfrm>
              <a:off x="2750" y="2736"/>
              <a:ext cx="7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630" name="Line 37"/>
            <p:cNvSpPr>
              <a:spLocks noChangeShapeType="1"/>
            </p:cNvSpPr>
            <p:nvPr/>
          </p:nvSpPr>
          <p:spPr bwMode="auto">
            <a:xfrm>
              <a:off x="2750" y="1665"/>
              <a:ext cx="7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25631" name="Group 40"/>
            <p:cNvGrpSpPr>
              <a:grpSpLocks/>
            </p:cNvGrpSpPr>
            <p:nvPr/>
          </p:nvGrpSpPr>
          <p:grpSpPr bwMode="auto">
            <a:xfrm>
              <a:off x="686" y="1469"/>
              <a:ext cx="2302" cy="1491"/>
              <a:chOff x="318" y="2541"/>
              <a:chExt cx="2367" cy="1604"/>
            </a:xfrm>
          </p:grpSpPr>
          <p:grpSp>
            <p:nvGrpSpPr>
              <p:cNvPr id="25632" name="Group 41"/>
              <p:cNvGrpSpPr>
                <a:grpSpLocks/>
              </p:cNvGrpSpPr>
              <p:nvPr/>
            </p:nvGrpSpPr>
            <p:grpSpPr bwMode="auto">
              <a:xfrm>
                <a:off x="318" y="2541"/>
                <a:ext cx="2367" cy="1604"/>
                <a:chOff x="2566" y="1213"/>
                <a:chExt cx="2559" cy="1734"/>
              </a:xfrm>
            </p:grpSpPr>
            <p:sp>
              <p:nvSpPr>
                <p:cNvPr id="25639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3117" y="1213"/>
                  <a:ext cx="224" cy="2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A</a:t>
                  </a:r>
                </a:p>
              </p:txBody>
            </p:sp>
            <p:grpSp>
              <p:nvGrpSpPr>
                <p:cNvPr id="25640" name="Group 43"/>
                <p:cNvGrpSpPr>
                  <a:grpSpLocks/>
                </p:cNvGrpSpPr>
                <p:nvPr/>
              </p:nvGrpSpPr>
              <p:grpSpPr bwMode="auto">
                <a:xfrm>
                  <a:off x="2566" y="1238"/>
                  <a:ext cx="2559" cy="1709"/>
                  <a:chOff x="2566" y="1238"/>
                  <a:chExt cx="2559" cy="1709"/>
                </a:xfrm>
              </p:grpSpPr>
              <p:sp>
                <p:nvSpPr>
                  <p:cNvPr id="25641" name="Rectangle 44"/>
                  <p:cNvSpPr>
                    <a:spLocks noChangeArrowheads="1"/>
                  </p:cNvSpPr>
                  <p:nvPr/>
                </p:nvSpPr>
                <p:spPr bwMode="auto">
                  <a:xfrm>
                    <a:off x="2825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5642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3226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5643" name="Rectangle 46"/>
                  <p:cNvSpPr>
                    <a:spLocks noChangeArrowheads="1"/>
                  </p:cNvSpPr>
                  <p:nvPr/>
                </p:nvSpPr>
                <p:spPr bwMode="auto">
                  <a:xfrm>
                    <a:off x="3635" y="1443"/>
                    <a:ext cx="412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5644" name="Rectangle 47"/>
                  <p:cNvSpPr>
                    <a:spLocks noChangeArrowheads="1"/>
                  </p:cNvSpPr>
                  <p:nvPr/>
                </p:nvSpPr>
                <p:spPr bwMode="auto">
                  <a:xfrm>
                    <a:off x="4036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5645" name="Rectangle 48"/>
                  <p:cNvSpPr>
                    <a:spLocks noChangeArrowheads="1"/>
                  </p:cNvSpPr>
                  <p:nvPr/>
                </p:nvSpPr>
                <p:spPr bwMode="auto">
                  <a:xfrm>
                    <a:off x="4444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5646" name="Rectangle 49"/>
                  <p:cNvSpPr>
                    <a:spLocks noChangeArrowheads="1"/>
                  </p:cNvSpPr>
                  <p:nvPr/>
                </p:nvSpPr>
                <p:spPr bwMode="auto">
                  <a:xfrm>
                    <a:off x="2825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5647" name="Rectangle 50"/>
                  <p:cNvSpPr>
                    <a:spLocks noChangeArrowheads="1"/>
                  </p:cNvSpPr>
                  <p:nvPr/>
                </p:nvSpPr>
                <p:spPr bwMode="auto">
                  <a:xfrm>
                    <a:off x="3226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5648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3635" y="1859"/>
                    <a:ext cx="412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5649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4036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5650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4444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5651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2825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5652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3226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5653" name="Rectangle 56"/>
                  <p:cNvSpPr>
                    <a:spLocks noChangeArrowheads="1"/>
                  </p:cNvSpPr>
                  <p:nvPr/>
                </p:nvSpPr>
                <p:spPr bwMode="auto">
                  <a:xfrm>
                    <a:off x="3635" y="2269"/>
                    <a:ext cx="412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5654" name="Rectangle 57"/>
                  <p:cNvSpPr>
                    <a:spLocks noChangeArrowheads="1"/>
                  </p:cNvSpPr>
                  <p:nvPr/>
                </p:nvSpPr>
                <p:spPr bwMode="auto">
                  <a:xfrm>
                    <a:off x="4036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5655" name="Rectangle 58"/>
                  <p:cNvSpPr>
                    <a:spLocks noChangeArrowheads="1"/>
                  </p:cNvSpPr>
                  <p:nvPr/>
                </p:nvSpPr>
                <p:spPr bwMode="auto">
                  <a:xfrm>
                    <a:off x="4444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5656" name="Text Box 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91" y="1292"/>
                    <a:ext cx="223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E</a:t>
                    </a:r>
                  </a:p>
                </p:txBody>
              </p:sp>
              <p:sp>
                <p:nvSpPr>
                  <p:cNvPr id="25657" name="Text Box 6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66" y="2613"/>
                    <a:ext cx="224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B</a:t>
                    </a:r>
                  </a:p>
                </p:txBody>
              </p:sp>
              <p:sp>
                <p:nvSpPr>
                  <p:cNvPr id="25658" name="Text Box 6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87" y="2604"/>
                    <a:ext cx="233" cy="24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</a:t>
                    </a:r>
                  </a:p>
                </p:txBody>
              </p:sp>
              <p:sp>
                <p:nvSpPr>
                  <p:cNvPr id="25659" name="Text Box 6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94" y="1301"/>
                    <a:ext cx="231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D</a:t>
                    </a:r>
                  </a:p>
                </p:txBody>
              </p:sp>
              <p:sp>
                <p:nvSpPr>
                  <p:cNvPr id="25660" name="Text Box 6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46" y="1238"/>
                    <a:ext cx="738" cy="24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Chiều dài</a:t>
                    </a:r>
                  </a:p>
                </p:txBody>
              </p:sp>
              <p:sp>
                <p:nvSpPr>
                  <p:cNvPr id="25661" name="Text Box 64"/>
                  <p:cNvSpPr txBox="1">
                    <a:spLocks noChangeArrowheads="1"/>
                  </p:cNvSpPr>
                  <p:nvPr/>
                </p:nvSpPr>
                <p:spPr bwMode="auto">
                  <a:xfrm rot="-5396925">
                    <a:off x="2291" y="1811"/>
                    <a:ext cx="903" cy="23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Chiều rộng</a:t>
                    </a:r>
                  </a:p>
                </p:txBody>
              </p:sp>
              <p:grpSp>
                <p:nvGrpSpPr>
                  <p:cNvPr id="25662" name="Group 65"/>
                  <p:cNvGrpSpPr>
                    <a:grpSpLocks/>
                  </p:cNvGrpSpPr>
                  <p:nvPr/>
                </p:nvGrpSpPr>
                <p:grpSpPr bwMode="auto">
                  <a:xfrm>
                    <a:off x="2824" y="1448"/>
                    <a:ext cx="2028" cy="1232"/>
                    <a:chOff x="2824" y="1448"/>
                    <a:chExt cx="2028" cy="1232"/>
                  </a:xfrm>
                </p:grpSpPr>
                <p:sp>
                  <p:nvSpPr>
                    <p:cNvPr id="25666" name="AutoShape 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4" y="1448"/>
                      <a:ext cx="2028" cy="1232"/>
                    </a:xfrm>
                    <a:prstGeom prst="triangle">
                      <a:avLst>
                        <a:gd name="adj" fmla="val 20019"/>
                      </a:avLst>
                    </a:prstGeom>
                    <a:solidFill>
                      <a:schemeClr val="tx2"/>
                    </a:solidFill>
                    <a:ln w="12700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  <p:sp>
                  <p:nvSpPr>
                    <p:cNvPr id="25667" name="Line 6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232" y="1448"/>
                      <a:ext cx="0" cy="123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668" name="Rectangle 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32" y="2624"/>
                      <a:ext cx="56" cy="56"/>
                    </a:xfrm>
                    <a:prstGeom prst="rect">
                      <a:avLst/>
                    </a:prstGeom>
                    <a:noFill/>
                    <a:ln w="12700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</p:grpSp>
              <p:sp>
                <p:nvSpPr>
                  <p:cNvPr id="25663" name="Text Box 6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58" y="2701"/>
                    <a:ext cx="232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H</a:t>
                    </a:r>
                  </a:p>
                </p:txBody>
              </p:sp>
              <p:sp>
                <p:nvSpPr>
                  <p:cNvPr id="25664" name="Text Box 70"/>
                  <p:cNvSpPr txBox="1">
                    <a:spLocks noChangeArrowheads="1"/>
                  </p:cNvSpPr>
                  <p:nvPr/>
                </p:nvSpPr>
                <p:spPr bwMode="auto">
                  <a:xfrm rot="-5396925">
                    <a:off x="2992" y="1952"/>
                    <a:ext cx="811" cy="23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solidFill>
                          <a:schemeClr val="accent2"/>
                        </a:solidFill>
                        <a:latin typeface="Arial" charset="0"/>
                      </a:rPr>
                      <a:t>Chiều cao</a:t>
                    </a:r>
                  </a:p>
                </p:txBody>
              </p:sp>
              <p:sp>
                <p:nvSpPr>
                  <p:cNvPr id="25665" name="Text Box 7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30" y="2653"/>
                    <a:ext cx="738" cy="24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Cạnh </a:t>
                    </a:r>
                    <a:r>
                      <a:rPr lang="vi-VN">
                        <a:latin typeface="Arial" charset="0"/>
                      </a:rPr>
                      <a:t>đ</a:t>
                    </a:r>
                    <a:r>
                      <a:rPr lang="en-US">
                        <a:latin typeface="Arial" charset="0"/>
                      </a:rPr>
                      <a:t>áy</a:t>
                    </a:r>
                  </a:p>
                </p:txBody>
              </p:sp>
            </p:grpSp>
          </p:grpSp>
          <p:grpSp>
            <p:nvGrpSpPr>
              <p:cNvPr id="25633" name="Group 72"/>
              <p:cNvGrpSpPr>
                <a:grpSpLocks/>
              </p:cNvGrpSpPr>
              <p:nvPr/>
            </p:nvGrpSpPr>
            <p:grpSpPr bwMode="auto">
              <a:xfrm>
                <a:off x="560" y="2760"/>
                <a:ext cx="1872" cy="1132"/>
                <a:chOff x="560" y="2760"/>
                <a:chExt cx="1872" cy="1132"/>
              </a:xfrm>
            </p:grpSpPr>
            <p:sp>
              <p:nvSpPr>
                <p:cNvPr id="25634" name="AutoShape 73"/>
                <p:cNvSpPr>
                  <a:spLocks noChangeArrowheads="1"/>
                </p:cNvSpPr>
                <p:nvPr/>
              </p:nvSpPr>
              <p:spPr bwMode="auto">
                <a:xfrm rot="10800000">
                  <a:off x="928" y="2760"/>
                  <a:ext cx="1504" cy="1132"/>
                </a:xfrm>
                <a:prstGeom prst="triangle">
                  <a:avLst>
                    <a:gd name="adj" fmla="val 0"/>
                  </a:avLst>
                </a:prstGeom>
                <a:solidFill>
                  <a:schemeClr val="accent2"/>
                </a:solidFill>
                <a:ln w="9525">
                  <a:solidFill>
                    <a:schemeClr val="hlink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5635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1899" y="3006"/>
                  <a:ext cx="192" cy="2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2</a:t>
                  </a:r>
                </a:p>
              </p:txBody>
            </p:sp>
            <p:grpSp>
              <p:nvGrpSpPr>
                <p:cNvPr id="25636" name="Group 75"/>
                <p:cNvGrpSpPr>
                  <a:grpSpLocks/>
                </p:cNvGrpSpPr>
                <p:nvPr/>
              </p:nvGrpSpPr>
              <p:grpSpPr bwMode="auto">
                <a:xfrm>
                  <a:off x="560" y="2760"/>
                  <a:ext cx="376" cy="1120"/>
                  <a:chOff x="736" y="1704"/>
                  <a:chExt cx="376" cy="1120"/>
                </a:xfrm>
              </p:grpSpPr>
              <p:sp>
                <p:nvSpPr>
                  <p:cNvPr id="25637" name="AutoShape 76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6" y="1704"/>
                    <a:ext cx="376" cy="1120"/>
                  </a:xfrm>
                  <a:prstGeom prst="rtTriangle">
                    <a:avLst/>
                  </a:prstGeom>
                  <a:solidFill>
                    <a:schemeClr val="accent2"/>
                  </a:solidFill>
                  <a:ln w="9525">
                    <a:solidFill>
                      <a:schemeClr val="hlink"/>
                    </a:solidFill>
                    <a:miter lim="800000"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pPr algn="ctr"/>
                    <a:endParaRPr lang="en-US" sz="2400">
                      <a:latin typeface="Arial" charset="0"/>
                    </a:endParaRPr>
                  </a:p>
                </p:txBody>
              </p:sp>
              <p:sp>
                <p:nvSpPr>
                  <p:cNvPr id="25638" name="Text Box 7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65" y="2037"/>
                    <a:ext cx="193" cy="229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1</a:t>
                    </a:r>
                  </a:p>
                </p:txBody>
              </p:sp>
            </p:grpSp>
          </p:grpSp>
        </p:grpSp>
      </p:grpSp>
    </p:spTree>
  </p:cSld>
  <p:clrMapOvr>
    <a:masterClrMapping/>
  </p:clrMapOvr>
  <p:transition spd="med" advClick="0" advTm="10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utoUpdateAnimBg="0"/>
      <p:bldP spid="24581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2590800" y="906463"/>
            <a:ext cx="41449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DIỆN TÍCH HÌNH TAM GIÁC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955675" y="5075238"/>
            <a:ext cx="2559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>
                <a:solidFill>
                  <a:schemeClr val="accent2"/>
                </a:solidFill>
                <a:latin typeface="Arial" charset="0"/>
              </a:rPr>
              <a:t>Nhận xét: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2352675" y="5468938"/>
            <a:ext cx="6267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1800" i="1">
                <a:latin typeface="Arial" charset="0"/>
              </a:rPr>
              <a:t>- Vậy diện tích của tam giác ABC có bằng 1/2 (</a:t>
            </a:r>
            <a:r>
              <a:rPr lang="en-US" sz="1800" i="1">
                <a:solidFill>
                  <a:schemeClr val="hlink"/>
                </a:solidFill>
                <a:latin typeface="Arial" charset="0"/>
              </a:rPr>
              <a:t>chiều dài</a:t>
            </a:r>
            <a:r>
              <a:rPr lang="en-US" sz="1800" i="1">
                <a:latin typeface="Arial" charset="0"/>
              </a:rPr>
              <a:t>) nhân với (</a:t>
            </a:r>
            <a:r>
              <a:rPr lang="en-US" sz="1800" i="1">
                <a:solidFill>
                  <a:schemeClr val="hlink"/>
                </a:solidFill>
                <a:latin typeface="Arial" charset="0"/>
              </a:rPr>
              <a:t>chiều rộng</a:t>
            </a:r>
            <a:r>
              <a:rPr lang="en-US" sz="1800" i="1">
                <a:latin typeface="Arial" charset="0"/>
              </a:rPr>
              <a:t>) của hình chữ nhật EDBD không?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89025" y="2332038"/>
            <a:ext cx="7618413" cy="2366962"/>
            <a:chOff x="686" y="1469"/>
            <a:chExt cx="4799" cy="1491"/>
          </a:xfrm>
        </p:grpSpPr>
        <p:sp>
          <p:nvSpPr>
            <p:cNvPr id="26630" name="Text Box 7"/>
            <p:cNvSpPr txBox="1">
              <a:spLocks noChangeArrowheads="1"/>
            </p:cNvSpPr>
            <p:nvPr/>
          </p:nvSpPr>
          <p:spPr bwMode="auto">
            <a:xfrm>
              <a:off x="3671" y="1469"/>
              <a:ext cx="22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M</a:t>
              </a:r>
            </a:p>
          </p:txBody>
        </p:sp>
        <p:sp>
          <p:nvSpPr>
            <p:cNvPr id="26631" name="Rectangle 8"/>
            <p:cNvSpPr>
              <a:spLocks noChangeArrowheads="1"/>
            </p:cNvSpPr>
            <p:nvPr/>
          </p:nvSpPr>
          <p:spPr bwMode="auto">
            <a:xfrm>
              <a:off x="3409" y="1667"/>
              <a:ext cx="370" cy="3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32" name="Rectangle 9"/>
            <p:cNvSpPr>
              <a:spLocks noChangeArrowheads="1"/>
            </p:cNvSpPr>
            <p:nvPr/>
          </p:nvSpPr>
          <p:spPr bwMode="auto">
            <a:xfrm>
              <a:off x="3769" y="1667"/>
              <a:ext cx="371" cy="3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33" name="Rectangle 10"/>
            <p:cNvSpPr>
              <a:spLocks noChangeArrowheads="1"/>
            </p:cNvSpPr>
            <p:nvPr/>
          </p:nvSpPr>
          <p:spPr bwMode="auto">
            <a:xfrm>
              <a:off x="4137" y="1667"/>
              <a:ext cx="371" cy="3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34" name="Rectangle 11"/>
            <p:cNvSpPr>
              <a:spLocks noChangeArrowheads="1"/>
            </p:cNvSpPr>
            <p:nvPr/>
          </p:nvSpPr>
          <p:spPr bwMode="auto">
            <a:xfrm>
              <a:off x="4497" y="1667"/>
              <a:ext cx="371" cy="3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35" name="Rectangle 12"/>
            <p:cNvSpPr>
              <a:spLocks noChangeArrowheads="1"/>
            </p:cNvSpPr>
            <p:nvPr/>
          </p:nvSpPr>
          <p:spPr bwMode="auto">
            <a:xfrm>
              <a:off x="4865" y="1667"/>
              <a:ext cx="371" cy="3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36" name="Rectangle 13"/>
            <p:cNvSpPr>
              <a:spLocks noChangeArrowheads="1"/>
            </p:cNvSpPr>
            <p:nvPr/>
          </p:nvSpPr>
          <p:spPr bwMode="auto">
            <a:xfrm>
              <a:off x="3409" y="2024"/>
              <a:ext cx="370" cy="35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37" name="Rectangle 14"/>
            <p:cNvSpPr>
              <a:spLocks noChangeArrowheads="1"/>
            </p:cNvSpPr>
            <p:nvPr/>
          </p:nvSpPr>
          <p:spPr bwMode="auto">
            <a:xfrm>
              <a:off x="3769" y="2024"/>
              <a:ext cx="371" cy="35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38" name="Rectangle 15"/>
            <p:cNvSpPr>
              <a:spLocks noChangeArrowheads="1"/>
            </p:cNvSpPr>
            <p:nvPr/>
          </p:nvSpPr>
          <p:spPr bwMode="auto">
            <a:xfrm>
              <a:off x="4137" y="2024"/>
              <a:ext cx="371" cy="35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39" name="Rectangle 16"/>
            <p:cNvSpPr>
              <a:spLocks noChangeArrowheads="1"/>
            </p:cNvSpPr>
            <p:nvPr/>
          </p:nvSpPr>
          <p:spPr bwMode="auto">
            <a:xfrm>
              <a:off x="4497" y="2024"/>
              <a:ext cx="371" cy="35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40" name="Rectangle 17"/>
            <p:cNvSpPr>
              <a:spLocks noChangeArrowheads="1"/>
            </p:cNvSpPr>
            <p:nvPr/>
          </p:nvSpPr>
          <p:spPr bwMode="auto">
            <a:xfrm>
              <a:off x="4865" y="2024"/>
              <a:ext cx="371" cy="35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41" name="Rectangle 18"/>
            <p:cNvSpPr>
              <a:spLocks noChangeArrowheads="1"/>
            </p:cNvSpPr>
            <p:nvPr/>
          </p:nvSpPr>
          <p:spPr bwMode="auto">
            <a:xfrm>
              <a:off x="3409" y="2377"/>
              <a:ext cx="370" cy="3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42" name="Rectangle 19"/>
            <p:cNvSpPr>
              <a:spLocks noChangeArrowheads="1"/>
            </p:cNvSpPr>
            <p:nvPr/>
          </p:nvSpPr>
          <p:spPr bwMode="auto">
            <a:xfrm>
              <a:off x="3769" y="2377"/>
              <a:ext cx="371" cy="3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43" name="Rectangle 20"/>
            <p:cNvSpPr>
              <a:spLocks noChangeArrowheads="1"/>
            </p:cNvSpPr>
            <p:nvPr/>
          </p:nvSpPr>
          <p:spPr bwMode="auto">
            <a:xfrm>
              <a:off x="4137" y="2377"/>
              <a:ext cx="371" cy="3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44" name="Rectangle 21"/>
            <p:cNvSpPr>
              <a:spLocks noChangeArrowheads="1"/>
            </p:cNvSpPr>
            <p:nvPr/>
          </p:nvSpPr>
          <p:spPr bwMode="auto">
            <a:xfrm>
              <a:off x="4497" y="2377"/>
              <a:ext cx="371" cy="3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45" name="Rectangle 22"/>
            <p:cNvSpPr>
              <a:spLocks noChangeArrowheads="1"/>
            </p:cNvSpPr>
            <p:nvPr/>
          </p:nvSpPr>
          <p:spPr bwMode="auto">
            <a:xfrm>
              <a:off x="4865" y="2377"/>
              <a:ext cx="371" cy="3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46" name="Text Box 23"/>
            <p:cNvSpPr txBox="1">
              <a:spLocks noChangeArrowheads="1"/>
            </p:cNvSpPr>
            <p:nvPr/>
          </p:nvSpPr>
          <p:spPr bwMode="auto">
            <a:xfrm>
              <a:off x="3197" y="1538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P</a:t>
              </a:r>
            </a:p>
          </p:txBody>
        </p:sp>
        <p:sp>
          <p:nvSpPr>
            <p:cNvPr id="26647" name="Text Box 24"/>
            <p:cNvSpPr txBox="1">
              <a:spLocks noChangeArrowheads="1"/>
            </p:cNvSpPr>
            <p:nvPr/>
          </p:nvSpPr>
          <p:spPr bwMode="auto">
            <a:xfrm>
              <a:off x="3175" y="2673"/>
              <a:ext cx="20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N</a:t>
              </a:r>
            </a:p>
          </p:txBody>
        </p:sp>
        <p:sp>
          <p:nvSpPr>
            <p:cNvPr id="26648" name="Text Box 25"/>
            <p:cNvSpPr txBox="1">
              <a:spLocks noChangeArrowheads="1"/>
            </p:cNvSpPr>
            <p:nvPr/>
          </p:nvSpPr>
          <p:spPr bwMode="auto">
            <a:xfrm>
              <a:off x="5262" y="2665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L</a:t>
              </a:r>
            </a:p>
          </p:txBody>
        </p:sp>
        <p:sp>
          <p:nvSpPr>
            <p:cNvPr id="26649" name="Text Box 26"/>
            <p:cNvSpPr txBox="1">
              <a:spLocks noChangeArrowheads="1"/>
            </p:cNvSpPr>
            <p:nvPr/>
          </p:nvSpPr>
          <p:spPr bwMode="auto">
            <a:xfrm>
              <a:off x="5269" y="1544"/>
              <a:ext cx="2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Q</a:t>
              </a:r>
            </a:p>
          </p:txBody>
        </p:sp>
        <p:sp>
          <p:nvSpPr>
            <p:cNvPr id="26650" name="Text Box 27"/>
            <p:cNvSpPr txBox="1">
              <a:spLocks noChangeArrowheads="1"/>
            </p:cNvSpPr>
            <p:nvPr/>
          </p:nvSpPr>
          <p:spPr bwMode="auto">
            <a:xfrm>
              <a:off x="3967" y="1489"/>
              <a:ext cx="66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Chiều dài</a:t>
              </a:r>
            </a:p>
          </p:txBody>
        </p:sp>
        <p:sp>
          <p:nvSpPr>
            <p:cNvPr id="26651" name="Text Box 28"/>
            <p:cNvSpPr txBox="1">
              <a:spLocks noChangeArrowheads="1"/>
            </p:cNvSpPr>
            <p:nvPr/>
          </p:nvSpPr>
          <p:spPr bwMode="auto">
            <a:xfrm rot="-5396925">
              <a:off x="2945" y="1979"/>
              <a:ext cx="77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Chiều rộng</a:t>
              </a:r>
            </a:p>
          </p:txBody>
        </p:sp>
        <p:sp>
          <p:nvSpPr>
            <p:cNvPr id="26652" name="Text Box 29"/>
            <p:cNvSpPr txBox="1">
              <a:spLocks noChangeArrowheads="1"/>
            </p:cNvSpPr>
            <p:nvPr/>
          </p:nvSpPr>
          <p:spPr bwMode="auto">
            <a:xfrm>
              <a:off x="3707" y="2748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K</a:t>
              </a:r>
            </a:p>
          </p:txBody>
        </p:sp>
        <p:sp>
          <p:nvSpPr>
            <p:cNvPr id="26653" name="Line 30"/>
            <p:cNvSpPr>
              <a:spLocks noChangeShapeType="1"/>
            </p:cNvSpPr>
            <p:nvPr/>
          </p:nvSpPr>
          <p:spPr bwMode="auto">
            <a:xfrm>
              <a:off x="2750" y="2736"/>
              <a:ext cx="7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654" name="Line 31"/>
            <p:cNvSpPr>
              <a:spLocks noChangeShapeType="1"/>
            </p:cNvSpPr>
            <p:nvPr/>
          </p:nvSpPr>
          <p:spPr bwMode="auto">
            <a:xfrm>
              <a:off x="2750" y="1665"/>
              <a:ext cx="7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26655" name="Group 32"/>
            <p:cNvGrpSpPr>
              <a:grpSpLocks/>
            </p:cNvGrpSpPr>
            <p:nvPr/>
          </p:nvGrpSpPr>
          <p:grpSpPr bwMode="auto">
            <a:xfrm>
              <a:off x="686" y="1469"/>
              <a:ext cx="2302" cy="1491"/>
              <a:chOff x="318" y="2541"/>
              <a:chExt cx="2367" cy="1604"/>
            </a:xfrm>
          </p:grpSpPr>
          <p:grpSp>
            <p:nvGrpSpPr>
              <p:cNvPr id="26656" name="Group 33"/>
              <p:cNvGrpSpPr>
                <a:grpSpLocks/>
              </p:cNvGrpSpPr>
              <p:nvPr/>
            </p:nvGrpSpPr>
            <p:grpSpPr bwMode="auto">
              <a:xfrm>
                <a:off x="318" y="2541"/>
                <a:ext cx="2367" cy="1604"/>
                <a:chOff x="2566" y="1213"/>
                <a:chExt cx="2559" cy="1734"/>
              </a:xfrm>
            </p:grpSpPr>
            <p:sp>
              <p:nvSpPr>
                <p:cNvPr id="26663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3117" y="1213"/>
                  <a:ext cx="224" cy="2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A</a:t>
                  </a:r>
                </a:p>
              </p:txBody>
            </p:sp>
            <p:grpSp>
              <p:nvGrpSpPr>
                <p:cNvPr id="26664" name="Group 35"/>
                <p:cNvGrpSpPr>
                  <a:grpSpLocks/>
                </p:cNvGrpSpPr>
                <p:nvPr/>
              </p:nvGrpSpPr>
              <p:grpSpPr bwMode="auto">
                <a:xfrm>
                  <a:off x="2566" y="1238"/>
                  <a:ext cx="2559" cy="1709"/>
                  <a:chOff x="2566" y="1238"/>
                  <a:chExt cx="2559" cy="1709"/>
                </a:xfrm>
              </p:grpSpPr>
              <p:sp>
                <p:nvSpPr>
                  <p:cNvPr id="26665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2825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6666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3226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6667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3635" y="1443"/>
                    <a:ext cx="412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6668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4036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6669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4444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6670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2825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6671" name="Rectangle 42"/>
                  <p:cNvSpPr>
                    <a:spLocks noChangeArrowheads="1"/>
                  </p:cNvSpPr>
                  <p:nvPr/>
                </p:nvSpPr>
                <p:spPr bwMode="auto">
                  <a:xfrm>
                    <a:off x="3226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6672" name="Rectangle 43"/>
                  <p:cNvSpPr>
                    <a:spLocks noChangeArrowheads="1"/>
                  </p:cNvSpPr>
                  <p:nvPr/>
                </p:nvSpPr>
                <p:spPr bwMode="auto">
                  <a:xfrm>
                    <a:off x="3635" y="1859"/>
                    <a:ext cx="412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6673" name="Rectangle 44"/>
                  <p:cNvSpPr>
                    <a:spLocks noChangeArrowheads="1"/>
                  </p:cNvSpPr>
                  <p:nvPr/>
                </p:nvSpPr>
                <p:spPr bwMode="auto">
                  <a:xfrm>
                    <a:off x="4036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6674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4444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6675" name="Rectangle 46"/>
                  <p:cNvSpPr>
                    <a:spLocks noChangeArrowheads="1"/>
                  </p:cNvSpPr>
                  <p:nvPr/>
                </p:nvSpPr>
                <p:spPr bwMode="auto">
                  <a:xfrm>
                    <a:off x="2825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6676" name="Rectangle 47"/>
                  <p:cNvSpPr>
                    <a:spLocks noChangeArrowheads="1"/>
                  </p:cNvSpPr>
                  <p:nvPr/>
                </p:nvSpPr>
                <p:spPr bwMode="auto">
                  <a:xfrm>
                    <a:off x="3226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6677" name="Rectangle 48"/>
                  <p:cNvSpPr>
                    <a:spLocks noChangeArrowheads="1"/>
                  </p:cNvSpPr>
                  <p:nvPr/>
                </p:nvSpPr>
                <p:spPr bwMode="auto">
                  <a:xfrm>
                    <a:off x="3635" y="2269"/>
                    <a:ext cx="412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6678" name="Rectangle 49"/>
                  <p:cNvSpPr>
                    <a:spLocks noChangeArrowheads="1"/>
                  </p:cNvSpPr>
                  <p:nvPr/>
                </p:nvSpPr>
                <p:spPr bwMode="auto">
                  <a:xfrm>
                    <a:off x="4036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6679" name="Rectangle 50"/>
                  <p:cNvSpPr>
                    <a:spLocks noChangeArrowheads="1"/>
                  </p:cNvSpPr>
                  <p:nvPr/>
                </p:nvSpPr>
                <p:spPr bwMode="auto">
                  <a:xfrm>
                    <a:off x="4444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6680" name="Text Box 5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91" y="1292"/>
                    <a:ext cx="223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E</a:t>
                    </a:r>
                  </a:p>
                </p:txBody>
              </p:sp>
              <p:sp>
                <p:nvSpPr>
                  <p:cNvPr id="26681" name="Text Box 5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66" y="2613"/>
                    <a:ext cx="224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B</a:t>
                    </a:r>
                  </a:p>
                </p:txBody>
              </p:sp>
              <p:sp>
                <p:nvSpPr>
                  <p:cNvPr id="26682" name="Text Box 5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87" y="2604"/>
                    <a:ext cx="233" cy="24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</a:t>
                    </a:r>
                  </a:p>
                </p:txBody>
              </p:sp>
              <p:sp>
                <p:nvSpPr>
                  <p:cNvPr id="26683" name="Text Box 5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94" y="1301"/>
                    <a:ext cx="231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D</a:t>
                    </a:r>
                  </a:p>
                </p:txBody>
              </p:sp>
              <p:sp>
                <p:nvSpPr>
                  <p:cNvPr id="26684" name="Text Box 5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46" y="1238"/>
                    <a:ext cx="738" cy="24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Chiều dài</a:t>
                    </a:r>
                  </a:p>
                </p:txBody>
              </p:sp>
              <p:sp>
                <p:nvSpPr>
                  <p:cNvPr id="26685" name="Text Box 56"/>
                  <p:cNvSpPr txBox="1">
                    <a:spLocks noChangeArrowheads="1"/>
                  </p:cNvSpPr>
                  <p:nvPr/>
                </p:nvSpPr>
                <p:spPr bwMode="auto">
                  <a:xfrm rot="-5396925">
                    <a:off x="2291" y="1811"/>
                    <a:ext cx="903" cy="23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Chiều rộng</a:t>
                    </a:r>
                  </a:p>
                </p:txBody>
              </p:sp>
              <p:grpSp>
                <p:nvGrpSpPr>
                  <p:cNvPr id="26686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2824" y="1448"/>
                    <a:ext cx="2028" cy="1232"/>
                    <a:chOff x="2824" y="1448"/>
                    <a:chExt cx="2028" cy="1232"/>
                  </a:xfrm>
                </p:grpSpPr>
                <p:sp>
                  <p:nvSpPr>
                    <p:cNvPr id="26690" name="AutoShape 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4" y="1448"/>
                      <a:ext cx="2028" cy="1232"/>
                    </a:xfrm>
                    <a:prstGeom prst="triangle">
                      <a:avLst>
                        <a:gd name="adj" fmla="val 20019"/>
                      </a:avLst>
                    </a:prstGeom>
                    <a:solidFill>
                      <a:schemeClr val="tx2"/>
                    </a:solidFill>
                    <a:ln w="12700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  <p:sp>
                  <p:nvSpPr>
                    <p:cNvPr id="26691" name="Line 5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232" y="1448"/>
                      <a:ext cx="0" cy="123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692" name="Rectangle 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32" y="2624"/>
                      <a:ext cx="56" cy="56"/>
                    </a:xfrm>
                    <a:prstGeom prst="rect">
                      <a:avLst/>
                    </a:prstGeom>
                    <a:noFill/>
                    <a:ln w="12700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</p:grpSp>
              <p:sp>
                <p:nvSpPr>
                  <p:cNvPr id="26687" name="Text Box 6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58" y="2701"/>
                    <a:ext cx="232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H</a:t>
                    </a:r>
                  </a:p>
                </p:txBody>
              </p:sp>
              <p:sp>
                <p:nvSpPr>
                  <p:cNvPr id="26688" name="Text Box 62"/>
                  <p:cNvSpPr txBox="1">
                    <a:spLocks noChangeArrowheads="1"/>
                  </p:cNvSpPr>
                  <p:nvPr/>
                </p:nvSpPr>
                <p:spPr bwMode="auto">
                  <a:xfrm rot="-5396925">
                    <a:off x="2992" y="1952"/>
                    <a:ext cx="811" cy="23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solidFill>
                          <a:schemeClr val="accent2"/>
                        </a:solidFill>
                        <a:latin typeface="Arial" charset="0"/>
                      </a:rPr>
                      <a:t>Chiều cao</a:t>
                    </a:r>
                  </a:p>
                </p:txBody>
              </p:sp>
              <p:sp>
                <p:nvSpPr>
                  <p:cNvPr id="26689" name="Text Box 6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30" y="2653"/>
                    <a:ext cx="738" cy="24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Cạnh </a:t>
                    </a:r>
                    <a:r>
                      <a:rPr lang="vi-VN">
                        <a:latin typeface="Arial" charset="0"/>
                      </a:rPr>
                      <a:t>đ</a:t>
                    </a:r>
                    <a:r>
                      <a:rPr lang="en-US">
                        <a:latin typeface="Arial" charset="0"/>
                      </a:rPr>
                      <a:t>áy</a:t>
                    </a:r>
                  </a:p>
                </p:txBody>
              </p:sp>
            </p:grpSp>
          </p:grpSp>
          <p:grpSp>
            <p:nvGrpSpPr>
              <p:cNvPr id="26657" name="Group 64"/>
              <p:cNvGrpSpPr>
                <a:grpSpLocks/>
              </p:cNvGrpSpPr>
              <p:nvPr/>
            </p:nvGrpSpPr>
            <p:grpSpPr bwMode="auto">
              <a:xfrm>
                <a:off x="560" y="2760"/>
                <a:ext cx="1872" cy="1132"/>
                <a:chOff x="560" y="2760"/>
                <a:chExt cx="1872" cy="1132"/>
              </a:xfrm>
            </p:grpSpPr>
            <p:sp>
              <p:nvSpPr>
                <p:cNvPr id="26658" name="AutoShape 65"/>
                <p:cNvSpPr>
                  <a:spLocks noChangeArrowheads="1"/>
                </p:cNvSpPr>
                <p:nvPr/>
              </p:nvSpPr>
              <p:spPr bwMode="auto">
                <a:xfrm rot="10800000">
                  <a:off x="928" y="2760"/>
                  <a:ext cx="1504" cy="1132"/>
                </a:xfrm>
                <a:prstGeom prst="triangle">
                  <a:avLst>
                    <a:gd name="adj" fmla="val 0"/>
                  </a:avLst>
                </a:prstGeom>
                <a:solidFill>
                  <a:schemeClr val="accent2"/>
                </a:solidFill>
                <a:ln w="9525">
                  <a:solidFill>
                    <a:schemeClr val="hlink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6659" name="Text Box 66"/>
                <p:cNvSpPr txBox="1">
                  <a:spLocks noChangeArrowheads="1"/>
                </p:cNvSpPr>
                <p:nvPr/>
              </p:nvSpPr>
              <p:spPr bwMode="auto">
                <a:xfrm>
                  <a:off x="1899" y="3006"/>
                  <a:ext cx="192" cy="2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2</a:t>
                  </a:r>
                </a:p>
              </p:txBody>
            </p:sp>
            <p:grpSp>
              <p:nvGrpSpPr>
                <p:cNvPr id="26660" name="Group 67"/>
                <p:cNvGrpSpPr>
                  <a:grpSpLocks/>
                </p:cNvGrpSpPr>
                <p:nvPr/>
              </p:nvGrpSpPr>
              <p:grpSpPr bwMode="auto">
                <a:xfrm>
                  <a:off x="560" y="2760"/>
                  <a:ext cx="376" cy="1120"/>
                  <a:chOff x="736" y="1704"/>
                  <a:chExt cx="376" cy="1120"/>
                </a:xfrm>
              </p:grpSpPr>
              <p:sp>
                <p:nvSpPr>
                  <p:cNvPr id="26661" name="AutoShape 6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6" y="1704"/>
                    <a:ext cx="376" cy="1120"/>
                  </a:xfrm>
                  <a:prstGeom prst="rtTriangle">
                    <a:avLst/>
                  </a:prstGeom>
                  <a:solidFill>
                    <a:schemeClr val="accent2"/>
                  </a:solidFill>
                  <a:ln w="9525">
                    <a:solidFill>
                      <a:schemeClr val="hlink"/>
                    </a:solidFill>
                    <a:miter lim="800000"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pPr algn="ctr"/>
                    <a:endParaRPr lang="en-US" sz="2400">
                      <a:latin typeface="Arial" charset="0"/>
                    </a:endParaRPr>
                  </a:p>
                </p:txBody>
              </p:sp>
              <p:sp>
                <p:nvSpPr>
                  <p:cNvPr id="26662" name="Text Box 6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65" y="2037"/>
                    <a:ext cx="193" cy="229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1</a:t>
                    </a:r>
                  </a:p>
                </p:txBody>
              </p:sp>
            </p:grpSp>
          </p:grpSp>
        </p:grpSp>
      </p:grpSp>
    </p:spTree>
  </p:cSld>
  <p:clrMapOvr>
    <a:masterClrMapping/>
  </p:clrMapOvr>
  <p:transition spd="med" advClick="0" advTm="10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utoUpdateAnimBg="0"/>
      <p:bldP spid="25605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2590800" y="906463"/>
            <a:ext cx="41449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DIỆN TÍCH HÌNH TAM GIÁC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955675" y="5075238"/>
            <a:ext cx="2559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>
                <a:solidFill>
                  <a:schemeClr val="accent2"/>
                </a:solidFill>
                <a:latin typeface="Arial" charset="0"/>
              </a:rPr>
              <a:t>Nhận xét: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2352675" y="5468938"/>
            <a:ext cx="6267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1800" i="1">
                <a:latin typeface="Arial" charset="0"/>
              </a:rPr>
              <a:t>- Diện tích của tam giác ABC bằng 1/2 (</a:t>
            </a:r>
            <a:r>
              <a:rPr lang="en-US" sz="1800" i="1">
                <a:solidFill>
                  <a:schemeClr val="hlink"/>
                </a:solidFill>
                <a:latin typeface="Arial" charset="0"/>
              </a:rPr>
              <a:t>chiều dài</a:t>
            </a:r>
            <a:r>
              <a:rPr lang="en-US" sz="1800" i="1">
                <a:latin typeface="Arial" charset="0"/>
              </a:rPr>
              <a:t>) nhân với (</a:t>
            </a:r>
            <a:r>
              <a:rPr lang="en-US" sz="1800" i="1">
                <a:solidFill>
                  <a:schemeClr val="hlink"/>
                </a:solidFill>
                <a:latin typeface="Arial" charset="0"/>
              </a:rPr>
              <a:t>chiều rộng</a:t>
            </a:r>
            <a:r>
              <a:rPr lang="en-US" sz="1800" i="1">
                <a:latin typeface="Arial" charset="0"/>
              </a:rPr>
              <a:t>) của hình chữ nhật EDBD.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89025" y="2332038"/>
            <a:ext cx="7618413" cy="2366962"/>
            <a:chOff x="686" y="1469"/>
            <a:chExt cx="4799" cy="1491"/>
          </a:xfrm>
        </p:grpSpPr>
        <p:sp>
          <p:nvSpPr>
            <p:cNvPr id="27654" name="Text Box 7"/>
            <p:cNvSpPr txBox="1">
              <a:spLocks noChangeArrowheads="1"/>
            </p:cNvSpPr>
            <p:nvPr/>
          </p:nvSpPr>
          <p:spPr bwMode="auto">
            <a:xfrm>
              <a:off x="3671" y="1469"/>
              <a:ext cx="22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M</a:t>
              </a:r>
            </a:p>
          </p:txBody>
        </p:sp>
        <p:sp>
          <p:nvSpPr>
            <p:cNvPr id="27655" name="Rectangle 8"/>
            <p:cNvSpPr>
              <a:spLocks noChangeArrowheads="1"/>
            </p:cNvSpPr>
            <p:nvPr/>
          </p:nvSpPr>
          <p:spPr bwMode="auto">
            <a:xfrm>
              <a:off x="3409" y="1667"/>
              <a:ext cx="370" cy="3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656" name="Rectangle 9"/>
            <p:cNvSpPr>
              <a:spLocks noChangeArrowheads="1"/>
            </p:cNvSpPr>
            <p:nvPr/>
          </p:nvSpPr>
          <p:spPr bwMode="auto">
            <a:xfrm>
              <a:off x="3769" y="1667"/>
              <a:ext cx="371" cy="3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657" name="Rectangle 10"/>
            <p:cNvSpPr>
              <a:spLocks noChangeArrowheads="1"/>
            </p:cNvSpPr>
            <p:nvPr/>
          </p:nvSpPr>
          <p:spPr bwMode="auto">
            <a:xfrm>
              <a:off x="4137" y="1667"/>
              <a:ext cx="371" cy="3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658" name="Rectangle 11"/>
            <p:cNvSpPr>
              <a:spLocks noChangeArrowheads="1"/>
            </p:cNvSpPr>
            <p:nvPr/>
          </p:nvSpPr>
          <p:spPr bwMode="auto">
            <a:xfrm>
              <a:off x="4497" y="1667"/>
              <a:ext cx="371" cy="3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659" name="Rectangle 12"/>
            <p:cNvSpPr>
              <a:spLocks noChangeArrowheads="1"/>
            </p:cNvSpPr>
            <p:nvPr/>
          </p:nvSpPr>
          <p:spPr bwMode="auto">
            <a:xfrm>
              <a:off x="4865" y="1667"/>
              <a:ext cx="371" cy="3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660" name="Rectangle 13"/>
            <p:cNvSpPr>
              <a:spLocks noChangeArrowheads="1"/>
            </p:cNvSpPr>
            <p:nvPr/>
          </p:nvSpPr>
          <p:spPr bwMode="auto">
            <a:xfrm>
              <a:off x="3409" y="2024"/>
              <a:ext cx="370" cy="35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661" name="Rectangle 14"/>
            <p:cNvSpPr>
              <a:spLocks noChangeArrowheads="1"/>
            </p:cNvSpPr>
            <p:nvPr/>
          </p:nvSpPr>
          <p:spPr bwMode="auto">
            <a:xfrm>
              <a:off x="3769" y="2024"/>
              <a:ext cx="371" cy="35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662" name="Rectangle 15"/>
            <p:cNvSpPr>
              <a:spLocks noChangeArrowheads="1"/>
            </p:cNvSpPr>
            <p:nvPr/>
          </p:nvSpPr>
          <p:spPr bwMode="auto">
            <a:xfrm>
              <a:off x="4137" y="2024"/>
              <a:ext cx="371" cy="35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663" name="Rectangle 16"/>
            <p:cNvSpPr>
              <a:spLocks noChangeArrowheads="1"/>
            </p:cNvSpPr>
            <p:nvPr/>
          </p:nvSpPr>
          <p:spPr bwMode="auto">
            <a:xfrm>
              <a:off x="4497" y="2024"/>
              <a:ext cx="371" cy="35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664" name="Rectangle 17"/>
            <p:cNvSpPr>
              <a:spLocks noChangeArrowheads="1"/>
            </p:cNvSpPr>
            <p:nvPr/>
          </p:nvSpPr>
          <p:spPr bwMode="auto">
            <a:xfrm>
              <a:off x="4865" y="2024"/>
              <a:ext cx="371" cy="35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665" name="Rectangle 18"/>
            <p:cNvSpPr>
              <a:spLocks noChangeArrowheads="1"/>
            </p:cNvSpPr>
            <p:nvPr/>
          </p:nvSpPr>
          <p:spPr bwMode="auto">
            <a:xfrm>
              <a:off x="3409" y="2377"/>
              <a:ext cx="370" cy="3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666" name="Rectangle 19"/>
            <p:cNvSpPr>
              <a:spLocks noChangeArrowheads="1"/>
            </p:cNvSpPr>
            <p:nvPr/>
          </p:nvSpPr>
          <p:spPr bwMode="auto">
            <a:xfrm>
              <a:off x="3769" y="2377"/>
              <a:ext cx="371" cy="3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667" name="Rectangle 20"/>
            <p:cNvSpPr>
              <a:spLocks noChangeArrowheads="1"/>
            </p:cNvSpPr>
            <p:nvPr/>
          </p:nvSpPr>
          <p:spPr bwMode="auto">
            <a:xfrm>
              <a:off x="4137" y="2377"/>
              <a:ext cx="371" cy="3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668" name="Rectangle 21"/>
            <p:cNvSpPr>
              <a:spLocks noChangeArrowheads="1"/>
            </p:cNvSpPr>
            <p:nvPr/>
          </p:nvSpPr>
          <p:spPr bwMode="auto">
            <a:xfrm>
              <a:off x="4497" y="2377"/>
              <a:ext cx="371" cy="3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669" name="Rectangle 22"/>
            <p:cNvSpPr>
              <a:spLocks noChangeArrowheads="1"/>
            </p:cNvSpPr>
            <p:nvPr/>
          </p:nvSpPr>
          <p:spPr bwMode="auto">
            <a:xfrm>
              <a:off x="4865" y="2377"/>
              <a:ext cx="371" cy="3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670" name="Text Box 23"/>
            <p:cNvSpPr txBox="1">
              <a:spLocks noChangeArrowheads="1"/>
            </p:cNvSpPr>
            <p:nvPr/>
          </p:nvSpPr>
          <p:spPr bwMode="auto">
            <a:xfrm>
              <a:off x="3197" y="1538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P</a:t>
              </a:r>
            </a:p>
          </p:txBody>
        </p:sp>
        <p:sp>
          <p:nvSpPr>
            <p:cNvPr id="27671" name="Text Box 24"/>
            <p:cNvSpPr txBox="1">
              <a:spLocks noChangeArrowheads="1"/>
            </p:cNvSpPr>
            <p:nvPr/>
          </p:nvSpPr>
          <p:spPr bwMode="auto">
            <a:xfrm>
              <a:off x="3175" y="2673"/>
              <a:ext cx="20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N</a:t>
              </a:r>
            </a:p>
          </p:txBody>
        </p:sp>
        <p:sp>
          <p:nvSpPr>
            <p:cNvPr id="27672" name="Text Box 25"/>
            <p:cNvSpPr txBox="1">
              <a:spLocks noChangeArrowheads="1"/>
            </p:cNvSpPr>
            <p:nvPr/>
          </p:nvSpPr>
          <p:spPr bwMode="auto">
            <a:xfrm>
              <a:off x="5262" y="2665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L</a:t>
              </a:r>
            </a:p>
          </p:txBody>
        </p:sp>
        <p:sp>
          <p:nvSpPr>
            <p:cNvPr id="27673" name="Text Box 26"/>
            <p:cNvSpPr txBox="1">
              <a:spLocks noChangeArrowheads="1"/>
            </p:cNvSpPr>
            <p:nvPr/>
          </p:nvSpPr>
          <p:spPr bwMode="auto">
            <a:xfrm>
              <a:off x="5269" y="1544"/>
              <a:ext cx="2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Q</a:t>
              </a:r>
            </a:p>
          </p:txBody>
        </p:sp>
        <p:sp>
          <p:nvSpPr>
            <p:cNvPr id="27674" name="Text Box 27"/>
            <p:cNvSpPr txBox="1">
              <a:spLocks noChangeArrowheads="1"/>
            </p:cNvSpPr>
            <p:nvPr/>
          </p:nvSpPr>
          <p:spPr bwMode="auto">
            <a:xfrm>
              <a:off x="3967" y="1489"/>
              <a:ext cx="66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Chiều dài</a:t>
              </a:r>
            </a:p>
          </p:txBody>
        </p:sp>
        <p:sp>
          <p:nvSpPr>
            <p:cNvPr id="27675" name="Text Box 28"/>
            <p:cNvSpPr txBox="1">
              <a:spLocks noChangeArrowheads="1"/>
            </p:cNvSpPr>
            <p:nvPr/>
          </p:nvSpPr>
          <p:spPr bwMode="auto">
            <a:xfrm rot="-5396925">
              <a:off x="2945" y="1979"/>
              <a:ext cx="77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Chiều rộng</a:t>
              </a:r>
            </a:p>
          </p:txBody>
        </p:sp>
        <p:sp>
          <p:nvSpPr>
            <p:cNvPr id="27676" name="Text Box 29"/>
            <p:cNvSpPr txBox="1">
              <a:spLocks noChangeArrowheads="1"/>
            </p:cNvSpPr>
            <p:nvPr/>
          </p:nvSpPr>
          <p:spPr bwMode="auto">
            <a:xfrm>
              <a:off x="3707" y="2748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K</a:t>
              </a:r>
            </a:p>
          </p:txBody>
        </p:sp>
        <p:sp>
          <p:nvSpPr>
            <p:cNvPr id="27677" name="Line 30"/>
            <p:cNvSpPr>
              <a:spLocks noChangeShapeType="1"/>
            </p:cNvSpPr>
            <p:nvPr/>
          </p:nvSpPr>
          <p:spPr bwMode="auto">
            <a:xfrm>
              <a:off x="2750" y="2736"/>
              <a:ext cx="7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678" name="Line 31"/>
            <p:cNvSpPr>
              <a:spLocks noChangeShapeType="1"/>
            </p:cNvSpPr>
            <p:nvPr/>
          </p:nvSpPr>
          <p:spPr bwMode="auto">
            <a:xfrm>
              <a:off x="2750" y="1665"/>
              <a:ext cx="7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27679" name="Group 32"/>
            <p:cNvGrpSpPr>
              <a:grpSpLocks/>
            </p:cNvGrpSpPr>
            <p:nvPr/>
          </p:nvGrpSpPr>
          <p:grpSpPr bwMode="auto">
            <a:xfrm>
              <a:off x="686" y="1469"/>
              <a:ext cx="2302" cy="1491"/>
              <a:chOff x="318" y="2541"/>
              <a:chExt cx="2367" cy="1604"/>
            </a:xfrm>
          </p:grpSpPr>
          <p:grpSp>
            <p:nvGrpSpPr>
              <p:cNvPr id="27680" name="Group 33"/>
              <p:cNvGrpSpPr>
                <a:grpSpLocks/>
              </p:cNvGrpSpPr>
              <p:nvPr/>
            </p:nvGrpSpPr>
            <p:grpSpPr bwMode="auto">
              <a:xfrm>
                <a:off x="318" y="2541"/>
                <a:ext cx="2367" cy="1604"/>
                <a:chOff x="2566" y="1213"/>
                <a:chExt cx="2559" cy="1734"/>
              </a:xfrm>
            </p:grpSpPr>
            <p:sp>
              <p:nvSpPr>
                <p:cNvPr id="27687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3117" y="1213"/>
                  <a:ext cx="224" cy="2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A</a:t>
                  </a:r>
                </a:p>
              </p:txBody>
            </p:sp>
            <p:grpSp>
              <p:nvGrpSpPr>
                <p:cNvPr id="27688" name="Group 35"/>
                <p:cNvGrpSpPr>
                  <a:grpSpLocks/>
                </p:cNvGrpSpPr>
                <p:nvPr/>
              </p:nvGrpSpPr>
              <p:grpSpPr bwMode="auto">
                <a:xfrm>
                  <a:off x="2566" y="1238"/>
                  <a:ext cx="2559" cy="1709"/>
                  <a:chOff x="2566" y="1238"/>
                  <a:chExt cx="2559" cy="1709"/>
                </a:xfrm>
              </p:grpSpPr>
              <p:sp>
                <p:nvSpPr>
                  <p:cNvPr id="27689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2825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7690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3226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7691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3635" y="1443"/>
                    <a:ext cx="412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7692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4036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7693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4444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7694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2825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7695" name="Rectangle 42"/>
                  <p:cNvSpPr>
                    <a:spLocks noChangeArrowheads="1"/>
                  </p:cNvSpPr>
                  <p:nvPr/>
                </p:nvSpPr>
                <p:spPr bwMode="auto">
                  <a:xfrm>
                    <a:off x="3226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7696" name="Rectangle 43"/>
                  <p:cNvSpPr>
                    <a:spLocks noChangeArrowheads="1"/>
                  </p:cNvSpPr>
                  <p:nvPr/>
                </p:nvSpPr>
                <p:spPr bwMode="auto">
                  <a:xfrm>
                    <a:off x="3635" y="1859"/>
                    <a:ext cx="412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7697" name="Rectangle 44"/>
                  <p:cNvSpPr>
                    <a:spLocks noChangeArrowheads="1"/>
                  </p:cNvSpPr>
                  <p:nvPr/>
                </p:nvSpPr>
                <p:spPr bwMode="auto">
                  <a:xfrm>
                    <a:off x="4036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7698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4444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7699" name="Rectangle 46"/>
                  <p:cNvSpPr>
                    <a:spLocks noChangeArrowheads="1"/>
                  </p:cNvSpPr>
                  <p:nvPr/>
                </p:nvSpPr>
                <p:spPr bwMode="auto">
                  <a:xfrm>
                    <a:off x="2825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7700" name="Rectangle 47"/>
                  <p:cNvSpPr>
                    <a:spLocks noChangeArrowheads="1"/>
                  </p:cNvSpPr>
                  <p:nvPr/>
                </p:nvSpPr>
                <p:spPr bwMode="auto">
                  <a:xfrm>
                    <a:off x="3226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7701" name="Rectangle 48"/>
                  <p:cNvSpPr>
                    <a:spLocks noChangeArrowheads="1"/>
                  </p:cNvSpPr>
                  <p:nvPr/>
                </p:nvSpPr>
                <p:spPr bwMode="auto">
                  <a:xfrm>
                    <a:off x="3635" y="2269"/>
                    <a:ext cx="412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7702" name="Rectangle 49"/>
                  <p:cNvSpPr>
                    <a:spLocks noChangeArrowheads="1"/>
                  </p:cNvSpPr>
                  <p:nvPr/>
                </p:nvSpPr>
                <p:spPr bwMode="auto">
                  <a:xfrm>
                    <a:off x="4036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7703" name="Rectangle 50"/>
                  <p:cNvSpPr>
                    <a:spLocks noChangeArrowheads="1"/>
                  </p:cNvSpPr>
                  <p:nvPr/>
                </p:nvSpPr>
                <p:spPr bwMode="auto">
                  <a:xfrm>
                    <a:off x="4444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7704" name="Text Box 5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91" y="1292"/>
                    <a:ext cx="223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E</a:t>
                    </a:r>
                  </a:p>
                </p:txBody>
              </p:sp>
              <p:sp>
                <p:nvSpPr>
                  <p:cNvPr id="27705" name="Text Box 5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66" y="2613"/>
                    <a:ext cx="224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B</a:t>
                    </a:r>
                  </a:p>
                </p:txBody>
              </p:sp>
              <p:sp>
                <p:nvSpPr>
                  <p:cNvPr id="27706" name="Text Box 5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87" y="2604"/>
                    <a:ext cx="233" cy="24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</a:t>
                    </a:r>
                  </a:p>
                </p:txBody>
              </p:sp>
              <p:sp>
                <p:nvSpPr>
                  <p:cNvPr id="27707" name="Text Box 5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94" y="1301"/>
                    <a:ext cx="231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D</a:t>
                    </a:r>
                  </a:p>
                </p:txBody>
              </p:sp>
              <p:sp>
                <p:nvSpPr>
                  <p:cNvPr id="27708" name="Text Box 5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46" y="1238"/>
                    <a:ext cx="738" cy="24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Chiều dài</a:t>
                    </a:r>
                  </a:p>
                </p:txBody>
              </p:sp>
              <p:sp>
                <p:nvSpPr>
                  <p:cNvPr id="27709" name="Text Box 56"/>
                  <p:cNvSpPr txBox="1">
                    <a:spLocks noChangeArrowheads="1"/>
                  </p:cNvSpPr>
                  <p:nvPr/>
                </p:nvSpPr>
                <p:spPr bwMode="auto">
                  <a:xfrm rot="-5396925">
                    <a:off x="2291" y="1811"/>
                    <a:ext cx="903" cy="23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Chiều rộng</a:t>
                    </a:r>
                  </a:p>
                </p:txBody>
              </p:sp>
              <p:grpSp>
                <p:nvGrpSpPr>
                  <p:cNvPr id="2771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2824" y="1448"/>
                    <a:ext cx="2028" cy="1232"/>
                    <a:chOff x="2824" y="1448"/>
                    <a:chExt cx="2028" cy="1232"/>
                  </a:xfrm>
                </p:grpSpPr>
                <p:sp>
                  <p:nvSpPr>
                    <p:cNvPr id="27714" name="AutoShape 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4" y="1448"/>
                      <a:ext cx="2028" cy="1232"/>
                    </a:xfrm>
                    <a:prstGeom prst="triangle">
                      <a:avLst>
                        <a:gd name="adj" fmla="val 20019"/>
                      </a:avLst>
                    </a:prstGeom>
                    <a:solidFill>
                      <a:schemeClr val="tx2"/>
                    </a:solidFill>
                    <a:ln w="12700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  <p:sp>
                  <p:nvSpPr>
                    <p:cNvPr id="27715" name="Line 5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232" y="1448"/>
                      <a:ext cx="0" cy="123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716" name="Rectangle 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32" y="2624"/>
                      <a:ext cx="56" cy="56"/>
                    </a:xfrm>
                    <a:prstGeom prst="rect">
                      <a:avLst/>
                    </a:prstGeom>
                    <a:noFill/>
                    <a:ln w="12700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</p:grpSp>
              <p:sp>
                <p:nvSpPr>
                  <p:cNvPr id="27711" name="Text Box 6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58" y="2701"/>
                    <a:ext cx="232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H</a:t>
                    </a:r>
                  </a:p>
                </p:txBody>
              </p:sp>
              <p:sp>
                <p:nvSpPr>
                  <p:cNvPr id="27712" name="Text Box 62"/>
                  <p:cNvSpPr txBox="1">
                    <a:spLocks noChangeArrowheads="1"/>
                  </p:cNvSpPr>
                  <p:nvPr/>
                </p:nvSpPr>
                <p:spPr bwMode="auto">
                  <a:xfrm rot="-5396925">
                    <a:off x="2992" y="1952"/>
                    <a:ext cx="811" cy="23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solidFill>
                          <a:schemeClr val="accent2"/>
                        </a:solidFill>
                        <a:latin typeface="Arial" charset="0"/>
                      </a:rPr>
                      <a:t>Chiều cao</a:t>
                    </a:r>
                  </a:p>
                </p:txBody>
              </p:sp>
              <p:sp>
                <p:nvSpPr>
                  <p:cNvPr id="27713" name="Text Box 6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30" y="2653"/>
                    <a:ext cx="738" cy="24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Cạnh </a:t>
                    </a:r>
                    <a:r>
                      <a:rPr lang="vi-VN">
                        <a:latin typeface="Arial" charset="0"/>
                      </a:rPr>
                      <a:t>đ</a:t>
                    </a:r>
                    <a:r>
                      <a:rPr lang="en-US">
                        <a:latin typeface="Arial" charset="0"/>
                      </a:rPr>
                      <a:t>áy</a:t>
                    </a:r>
                  </a:p>
                </p:txBody>
              </p:sp>
            </p:grpSp>
          </p:grpSp>
          <p:grpSp>
            <p:nvGrpSpPr>
              <p:cNvPr id="27681" name="Group 64"/>
              <p:cNvGrpSpPr>
                <a:grpSpLocks/>
              </p:cNvGrpSpPr>
              <p:nvPr/>
            </p:nvGrpSpPr>
            <p:grpSpPr bwMode="auto">
              <a:xfrm>
                <a:off x="560" y="2760"/>
                <a:ext cx="1872" cy="1132"/>
                <a:chOff x="560" y="2760"/>
                <a:chExt cx="1872" cy="1132"/>
              </a:xfrm>
            </p:grpSpPr>
            <p:sp>
              <p:nvSpPr>
                <p:cNvPr id="27682" name="AutoShape 65"/>
                <p:cNvSpPr>
                  <a:spLocks noChangeArrowheads="1"/>
                </p:cNvSpPr>
                <p:nvPr/>
              </p:nvSpPr>
              <p:spPr bwMode="auto">
                <a:xfrm rot="10800000">
                  <a:off x="928" y="2760"/>
                  <a:ext cx="1504" cy="1132"/>
                </a:xfrm>
                <a:prstGeom prst="triangle">
                  <a:avLst>
                    <a:gd name="adj" fmla="val 0"/>
                  </a:avLst>
                </a:prstGeom>
                <a:solidFill>
                  <a:schemeClr val="accent2"/>
                </a:solidFill>
                <a:ln w="9525">
                  <a:solidFill>
                    <a:schemeClr val="hlink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7683" name="Text Box 66"/>
                <p:cNvSpPr txBox="1">
                  <a:spLocks noChangeArrowheads="1"/>
                </p:cNvSpPr>
                <p:nvPr/>
              </p:nvSpPr>
              <p:spPr bwMode="auto">
                <a:xfrm>
                  <a:off x="1899" y="3006"/>
                  <a:ext cx="192" cy="2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2</a:t>
                  </a:r>
                </a:p>
              </p:txBody>
            </p:sp>
            <p:grpSp>
              <p:nvGrpSpPr>
                <p:cNvPr id="27684" name="Group 67"/>
                <p:cNvGrpSpPr>
                  <a:grpSpLocks/>
                </p:cNvGrpSpPr>
                <p:nvPr/>
              </p:nvGrpSpPr>
              <p:grpSpPr bwMode="auto">
                <a:xfrm>
                  <a:off x="560" y="2760"/>
                  <a:ext cx="376" cy="1120"/>
                  <a:chOff x="736" y="1704"/>
                  <a:chExt cx="376" cy="1120"/>
                </a:xfrm>
              </p:grpSpPr>
              <p:sp>
                <p:nvSpPr>
                  <p:cNvPr id="27685" name="AutoShape 6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6" y="1704"/>
                    <a:ext cx="376" cy="1120"/>
                  </a:xfrm>
                  <a:prstGeom prst="rtTriangle">
                    <a:avLst/>
                  </a:prstGeom>
                  <a:solidFill>
                    <a:schemeClr val="accent2"/>
                  </a:solidFill>
                  <a:ln w="9525">
                    <a:solidFill>
                      <a:schemeClr val="hlink"/>
                    </a:solidFill>
                    <a:miter lim="800000"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pPr algn="ctr"/>
                    <a:endParaRPr lang="en-US" sz="2400">
                      <a:latin typeface="Arial" charset="0"/>
                    </a:endParaRPr>
                  </a:p>
                </p:txBody>
              </p:sp>
              <p:sp>
                <p:nvSpPr>
                  <p:cNvPr id="27686" name="Text Box 6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65" y="2037"/>
                    <a:ext cx="193" cy="229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1</a:t>
                    </a:r>
                  </a:p>
                </p:txBody>
              </p:sp>
            </p:grpSp>
          </p:grpSp>
        </p:grpSp>
      </p:grpSp>
    </p:spTree>
  </p:cSld>
  <p:clrMapOvr>
    <a:masterClrMapping/>
  </p:clrMapOvr>
  <p:transition spd="med" advClick="0" advTm="10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autoUpdateAnimBg="0"/>
      <p:bldP spid="26629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2590800" y="906463"/>
            <a:ext cx="41449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DIỆN TÍCH HÌNH TAM GIÁC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968375" y="4681538"/>
            <a:ext cx="2559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>
                <a:solidFill>
                  <a:schemeClr val="accent2"/>
                </a:solidFill>
                <a:latin typeface="Arial" charset="0"/>
              </a:rPr>
              <a:t>Nhận xét: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2378075" y="5075238"/>
            <a:ext cx="6267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1800" i="1">
                <a:latin typeface="Arial" charset="0"/>
              </a:rPr>
              <a:t>- </a:t>
            </a:r>
            <a:r>
              <a:rPr lang="en-US" sz="1800" i="1">
                <a:solidFill>
                  <a:schemeClr val="hlink"/>
                </a:solidFill>
                <a:latin typeface="Arial" charset="0"/>
              </a:rPr>
              <a:t>Chiều dài</a:t>
            </a:r>
            <a:r>
              <a:rPr lang="en-US" sz="1800" i="1">
                <a:latin typeface="Arial" charset="0"/>
              </a:rPr>
              <a:t> của hình chữ nhật EDBC có phải là </a:t>
            </a:r>
            <a:r>
              <a:rPr lang="en-US" sz="1800" i="1">
                <a:solidFill>
                  <a:schemeClr val="hlink"/>
                </a:solidFill>
                <a:latin typeface="Arial" charset="0"/>
              </a:rPr>
              <a:t>cạnh </a:t>
            </a:r>
            <a:r>
              <a:rPr lang="vi-VN" sz="1800" i="1">
                <a:solidFill>
                  <a:schemeClr val="hlink"/>
                </a:solidFill>
                <a:latin typeface="Arial" charset="0"/>
              </a:rPr>
              <a:t>đ</a:t>
            </a:r>
            <a:r>
              <a:rPr lang="en-US" sz="1800" i="1">
                <a:solidFill>
                  <a:schemeClr val="hlink"/>
                </a:solidFill>
                <a:latin typeface="Arial" charset="0"/>
              </a:rPr>
              <a:t>áy</a:t>
            </a:r>
            <a:r>
              <a:rPr lang="en-US" sz="1800" i="1">
                <a:latin typeface="Arial" charset="0"/>
              </a:rPr>
              <a:t> của tam giác ABC hay không?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89025" y="2332038"/>
            <a:ext cx="7618413" cy="2366962"/>
            <a:chOff x="686" y="1469"/>
            <a:chExt cx="4799" cy="1491"/>
          </a:xfrm>
        </p:grpSpPr>
        <p:sp>
          <p:nvSpPr>
            <p:cNvPr id="28679" name="Text Box 7"/>
            <p:cNvSpPr txBox="1">
              <a:spLocks noChangeArrowheads="1"/>
            </p:cNvSpPr>
            <p:nvPr/>
          </p:nvSpPr>
          <p:spPr bwMode="auto">
            <a:xfrm>
              <a:off x="3671" y="1469"/>
              <a:ext cx="22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M</a:t>
              </a:r>
            </a:p>
          </p:txBody>
        </p:sp>
        <p:sp>
          <p:nvSpPr>
            <p:cNvPr id="28680" name="Rectangle 8"/>
            <p:cNvSpPr>
              <a:spLocks noChangeArrowheads="1"/>
            </p:cNvSpPr>
            <p:nvPr/>
          </p:nvSpPr>
          <p:spPr bwMode="auto">
            <a:xfrm>
              <a:off x="3409" y="1667"/>
              <a:ext cx="370" cy="3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681" name="Rectangle 9"/>
            <p:cNvSpPr>
              <a:spLocks noChangeArrowheads="1"/>
            </p:cNvSpPr>
            <p:nvPr/>
          </p:nvSpPr>
          <p:spPr bwMode="auto">
            <a:xfrm>
              <a:off x="3769" y="1667"/>
              <a:ext cx="371" cy="3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682" name="Rectangle 10"/>
            <p:cNvSpPr>
              <a:spLocks noChangeArrowheads="1"/>
            </p:cNvSpPr>
            <p:nvPr/>
          </p:nvSpPr>
          <p:spPr bwMode="auto">
            <a:xfrm>
              <a:off x="4137" y="1667"/>
              <a:ext cx="371" cy="3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683" name="Rectangle 11"/>
            <p:cNvSpPr>
              <a:spLocks noChangeArrowheads="1"/>
            </p:cNvSpPr>
            <p:nvPr/>
          </p:nvSpPr>
          <p:spPr bwMode="auto">
            <a:xfrm>
              <a:off x="4497" y="1667"/>
              <a:ext cx="371" cy="3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684" name="Rectangle 12"/>
            <p:cNvSpPr>
              <a:spLocks noChangeArrowheads="1"/>
            </p:cNvSpPr>
            <p:nvPr/>
          </p:nvSpPr>
          <p:spPr bwMode="auto">
            <a:xfrm>
              <a:off x="4865" y="1667"/>
              <a:ext cx="371" cy="3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685" name="Rectangle 13"/>
            <p:cNvSpPr>
              <a:spLocks noChangeArrowheads="1"/>
            </p:cNvSpPr>
            <p:nvPr/>
          </p:nvSpPr>
          <p:spPr bwMode="auto">
            <a:xfrm>
              <a:off x="3409" y="2024"/>
              <a:ext cx="370" cy="35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686" name="Rectangle 14"/>
            <p:cNvSpPr>
              <a:spLocks noChangeArrowheads="1"/>
            </p:cNvSpPr>
            <p:nvPr/>
          </p:nvSpPr>
          <p:spPr bwMode="auto">
            <a:xfrm>
              <a:off x="3769" y="2024"/>
              <a:ext cx="371" cy="35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687" name="Rectangle 15"/>
            <p:cNvSpPr>
              <a:spLocks noChangeArrowheads="1"/>
            </p:cNvSpPr>
            <p:nvPr/>
          </p:nvSpPr>
          <p:spPr bwMode="auto">
            <a:xfrm>
              <a:off x="4137" y="2024"/>
              <a:ext cx="371" cy="35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688" name="Rectangle 16"/>
            <p:cNvSpPr>
              <a:spLocks noChangeArrowheads="1"/>
            </p:cNvSpPr>
            <p:nvPr/>
          </p:nvSpPr>
          <p:spPr bwMode="auto">
            <a:xfrm>
              <a:off x="4497" y="2024"/>
              <a:ext cx="371" cy="35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689" name="Rectangle 17"/>
            <p:cNvSpPr>
              <a:spLocks noChangeArrowheads="1"/>
            </p:cNvSpPr>
            <p:nvPr/>
          </p:nvSpPr>
          <p:spPr bwMode="auto">
            <a:xfrm>
              <a:off x="4865" y="2024"/>
              <a:ext cx="371" cy="35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690" name="Rectangle 18"/>
            <p:cNvSpPr>
              <a:spLocks noChangeArrowheads="1"/>
            </p:cNvSpPr>
            <p:nvPr/>
          </p:nvSpPr>
          <p:spPr bwMode="auto">
            <a:xfrm>
              <a:off x="3409" y="2377"/>
              <a:ext cx="370" cy="3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691" name="Rectangle 19"/>
            <p:cNvSpPr>
              <a:spLocks noChangeArrowheads="1"/>
            </p:cNvSpPr>
            <p:nvPr/>
          </p:nvSpPr>
          <p:spPr bwMode="auto">
            <a:xfrm>
              <a:off x="3769" y="2377"/>
              <a:ext cx="371" cy="3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692" name="Rectangle 20"/>
            <p:cNvSpPr>
              <a:spLocks noChangeArrowheads="1"/>
            </p:cNvSpPr>
            <p:nvPr/>
          </p:nvSpPr>
          <p:spPr bwMode="auto">
            <a:xfrm>
              <a:off x="4137" y="2377"/>
              <a:ext cx="371" cy="3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693" name="Rectangle 21"/>
            <p:cNvSpPr>
              <a:spLocks noChangeArrowheads="1"/>
            </p:cNvSpPr>
            <p:nvPr/>
          </p:nvSpPr>
          <p:spPr bwMode="auto">
            <a:xfrm>
              <a:off x="4497" y="2377"/>
              <a:ext cx="371" cy="3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694" name="Rectangle 22"/>
            <p:cNvSpPr>
              <a:spLocks noChangeArrowheads="1"/>
            </p:cNvSpPr>
            <p:nvPr/>
          </p:nvSpPr>
          <p:spPr bwMode="auto">
            <a:xfrm>
              <a:off x="4865" y="2377"/>
              <a:ext cx="371" cy="3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695" name="Text Box 23"/>
            <p:cNvSpPr txBox="1">
              <a:spLocks noChangeArrowheads="1"/>
            </p:cNvSpPr>
            <p:nvPr/>
          </p:nvSpPr>
          <p:spPr bwMode="auto">
            <a:xfrm>
              <a:off x="3197" y="1538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P</a:t>
              </a:r>
            </a:p>
          </p:txBody>
        </p:sp>
        <p:sp>
          <p:nvSpPr>
            <p:cNvPr id="28696" name="Text Box 24"/>
            <p:cNvSpPr txBox="1">
              <a:spLocks noChangeArrowheads="1"/>
            </p:cNvSpPr>
            <p:nvPr/>
          </p:nvSpPr>
          <p:spPr bwMode="auto">
            <a:xfrm>
              <a:off x="3175" y="2673"/>
              <a:ext cx="20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N</a:t>
              </a:r>
            </a:p>
          </p:txBody>
        </p:sp>
        <p:sp>
          <p:nvSpPr>
            <p:cNvPr id="28697" name="Text Box 25"/>
            <p:cNvSpPr txBox="1">
              <a:spLocks noChangeArrowheads="1"/>
            </p:cNvSpPr>
            <p:nvPr/>
          </p:nvSpPr>
          <p:spPr bwMode="auto">
            <a:xfrm>
              <a:off x="5262" y="2665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L</a:t>
              </a:r>
            </a:p>
          </p:txBody>
        </p:sp>
        <p:sp>
          <p:nvSpPr>
            <p:cNvPr id="28698" name="Text Box 26"/>
            <p:cNvSpPr txBox="1">
              <a:spLocks noChangeArrowheads="1"/>
            </p:cNvSpPr>
            <p:nvPr/>
          </p:nvSpPr>
          <p:spPr bwMode="auto">
            <a:xfrm>
              <a:off x="5269" y="1544"/>
              <a:ext cx="2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Q</a:t>
              </a:r>
            </a:p>
          </p:txBody>
        </p:sp>
        <p:sp>
          <p:nvSpPr>
            <p:cNvPr id="28699" name="Text Box 27"/>
            <p:cNvSpPr txBox="1">
              <a:spLocks noChangeArrowheads="1"/>
            </p:cNvSpPr>
            <p:nvPr/>
          </p:nvSpPr>
          <p:spPr bwMode="auto">
            <a:xfrm>
              <a:off x="3967" y="1489"/>
              <a:ext cx="66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Chiều dài</a:t>
              </a:r>
            </a:p>
          </p:txBody>
        </p:sp>
        <p:sp>
          <p:nvSpPr>
            <p:cNvPr id="28700" name="Text Box 28"/>
            <p:cNvSpPr txBox="1">
              <a:spLocks noChangeArrowheads="1"/>
            </p:cNvSpPr>
            <p:nvPr/>
          </p:nvSpPr>
          <p:spPr bwMode="auto">
            <a:xfrm rot="-5396925">
              <a:off x="2945" y="1979"/>
              <a:ext cx="77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Chiều rộng</a:t>
              </a:r>
            </a:p>
          </p:txBody>
        </p:sp>
        <p:sp>
          <p:nvSpPr>
            <p:cNvPr id="28701" name="Text Box 29"/>
            <p:cNvSpPr txBox="1">
              <a:spLocks noChangeArrowheads="1"/>
            </p:cNvSpPr>
            <p:nvPr/>
          </p:nvSpPr>
          <p:spPr bwMode="auto">
            <a:xfrm>
              <a:off x="3707" y="2748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K</a:t>
              </a:r>
            </a:p>
          </p:txBody>
        </p:sp>
        <p:sp>
          <p:nvSpPr>
            <p:cNvPr id="28702" name="Line 30"/>
            <p:cNvSpPr>
              <a:spLocks noChangeShapeType="1"/>
            </p:cNvSpPr>
            <p:nvPr/>
          </p:nvSpPr>
          <p:spPr bwMode="auto">
            <a:xfrm>
              <a:off x="2750" y="2736"/>
              <a:ext cx="7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03" name="Line 31"/>
            <p:cNvSpPr>
              <a:spLocks noChangeShapeType="1"/>
            </p:cNvSpPr>
            <p:nvPr/>
          </p:nvSpPr>
          <p:spPr bwMode="auto">
            <a:xfrm>
              <a:off x="2750" y="1665"/>
              <a:ext cx="7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28704" name="Group 32"/>
            <p:cNvGrpSpPr>
              <a:grpSpLocks/>
            </p:cNvGrpSpPr>
            <p:nvPr/>
          </p:nvGrpSpPr>
          <p:grpSpPr bwMode="auto">
            <a:xfrm>
              <a:off x="686" y="1469"/>
              <a:ext cx="2302" cy="1491"/>
              <a:chOff x="318" y="2541"/>
              <a:chExt cx="2367" cy="1604"/>
            </a:xfrm>
          </p:grpSpPr>
          <p:grpSp>
            <p:nvGrpSpPr>
              <p:cNvPr id="28705" name="Group 33"/>
              <p:cNvGrpSpPr>
                <a:grpSpLocks/>
              </p:cNvGrpSpPr>
              <p:nvPr/>
            </p:nvGrpSpPr>
            <p:grpSpPr bwMode="auto">
              <a:xfrm>
                <a:off x="318" y="2541"/>
                <a:ext cx="2367" cy="1604"/>
                <a:chOff x="2566" y="1213"/>
                <a:chExt cx="2559" cy="1734"/>
              </a:xfrm>
            </p:grpSpPr>
            <p:sp>
              <p:nvSpPr>
                <p:cNvPr id="28712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3117" y="1213"/>
                  <a:ext cx="224" cy="2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A</a:t>
                  </a:r>
                </a:p>
              </p:txBody>
            </p:sp>
            <p:grpSp>
              <p:nvGrpSpPr>
                <p:cNvPr id="28713" name="Group 35"/>
                <p:cNvGrpSpPr>
                  <a:grpSpLocks/>
                </p:cNvGrpSpPr>
                <p:nvPr/>
              </p:nvGrpSpPr>
              <p:grpSpPr bwMode="auto">
                <a:xfrm>
                  <a:off x="2566" y="1238"/>
                  <a:ext cx="2559" cy="1709"/>
                  <a:chOff x="2566" y="1238"/>
                  <a:chExt cx="2559" cy="1709"/>
                </a:xfrm>
              </p:grpSpPr>
              <p:sp>
                <p:nvSpPr>
                  <p:cNvPr id="28714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2825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8715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3226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8716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3635" y="1443"/>
                    <a:ext cx="412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8717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4036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8718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4444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8719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2825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8720" name="Rectangle 42"/>
                  <p:cNvSpPr>
                    <a:spLocks noChangeArrowheads="1"/>
                  </p:cNvSpPr>
                  <p:nvPr/>
                </p:nvSpPr>
                <p:spPr bwMode="auto">
                  <a:xfrm>
                    <a:off x="3226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8721" name="Rectangle 43"/>
                  <p:cNvSpPr>
                    <a:spLocks noChangeArrowheads="1"/>
                  </p:cNvSpPr>
                  <p:nvPr/>
                </p:nvSpPr>
                <p:spPr bwMode="auto">
                  <a:xfrm>
                    <a:off x="3635" y="1859"/>
                    <a:ext cx="412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8722" name="Rectangle 44"/>
                  <p:cNvSpPr>
                    <a:spLocks noChangeArrowheads="1"/>
                  </p:cNvSpPr>
                  <p:nvPr/>
                </p:nvSpPr>
                <p:spPr bwMode="auto">
                  <a:xfrm>
                    <a:off x="4036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8723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4444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8724" name="Rectangle 46"/>
                  <p:cNvSpPr>
                    <a:spLocks noChangeArrowheads="1"/>
                  </p:cNvSpPr>
                  <p:nvPr/>
                </p:nvSpPr>
                <p:spPr bwMode="auto">
                  <a:xfrm>
                    <a:off x="2825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8725" name="Rectangle 47"/>
                  <p:cNvSpPr>
                    <a:spLocks noChangeArrowheads="1"/>
                  </p:cNvSpPr>
                  <p:nvPr/>
                </p:nvSpPr>
                <p:spPr bwMode="auto">
                  <a:xfrm>
                    <a:off x="3226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8726" name="Rectangle 48"/>
                  <p:cNvSpPr>
                    <a:spLocks noChangeArrowheads="1"/>
                  </p:cNvSpPr>
                  <p:nvPr/>
                </p:nvSpPr>
                <p:spPr bwMode="auto">
                  <a:xfrm>
                    <a:off x="3635" y="2269"/>
                    <a:ext cx="412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8727" name="Rectangle 49"/>
                  <p:cNvSpPr>
                    <a:spLocks noChangeArrowheads="1"/>
                  </p:cNvSpPr>
                  <p:nvPr/>
                </p:nvSpPr>
                <p:spPr bwMode="auto">
                  <a:xfrm>
                    <a:off x="4036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8728" name="Rectangle 50"/>
                  <p:cNvSpPr>
                    <a:spLocks noChangeArrowheads="1"/>
                  </p:cNvSpPr>
                  <p:nvPr/>
                </p:nvSpPr>
                <p:spPr bwMode="auto">
                  <a:xfrm>
                    <a:off x="4444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8729" name="Text Box 5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91" y="1292"/>
                    <a:ext cx="223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E</a:t>
                    </a:r>
                  </a:p>
                </p:txBody>
              </p:sp>
              <p:sp>
                <p:nvSpPr>
                  <p:cNvPr id="28730" name="Text Box 5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66" y="2613"/>
                    <a:ext cx="224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B</a:t>
                    </a:r>
                  </a:p>
                </p:txBody>
              </p:sp>
              <p:sp>
                <p:nvSpPr>
                  <p:cNvPr id="28731" name="Text Box 5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87" y="2604"/>
                    <a:ext cx="233" cy="24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</a:t>
                    </a:r>
                  </a:p>
                </p:txBody>
              </p:sp>
              <p:sp>
                <p:nvSpPr>
                  <p:cNvPr id="28732" name="Text Box 5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94" y="1301"/>
                    <a:ext cx="231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D</a:t>
                    </a:r>
                  </a:p>
                </p:txBody>
              </p:sp>
              <p:sp>
                <p:nvSpPr>
                  <p:cNvPr id="28733" name="Text Box 5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46" y="1238"/>
                    <a:ext cx="738" cy="24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Chiều dài</a:t>
                    </a:r>
                  </a:p>
                </p:txBody>
              </p:sp>
              <p:sp>
                <p:nvSpPr>
                  <p:cNvPr id="28734" name="Text Box 56"/>
                  <p:cNvSpPr txBox="1">
                    <a:spLocks noChangeArrowheads="1"/>
                  </p:cNvSpPr>
                  <p:nvPr/>
                </p:nvSpPr>
                <p:spPr bwMode="auto">
                  <a:xfrm rot="-5396925">
                    <a:off x="2291" y="1811"/>
                    <a:ext cx="903" cy="23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Chiều rộng</a:t>
                    </a:r>
                  </a:p>
                </p:txBody>
              </p:sp>
              <p:grpSp>
                <p:nvGrpSpPr>
                  <p:cNvPr id="28735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2824" y="1448"/>
                    <a:ext cx="2028" cy="1232"/>
                    <a:chOff x="2824" y="1448"/>
                    <a:chExt cx="2028" cy="1232"/>
                  </a:xfrm>
                </p:grpSpPr>
                <p:sp>
                  <p:nvSpPr>
                    <p:cNvPr id="28739" name="AutoShape 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4" y="1448"/>
                      <a:ext cx="2028" cy="1232"/>
                    </a:xfrm>
                    <a:prstGeom prst="triangle">
                      <a:avLst>
                        <a:gd name="adj" fmla="val 20019"/>
                      </a:avLst>
                    </a:prstGeom>
                    <a:solidFill>
                      <a:schemeClr val="tx2"/>
                    </a:solidFill>
                    <a:ln w="12700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  <p:sp>
                  <p:nvSpPr>
                    <p:cNvPr id="28740" name="Line 5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232" y="1448"/>
                      <a:ext cx="0" cy="123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741" name="Rectangle 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32" y="2624"/>
                      <a:ext cx="56" cy="56"/>
                    </a:xfrm>
                    <a:prstGeom prst="rect">
                      <a:avLst/>
                    </a:prstGeom>
                    <a:noFill/>
                    <a:ln w="12700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</p:grpSp>
              <p:sp>
                <p:nvSpPr>
                  <p:cNvPr id="28736" name="Text Box 6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58" y="2701"/>
                    <a:ext cx="232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H</a:t>
                    </a:r>
                  </a:p>
                </p:txBody>
              </p:sp>
              <p:sp>
                <p:nvSpPr>
                  <p:cNvPr id="28737" name="Text Box 62"/>
                  <p:cNvSpPr txBox="1">
                    <a:spLocks noChangeArrowheads="1"/>
                  </p:cNvSpPr>
                  <p:nvPr/>
                </p:nvSpPr>
                <p:spPr bwMode="auto">
                  <a:xfrm rot="-5396925">
                    <a:off x="2992" y="1952"/>
                    <a:ext cx="811" cy="23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solidFill>
                          <a:schemeClr val="accent2"/>
                        </a:solidFill>
                        <a:latin typeface="Arial" charset="0"/>
                      </a:rPr>
                      <a:t>Chiều cao</a:t>
                    </a:r>
                  </a:p>
                </p:txBody>
              </p:sp>
              <p:sp>
                <p:nvSpPr>
                  <p:cNvPr id="28738" name="Text Box 6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30" y="2653"/>
                    <a:ext cx="738" cy="24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Cạnh </a:t>
                    </a:r>
                    <a:r>
                      <a:rPr lang="vi-VN">
                        <a:latin typeface="Arial" charset="0"/>
                      </a:rPr>
                      <a:t>đ</a:t>
                    </a:r>
                    <a:r>
                      <a:rPr lang="en-US">
                        <a:latin typeface="Arial" charset="0"/>
                      </a:rPr>
                      <a:t>áy</a:t>
                    </a:r>
                  </a:p>
                </p:txBody>
              </p:sp>
            </p:grpSp>
          </p:grpSp>
          <p:grpSp>
            <p:nvGrpSpPr>
              <p:cNvPr id="28706" name="Group 64"/>
              <p:cNvGrpSpPr>
                <a:grpSpLocks/>
              </p:cNvGrpSpPr>
              <p:nvPr/>
            </p:nvGrpSpPr>
            <p:grpSpPr bwMode="auto">
              <a:xfrm>
                <a:off x="560" y="2760"/>
                <a:ext cx="1872" cy="1132"/>
                <a:chOff x="560" y="2760"/>
                <a:chExt cx="1872" cy="1132"/>
              </a:xfrm>
            </p:grpSpPr>
            <p:sp>
              <p:nvSpPr>
                <p:cNvPr id="28707" name="AutoShape 65"/>
                <p:cNvSpPr>
                  <a:spLocks noChangeArrowheads="1"/>
                </p:cNvSpPr>
                <p:nvPr/>
              </p:nvSpPr>
              <p:spPr bwMode="auto">
                <a:xfrm rot="10800000">
                  <a:off x="928" y="2760"/>
                  <a:ext cx="1504" cy="1132"/>
                </a:xfrm>
                <a:prstGeom prst="triangle">
                  <a:avLst>
                    <a:gd name="adj" fmla="val 0"/>
                  </a:avLst>
                </a:prstGeom>
                <a:solidFill>
                  <a:schemeClr val="accent2"/>
                </a:solidFill>
                <a:ln w="9525">
                  <a:solidFill>
                    <a:schemeClr val="hlink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8708" name="Text Box 66"/>
                <p:cNvSpPr txBox="1">
                  <a:spLocks noChangeArrowheads="1"/>
                </p:cNvSpPr>
                <p:nvPr/>
              </p:nvSpPr>
              <p:spPr bwMode="auto">
                <a:xfrm>
                  <a:off x="1899" y="3006"/>
                  <a:ext cx="192" cy="2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2</a:t>
                  </a:r>
                </a:p>
              </p:txBody>
            </p:sp>
            <p:grpSp>
              <p:nvGrpSpPr>
                <p:cNvPr id="28709" name="Group 67"/>
                <p:cNvGrpSpPr>
                  <a:grpSpLocks/>
                </p:cNvGrpSpPr>
                <p:nvPr/>
              </p:nvGrpSpPr>
              <p:grpSpPr bwMode="auto">
                <a:xfrm>
                  <a:off x="560" y="2760"/>
                  <a:ext cx="376" cy="1120"/>
                  <a:chOff x="736" y="1704"/>
                  <a:chExt cx="376" cy="1120"/>
                </a:xfrm>
              </p:grpSpPr>
              <p:sp>
                <p:nvSpPr>
                  <p:cNvPr id="28710" name="AutoShape 6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6" y="1704"/>
                    <a:ext cx="376" cy="1120"/>
                  </a:xfrm>
                  <a:prstGeom prst="rtTriangle">
                    <a:avLst/>
                  </a:prstGeom>
                  <a:solidFill>
                    <a:schemeClr val="accent2"/>
                  </a:solidFill>
                  <a:ln w="9525">
                    <a:solidFill>
                      <a:schemeClr val="hlink"/>
                    </a:solidFill>
                    <a:miter lim="800000"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pPr algn="ctr"/>
                    <a:endParaRPr lang="en-US" sz="2400">
                      <a:latin typeface="Arial" charset="0"/>
                    </a:endParaRPr>
                  </a:p>
                </p:txBody>
              </p:sp>
              <p:sp>
                <p:nvSpPr>
                  <p:cNvPr id="28711" name="Text Box 6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65" y="2037"/>
                    <a:ext cx="193" cy="229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1</a:t>
                    </a:r>
                  </a:p>
                </p:txBody>
              </p:sp>
            </p:grpSp>
          </p:grpSp>
        </p:grpSp>
      </p:grpSp>
      <p:sp>
        <p:nvSpPr>
          <p:cNvPr id="27718" name="Text Box 70"/>
          <p:cNvSpPr txBox="1">
            <a:spLocks noChangeArrowheads="1"/>
          </p:cNvSpPr>
          <p:nvPr/>
        </p:nvSpPr>
        <p:spPr bwMode="auto">
          <a:xfrm>
            <a:off x="2365375" y="5786438"/>
            <a:ext cx="6267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1800" i="1">
                <a:latin typeface="Arial" charset="0"/>
              </a:rPr>
              <a:t>- </a:t>
            </a:r>
            <a:r>
              <a:rPr lang="en-US" sz="1800" i="1">
                <a:solidFill>
                  <a:schemeClr val="hlink"/>
                </a:solidFill>
                <a:latin typeface="Arial" charset="0"/>
              </a:rPr>
              <a:t>Chiều rộng</a:t>
            </a:r>
            <a:r>
              <a:rPr lang="en-US" sz="1800" i="1">
                <a:latin typeface="Arial" charset="0"/>
              </a:rPr>
              <a:t> của hình chữ nhật EDBC có phải là </a:t>
            </a:r>
            <a:r>
              <a:rPr lang="en-US" sz="1800" i="1">
                <a:solidFill>
                  <a:schemeClr val="hlink"/>
                </a:solidFill>
                <a:latin typeface="Arial" charset="0"/>
              </a:rPr>
              <a:t>chiều cao </a:t>
            </a:r>
            <a:r>
              <a:rPr lang="en-US" sz="1800" i="1">
                <a:latin typeface="Arial" charset="0"/>
              </a:rPr>
              <a:t>của tam giác ABC hay không?</a:t>
            </a:r>
          </a:p>
        </p:txBody>
      </p:sp>
    </p:spTree>
  </p:cSld>
  <p:clrMapOvr>
    <a:masterClrMapping/>
  </p:clrMapOvr>
  <p:transition spd="med" advClick="0" advTm="10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9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autoUpdateAnimBg="0"/>
      <p:bldP spid="27653" grpId="0" autoUpdateAnimBg="0"/>
      <p:bldP spid="27718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2590800" y="906463"/>
            <a:ext cx="41449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DIỆN TÍCH HÌNH TAM GIÁC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968375" y="4681538"/>
            <a:ext cx="2559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>
                <a:solidFill>
                  <a:schemeClr val="accent2"/>
                </a:solidFill>
                <a:latin typeface="Arial" charset="0"/>
              </a:rPr>
              <a:t>Nhận xét: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2378075" y="5075238"/>
            <a:ext cx="6267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1800" i="1">
                <a:latin typeface="Arial" charset="0"/>
              </a:rPr>
              <a:t>- </a:t>
            </a:r>
            <a:r>
              <a:rPr lang="en-US" sz="1800" i="1">
                <a:solidFill>
                  <a:schemeClr val="hlink"/>
                </a:solidFill>
                <a:latin typeface="Arial" charset="0"/>
              </a:rPr>
              <a:t>Chiều dài</a:t>
            </a:r>
            <a:r>
              <a:rPr lang="en-US" sz="1800" i="1">
                <a:latin typeface="Arial" charset="0"/>
              </a:rPr>
              <a:t> của hình chữ nhật EDCB là </a:t>
            </a:r>
            <a:r>
              <a:rPr lang="en-US" sz="1800" i="1">
                <a:solidFill>
                  <a:schemeClr val="hlink"/>
                </a:solidFill>
                <a:latin typeface="Arial" charset="0"/>
              </a:rPr>
              <a:t>cạnh </a:t>
            </a:r>
            <a:r>
              <a:rPr lang="vi-VN" sz="1800" i="1">
                <a:solidFill>
                  <a:schemeClr val="hlink"/>
                </a:solidFill>
                <a:latin typeface="Arial" charset="0"/>
              </a:rPr>
              <a:t>đ</a:t>
            </a:r>
            <a:r>
              <a:rPr lang="en-US" sz="1800" i="1">
                <a:solidFill>
                  <a:schemeClr val="hlink"/>
                </a:solidFill>
                <a:latin typeface="Arial" charset="0"/>
              </a:rPr>
              <a:t>áy</a:t>
            </a:r>
            <a:r>
              <a:rPr lang="en-US" sz="1800" i="1">
                <a:latin typeface="Arial" charset="0"/>
              </a:rPr>
              <a:t> của tam giác ABC.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89025" y="2332038"/>
            <a:ext cx="7618413" cy="2366962"/>
            <a:chOff x="686" y="1469"/>
            <a:chExt cx="4799" cy="1491"/>
          </a:xfrm>
        </p:grpSpPr>
        <p:sp>
          <p:nvSpPr>
            <p:cNvPr id="29703" name="Text Box 7"/>
            <p:cNvSpPr txBox="1">
              <a:spLocks noChangeArrowheads="1"/>
            </p:cNvSpPr>
            <p:nvPr/>
          </p:nvSpPr>
          <p:spPr bwMode="auto">
            <a:xfrm>
              <a:off x="3671" y="1469"/>
              <a:ext cx="22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M</a:t>
              </a:r>
            </a:p>
          </p:txBody>
        </p:sp>
        <p:sp>
          <p:nvSpPr>
            <p:cNvPr id="29704" name="Rectangle 8"/>
            <p:cNvSpPr>
              <a:spLocks noChangeArrowheads="1"/>
            </p:cNvSpPr>
            <p:nvPr/>
          </p:nvSpPr>
          <p:spPr bwMode="auto">
            <a:xfrm>
              <a:off x="3409" y="1667"/>
              <a:ext cx="370" cy="3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3769" y="1667"/>
              <a:ext cx="371" cy="3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4137" y="1667"/>
              <a:ext cx="371" cy="3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4497" y="1667"/>
              <a:ext cx="371" cy="3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4865" y="1667"/>
              <a:ext cx="371" cy="3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09" name="Rectangle 13"/>
            <p:cNvSpPr>
              <a:spLocks noChangeArrowheads="1"/>
            </p:cNvSpPr>
            <p:nvPr/>
          </p:nvSpPr>
          <p:spPr bwMode="auto">
            <a:xfrm>
              <a:off x="3409" y="2024"/>
              <a:ext cx="370" cy="35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10" name="Rectangle 14"/>
            <p:cNvSpPr>
              <a:spLocks noChangeArrowheads="1"/>
            </p:cNvSpPr>
            <p:nvPr/>
          </p:nvSpPr>
          <p:spPr bwMode="auto">
            <a:xfrm>
              <a:off x="3769" y="2024"/>
              <a:ext cx="371" cy="35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11" name="Rectangle 15"/>
            <p:cNvSpPr>
              <a:spLocks noChangeArrowheads="1"/>
            </p:cNvSpPr>
            <p:nvPr/>
          </p:nvSpPr>
          <p:spPr bwMode="auto">
            <a:xfrm>
              <a:off x="4137" y="2024"/>
              <a:ext cx="371" cy="35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12" name="Rectangle 16"/>
            <p:cNvSpPr>
              <a:spLocks noChangeArrowheads="1"/>
            </p:cNvSpPr>
            <p:nvPr/>
          </p:nvSpPr>
          <p:spPr bwMode="auto">
            <a:xfrm>
              <a:off x="4497" y="2024"/>
              <a:ext cx="371" cy="35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13" name="Rectangle 17"/>
            <p:cNvSpPr>
              <a:spLocks noChangeArrowheads="1"/>
            </p:cNvSpPr>
            <p:nvPr/>
          </p:nvSpPr>
          <p:spPr bwMode="auto">
            <a:xfrm>
              <a:off x="4865" y="2024"/>
              <a:ext cx="371" cy="35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14" name="Rectangle 18"/>
            <p:cNvSpPr>
              <a:spLocks noChangeArrowheads="1"/>
            </p:cNvSpPr>
            <p:nvPr/>
          </p:nvSpPr>
          <p:spPr bwMode="auto">
            <a:xfrm>
              <a:off x="3409" y="2377"/>
              <a:ext cx="370" cy="3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15" name="Rectangle 19"/>
            <p:cNvSpPr>
              <a:spLocks noChangeArrowheads="1"/>
            </p:cNvSpPr>
            <p:nvPr/>
          </p:nvSpPr>
          <p:spPr bwMode="auto">
            <a:xfrm>
              <a:off x="3769" y="2377"/>
              <a:ext cx="371" cy="3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16" name="Rectangle 20"/>
            <p:cNvSpPr>
              <a:spLocks noChangeArrowheads="1"/>
            </p:cNvSpPr>
            <p:nvPr/>
          </p:nvSpPr>
          <p:spPr bwMode="auto">
            <a:xfrm>
              <a:off x="4137" y="2377"/>
              <a:ext cx="371" cy="3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17" name="Rectangle 21"/>
            <p:cNvSpPr>
              <a:spLocks noChangeArrowheads="1"/>
            </p:cNvSpPr>
            <p:nvPr/>
          </p:nvSpPr>
          <p:spPr bwMode="auto">
            <a:xfrm>
              <a:off x="4497" y="2377"/>
              <a:ext cx="371" cy="3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18" name="Rectangle 22"/>
            <p:cNvSpPr>
              <a:spLocks noChangeArrowheads="1"/>
            </p:cNvSpPr>
            <p:nvPr/>
          </p:nvSpPr>
          <p:spPr bwMode="auto">
            <a:xfrm>
              <a:off x="4865" y="2377"/>
              <a:ext cx="371" cy="3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19" name="Text Box 23"/>
            <p:cNvSpPr txBox="1">
              <a:spLocks noChangeArrowheads="1"/>
            </p:cNvSpPr>
            <p:nvPr/>
          </p:nvSpPr>
          <p:spPr bwMode="auto">
            <a:xfrm>
              <a:off x="3197" y="1538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P</a:t>
              </a:r>
            </a:p>
          </p:txBody>
        </p:sp>
        <p:sp>
          <p:nvSpPr>
            <p:cNvPr id="29720" name="Text Box 24"/>
            <p:cNvSpPr txBox="1">
              <a:spLocks noChangeArrowheads="1"/>
            </p:cNvSpPr>
            <p:nvPr/>
          </p:nvSpPr>
          <p:spPr bwMode="auto">
            <a:xfrm>
              <a:off x="3175" y="2673"/>
              <a:ext cx="20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N</a:t>
              </a:r>
            </a:p>
          </p:txBody>
        </p:sp>
        <p:sp>
          <p:nvSpPr>
            <p:cNvPr id="29721" name="Text Box 25"/>
            <p:cNvSpPr txBox="1">
              <a:spLocks noChangeArrowheads="1"/>
            </p:cNvSpPr>
            <p:nvPr/>
          </p:nvSpPr>
          <p:spPr bwMode="auto">
            <a:xfrm>
              <a:off x="5262" y="2665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L</a:t>
              </a:r>
            </a:p>
          </p:txBody>
        </p:sp>
        <p:sp>
          <p:nvSpPr>
            <p:cNvPr id="29722" name="Text Box 26"/>
            <p:cNvSpPr txBox="1">
              <a:spLocks noChangeArrowheads="1"/>
            </p:cNvSpPr>
            <p:nvPr/>
          </p:nvSpPr>
          <p:spPr bwMode="auto">
            <a:xfrm>
              <a:off x="5269" y="1544"/>
              <a:ext cx="2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Q</a:t>
              </a:r>
            </a:p>
          </p:txBody>
        </p:sp>
        <p:sp>
          <p:nvSpPr>
            <p:cNvPr id="29723" name="Text Box 27"/>
            <p:cNvSpPr txBox="1">
              <a:spLocks noChangeArrowheads="1"/>
            </p:cNvSpPr>
            <p:nvPr/>
          </p:nvSpPr>
          <p:spPr bwMode="auto">
            <a:xfrm>
              <a:off x="3967" y="1489"/>
              <a:ext cx="66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Chiều dài</a:t>
              </a:r>
            </a:p>
          </p:txBody>
        </p:sp>
        <p:sp>
          <p:nvSpPr>
            <p:cNvPr id="29724" name="Text Box 28"/>
            <p:cNvSpPr txBox="1">
              <a:spLocks noChangeArrowheads="1"/>
            </p:cNvSpPr>
            <p:nvPr/>
          </p:nvSpPr>
          <p:spPr bwMode="auto">
            <a:xfrm rot="-5396925">
              <a:off x="2945" y="1979"/>
              <a:ext cx="77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Chiều rộng</a:t>
              </a:r>
            </a:p>
          </p:txBody>
        </p:sp>
        <p:sp>
          <p:nvSpPr>
            <p:cNvPr id="29725" name="Text Box 29"/>
            <p:cNvSpPr txBox="1">
              <a:spLocks noChangeArrowheads="1"/>
            </p:cNvSpPr>
            <p:nvPr/>
          </p:nvSpPr>
          <p:spPr bwMode="auto">
            <a:xfrm>
              <a:off x="3707" y="2748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K</a:t>
              </a:r>
            </a:p>
          </p:txBody>
        </p:sp>
        <p:sp>
          <p:nvSpPr>
            <p:cNvPr id="29726" name="Line 30"/>
            <p:cNvSpPr>
              <a:spLocks noChangeShapeType="1"/>
            </p:cNvSpPr>
            <p:nvPr/>
          </p:nvSpPr>
          <p:spPr bwMode="auto">
            <a:xfrm>
              <a:off x="2750" y="2736"/>
              <a:ext cx="7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727" name="Line 31"/>
            <p:cNvSpPr>
              <a:spLocks noChangeShapeType="1"/>
            </p:cNvSpPr>
            <p:nvPr/>
          </p:nvSpPr>
          <p:spPr bwMode="auto">
            <a:xfrm>
              <a:off x="2750" y="1665"/>
              <a:ext cx="7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29728" name="Group 32"/>
            <p:cNvGrpSpPr>
              <a:grpSpLocks/>
            </p:cNvGrpSpPr>
            <p:nvPr/>
          </p:nvGrpSpPr>
          <p:grpSpPr bwMode="auto">
            <a:xfrm>
              <a:off x="686" y="1469"/>
              <a:ext cx="2302" cy="1491"/>
              <a:chOff x="318" y="2541"/>
              <a:chExt cx="2367" cy="1604"/>
            </a:xfrm>
          </p:grpSpPr>
          <p:grpSp>
            <p:nvGrpSpPr>
              <p:cNvPr id="29729" name="Group 33"/>
              <p:cNvGrpSpPr>
                <a:grpSpLocks/>
              </p:cNvGrpSpPr>
              <p:nvPr/>
            </p:nvGrpSpPr>
            <p:grpSpPr bwMode="auto">
              <a:xfrm>
                <a:off x="318" y="2541"/>
                <a:ext cx="2367" cy="1604"/>
                <a:chOff x="2566" y="1213"/>
                <a:chExt cx="2559" cy="1734"/>
              </a:xfrm>
            </p:grpSpPr>
            <p:sp>
              <p:nvSpPr>
                <p:cNvPr id="29736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3117" y="1213"/>
                  <a:ext cx="224" cy="2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A</a:t>
                  </a:r>
                </a:p>
              </p:txBody>
            </p:sp>
            <p:grpSp>
              <p:nvGrpSpPr>
                <p:cNvPr id="29737" name="Group 35"/>
                <p:cNvGrpSpPr>
                  <a:grpSpLocks/>
                </p:cNvGrpSpPr>
                <p:nvPr/>
              </p:nvGrpSpPr>
              <p:grpSpPr bwMode="auto">
                <a:xfrm>
                  <a:off x="2566" y="1238"/>
                  <a:ext cx="2559" cy="1709"/>
                  <a:chOff x="2566" y="1238"/>
                  <a:chExt cx="2559" cy="1709"/>
                </a:xfrm>
              </p:grpSpPr>
              <p:sp>
                <p:nvSpPr>
                  <p:cNvPr id="29738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2825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9739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3226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9740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3635" y="1443"/>
                    <a:ext cx="412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9741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4036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9742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4444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9743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2825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9744" name="Rectangle 42"/>
                  <p:cNvSpPr>
                    <a:spLocks noChangeArrowheads="1"/>
                  </p:cNvSpPr>
                  <p:nvPr/>
                </p:nvSpPr>
                <p:spPr bwMode="auto">
                  <a:xfrm>
                    <a:off x="3226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9745" name="Rectangle 43"/>
                  <p:cNvSpPr>
                    <a:spLocks noChangeArrowheads="1"/>
                  </p:cNvSpPr>
                  <p:nvPr/>
                </p:nvSpPr>
                <p:spPr bwMode="auto">
                  <a:xfrm>
                    <a:off x="3635" y="1859"/>
                    <a:ext cx="412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9746" name="Rectangle 44"/>
                  <p:cNvSpPr>
                    <a:spLocks noChangeArrowheads="1"/>
                  </p:cNvSpPr>
                  <p:nvPr/>
                </p:nvSpPr>
                <p:spPr bwMode="auto">
                  <a:xfrm>
                    <a:off x="4036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9747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4444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9748" name="Rectangle 46"/>
                  <p:cNvSpPr>
                    <a:spLocks noChangeArrowheads="1"/>
                  </p:cNvSpPr>
                  <p:nvPr/>
                </p:nvSpPr>
                <p:spPr bwMode="auto">
                  <a:xfrm>
                    <a:off x="2825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9749" name="Rectangle 47"/>
                  <p:cNvSpPr>
                    <a:spLocks noChangeArrowheads="1"/>
                  </p:cNvSpPr>
                  <p:nvPr/>
                </p:nvSpPr>
                <p:spPr bwMode="auto">
                  <a:xfrm>
                    <a:off x="3226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9750" name="Rectangle 48"/>
                  <p:cNvSpPr>
                    <a:spLocks noChangeArrowheads="1"/>
                  </p:cNvSpPr>
                  <p:nvPr/>
                </p:nvSpPr>
                <p:spPr bwMode="auto">
                  <a:xfrm>
                    <a:off x="3635" y="2269"/>
                    <a:ext cx="412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9751" name="Rectangle 49"/>
                  <p:cNvSpPr>
                    <a:spLocks noChangeArrowheads="1"/>
                  </p:cNvSpPr>
                  <p:nvPr/>
                </p:nvSpPr>
                <p:spPr bwMode="auto">
                  <a:xfrm>
                    <a:off x="4036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9752" name="Rectangle 50"/>
                  <p:cNvSpPr>
                    <a:spLocks noChangeArrowheads="1"/>
                  </p:cNvSpPr>
                  <p:nvPr/>
                </p:nvSpPr>
                <p:spPr bwMode="auto">
                  <a:xfrm>
                    <a:off x="4444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29753" name="Text Box 5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91" y="1292"/>
                    <a:ext cx="223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E</a:t>
                    </a:r>
                  </a:p>
                </p:txBody>
              </p:sp>
              <p:sp>
                <p:nvSpPr>
                  <p:cNvPr id="29754" name="Text Box 5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66" y="2613"/>
                    <a:ext cx="224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B</a:t>
                    </a:r>
                  </a:p>
                </p:txBody>
              </p:sp>
              <p:sp>
                <p:nvSpPr>
                  <p:cNvPr id="29755" name="Text Box 5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87" y="2604"/>
                    <a:ext cx="233" cy="24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</a:t>
                    </a:r>
                  </a:p>
                </p:txBody>
              </p:sp>
              <p:sp>
                <p:nvSpPr>
                  <p:cNvPr id="29756" name="Text Box 5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94" y="1301"/>
                    <a:ext cx="231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D</a:t>
                    </a:r>
                  </a:p>
                </p:txBody>
              </p:sp>
              <p:sp>
                <p:nvSpPr>
                  <p:cNvPr id="29757" name="Text Box 5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46" y="1238"/>
                    <a:ext cx="738" cy="24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Chiều dài</a:t>
                    </a:r>
                  </a:p>
                </p:txBody>
              </p:sp>
              <p:sp>
                <p:nvSpPr>
                  <p:cNvPr id="29758" name="Text Box 56"/>
                  <p:cNvSpPr txBox="1">
                    <a:spLocks noChangeArrowheads="1"/>
                  </p:cNvSpPr>
                  <p:nvPr/>
                </p:nvSpPr>
                <p:spPr bwMode="auto">
                  <a:xfrm rot="-5396925">
                    <a:off x="2291" y="1811"/>
                    <a:ext cx="903" cy="23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Chiều rộng</a:t>
                    </a:r>
                  </a:p>
                </p:txBody>
              </p:sp>
              <p:grpSp>
                <p:nvGrpSpPr>
                  <p:cNvPr id="29759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2824" y="1448"/>
                    <a:ext cx="2028" cy="1232"/>
                    <a:chOff x="2824" y="1448"/>
                    <a:chExt cx="2028" cy="1232"/>
                  </a:xfrm>
                </p:grpSpPr>
                <p:sp>
                  <p:nvSpPr>
                    <p:cNvPr id="29763" name="AutoShape 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4" y="1448"/>
                      <a:ext cx="2028" cy="1232"/>
                    </a:xfrm>
                    <a:prstGeom prst="triangle">
                      <a:avLst>
                        <a:gd name="adj" fmla="val 20019"/>
                      </a:avLst>
                    </a:prstGeom>
                    <a:solidFill>
                      <a:schemeClr val="tx2"/>
                    </a:solidFill>
                    <a:ln w="12700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  <p:sp>
                  <p:nvSpPr>
                    <p:cNvPr id="29764" name="Line 5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232" y="1448"/>
                      <a:ext cx="0" cy="123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765" name="Rectangle 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32" y="2624"/>
                      <a:ext cx="56" cy="56"/>
                    </a:xfrm>
                    <a:prstGeom prst="rect">
                      <a:avLst/>
                    </a:prstGeom>
                    <a:noFill/>
                    <a:ln w="12700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</p:grpSp>
              <p:sp>
                <p:nvSpPr>
                  <p:cNvPr id="29760" name="Text Box 6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58" y="2701"/>
                    <a:ext cx="232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H</a:t>
                    </a:r>
                  </a:p>
                </p:txBody>
              </p:sp>
              <p:sp>
                <p:nvSpPr>
                  <p:cNvPr id="29761" name="Text Box 62"/>
                  <p:cNvSpPr txBox="1">
                    <a:spLocks noChangeArrowheads="1"/>
                  </p:cNvSpPr>
                  <p:nvPr/>
                </p:nvSpPr>
                <p:spPr bwMode="auto">
                  <a:xfrm rot="-5396925">
                    <a:off x="2992" y="1952"/>
                    <a:ext cx="811" cy="23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solidFill>
                          <a:schemeClr val="accent2"/>
                        </a:solidFill>
                        <a:latin typeface="Arial" charset="0"/>
                      </a:rPr>
                      <a:t>Chiều cao</a:t>
                    </a:r>
                  </a:p>
                </p:txBody>
              </p:sp>
              <p:sp>
                <p:nvSpPr>
                  <p:cNvPr id="29762" name="Text Box 6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30" y="2653"/>
                    <a:ext cx="738" cy="24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Cạnh </a:t>
                    </a:r>
                    <a:r>
                      <a:rPr lang="vi-VN">
                        <a:latin typeface="Arial" charset="0"/>
                      </a:rPr>
                      <a:t>đ</a:t>
                    </a:r>
                    <a:r>
                      <a:rPr lang="en-US">
                        <a:latin typeface="Arial" charset="0"/>
                      </a:rPr>
                      <a:t>áy</a:t>
                    </a:r>
                  </a:p>
                </p:txBody>
              </p:sp>
            </p:grpSp>
          </p:grpSp>
          <p:grpSp>
            <p:nvGrpSpPr>
              <p:cNvPr id="29730" name="Group 64"/>
              <p:cNvGrpSpPr>
                <a:grpSpLocks/>
              </p:cNvGrpSpPr>
              <p:nvPr/>
            </p:nvGrpSpPr>
            <p:grpSpPr bwMode="auto">
              <a:xfrm>
                <a:off x="560" y="2760"/>
                <a:ext cx="1872" cy="1132"/>
                <a:chOff x="560" y="2760"/>
                <a:chExt cx="1872" cy="1132"/>
              </a:xfrm>
            </p:grpSpPr>
            <p:sp>
              <p:nvSpPr>
                <p:cNvPr id="29731" name="AutoShape 65"/>
                <p:cNvSpPr>
                  <a:spLocks noChangeArrowheads="1"/>
                </p:cNvSpPr>
                <p:nvPr/>
              </p:nvSpPr>
              <p:spPr bwMode="auto">
                <a:xfrm rot="10800000">
                  <a:off x="928" y="2760"/>
                  <a:ext cx="1504" cy="1132"/>
                </a:xfrm>
                <a:prstGeom prst="triangle">
                  <a:avLst>
                    <a:gd name="adj" fmla="val 0"/>
                  </a:avLst>
                </a:prstGeom>
                <a:solidFill>
                  <a:schemeClr val="accent2"/>
                </a:solidFill>
                <a:ln w="9525">
                  <a:solidFill>
                    <a:schemeClr val="hlink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9732" name="Text Box 66"/>
                <p:cNvSpPr txBox="1">
                  <a:spLocks noChangeArrowheads="1"/>
                </p:cNvSpPr>
                <p:nvPr/>
              </p:nvSpPr>
              <p:spPr bwMode="auto">
                <a:xfrm>
                  <a:off x="1899" y="3006"/>
                  <a:ext cx="192" cy="2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2</a:t>
                  </a:r>
                </a:p>
              </p:txBody>
            </p:sp>
            <p:grpSp>
              <p:nvGrpSpPr>
                <p:cNvPr id="29733" name="Group 67"/>
                <p:cNvGrpSpPr>
                  <a:grpSpLocks/>
                </p:cNvGrpSpPr>
                <p:nvPr/>
              </p:nvGrpSpPr>
              <p:grpSpPr bwMode="auto">
                <a:xfrm>
                  <a:off x="560" y="2760"/>
                  <a:ext cx="376" cy="1120"/>
                  <a:chOff x="736" y="1704"/>
                  <a:chExt cx="376" cy="1120"/>
                </a:xfrm>
              </p:grpSpPr>
              <p:sp>
                <p:nvSpPr>
                  <p:cNvPr id="29734" name="AutoShape 6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6" y="1704"/>
                    <a:ext cx="376" cy="1120"/>
                  </a:xfrm>
                  <a:prstGeom prst="rtTriangle">
                    <a:avLst/>
                  </a:prstGeom>
                  <a:solidFill>
                    <a:schemeClr val="accent2"/>
                  </a:solidFill>
                  <a:ln w="9525">
                    <a:solidFill>
                      <a:schemeClr val="hlink"/>
                    </a:solidFill>
                    <a:miter lim="800000"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pPr algn="ctr"/>
                    <a:endParaRPr lang="en-US" sz="2400">
                      <a:latin typeface="Arial" charset="0"/>
                    </a:endParaRPr>
                  </a:p>
                </p:txBody>
              </p:sp>
              <p:sp>
                <p:nvSpPr>
                  <p:cNvPr id="29735" name="Text Box 6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65" y="2037"/>
                    <a:ext cx="193" cy="229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1</a:t>
                    </a:r>
                  </a:p>
                </p:txBody>
              </p:sp>
            </p:grpSp>
          </p:grpSp>
        </p:grpSp>
      </p:grpSp>
      <p:sp>
        <p:nvSpPr>
          <p:cNvPr id="28742" name="Text Box 70"/>
          <p:cNvSpPr txBox="1">
            <a:spLocks noChangeArrowheads="1"/>
          </p:cNvSpPr>
          <p:nvPr/>
        </p:nvSpPr>
        <p:spPr bwMode="auto">
          <a:xfrm>
            <a:off x="2365375" y="5786438"/>
            <a:ext cx="6267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1800" i="1">
                <a:latin typeface="Arial" charset="0"/>
              </a:rPr>
              <a:t>- </a:t>
            </a:r>
            <a:r>
              <a:rPr lang="en-US" sz="1800" i="1">
                <a:solidFill>
                  <a:schemeClr val="hlink"/>
                </a:solidFill>
                <a:latin typeface="Arial" charset="0"/>
              </a:rPr>
              <a:t>Chiều rộng </a:t>
            </a:r>
            <a:r>
              <a:rPr lang="en-US" sz="1800" i="1">
                <a:latin typeface="Arial" charset="0"/>
              </a:rPr>
              <a:t>của hình chữ nhật EDCB là </a:t>
            </a:r>
            <a:r>
              <a:rPr lang="en-US" sz="1800" i="1">
                <a:solidFill>
                  <a:schemeClr val="hlink"/>
                </a:solidFill>
                <a:latin typeface="Arial" charset="0"/>
              </a:rPr>
              <a:t>chiều cao</a:t>
            </a:r>
            <a:r>
              <a:rPr lang="en-US" sz="1800" i="1">
                <a:latin typeface="Arial" charset="0"/>
              </a:rPr>
              <a:t> của tam giác ABC.</a:t>
            </a:r>
          </a:p>
        </p:txBody>
      </p:sp>
    </p:spTree>
  </p:cSld>
  <p:clrMapOvr>
    <a:masterClrMapping/>
  </p:clrMapOvr>
  <p:transition spd="med" advClick="0" advTm="10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9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87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87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autoUpdateAnimBg="0"/>
      <p:bldP spid="28677" grpId="0" autoUpdateAnimBg="0"/>
      <p:bldP spid="28742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2590800" y="906463"/>
            <a:ext cx="41449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DIỆN TÍCH HÌNH TAM GIÁC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968375" y="4681538"/>
            <a:ext cx="2559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>
                <a:solidFill>
                  <a:schemeClr val="accent2"/>
                </a:solidFill>
                <a:latin typeface="Arial" charset="0"/>
              </a:rPr>
              <a:t>Nhận xét: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2378075" y="5075238"/>
            <a:ext cx="6267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1800" i="1">
                <a:latin typeface="Arial" charset="0"/>
              </a:rPr>
              <a:t>- Vậy diện tích của tam giác </a:t>
            </a:r>
            <a:r>
              <a:rPr lang="vi-VN" sz="1800" i="1">
                <a:latin typeface="Arial" charset="0"/>
              </a:rPr>
              <a:t>đư</a:t>
            </a:r>
            <a:r>
              <a:rPr lang="en-US" sz="1800" i="1">
                <a:latin typeface="Arial" charset="0"/>
              </a:rPr>
              <a:t>ợc tính nh</a:t>
            </a:r>
            <a:r>
              <a:rPr lang="vi-VN" sz="1800" i="1">
                <a:latin typeface="Arial" charset="0"/>
              </a:rPr>
              <a:t>ư</a:t>
            </a:r>
            <a:r>
              <a:rPr lang="en-US" sz="1800" i="1">
                <a:latin typeface="Arial" charset="0"/>
              </a:rPr>
              <a:t> thế nào?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89025" y="2332038"/>
            <a:ext cx="7618413" cy="2366962"/>
            <a:chOff x="686" y="1469"/>
            <a:chExt cx="4799" cy="1491"/>
          </a:xfrm>
        </p:grpSpPr>
        <p:sp>
          <p:nvSpPr>
            <p:cNvPr id="30726" name="Text Box 7"/>
            <p:cNvSpPr txBox="1">
              <a:spLocks noChangeArrowheads="1"/>
            </p:cNvSpPr>
            <p:nvPr/>
          </p:nvSpPr>
          <p:spPr bwMode="auto">
            <a:xfrm>
              <a:off x="3671" y="1469"/>
              <a:ext cx="22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M</a:t>
              </a:r>
            </a:p>
          </p:txBody>
        </p:sp>
        <p:sp>
          <p:nvSpPr>
            <p:cNvPr id="30727" name="Rectangle 8"/>
            <p:cNvSpPr>
              <a:spLocks noChangeArrowheads="1"/>
            </p:cNvSpPr>
            <p:nvPr/>
          </p:nvSpPr>
          <p:spPr bwMode="auto">
            <a:xfrm>
              <a:off x="3409" y="1667"/>
              <a:ext cx="370" cy="3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28" name="Rectangle 9"/>
            <p:cNvSpPr>
              <a:spLocks noChangeArrowheads="1"/>
            </p:cNvSpPr>
            <p:nvPr/>
          </p:nvSpPr>
          <p:spPr bwMode="auto">
            <a:xfrm>
              <a:off x="3769" y="1667"/>
              <a:ext cx="371" cy="3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29" name="Rectangle 10"/>
            <p:cNvSpPr>
              <a:spLocks noChangeArrowheads="1"/>
            </p:cNvSpPr>
            <p:nvPr/>
          </p:nvSpPr>
          <p:spPr bwMode="auto">
            <a:xfrm>
              <a:off x="4137" y="1667"/>
              <a:ext cx="371" cy="3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30" name="Rectangle 11"/>
            <p:cNvSpPr>
              <a:spLocks noChangeArrowheads="1"/>
            </p:cNvSpPr>
            <p:nvPr/>
          </p:nvSpPr>
          <p:spPr bwMode="auto">
            <a:xfrm>
              <a:off x="4497" y="1667"/>
              <a:ext cx="371" cy="3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31" name="Rectangle 12"/>
            <p:cNvSpPr>
              <a:spLocks noChangeArrowheads="1"/>
            </p:cNvSpPr>
            <p:nvPr/>
          </p:nvSpPr>
          <p:spPr bwMode="auto">
            <a:xfrm>
              <a:off x="4865" y="1667"/>
              <a:ext cx="371" cy="3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32" name="Rectangle 13"/>
            <p:cNvSpPr>
              <a:spLocks noChangeArrowheads="1"/>
            </p:cNvSpPr>
            <p:nvPr/>
          </p:nvSpPr>
          <p:spPr bwMode="auto">
            <a:xfrm>
              <a:off x="3409" y="2024"/>
              <a:ext cx="370" cy="35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33" name="Rectangle 14"/>
            <p:cNvSpPr>
              <a:spLocks noChangeArrowheads="1"/>
            </p:cNvSpPr>
            <p:nvPr/>
          </p:nvSpPr>
          <p:spPr bwMode="auto">
            <a:xfrm>
              <a:off x="3769" y="2024"/>
              <a:ext cx="371" cy="35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34" name="Rectangle 15"/>
            <p:cNvSpPr>
              <a:spLocks noChangeArrowheads="1"/>
            </p:cNvSpPr>
            <p:nvPr/>
          </p:nvSpPr>
          <p:spPr bwMode="auto">
            <a:xfrm>
              <a:off x="4137" y="2024"/>
              <a:ext cx="371" cy="35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35" name="Rectangle 16"/>
            <p:cNvSpPr>
              <a:spLocks noChangeArrowheads="1"/>
            </p:cNvSpPr>
            <p:nvPr/>
          </p:nvSpPr>
          <p:spPr bwMode="auto">
            <a:xfrm>
              <a:off x="4497" y="2024"/>
              <a:ext cx="371" cy="35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36" name="Rectangle 17"/>
            <p:cNvSpPr>
              <a:spLocks noChangeArrowheads="1"/>
            </p:cNvSpPr>
            <p:nvPr/>
          </p:nvSpPr>
          <p:spPr bwMode="auto">
            <a:xfrm>
              <a:off x="4865" y="2024"/>
              <a:ext cx="371" cy="35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37" name="Rectangle 18"/>
            <p:cNvSpPr>
              <a:spLocks noChangeArrowheads="1"/>
            </p:cNvSpPr>
            <p:nvPr/>
          </p:nvSpPr>
          <p:spPr bwMode="auto">
            <a:xfrm>
              <a:off x="3409" y="2377"/>
              <a:ext cx="370" cy="3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38" name="Rectangle 19"/>
            <p:cNvSpPr>
              <a:spLocks noChangeArrowheads="1"/>
            </p:cNvSpPr>
            <p:nvPr/>
          </p:nvSpPr>
          <p:spPr bwMode="auto">
            <a:xfrm>
              <a:off x="3769" y="2377"/>
              <a:ext cx="371" cy="3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39" name="Rectangle 20"/>
            <p:cNvSpPr>
              <a:spLocks noChangeArrowheads="1"/>
            </p:cNvSpPr>
            <p:nvPr/>
          </p:nvSpPr>
          <p:spPr bwMode="auto">
            <a:xfrm>
              <a:off x="4137" y="2377"/>
              <a:ext cx="371" cy="3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40" name="Rectangle 21"/>
            <p:cNvSpPr>
              <a:spLocks noChangeArrowheads="1"/>
            </p:cNvSpPr>
            <p:nvPr/>
          </p:nvSpPr>
          <p:spPr bwMode="auto">
            <a:xfrm>
              <a:off x="4497" y="2377"/>
              <a:ext cx="371" cy="3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41" name="Rectangle 22"/>
            <p:cNvSpPr>
              <a:spLocks noChangeArrowheads="1"/>
            </p:cNvSpPr>
            <p:nvPr/>
          </p:nvSpPr>
          <p:spPr bwMode="auto">
            <a:xfrm>
              <a:off x="4865" y="2377"/>
              <a:ext cx="371" cy="3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42" name="Text Box 23"/>
            <p:cNvSpPr txBox="1">
              <a:spLocks noChangeArrowheads="1"/>
            </p:cNvSpPr>
            <p:nvPr/>
          </p:nvSpPr>
          <p:spPr bwMode="auto">
            <a:xfrm>
              <a:off x="3197" y="1538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P</a:t>
              </a:r>
            </a:p>
          </p:txBody>
        </p:sp>
        <p:sp>
          <p:nvSpPr>
            <p:cNvPr id="30743" name="Text Box 24"/>
            <p:cNvSpPr txBox="1">
              <a:spLocks noChangeArrowheads="1"/>
            </p:cNvSpPr>
            <p:nvPr/>
          </p:nvSpPr>
          <p:spPr bwMode="auto">
            <a:xfrm>
              <a:off x="3175" y="2673"/>
              <a:ext cx="20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N</a:t>
              </a:r>
            </a:p>
          </p:txBody>
        </p:sp>
        <p:sp>
          <p:nvSpPr>
            <p:cNvPr id="30744" name="Text Box 25"/>
            <p:cNvSpPr txBox="1">
              <a:spLocks noChangeArrowheads="1"/>
            </p:cNvSpPr>
            <p:nvPr/>
          </p:nvSpPr>
          <p:spPr bwMode="auto">
            <a:xfrm>
              <a:off x="5262" y="2665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L</a:t>
              </a:r>
            </a:p>
          </p:txBody>
        </p:sp>
        <p:sp>
          <p:nvSpPr>
            <p:cNvPr id="30745" name="Text Box 26"/>
            <p:cNvSpPr txBox="1">
              <a:spLocks noChangeArrowheads="1"/>
            </p:cNvSpPr>
            <p:nvPr/>
          </p:nvSpPr>
          <p:spPr bwMode="auto">
            <a:xfrm>
              <a:off x="5269" y="1544"/>
              <a:ext cx="2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Q</a:t>
              </a:r>
            </a:p>
          </p:txBody>
        </p:sp>
        <p:sp>
          <p:nvSpPr>
            <p:cNvPr id="30746" name="Text Box 27"/>
            <p:cNvSpPr txBox="1">
              <a:spLocks noChangeArrowheads="1"/>
            </p:cNvSpPr>
            <p:nvPr/>
          </p:nvSpPr>
          <p:spPr bwMode="auto">
            <a:xfrm>
              <a:off x="3967" y="1489"/>
              <a:ext cx="66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Chiều dài</a:t>
              </a:r>
            </a:p>
          </p:txBody>
        </p:sp>
        <p:sp>
          <p:nvSpPr>
            <p:cNvPr id="30747" name="Text Box 28"/>
            <p:cNvSpPr txBox="1">
              <a:spLocks noChangeArrowheads="1"/>
            </p:cNvSpPr>
            <p:nvPr/>
          </p:nvSpPr>
          <p:spPr bwMode="auto">
            <a:xfrm rot="-5396925">
              <a:off x="2945" y="1979"/>
              <a:ext cx="77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Chiều rộng</a:t>
              </a:r>
            </a:p>
          </p:txBody>
        </p:sp>
        <p:sp>
          <p:nvSpPr>
            <p:cNvPr id="30748" name="Text Box 29"/>
            <p:cNvSpPr txBox="1">
              <a:spLocks noChangeArrowheads="1"/>
            </p:cNvSpPr>
            <p:nvPr/>
          </p:nvSpPr>
          <p:spPr bwMode="auto">
            <a:xfrm>
              <a:off x="3707" y="2748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K</a:t>
              </a:r>
            </a:p>
          </p:txBody>
        </p:sp>
        <p:sp>
          <p:nvSpPr>
            <p:cNvPr id="30749" name="Line 30"/>
            <p:cNvSpPr>
              <a:spLocks noChangeShapeType="1"/>
            </p:cNvSpPr>
            <p:nvPr/>
          </p:nvSpPr>
          <p:spPr bwMode="auto">
            <a:xfrm>
              <a:off x="2750" y="2736"/>
              <a:ext cx="7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50" name="Line 31"/>
            <p:cNvSpPr>
              <a:spLocks noChangeShapeType="1"/>
            </p:cNvSpPr>
            <p:nvPr/>
          </p:nvSpPr>
          <p:spPr bwMode="auto">
            <a:xfrm>
              <a:off x="2750" y="1665"/>
              <a:ext cx="7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30751" name="Group 32"/>
            <p:cNvGrpSpPr>
              <a:grpSpLocks/>
            </p:cNvGrpSpPr>
            <p:nvPr/>
          </p:nvGrpSpPr>
          <p:grpSpPr bwMode="auto">
            <a:xfrm>
              <a:off x="686" y="1469"/>
              <a:ext cx="2302" cy="1491"/>
              <a:chOff x="318" y="2541"/>
              <a:chExt cx="2367" cy="1604"/>
            </a:xfrm>
          </p:grpSpPr>
          <p:grpSp>
            <p:nvGrpSpPr>
              <p:cNvPr id="30752" name="Group 33"/>
              <p:cNvGrpSpPr>
                <a:grpSpLocks/>
              </p:cNvGrpSpPr>
              <p:nvPr/>
            </p:nvGrpSpPr>
            <p:grpSpPr bwMode="auto">
              <a:xfrm>
                <a:off x="318" y="2541"/>
                <a:ext cx="2367" cy="1604"/>
                <a:chOff x="2566" y="1213"/>
                <a:chExt cx="2559" cy="1734"/>
              </a:xfrm>
            </p:grpSpPr>
            <p:sp>
              <p:nvSpPr>
                <p:cNvPr id="30759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3117" y="1213"/>
                  <a:ext cx="224" cy="2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A</a:t>
                  </a:r>
                </a:p>
              </p:txBody>
            </p:sp>
            <p:grpSp>
              <p:nvGrpSpPr>
                <p:cNvPr id="30760" name="Group 35"/>
                <p:cNvGrpSpPr>
                  <a:grpSpLocks/>
                </p:cNvGrpSpPr>
                <p:nvPr/>
              </p:nvGrpSpPr>
              <p:grpSpPr bwMode="auto">
                <a:xfrm>
                  <a:off x="2566" y="1238"/>
                  <a:ext cx="2559" cy="1709"/>
                  <a:chOff x="2566" y="1238"/>
                  <a:chExt cx="2559" cy="1709"/>
                </a:xfrm>
              </p:grpSpPr>
              <p:sp>
                <p:nvSpPr>
                  <p:cNvPr id="30761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2825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30762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3226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30763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3635" y="1443"/>
                    <a:ext cx="412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30764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4036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30765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4444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30766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2825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30767" name="Rectangle 42"/>
                  <p:cNvSpPr>
                    <a:spLocks noChangeArrowheads="1"/>
                  </p:cNvSpPr>
                  <p:nvPr/>
                </p:nvSpPr>
                <p:spPr bwMode="auto">
                  <a:xfrm>
                    <a:off x="3226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30768" name="Rectangle 43"/>
                  <p:cNvSpPr>
                    <a:spLocks noChangeArrowheads="1"/>
                  </p:cNvSpPr>
                  <p:nvPr/>
                </p:nvSpPr>
                <p:spPr bwMode="auto">
                  <a:xfrm>
                    <a:off x="3635" y="1859"/>
                    <a:ext cx="412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30769" name="Rectangle 44"/>
                  <p:cNvSpPr>
                    <a:spLocks noChangeArrowheads="1"/>
                  </p:cNvSpPr>
                  <p:nvPr/>
                </p:nvSpPr>
                <p:spPr bwMode="auto">
                  <a:xfrm>
                    <a:off x="4036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30770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4444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30771" name="Rectangle 46"/>
                  <p:cNvSpPr>
                    <a:spLocks noChangeArrowheads="1"/>
                  </p:cNvSpPr>
                  <p:nvPr/>
                </p:nvSpPr>
                <p:spPr bwMode="auto">
                  <a:xfrm>
                    <a:off x="2825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30772" name="Rectangle 47"/>
                  <p:cNvSpPr>
                    <a:spLocks noChangeArrowheads="1"/>
                  </p:cNvSpPr>
                  <p:nvPr/>
                </p:nvSpPr>
                <p:spPr bwMode="auto">
                  <a:xfrm>
                    <a:off x="3226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30773" name="Rectangle 48"/>
                  <p:cNvSpPr>
                    <a:spLocks noChangeArrowheads="1"/>
                  </p:cNvSpPr>
                  <p:nvPr/>
                </p:nvSpPr>
                <p:spPr bwMode="auto">
                  <a:xfrm>
                    <a:off x="3635" y="2269"/>
                    <a:ext cx="412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30774" name="Rectangle 49"/>
                  <p:cNvSpPr>
                    <a:spLocks noChangeArrowheads="1"/>
                  </p:cNvSpPr>
                  <p:nvPr/>
                </p:nvSpPr>
                <p:spPr bwMode="auto">
                  <a:xfrm>
                    <a:off x="4036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30775" name="Rectangle 50"/>
                  <p:cNvSpPr>
                    <a:spLocks noChangeArrowheads="1"/>
                  </p:cNvSpPr>
                  <p:nvPr/>
                </p:nvSpPr>
                <p:spPr bwMode="auto">
                  <a:xfrm>
                    <a:off x="4444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30776" name="Text Box 5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91" y="1292"/>
                    <a:ext cx="223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E</a:t>
                    </a:r>
                  </a:p>
                </p:txBody>
              </p:sp>
              <p:sp>
                <p:nvSpPr>
                  <p:cNvPr id="30777" name="Text Box 5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66" y="2613"/>
                    <a:ext cx="224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B</a:t>
                    </a:r>
                  </a:p>
                </p:txBody>
              </p:sp>
              <p:sp>
                <p:nvSpPr>
                  <p:cNvPr id="30778" name="Text Box 5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87" y="2604"/>
                    <a:ext cx="233" cy="24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</a:t>
                    </a:r>
                  </a:p>
                </p:txBody>
              </p:sp>
              <p:sp>
                <p:nvSpPr>
                  <p:cNvPr id="30779" name="Text Box 5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94" y="1301"/>
                    <a:ext cx="231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D</a:t>
                    </a:r>
                  </a:p>
                </p:txBody>
              </p:sp>
              <p:sp>
                <p:nvSpPr>
                  <p:cNvPr id="30780" name="Text Box 5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46" y="1238"/>
                    <a:ext cx="738" cy="24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Chiều dài</a:t>
                    </a:r>
                  </a:p>
                </p:txBody>
              </p:sp>
              <p:sp>
                <p:nvSpPr>
                  <p:cNvPr id="30781" name="Text Box 56"/>
                  <p:cNvSpPr txBox="1">
                    <a:spLocks noChangeArrowheads="1"/>
                  </p:cNvSpPr>
                  <p:nvPr/>
                </p:nvSpPr>
                <p:spPr bwMode="auto">
                  <a:xfrm rot="-5396925">
                    <a:off x="2291" y="1811"/>
                    <a:ext cx="903" cy="23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Chiều rộng</a:t>
                    </a:r>
                  </a:p>
                </p:txBody>
              </p:sp>
              <p:grpSp>
                <p:nvGrpSpPr>
                  <p:cNvPr id="30782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2824" y="1448"/>
                    <a:ext cx="2028" cy="1232"/>
                    <a:chOff x="2824" y="1448"/>
                    <a:chExt cx="2028" cy="1232"/>
                  </a:xfrm>
                </p:grpSpPr>
                <p:sp>
                  <p:nvSpPr>
                    <p:cNvPr id="30786" name="AutoShape 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4" y="1448"/>
                      <a:ext cx="2028" cy="1232"/>
                    </a:xfrm>
                    <a:prstGeom prst="triangle">
                      <a:avLst>
                        <a:gd name="adj" fmla="val 20019"/>
                      </a:avLst>
                    </a:prstGeom>
                    <a:solidFill>
                      <a:schemeClr val="tx2"/>
                    </a:solidFill>
                    <a:ln w="12700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  <p:sp>
                  <p:nvSpPr>
                    <p:cNvPr id="30787" name="Line 5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232" y="1448"/>
                      <a:ext cx="0" cy="123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788" name="Rectangle 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32" y="2624"/>
                      <a:ext cx="56" cy="56"/>
                    </a:xfrm>
                    <a:prstGeom prst="rect">
                      <a:avLst/>
                    </a:prstGeom>
                    <a:noFill/>
                    <a:ln w="12700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</p:grpSp>
              <p:sp>
                <p:nvSpPr>
                  <p:cNvPr id="30783" name="Text Box 6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58" y="2701"/>
                    <a:ext cx="232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H</a:t>
                    </a:r>
                  </a:p>
                </p:txBody>
              </p:sp>
              <p:sp>
                <p:nvSpPr>
                  <p:cNvPr id="30784" name="Text Box 62"/>
                  <p:cNvSpPr txBox="1">
                    <a:spLocks noChangeArrowheads="1"/>
                  </p:cNvSpPr>
                  <p:nvPr/>
                </p:nvSpPr>
                <p:spPr bwMode="auto">
                  <a:xfrm rot="-5396925">
                    <a:off x="2992" y="1952"/>
                    <a:ext cx="811" cy="23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solidFill>
                          <a:schemeClr val="accent2"/>
                        </a:solidFill>
                        <a:latin typeface="Arial" charset="0"/>
                      </a:rPr>
                      <a:t>Chiều cao</a:t>
                    </a:r>
                  </a:p>
                </p:txBody>
              </p:sp>
              <p:sp>
                <p:nvSpPr>
                  <p:cNvPr id="30785" name="Text Box 6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30" y="2653"/>
                    <a:ext cx="738" cy="24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Cạnh </a:t>
                    </a:r>
                    <a:r>
                      <a:rPr lang="vi-VN">
                        <a:latin typeface="Arial" charset="0"/>
                      </a:rPr>
                      <a:t>đ</a:t>
                    </a:r>
                    <a:r>
                      <a:rPr lang="en-US">
                        <a:latin typeface="Arial" charset="0"/>
                      </a:rPr>
                      <a:t>áy</a:t>
                    </a:r>
                  </a:p>
                </p:txBody>
              </p:sp>
            </p:grpSp>
          </p:grpSp>
          <p:grpSp>
            <p:nvGrpSpPr>
              <p:cNvPr id="30753" name="Group 64"/>
              <p:cNvGrpSpPr>
                <a:grpSpLocks/>
              </p:cNvGrpSpPr>
              <p:nvPr/>
            </p:nvGrpSpPr>
            <p:grpSpPr bwMode="auto">
              <a:xfrm>
                <a:off x="560" y="2760"/>
                <a:ext cx="1872" cy="1132"/>
                <a:chOff x="560" y="2760"/>
                <a:chExt cx="1872" cy="1132"/>
              </a:xfrm>
            </p:grpSpPr>
            <p:sp>
              <p:nvSpPr>
                <p:cNvPr id="30754" name="AutoShape 65"/>
                <p:cNvSpPr>
                  <a:spLocks noChangeArrowheads="1"/>
                </p:cNvSpPr>
                <p:nvPr/>
              </p:nvSpPr>
              <p:spPr bwMode="auto">
                <a:xfrm rot="10800000">
                  <a:off x="928" y="2760"/>
                  <a:ext cx="1504" cy="1132"/>
                </a:xfrm>
                <a:prstGeom prst="triangle">
                  <a:avLst>
                    <a:gd name="adj" fmla="val 0"/>
                  </a:avLst>
                </a:prstGeom>
                <a:solidFill>
                  <a:schemeClr val="accent2"/>
                </a:solidFill>
                <a:ln w="9525">
                  <a:solidFill>
                    <a:schemeClr val="hlink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30755" name="Text Box 66"/>
                <p:cNvSpPr txBox="1">
                  <a:spLocks noChangeArrowheads="1"/>
                </p:cNvSpPr>
                <p:nvPr/>
              </p:nvSpPr>
              <p:spPr bwMode="auto">
                <a:xfrm>
                  <a:off x="1899" y="3006"/>
                  <a:ext cx="192" cy="2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2</a:t>
                  </a:r>
                </a:p>
              </p:txBody>
            </p:sp>
            <p:grpSp>
              <p:nvGrpSpPr>
                <p:cNvPr id="30756" name="Group 67"/>
                <p:cNvGrpSpPr>
                  <a:grpSpLocks/>
                </p:cNvGrpSpPr>
                <p:nvPr/>
              </p:nvGrpSpPr>
              <p:grpSpPr bwMode="auto">
                <a:xfrm>
                  <a:off x="560" y="2760"/>
                  <a:ext cx="376" cy="1120"/>
                  <a:chOff x="736" y="1704"/>
                  <a:chExt cx="376" cy="1120"/>
                </a:xfrm>
              </p:grpSpPr>
              <p:sp>
                <p:nvSpPr>
                  <p:cNvPr id="30757" name="AutoShape 6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6" y="1704"/>
                    <a:ext cx="376" cy="1120"/>
                  </a:xfrm>
                  <a:prstGeom prst="rtTriangle">
                    <a:avLst/>
                  </a:prstGeom>
                  <a:solidFill>
                    <a:schemeClr val="accent2"/>
                  </a:solidFill>
                  <a:ln w="9525">
                    <a:solidFill>
                      <a:schemeClr val="hlink"/>
                    </a:solidFill>
                    <a:miter lim="800000"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pPr algn="ctr"/>
                    <a:endParaRPr lang="en-US" sz="2400">
                      <a:latin typeface="Arial" charset="0"/>
                    </a:endParaRPr>
                  </a:p>
                </p:txBody>
              </p:sp>
              <p:sp>
                <p:nvSpPr>
                  <p:cNvPr id="30758" name="Text Box 6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65" y="2037"/>
                    <a:ext cx="193" cy="229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1</a:t>
                    </a:r>
                  </a:p>
                </p:txBody>
              </p:sp>
            </p:grpSp>
          </p:grpSp>
        </p:grpSp>
      </p:grpSp>
    </p:spTree>
  </p:cSld>
  <p:clrMapOvr>
    <a:masterClrMapping/>
  </p:clrMapOvr>
  <p:transition spd="med" advClick="0" advTm="10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autoUpdateAnimBg="0"/>
      <p:bldP spid="29701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2590800" y="906463"/>
            <a:ext cx="41449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DIỆN TÍCH HÌNH TAM GIÁC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968375" y="4681538"/>
            <a:ext cx="2559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>
                <a:solidFill>
                  <a:schemeClr val="accent2"/>
                </a:solidFill>
                <a:latin typeface="Arial" charset="0"/>
              </a:rPr>
              <a:t>Nhận xét: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89025" y="2332038"/>
            <a:ext cx="7618413" cy="2366962"/>
            <a:chOff x="686" y="1469"/>
            <a:chExt cx="4799" cy="1491"/>
          </a:xfrm>
        </p:grpSpPr>
        <p:sp>
          <p:nvSpPr>
            <p:cNvPr id="31752" name="Text Box 7"/>
            <p:cNvSpPr txBox="1">
              <a:spLocks noChangeArrowheads="1"/>
            </p:cNvSpPr>
            <p:nvPr/>
          </p:nvSpPr>
          <p:spPr bwMode="auto">
            <a:xfrm>
              <a:off x="3671" y="1469"/>
              <a:ext cx="22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M</a:t>
              </a:r>
            </a:p>
          </p:txBody>
        </p:sp>
        <p:sp>
          <p:nvSpPr>
            <p:cNvPr id="31753" name="Rectangle 8"/>
            <p:cNvSpPr>
              <a:spLocks noChangeArrowheads="1"/>
            </p:cNvSpPr>
            <p:nvPr/>
          </p:nvSpPr>
          <p:spPr bwMode="auto">
            <a:xfrm>
              <a:off x="3409" y="1667"/>
              <a:ext cx="370" cy="3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54" name="Rectangle 9"/>
            <p:cNvSpPr>
              <a:spLocks noChangeArrowheads="1"/>
            </p:cNvSpPr>
            <p:nvPr/>
          </p:nvSpPr>
          <p:spPr bwMode="auto">
            <a:xfrm>
              <a:off x="3769" y="1667"/>
              <a:ext cx="371" cy="3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55" name="Rectangle 10"/>
            <p:cNvSpPr>
              <a:spLocks noChangeArrowheads="1"/>
            </p:cNvSpPr>
            <p:nvPr/>
          </p:nvSpPr>
          <p:spPr bwMode="auto">
            <a:xfrm>
              <a:off x="4137" y="1667"/>
              <a:ext cx="371" cy="3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56" name="Rectangle 11"/>
            <p:cNvSpPr>
              <a:spLocks noChangeArrowheads="1"/>
            </p:cNvSpPr>
            <p:nvPr/>
          </p:nvSpPr>
          <p:spPr bwMode="auto">
            <a:xfrm>
              <a:off x="4497" y="1667"/>
              <a:ext cx="371" cy="3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57" name="Rectangle 12"/>
            <p:cNvSpPr>
              <a:spLocks noChangeArrowheads="1"/>
            </p:cNvSpPr>
            <p:nvPr/>
          </p:nvSpPr>
          <p:spPr bwMode="auto">
            <a:xfrm>
              <a:off x="4865" y="1667"/>
              <a:ext cx="371" cy="3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58" name="Rectangle 13"/>
            <p:cNvSpPr>
              <a:spLocks noChangeArrowheads="1"/>
            </p:cNvSpPr>
            <p:nvPr/>
          </p:nvSpPr>
          <p:spPr bwMode="auto">
            <a:xfrm>
              <a:off x="3409" y="2024"/>
              <a:ext cx="370" cy="35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59" name="Rectangle 14"/>
            <p:cNvSpPr>
              <a:spLocks noChangeArrowheads="1"/>
            </p:cNvSpPr>
            <p:nvPr/>
          </p:nvSpPr>
          <p:spPr bwMode="auto">
            <a:xfrm>
              <a:off x="3769" y="2024"/>
              <a:ext cx="371" cy="35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60" name="Rectangle 15"/>
            <p:cNvSpPr>
              <a:spLocks noChangeArrowheads="1"/>
            </p:cNvSpPr>
            <p:nvPr/>
          </p:nvSpPr>
          <p:spPr bwMode="auto">
            <a:xfrm>
              <a:off x="4137" y="2024"/>
              <a:ext cx="371" cy="35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61" name="Rectangle 16"/>
            <p:cNvSpPr>
              <a:spLocks noChangeArrowheads="1"/>
            </p:cNvSpPr>
            <p:nvPr/>
          </p:nvSpPr>
          <p:spPr bwMode="auto">
            <a:xfrm>
              <a:off x="4497" y="2024"/>
              <a:ext cx="371" cy="35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62" name="Rectangle 17"/>
            <p:cNvSpPr>
              <a:spLocks noChangeArrowheads="1"/>
            </p:cNvSpPr>
            <p:nvPr/>
          </p:nvSpPr>
          <p:spPr bwMode="auto">
            <a:xfrm>
              <a:off x="4865" y="2024"/>
              <a:ext cx="371" cy="35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63" name="Rectangle 18"/>
            <p:cNvSpPr>
              <a:spLocks noChangeArrowheads="1"/>
            </p:cNvSpPr>
            <p:nvPr/>
          </p:nvSpPr>
          <p:spPr bwMode="auto">
            <a:xfrm>
              <a:off x="3409" y="2377"/>
              <a:ext cx="370" cy="3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64" name="Rectangle 19"/>
            <p:cNvSpPr>
              <a:spLocks noChangeArrowheads="1"/>
            </p:cNvSpPr>
            <p:nvPr/>
          </p:nvSpPr>
          <p:spPr bwMode="auto">
            <a:xfrm>
              <a:off x="3769" y="2377"/>
              <a:ext cx="371" cy="3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65" name="Rectangle 20"/>
            <p:cNvSpPr>
              <a:spLocks noChangeArrowheads="1"/>
            </p:cNvSpPr>
            <p:nvPr/>
          </p:nvSpPr>
          <p:spPr bwMode="auto">
            <a:xfrm>
              <a:off x="4137" y="2377"/>
              <a:ext cx="371" cy="3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66" name="Rectangle 21"/>
            <p:cNvSpPr>
              <a:spLocks noChangeArrowheads="1"/>
            </p:cNvSpPr>
            <p:nvPr/>
          </p:nvSpPr>
          <p:spPr bwMode="auto">
            <a:xfrm>
              <a:off x="4497" y="2377"/>
              <a:ext cx="371" cy="3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67" name="Rectangle 22"/>
            <p:cNvSpPr>
              <a:spLocks noChangeArrowheads="1"/>
            </p:cNvSpPr>
            <p:nvPr/>
          </p:nvSpPr>
          <p:spPr bwMode="auto">
            <a:xfrm>
              <a:off x="4865" y="2377"/>
              <a:ext cx="371" cy="3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68" name="Text Box 23"/>
            <p:cNvSpPr txBox="1">
              <a:spLocks noChangeArrowheads="1"/>
            </p:cNvSpPr>
            <p:nvPr/>
          </p:nvSpPr>
          <p:spPr bwMode="auto">
            <a:xfrm>
              <a:off x="3197" y="1538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P</a:t>
              </a:r>
            </a:p>
          </p:txBody>
        </p:sp>
        <p:sp>
          <p:nvSpPr>
            <p:cNvPr id="31769" name="Text Box 24"/>
            <p:cNvSpPr txBox="1">
              <a:spLocks noChangeArrowheads="1"/>
            </p:cNvSpPr>
            <p:nvPr/>
          </p:nvSpPr>
          <p:spPr bwMode="auto">
            <a:xfrm>
              <a:off x="3175" y="2673"/>
              <a:ext cx="20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N</a:t>
              </a:r>
            </a:p>
          </p:txBody>
        </p:sp>
        <p:sp>
          <p:nvSpPr>
            <p:cNvPr id="31770" name="Text Box 25"/>
            <p:cNvSpPr txBox="1">
              <a:spLocks noChangeArrowheads="1"/>
            </p:cNvSpPr>
            <p:nvPr/>
          </p:nvSpPr>
          <p:spPr bwMode="auto">
            <a:xfrm>
              <a:off x="5262" y="2665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L</a:t>
              </a:r>
            </a:p>
          </p:txBody>
        </p:sp>
        <p:sp>
          <p:nvSpPr>
            <p:cNvPr id="31771" name="Text Box 26"/>
            <p:cNvSpPr txBox="1">
              <a:spLocks noChangeArrowheads="1"/>
            </p:cNvSpPr>
            <p:nvPr/>
          </p:nvSpPr>
          <p:spPr bwMode="auto">
            <a:xfrm>
              <a:off x="5269" y="1544"/>
              <a:ext cx="2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Q</a:t>
              </a:r>
            </a:p>
          </p:txBody>
        </p:sp>
        <p:sp>
          <p:nvSpPr>
            <p:cNvPr id="31772" name="Text Box 27"/>
            <p:cNvSpPr txBox="1">
              <a:spLocks noChangeArrowheads="1"/>
            </p:cNvSpPr>
            <p:nvPr/>
          </p:nvSpPr>
          <p:spPr bwMode="auto">
            <a:xfrm>
              <a:off x="3967" y="1489"/>
              <a:ext cx="66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Chiều dài</a:t>
              </a:r>
            </a:p>
          </p:txBody>
        </p:sp>
        <p:sp>
          <p:nvSpPr>
            <p:cNvPr id="31773" name="Text Box 28"/>
            <p:cNvSpPr txBox="1">
              <a:spLocks noChangeArrowheads="1"/>
            </p:cNvSpPr>
            <p:nvPr/>
          </p:nvSpPr>
          <p:spPr bwMode="auto">
            <a:xfrm rot="-5396925">
              <a:off x="2945" y="1979"/>
              <a:ext cx="77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Chiều rộng</a:t>
              </a:r>
            </a:p>
          </p:txBody>
        </p:sp>
        <p:sp>
          <p:nvSpPr>
            <p:cNvPr id="31774" name="Text Box 29"/>
            <p:cNvSpPr txBox="1">
              <a:spLocks noChangeArrowheads="1"/>
            </p:cNvSpPr>
            <p:nvPr/>
          </p:nvSpPr>
          <p:spPr bwMode="auto">
            <a:xfrm>
              <a:off x="3707" y="2748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K</a:t>
              </a:r>
            </a:p>
          </p:txBody>
        </p:sp>
        <p:sp>
          <p:nvSpPr>
            <p:cNvPr id="31775" name="Line 30"/>
            <p:cNvSpPr>
              <a:spLocks noChangeShapeType="1"/>
            </p:cNvSpPr>
            <p:nvPr/>
          </p:nvSpPr>
          <p:spPr bwMode="auto">
            <a:xfrm>
              <a:off x="2750" y="2736"/>
              <a:ext cx="7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776" name="Line 31"/>
            <p:cNvSpPr>
              <a:spLocks noChangeShapeType="1"/>
            </p:cNvSpPr>
            <p:nvPr/>
          </p:nvSpPr>
          <p:spPr bwMode="auto">
            <a:xfrm>
              <a:off x="2750" y="1665"/>
              <a:ext cx="7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31777" name="Group 32"/>
            <p:cNvGrpSpPr>
              <a:grpSpLocks/>
            </p:cNvGrpSpPr>
            <p:nvPr/>
          </p:nvGrpSpPr>
          <p:grpSpPr bwMode="auto">
            <a:xfrm>
              <a:off x="686" y="1469"/>
              <a:ext cx="2302" cy="1491"/>
              <a:chOff x="318" y="2541"/>
              <a:chExt cx="2367" cy="1604"/>
            </a:xfrm>
          </p:grpSpPr>
          <p:grpSp>
            <p:nvGrpSpPr>
              <p:cNvPr id="31778" name="Group 33"/>
              <p:cNvGrpSpPr>
                <a:grpSpLocks/>
              </p:cNvGrpSpPr>
              <p:nvPr/>
            </p:nvGrpSpPr>
            <p:grpSpPr bwMode="auto">
              <a:xfrm>
                <a:off x="318" y="2541"/>
                <a:ext cx="2367" cy="1604"/>
                <a:chOff x="2566" y="1213"/>
                <a:chExt cx="2559" cy="1734"/>
              </a:xfrm>
            </p:grpSpPr>
            <p:sp>
              <p:nvSpPr>
                <p:cNvPr id="31785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3117" y="1213"/>
                  <a:ext cx="224" cy="2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A</a:t>
                  </a:r>
                </a:p>
              </p:txBody>
            </p:sp>
            <p:grpSp>
              <p:nvGrpSpPr>
                <p:cNvPr id="31786" name="Group 35"/>
                <p:cNvGrpSpPr>
                  <a:grpSpLocks/>
                </p:cNvGrpSpPr>
                <p:nvPr/>
              </p:nvGrpSpPr>
              <p:grpSpPr bwMode="auto">
                <a:xfrm>
                  <a:off x="2566" y="1238"/>
                  <a:ext cx="2559" cy="1709"/>
                  <a:chOff x="2566" y="1238"/>
                  <a:chExt cx="2559" cy="1709"/>
                </a:xfrm>
              </p:grpSpPr>
              <p:sp>
                <p:nvSpPr>
                  <p:cNvPr id="31787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2825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31788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3226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31789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3635" y="1443"/>
                    <a:ext cx="412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31790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4036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31791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4444" y="1443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31792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2825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31793" name="Rectangle 42"/>
                  <p:cNvSpPr>
                    <a:spLocks noChangeArrowheads="1"/>
                  </p:cNvSpPr>
                  <p:nvPr/>
                </p:nvSpPr>
                <p:spPr bwMode="auto">
                  <a:xfrm>
                    <a:off x="3226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31794" name="Rectangle 43"/>
                  <p:cNvSpPr>
                    <a:spLocks noChangeArrowheads="1"/>
                  </p:cNvSpPr>
                  <p:nvPr/>
                </p:nvSpPr>
                <p:spPr bwMode="auto">
                  <a:xfrm>
                    <a:off x="3635" y="1859"/>
                    <a:ext cx="412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31795" name="Rectangle 44"/>
                  <p:cNvSpPr>
                    <a:spLocks noChangeArrowheads="1"/>
                  </p:cNvSpPr>
                  <p:nvPr/>
                </p:nvSpPr>
                <p:spPr bwMode="auto">
                  <a:xfrm>
                    <a:off x="4036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31796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4444" y="1859"/>
                    <a:ext cx="413" cy="415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31797" name="Rectangle 46"/>
                  <p:cNvSpPr>
                    <a:spLocks noChangeArrowheads="1"/>
                  </p:cNvSpPr>
                  <p:nvPr/>
                </p:nvSpPr>
                <p:spPr bwMode="auto">
                  <a:xfrm>
                    <a:off x="2825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31798" name="Rectangle 47"/>
                  <p:cNvSpPr>
                    <a:spLocks noChangeArrowheads="1"/>
                  </p:cNvSpPr>
                  <p:nvPr/>
                </p:nvSpPr>
                <p:spPr bwMode="auto">
                  <a:xfrm>
                    <a:off x="3226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31799" name="Rectangle 48"/>
                  <p:cNvSpPr>
                    <a:spLocks noChangeArrowheads="1"/>
                  </p:cNvSpPr>
                  <p:nvPr/>
                </p:nvSpPr>
                <p:spPr bwMode="auto">
                  <a:xfrm>
                    <a:off x="3635" y="2269"/>
                    <a:ext cx="412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31800" name="Rectangle 49"/>
                  <p:cNvSpPr>
                    <a:spLocks noChangeArrowheads="1"/>
                  </p:cNvSpPr>
                  <p:nvPr/>
                </p:nvSpPr>
                <p:spPr bwMode="auto">
                  <a:xfrm>
                    <a:off x="4036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31801" name="Rectangle 50"/>
                  <p:cNvSpPr>
                    <a:spLocks noChangeArrowheads="1"/>
                  </p:cNvSpPr>
                  <p:nvPr/>
                </p:nvSpPr>
                <p:spPr bwMode="auto">
                  <a:xfrm>
                    <a:off x="4444" y="2269"/>
                    <a:ext cx="413" cy="41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charset="0"/>
                    </a:endParaRPr>
                  </a:p>
                </p:txBody>
              </p:sp>
              <p:sp>
                <p:nvSpPr>
                  <p:cNvPr id="31802" name="Text Box 5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91" y="1292"/>
                    <a:ext cx="223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E</a:t>
                    </a:r>
                  </a:p>
                </p:txBody>
              </p:sp>
              <p:sp>
                <p:nvSpPr>
                  <p:cNvPr id="31803" name="Text Box 5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66" y="2613"/>
                    <a:ext cx="224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B</a:t>
                    </a:r>
                  </a:p>
                </p:txBody>
              </p:sp>
              <p:sp>
                <p:nvSpPr>
                  <p:cNvPr id="31804" name="Text Box 5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87" y="2604"/>
                    <a:ext cx="233" cy="24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</a:t>
                    </a:r>
                  </a:p>
                </p:txBody>
              </p:sp>
              <p:sp>
                <p:nvSpPr>
                  <p:cNvPr id="31805" name="Text Box 5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94" y="1301"/>
                    <a:ext cx="231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D</a:t>
                    </a:r>
                  </a:p>
                </p:txBody>
              </p:sp>
              <p:sp>
                <p:nvSpPr>
                  <p:cNvPr id="31806" name="Text Box 5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46" y="1238"/>
                    <a:ext cx="738" cy="24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Chiều dài</a:t>
                    </a:r>
                  </a:p>
                </p:txBody>
              </p:sp>
              <p:sp>
                <p:nvSpPr>
                  <p:cNvPr id="31807" name="Text Box 56"/>
                  <p:cNvSpPr txBox="1">
                    <a:spLocks noChangeArrowheads="1"/>
                  </p:cNvSpPr>
                  <p:nvPr/>
                </p:nvSpPr>
                <p:spPr bwMode="auto">
                  <a:xfrm rot="-5396925">
                    <a:off x="2291" y="1811"/>
                    <a:ext cx="903" cy="23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Chiều rộng</a:t>
                    </a:r>
                  </a:p>
                </p:txBody>
              </p:sp>
              <p:grpSp>
                <p:nvGrpSpPr>
                  <p:cNvPr id="31808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2824" y="1448"/>
                    <a:ext cx="2028" cy="1232"/>
                    <a:chOff x="2824" y="1448"/>
                    <a:chExt cx="2028" cy="1232"/>
                  </a:xfrm>
                </p:grpSpPr>
                <p:sp>
                  <p:nvSpPr>
                    <p:cNvPr id="31812" name="AutoShape 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4" y="1448"/>
                      <a:ext cx="2028" cy="1232"/>
                    </a:xfrm>
                    <a:prstGeom prst="triangle">
                      <a:avLst>
                        <a:gd name="adj" fmla="val 20019"/>
                      </a:avLst>
                    </a:prstGeom>
                    <a:solidFill>
                      <a:schemeClr val="tx2"/>
                    </a:solidFill>
                    <a:ln w="12700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  <p:sp>
                  <p:nvSpPr>
                    <p:cNvPr id="31813" name="Line 5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232" y="1448"/>
                      <a:ext cx="0" cy="123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814" name="Rectangle 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32" y="2624"/>
                      <a:ext cx="56" cy="56"/>
                    </a:xfrm>
                    <a:prstGeom prst="rect">
                      <a:avLst/>
                    </a:prstGeom>
                    <a:noFill/>
                    <a:ln w="12700">
                      <a:solidFill>
                        <a:schemeClr val="hlink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latin typeface="Arial" charset="0"/>
                      </a:endParaRPr>
                    </a:p>
                  </p:txBody>
                </p:sp>
              </p:grpSp>
              <p:sp>
                <p:nvSpPr>
                  <p:cNvPr id="31809" name="Text Box 6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58" y="2701"/>
                    <a:ext cx="232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H</a:t>
                    </a:r>
                  </a:p>
                </p:txBody>
              </p:sp>
              <p:sp>
                <p:nvSpPr>
                  <p:cNvPr id="31810" name="Text Box 62"/>
                  <p:cNvSpPr txBox="1">
                    <a:spLocks noChangeArrowheads="1"/>
                  </p:cNvSpPr>
                  <p:nvPr/>
                </p:nvSpPr>
                <p:spPr bwMode="auto">
                  <a:xfrm rot="-5396925">
                    <a:off x="3022" y="1978"/>
                    <a:ext cx="748" cy="23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solidFill>
                          <a:schemeClr val="accent2"/>
                        </a:solidFill>
                        <a:latin typeface="Arial" charset="0"/>
                      </a:rPr>
                      <a:t>C.cao (h)</a:t>
                    </a:r>
                  </a:p>
                </p:txBody>
              </p:sp>
              <p:sp>
                <p:nvSpPr>
                  <p:cNvPr id="31811" name="Text Box 6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30" y="2653"/>
                    <a:ext cx="951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Cạnh </a:t>
                    </a:r>
                    <a:r>
                      <a:rPr lang="vi-VN">
                        <a:latin typeface="Arial" charset="0"/>
                      </a:rPr>
                      <a:t>đ</a:t>
                    </a:r>
                    <a:r>
                      <a:rPr lang="en-US">
                        <a:latin typeface="Arial" charset="0"/>
                      </a:rPr>
                      <a:t>áy (a)</a:t>
                    </a:r>
                  </a:p>
                </p:txBody>
              </p:sp>
            </p:grpSp>
          </p:grpSp>
          <p:grpSp>
            <p:nvGrpSpPr>
              <p:cNvPr id="31779" name="Group 64"/>
              <p:cNvGrpSpPr>
                <a:grpSpLocks/>
              </p:cNvGrpSpPr>
              <p:nvPr/>
            </p:nvGrpSpPr>
            <p:grpSpPr bwMode="auto">
              <a:xfrm>
                <a:off x="560" y="2760"/>
                <a:ext cx="1872" cy="1132"/>
                <a:chOff x="560" y="2760"/>
                <a:chExt cx="1872" cy="1132"/>
              </a:xfrm>
            </p:grpSpPr>
            <p:sp>
              <p:nvSpPr>
                <p:cNvPr id="31780" name="AutoShape 65"/>
                <p:cNvSpPr>
                  <a:spLocks noChangeArrowheads="1"/>
                </p:cNvSpPr>
                <p:nvPr/>
              </p:nvSpPr>
              <p:spPr bwMode="auto">
                <a:xfrm rot="10800000">
                  <a:off x="928" y="2760"/>
                  <a:ext cx="1504" cy="1132"/>
                </a:xfrm>
                <a:prstGeom prst="triangle">
                  <a:avLst>
                    <a:gd name="adj" fmla="val 0"/>
                  </a:avLst>
                </a:prstGeom>
                <a:solidFill>
                  <a:schemeClr val="accent2"/>
                </a:solidFill>
                <a:ln w="9525">
                  <a:solidFill>
                    <a:schemeClr val="hlink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31781" name="Text Box 66"/>
                <p:cNvSpPr txBox="1">
                  <a:spLocks noChangeArrowheads="1"/>
                </p:cNvSpPr>
                <p:nvPr/>
              </p:nvSpPr>
              <p:spPr bwMode="auto">
                <a:xfrm>
                  <a:off x="1899" y="3006"/>
                  <a:ext cx="192" cy="2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2</a:t>
                  </a:r>
                </a:p>
              </p:txBody>
            </p:sp>
            <p:grpSp>
              <p:nvGrpSpPr>
                <p:cNvPr id="31782" name="Group 67"/>
                <p:cNvGrpSpPr>
                  <a:grpSpLocks/>
                </p:cNvGrpSpPr>
                <p:nvPr/>
              </p:nvGrpSpPr>
              <p:grpSpPr bwMode="auto">
                <a:xfrm>
                  <a:off x="560" y="2760"/>
                  <a:ext cx="376" cy="1120"/>
                  <a:chOff x="736" y="1704"/>
                  <a:chExt cx="376" cy="1120"/>
                </a:xfrm>
              </p:grpSpPr>
              <p:sp>
                <p:nvSpPr>
                  <p:cNvPr id="31783" name="AutoShape 6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6" y="1704"/>
                    <a:ext cx="376" cy="1120"/>
                  </a:xfrm>
                  <a:prstGeom prst="rtTriangle">
                    <a:avLst/>
                  </a:prstGeom>
                  <a:solidFill>
                    <a:schemeClr val="accent2"/>
                  </a:solidFill>
                  <a:ln w="9525">
                    <a:solidFill>
                      <a:schemeClr val="hlink"/>
                    </a:solidFill>
                    <a:miter lim="800000"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pPr algn="ctr"/>
                    <a:endParaRPr lang="en-US" sz="2400">
                      <a:latin typeface="Arial" charset="0"/>
                    </a:endParaRPr>
                  </a:p>
                </p:txBody>
              </p:sp>
              <p:sp>
                <p:nvSpPr>
                  <p:cNvPr id="31784" name="Text Box 6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65" y="2037"/>
                    <a:ext cx="193" cy="229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Arial" charset="0"/>
                      </a:rPr>
                      <a:t>1</a:t>
                    </a:r>
                  </a:p>
                </p:txBody>
              </p:sp>
            </p:grpSp>
          </p:grpSp>
        </p:grpSp>
      </p:grpSp>
      <p:grpSp>
        <p:nvGrpSpPr>
          <p:cNvPr id="9" name="Group 71"/>
          <p:cNvGrpSpPr>
            <a:grpSpLocks/>
          </p:cNvGrpSpPr>
          <p:nvPr/>
        </p:nvGrpSpPr>
        <p:grpSpPr bwMode="auto">
          <a:xfrm>
            <a:off x="2378075" y="5075238"/>
            <a:ext cx="6267450" cy="1190625"/>
            <a:chOff x="1498" y="3197"/>
            <a:chExt cx="3948" cy="750"/>
          </a:xfrm>
        </p:grpSpPr>
        <p:sp>
          <p:nvSpPr>
            <p:cNvPr id="31750" name="Text Box 5"/>
            <p:cNvSpPr txBox="1">
              <a:spLocks noChangeArrowheads="1"/>
            </p:cNvSpPr>
            <p:nvPr/>
          </p:nvSpPr>
          <p:spPr bwMode="auto">
            <a:xfrm>
              <a:off x="1498" y="3197"/>
              <a:ext cx="3948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en-US" sz="1800" i="1">
                  <a:latin typeface="Arial" charset="0"/>
                </a:rPr>
                <a:t>- Diện tích của tam giác bằng </a:t>
              </a:r>
              <a:r>
                <a:rPr lang="en-US" sz="1800" i="1">
                  <a:solidFill>
                    <a:schemeClr val="tx2"/>
                  </a:solidFill>
                  <a:latin typeface="Arial" charset="0"/>
                </a:rPr>
                <a:t>1/2</a:t>
              </a:r>
              <a:r>
                <a:rPr lang="en-US" sz="1800" i="1">
                  <a:latin typeface="Arial" charset="0"/>
                </a:rPr>
                <a:t> </a:t>
              </a:r>
              <a:r>
                <a:rPr lang="en-US" sz="1800" i="1">
                  <a:solidFill>
                    <a:schemeClr val="hlink"/>
                  </a:solidFill>
                  <a:latin typeface="Arial" charset="0"/>
                </a:rPr>
                <a:t>cạnh </a:t>
              </a:r>
              <a:r>
                <a:rPr lang="vi-VN" sz="1800" i="1">
                  <a:solidFill>
                    <a:schemeClr val="hlink"/>
                  </a:solidFill>
                  <a:latin typeface="Arial" charset="0"/>
                </a:rPr>
                <a:t>đ</a:t>
              </a:r>
              <a:r>
                <a:rPr lang="en-US" sz="1800" i="1">
                  <a:solidFill>
                    <a:schemeClr val="hlink"/>
                  </a:solidFill>
                  <a:latin typeface="Arial" charset="0"/>
                </a:rPr>
                <a:t>áy</a:t>
              </a:r>
              <a:r>
                <a:rPr lang="en-US" sz="1800" i="1">
                  <a:latin typeface="Arial" charset="0"/>
                </a:rPr>
                <a:t> nhân với </a:t>
              </a:r>
              <a:r>
                <a:rPr lang="en-US" sz="1800" i="1">
                  <a:solidFill>
                    <a:schemeClr val="hlink"/>
                  </a:solidFill>
                  <a:latin typeface="Arial" charset="0"/>
                </a:rPr>
                <a:t>chiều cao</a:t>
              </a:r>
              <a:r>
                <a:rPr lang="en-US" sz="1800" i="1">
                  <a:latin typeface="Arial" charset="0"/>
                </a:rPr>
                <a:t> hay:                  </a:t>
              </a:r>
              <a:r>
                <a:rPr lang="en-US" sz="1800" i="1">
                  <a:solidFill>
                    <a:schemeClr val="hlink"/>
                  </a:solidFill>
                  <a:latin typeface="Arial" charset="0"/>
                </a:rPr>
                <a:t>a x h</a:t>
              </a:r>
            </a:p>
            <a:p>
              <a:pPr algn="just"/>
              <a:r>
                <a:rPr lang="en-US" sz="1800" i="1">
                  <a:solidFill>
                    <a:schemeClr val="hlink"/>
                  </a:solidFill>
                  <a:latin typeface="Arial" charset="0"/>
                </a:rPr>
                <a:t>                     S</a:t>
              </a:r>
              <a:r>
                <a:rPr lang="en-US" sz="1800" i="1" baseline="-25000">
                  <a:solidFill>
                    <a:schemeClr val="hlink"/>
                  </a:solidFill>
                  <a:latin typeface="Arial" charset="0"/>
                </a:rPr>
                <a:t>tg</a:t>
              </a:r>
              <a:r>
                <a:rPr lang="en-US" sz="1800" i="1">
                  <a:solidFill>
                    <a:schemeClr val="hlink"/>
                  </a:solidFill>
                  <a:latin typeface="Arial" charset="0"/>
                </a:rPr>
                <a:t> = </a:t>
              </a:r>
            </a:p>
            <a:p>
              <a:pPr algn="just"/>
              <a:r>
                <a:rPr lang="en-US" sz="1800" i="1">
                  <a:solidFill>
                    <a:schemeClr val="hlink"/>
                  </a:solidFill>
                  <a:latin typeface="Arial" charset="0"/>
                </a:rPr>
                <a:t>		     2</a:t>
              </a:r>
              <a:endParaRPr lang="en-US" sz="1800" i="1" baseline="-2500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31751" name="Line 70"/>
            <p:cNvSpPr>
              <a:spLocks noChangeShapeType="1"/>
            </p:cNvSpPr>
            <p:nvPr/>
          </p:nvSpPr>
          <p:spPr bwMode="auto">
            <a:xfrm>
              <a:off x="2760" y="3656"/>
              <a:ext cx="448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ransition spd="med" advClick="0" advTm="10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7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2590800" y="906463"/>
            <a:ext cx="41449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DIỆN TÍCH HÌNH TAM GIÁC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990600" y="1854200"/>
            <a:ext cx="33559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tx2"/>
                </a:solidFill>
                <a:latin typeface="Arial" charset="0"/>
              </a:rPr>
              <a:t>III- Bài tập thực hành:</a:t>
            </a:r>
          </a:p>
        </p:txBody>
      </p:sp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2613025" y="2306638"/>
            <a:ext cx="4549775" cy="2887662"/>
            <a:chOff x="1374" y="1469"/>
            <a:chExt cx="3099" cy="2013"/>
          </a:xfrm>
        </p:grpSpPr>
        <p:grpSp>
          <p:nvGrpSpPr>
            <p:cNvPr id="32774" name="Group 82"/>
            <p:cNvGrpSpPr>
              <a:grpSpLocks/>
            </p:cNvGrpSpPr>
            <p:nvPr/>
          </p:nvGrpSpPr>
          <p:grpSpPr bwMode="auto">
            <a:xfrm>
              <a:off x="1374" y="1469"/>
              <a:ext cx="2873" cy="1876"/>
              <a:chOff x="1374" y="1469"/>
              <a:chExt cx="2873" cy="1876"/>
            </a:xfrm>
          </p:grpSpPr>
          <p:sp>
            <p:nvSpPr>
              <p:cNvPr id="32779" name="Rectangle 72"/>
              <p:cNvSpPr>
                <a:spLocks noChangeArrowheads="1"/>
              </p:cNvSpPr>
              <p:nvPr/>
            </p:nvSpPr>
            <p:spPr bwMode="auto">
              <a:xfrm>
                <a:off x="1480" y="1664"/>
                <a:ext cx="2616" cy="144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2780" name="AutoShape 73"/>
              <p:cNvSpPr>
                <a:spLocks noChangeArrowheads="1"/>
              </p:cNvSpPr>
              <p:nvPr/>
            </p:nvSpPr>
            <p:spPr bwMode="auto">
              <a:xfrm>
                <a:off x="1480" y="1672"/>
                <a:ext cx="2624" cy="1440"/>
              </a:xfrm>
              <a:prstGeom prst="triangle">
                <a:avLst>
                  <a:gd name="adj" fmla="val 17792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2781" name="Line 74"/>
              <p:cNvSpPr>
                <a:spLocks noChangeShapeType="1"/>
              </p:cNvSpPr>
              <p:nvPr/>
            </p:nvSpPr>
            <p:spPr bwMode="auto">
              <a:xfrm flipV="1">
                <a:off x="1952" y="1664"/>
                <a:ext cx="0" cy="14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2782" name="Rectangle 75"/>
              <p:cNvSpPr>
                <a:spLocks noChangeArrowheads="1"/>
              </p:cNvSpPr>
              <p:nvPr/>
            </p:nvSpPr>
            <p:spPr bwMode="auto">
              <a:xfrm>
                <a:off x="1952" y="3040"/>
                <a:ext cx="80" cy="7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2783" name="Text Box 76"/>
              <p:cNvSpPr txBox="1">
                <a:spLocks noChangeArrowheads="1"/>
              </p:cNvSpPr>
              <p:nvPr/>
            </p:nvSpPr>
            <p:spPr bwMode="auto">
              <a:xfrm>
                <a:off x="1374" y="1469"/>
                <a:ext cx="217" cy="2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</a:rPr>
                  <a:t>A</a:t>
                </a:r>
              </a:p>
            </p:txBody>
          </p:sp>
          <p:sp>
            <p:nvSpPr>
              <p:cNvPr id="32784" name="Text Box 77"/>
              <p:cNvSpPr txBox="1">
                <a:spLocks noChangeArrowheads="1"/>
              </p:cNvSpPr>
              <p:nvPr/>
            </p:nvSpPr>
            <p:spPr bwMode="auto">
              <a:xfrm>
                <a:off x="1847" y="1469"/>
                <a:ext cx="217" cy="2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</a:rPr>
                  <a:t>E</a:t>
                </a:r>
              </a:p>
            </p:txBody>
          </p:sp>
          <p:sp>
            <p:nvSpPr>
              <p:cNvPr id="32785" name="Text Box 78"/>
              <p:cNvSpPr txBox="1">
                <a:spLocks noChangeArrowheads="1"/>
              </p:cNvSpPr>
              <p:nvPr/>
            </p:nvSpPr>
            <p:spPr bwMode="auto">
              <a:xfrm>
                <a:off x="4022" y="1469"/>
                <a:ext cx="217" cy="2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</a:rPr>
                  <a:t>B</a:t>
                </a:r>
              </a:p>
            </p:txBody>
          </p:sp>
          <p:sp>
            <p:nvSpPr>
              <p:cNvPr id="32786" name="Text Box 79"/>
              <p:cNvSpPr txBox="1">
                <a:spLocks noChangeArrowheads="1"/>
              </p:cNvSpPr>
              <p:nvPr/>
            </p:nvSpPr>
            <p:spPr bwMode="auto">
              <a:xfrm>
                <a:off x="4022" y="3109"/>
                <a:ext cx="225" cy="2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</a:rPr>
                  <a:t>C</a:t>
                </a:r>
              </a:p>
            </p:txBody>
          </p:sp>
          <p:sp>
            <p:nvSpPr>
              <p:cNvPr id="32787" name="Text Box 80"/>
              <p:cNvSpPr txBox="1">
                <a:spLocks noChangeArrowheads="1"/>
              </p:cNvSpPr>
              <p:nvPr/>
            </p:nvSpPr>
            <p:spPr bwMode="auto">
              <a:xfrm>
                <a:off x="1878" y="3109"/>
                <a:ext cx="225" cy="2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</a:rPr>
                  <a:t>H</a:t>
                </a:r>
              </a:p>
            </p:txBody>
          </p:sp>
          <p:sp>
            <p:nvSpPr>
              <p:cNvPr id="32788" name="Text Box 81"/>
              <p:cNvSpPr txBox="1">
                <a:spLocks noChangeArrowheads="1"/>
              </p:cNvSpPr>
              <p:nvPr/>
            </p:nvSpPr>
            <p:spPr bwMode="auto">
              <a:xfrm>
                <a:off x="1382" y="3109"/>
                <a:ext cx="226" cy="2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</a:rPr>
                  <a:t>D</a:t>
                </a:r>
              </a:p>
            </p:txBody>
          </p:sp>
        </p:grpSp>
        <p:sp>
          <p:nvSpPr>
            <p:cNvPr id="32775" name="Text Box 83"/>
            <p:cNvSpPr txBox="1">
              <a:spLocks noChangeArrowheads="1"/>
            </p:cNvSpPr>
            <p:nvPr/>
          </p:nvSpPr>
          <p:spPr bwMode="auto">
            <a:xfrm>
              <a:off x="2558" y="3269"/>
              <a:ext cx="461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charset="0"/>
                </a:rPr>
                <a:t>13,5m</a:t>
              </a:r>
            </a:p>
          </p:txBody>
        </p:sp>
        <p:sp>
          <p:nvSpPr>
            <p:cNvPr id="32776" name="Text Box 84"/>
            <p:cNvSpPr txBox="1">
              <a:spLocks noChangeArrowheads="1"/>
            </p:cNvSpPr>
            <p:nvPr/>
          </p:nvSpPr>
          <p:spPr bwMode="auto">
            <a:xfrm rot="-5404807">
              <a:off x="4133" y="2206"/>
              <a:ext cx="472" cy="2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charset="0"/>
                </a:rPr>
                <a:t>10,2m</a:t>
              </a:r>
            </a:p>
          </p:txBody>
        </p:sp>
        <p:sp>
          <p:nvSpPr>
            <p:cNvPr id="32777" name="AutoShape 85"/>
            <p:cNvSpPr>
              <a:spLocks/>
            </p:cNvSpPr>
            <p:nvPr/>
          </p:nvSpPr>
          <p:spPr bwMode="auto">
            <a:xfrm>
              <a:off x="4120" y="1664"/>
              <a:ext cx="120" cy="1448"/>
            </a:xfrm>
            <a:prstGeom prst="rightBrace">
              <a:avLst>
                <a:gd name="adj1" fmla="val 100556"/>
                <a:gd name="adj2" fmla="val 50000"/>
              </a:avLst>
            </a:prstGeom>
            <a:noFill/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778" name="AutoShape 87"/>
            <p:cNvSpPr>
              <a:spLocks/>
            </p:cNvSpPr>
            <p:nvPr/>
          </p:nvSpPr>
          <p:spPr bwMode="auto">
            <a:xfrm rot="5381128">
              <a:off x="2720" y="1883"/>
              <a:ext cx="134" cy="2599"/>
            </a:xfrm>
            <a:prstGeom prst="rightBrace">
              <a:avLst>
                <a:gd name="adj1" fmla="val 161629"/>
                <a:gd name="adj2" fmla="val 50000"/>
              </a:avLst>
            </a:prstGeom>
            <a:noFill/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31833" name="Text Box 89"/>
          <p:cNvSpPr txBox="1">
            <a:spLocks noChangeArrowheads="1"/>
          </p:cNvSpPr>
          <p:nvPr/>
        </p:nvSpPr>
        <p:spPr bwMode="auto">
          <a:xfrm>
            <a:off x="2378075" y="5360988"/>
            <a:ext cx="46577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Arial" charset="0"/>
              </a:rPr>
              <a:t>Em hãy tính diện tích tam giác EDC (màu vàng)</a:t>
            </a:r>
          </a:p>
        </p:txBody>
      </p:sp>
    </p:spTree>
  </p:cSld>
  <p:clrMapOvr>
    <a:masterClrMapping/>
  </p:clrMapOvr>
  <p:transition spd="med" advClick="0" advTm="10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8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8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1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autoUpdateAnimBg="0"/>
      <p:bldP spid="3183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2590800" y="906463"/>
            <a:ext cx="41449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DIỆN TÍCH HÌNH TAM GIÁC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3679825" y="2449513"/>
            <a:ext cx="3940175" cy="2279650"/>
            <a:chOff x="2318" y="1543"/>
            <a:chExt cx="2482" cy="1436"/>
          </a:xfrm>
        </p:grpSpPr>
        <p:grpSp>
          <p:nvGrpSpPr>
            <p:cNvPr id="6150" name="Group 5"/>
            <p:cNvGrpSpPr>
              <a:grpSpLocks/>
            </p:cNvGrpSpPr>
            <p:nvPr/>
          </p:nvGrpSpPr>
          <p:grpSpPr bwMode="auto">
            <a:xfrm>
              <a:off x="2544" y="1776"/>
              <a:ext cx="2064" cy="962"/>
              <a:chOff x="2544" y="1776"/>
              <a:chExt cx="2064" cy="962"/>
            </a:xfrm>
          </p:grpSpPr>
          <p:sp>
            <p:nvSpPr>
              <p:cNvPr id="6157" name="AutoShape 6"/>
              <p:cNvSpPr>
                <a:spLocks noChangeArrowheads="1"/>
              </p:cNvSpPr>
              <p:nvPr/>
            </p:nvSpPr>
            <p:spPr bwMode="auto">
              <a:xfrm>
                <a:off x="2544" y="1776"/>
                <a:ext cx="2064" cy="960"/>
              </a:xfrm>
              <a:prstGeom prst="triangle">
                <a:avLst>
                  <a:gd name="adj" fmla="val 19185"/>
                </a:avLst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6158" name="Line 7"/>
              <p:cNvSpPr>
                <a:spLocks noChangeShapeType="1"/>
              </p:cNvSpPr>
              <p:nvPr/>
            </p:nvSpPr>
            <p:spPr bwMode="auto">
              <a:xfrm flipV="1">
                <a:off x="2946" y="1788"/>
                <a:ext cx="0" cy="9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59" name="AutoShape 8"/>
              <p:cNvSpPr>
                <a:spLocks noChangeArrowheads="1"/>
              </p:cNvSpPr>
              <p:nvPr/>
            </p:nvSpPr>
            <p:spPr bwMode="auto">
              <a:xfrm>
                <a:off x="2946" y="2682"/>
                <a:ext cx="56" cy="56"/>
              </a:xfrm>
              <a:prstGeom prst="flowChartProcess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sp>
          <p:nvSpPr>
            <p:cNvPr id="6151" name="Text Box 9"/>
            <p:cNvSpPr txBox="1">
              <a:spLocks noChangeArrowheads="1"/>
            </p:cNvSpPr>
            <p:nvPr/>
          </p:nvSpPr>
          <p:spPr bwMode="auto">
            <a:xfrm>
              <a:off x="2318" y="2665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B</a:t>
              </a:r>
            </a:p>
          </p:txBody>
        </p:sp>
        <p:sp>
          <p:nvSpPr>
            <p:cNvPr id="6152" name="Text Box 10"/>
            <p:cNvSpPr txBox="1">
              <a:spLocks noChangeArrowheads="1"/>
            </p:cNvSpPr>
            <p:nvPr/>
          </p:nvSpPr>
          <p:spPr bwMode="auto">
            <a:xfrm>
              <a:off x="2822" y="1543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A</a:t>
              </a:r>
            </a:p>
          </p:txBody>
        </p:sp>
        <p:sp>
          <p:nvSpPr>
            <p:cNvPr id="6153" name="Text Box 11"/>
            <p:cNvSpPr txBox="1">
              <a:spLocks noChangeArrowheads="1"/>
            </p:cNvSpPr>
            <p:nvPr/>
          </p:nvSpPr>
          <p:spPr bwMode="auto">
            <a:xfrm>
              <a:off x="4592" y="2689"/>
              <a:ext cx="2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</a:t>
              </a:r>
            </a:p>
          </p:txBody>
        </p:sp>
        <p:sp>
          <p:nvSpPr>
            <p:cNvPr id="6154" name="Text Box 12"/>
            <p:cNvSpPr txBox="1">
              <a:spLocks noChangeArrowheads="1"/>
            </p:cNvSpPr>
            <p:nvPr/>
          </p:nvSpPr>
          <p:spPr bwMode="auto">
            <a:xfrm>
              <a:off x="2864" y="2767"/>
              <a:ext cx="2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H</a:t>
              </a:r>
            </a:p>
          </p:txBody>
        </p:sp>
        <p:sp>
          <p:nvSpPr>
            <p:cNvPr id="6155" name="Text Box 13"/>
            <p:cNvSpPr txBox="1">
              <a:spLocks noChangeArrowheads="1"/>
            </p:cNvSpPr>
            <p:nvPr/>
          </p:nvSpPr>
          <p:spPr bwMode="auto">
            <a:xfrm rot="-5400000">
              <a:off x="2685" y="2238"/>
              <a:ext cx="69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Chiều cao</a:t>
              </a:r>
            </a:p>
          </p:txBody>
        </p:sp>
        <p:sp>
          <p:nvSpPr>
            <p:cNvPr id="6156" name="Text Box 14"/>
            <p:cNvSpPr txBox="1">
              <a:spLocks noChangeArrowheads="1"/>
            </p:cNvSpPr>
            <p:nvPr/>
          </p:nvSpPr>
          <p:spPr bwMode="auto">
            <a:xfrm>
              <a:off x="3084" y="2709"/>
              <a:ext cx="66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Cạnh </a:t>
              </a:r>
              <a:r>
                <a:rPr lang="vi-VN">
                  <a:latin typeface="Arial" charset="0"/>
                </a:rPr>
                <a:t>đ</a:t>
              </a:r>
              <a:r>
                <a:rPr lang="en-US">
                  <a:latin typeface="Arial" charset="0"/>
                </a:rPr>
                <a:t>áy</a:t>
              </a:r>
            </a:p>
          </p:txBody>
        </p:sp>
      </p:grpSp>
      <p:sp>
        <p:nvSpPr>
          <p:cNvPr id="1039" name="Text Box 15"/>
          <p:cNvSpPr txBox="1">
            <a:spLocks noChangeArrowheads="1"/>
          </p:cNvSpPr>
          <p:nvPr/>
        </p:nvSpPr>
        <p:spPr bwMode="auto">
          <a:xfrm>
            <a:off x="2009775" y="5265738"/>
            <a:ext cx="5822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i="1">
                <a:latin typeface="Arial" charset="0"/>
              </a:rPr>
              <a:t>- Đoạn BC là </a:t>
            </a:r>
            <a:r>
              <a:rPr lang="en-US" sz="1800" i="1">
                <a:solidFill>
                  <a:schemeClr val="hlink"/>
                </a:solidFill>
                <a:latin typeface="Arial" charset="0"/>
              </a:rPr>
              <a:t>cạnh </a:t>
            </a:r>
            <a:r>
              <a:rPr lang="vi-VN" sz="1800" i="1">
                <a:solidFill>
                  <a:schemeClr val="hlink"/>
                </a:solidFill>
                <a:latin typeface="Arial" charset="0"/>
              </a:rPr>
              <a:t>đ</a:t>
            </a:r>
            <a:r>
              <a:rPr lang="en-US" sz="1800" i="1">
                <a:solidFill>
                  <a:schemeClr val="hlink"/>
                </a:solidFill>
                <a:latin typeface="Arial" charset="0"/>
              </a:rPr>
              <a:t>áy</a:t>
            </a:r>
            <a:r>
              <a:rPr lang="en-US" sz="1800" i="1">
                <a:latin typeface="Arial" charset="0"/>
              </a:rPr>
              <a:t> của tam giác ABC.</a:t>
            </a:r>
          </a:p>
        </p:txBody>
      </p: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1990725" y="5703888"/>
            <a:ext cx="4489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i="1">
                <a:latin typeface="Arial" charset="0"/>
              </a:rPr>
              <a:t>- Đoạn AH là </a:t>
            </a:r>
            <a:r>
              <a:rPr lang="en-US" sz="1800" i="1">
                <a:solidFill>
                  <a:schemeClr val="hlink"/>
                </a:solidFill>
                <a:latin typeface="Arial" charset="0"/>
              </a:rPr>
              <a:t>chiều cao</a:t>
            </a:r>
            <a:r>
              <a:rPr lang="en-US" sz="1800" i="1">
                <a:latin typeface="Arial" charset="0"/>
              </a:rPr>
              <a:t> của tam giác ABC.</a:t>
            </a:r>
          </a:p>
        </p:txBody>
      </p:sp>
    </p:spTree>
  </p:cSld>
  <p:clrMapOvr>
    <a:masterClrMapping/>
  </p:clrMapOvr>
  <p:transition spd="med" advClick="0" advTm="10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9" grpId="0" autoUpdateAnimBg="0"/>
      <p:bldP spid="1040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501650" y="277813"/>
          <a:ext cx="4913313" cy="6183312"/>
        </p:xfrm>
        <a:graphic>
          <a:graphicData uri="http://schemas.openxmlformats.org/presentationml/2006/ole">
            <p:oleObj spid="_x0000_s2050" name="Clip" r:id="rId3" imgW="3532327" imgH="4445813" progId="MS_ClipArt_Gallery.2">
              <p:embed/>
            </p:oleObj>
          </a:graphicData>
        </a:graphic>
      </p:graphicFrame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3432175" y="2154238"/>
            <a:ext cx="52244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en-US" sz="2800">
              <a:solidFill>
                <a:schemeClr val="folHlink"/>
              </a:solidFill>
              <a:latin typeface="Arial" charset="0"/>
            </a:endParaRPr>
          </a:p>
        </p:txBody>
      </p:sp>
    </p:spTree>
  </p:cSld>
  <p:clrMapOvr>
    <a:masterClrMapping/>
  </p:clrMapOvr>
  <p:transition spd="med" advClick="0" advTm="10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5" presetClass="entr" presetSubtype="0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2590800" y="906463"/>
            <a:ext cx="41449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DIỆN TÍCH HÌNH TAM GIÁC</a:t>
            </a:r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2098675" y="4643438"/>
            <a:ext cx="6051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i="1">
                <a:latin typeface="Arial" charset="0"/>
              </a:rPr>
              <a:t>- Đoạn </a:t>
            </a:r>
            <a:r>
              <a:rPr lang="en-US" sz="1800" i="1">
                <a:solidFill>
                  <a:schemeClr val="tx2"/>
                </a:solidFill>
                <a:latin typeface="Arial" charset="0"/>
              </a:rPr>
              <a:t>AB</a:t>
            </a:r>
            <a:r>
              <a:rPr lang="en-US" sz="1800" i="1">
                <a:latin typeface="Arial" charset="0"/>
              </a:rPr>
              <a:t> và </a:t>
            </a:r>
            <a:r>
              <a:rPr lang="en-US" sz="1800" i="1">
                <a:solidFill>
                  <a:schemeClr val="tx2"/>
                </a:solidFill>
                <a:latin typeface="Arial" charset="0"/>
              </a:rPr>
              <a:t>CD</a:t>
            </a:r>
            <a:r>
              <a:rPr lang="en-US" sz="1800" i="1">
                <a:latin typeface="Arial" charset="0"/>
              </a:rPr>
              <a:t> là cạnh gì của hình chữ nhật </a:t>
            </a:r>
            <a:r>
              <a:rPr lang="en-US" sz="1800" i="1">
                <a:solidFill>
                  <a:schemeClr val="tx2"/>
                </a:solidFill>
                <a:latin typeface="Arial" charset="0"/>
              </a:rPr>
              <a:t>ABCD</a:t>
            </a:r>
            <a:r>
              <a:rPr lang="en-US" sz="1800" i="1">
                <a:latin typeface="Arial" charset="0"/>
              </a:rPr>
              <a:t>? </a:t>
            </a:r>
          </a:p>
        </p:txBody>
      </p:sp>
      <p:sp>
        <p:nvSpPr>
          <p:cNvPr id="6177" name="Text Box 33"/>
          <p:cNvSpPr txBox="1">
            <a:spLocks noChangeArrowheads="1"/>
          </p:cNvSpPr>
          <p:nvPr/>
        </p:nvSpPr>
        <p:spPr bwMode="auto">
          <a:xfrm>
            <a:off x="1431925" y="4149725"/>
            <a:ext cx="21478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9900"/>
                </a:solidFill>
                <a:latin typeface="Arial" charset="0"/>
              </a:rPr>
              <a:t>Em hãy cho biết:</a:t>
            </a:r>
          </a:p>
        </p:txBody>
      </p:sp>
      <p:sp>
        <p:nvSpPr>
          <p:cNvPr id="6179" name="Rectangle 35"/>
          <p:cNvSpPr>
            <a:spLocks noChangeArrowheads="1"/>
          </p:cNvSpPr>
          <p:nvPr/>
        </p:nvSpPr>
        <p:spPr bwMode="auto">
          <a:xfrm>
            <a:off x="4484688" y="2290763"/>
            <a:ext cx="655637" cy="657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6184" name="Rectangle 40"/>
          <p:cNvSpPr>
            <a:spLocks noChangeArrowheads="1"/>
          </p:cNvSpPr>
          <p:nvPr/>
        </p:nvSpPr>
        <p:spPr bwMode="auto">
          <a:xfrm>
            <a:off x="5121275" y="2290763"/>
            <a:ext cx="655638" cy="657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6185" name="Rectangle 41"/>
          <p:cNvSpPr>
            <a:spLocks noChangeArrowheads="1"/>
          </p:cNvSpPr>
          <p:nvPr/>
        </p:nvSpPr>
        <p:spPr bwMode="auto">
          <a:xfrm>
            <a:off x="5770563" y="2290763"/>
            <a:ext cx="654050" cy="657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6186" name="Rectangle 42"/>
          <p:cNvSpPr>
            <a:spLocks noChangeArrowheads="1"/>
          </p:cNvSpPr>
          <p:nvPr/>
        </p:nvSpPr>
        <p:spPr bwMode="auto">
          <a:xfrm>
            <a:off x="6407150" y="2290763"/>
            <a:ext cx="655638" cy="657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6187" name="Rectangle 43"/>
          <p:cNvSpPr>
            <a:spLocks noChangeArrowheads="1"/>
          </p:cNvSpPr>
          <p:nvPr/>
        </p:nvSpPr>
        <p:spPr bwMode="auto">
          <a:xfrm>
            <a:off x="7054850" y="2290763"/>
            <a:ext cx="655638" cy="657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6188" name="Rectangle 44"/>
          <p:cNvSpPr>
            <a:spLocks noChangeArrowheads="1"/>
          </p:cNvSpPr>
          <p:nvPr/>
        </p:nvSpPr>
        <p:spPr bwMode="auto">
          <a:xfrm>
            <a:off x="4484688" y="2951163"/>
            <a:ext cx="655637" cy="6588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6189" name="Rectangle 45"/>
          <p:cNvSpPr>
            <a:spLocks noChangeArrowheads="1"/>
          </p:cNvSpPr>
          <p:nvPr/>
        </p:nvSpPr>
        <p:spPr bwMode="auto">
          <a:xfrm>
            <a:off x="5121275" y="2951163"/>
            <a:ext cx="655638" cy="6588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6190" name="Rectangle 46"/>
          <p:cNvSpPr>
            <a:spLocks noChangeArrowheads="1"/>
          </p:cNvSpPr>
          <p:nvPr/>
        </p:nvSpPr>
        <p:spPr bwMode="auto">
          <a:xfrm>
            <a:off x="5770563" y="2951163"/>
            <a:ext cx="654050" cy="6588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6191" name="Rectangle 47"/>
          <p:cNvSpPr>
            <a:spLocks noChangeArrowheads="1"/>
          </p:cNvSpPr>
          <p:nvPr/>
        </p:nvSpPr>
        <p:spPr bwMode="auto">
          <a:xfrm>
            <a:off x="6407150" y="2951163"/>
            <a:ext cx="655638" cy="6588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6192" name="Rectangle 48"/>
          <p:cNvSpPr>
            <a:spLocks noChangeArrowheads="1"/>
          </p:cNvSpPr>
          <p:nvPr/>
        </p:nvSpPr>
        <p:spPr bwMode="auto">
          <a:xfrm>
            <a:off x="7054850" y="2951163"/>
            <a:ext cx="655638" cy="6588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6193" name="Rectangle 49"/>
          <p:cNvSpPr>
            <a:spLocks noChangeArrowheads="1"/>
          </p:cNvSpPr>
          <p:nvPr/>
        </p:nvSpPr>
        <p:spPr bwMode="auto">
          <a:xfrm>
            <a:off x="4484688" y="3602038"/>
            <a:ext cx="655637" cy="657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6194" name="Rectangle 50"/>
          <p:cNvSpPr>
            <a:spLocks noChangeArrowheads="1"/>
          </p:cNvSpPr>
          <p:nvPr/>
        </p:nvSpPr>
        <p:spPr bwMode="auto">
          <a:xfrm>
            <a:off x="5121275" y="3602038"/>
            <a:ext cx="655638" cy="657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6195" name="Rectangle 51"/>
          <p:cNvSpPr>
            <a:spLocks noChangeArrowheads="1"/>
          </p:cNvSpPr>
          <p:nvPr/>
        </p:nvSpPr>
        <p:spPr bwMode="auto">
          <a:xfrm>
            <a:off x="5770563" y="3602038"/>
            <a:ext cx="654050" cy="657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6196" name="Rectangle 52"/>
          <p:cNvSpPr>
            <a:spLocks noChangeArrowheads="1"/>
          </p:cNvSpPr>
          <p:nvPr/>
        </p:nvSpPr>
        <p:spPr bwMode="auto">
          <a:xfrm>
            <a:off x="6407150" y="3602038"/>
            <a:ext cx="655638" cy="657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6197" name="Rectangle 53"/>
          <p:cNvSpPr>
            <a:spLocks noChangeArrowheads="1"/>
          </p:cNvSpPr>
          <p:nvPr/>
        </p:nvSpPr>
        <p:spPr bwMode="auto">
          <a:xfrm>
            <a:off x="7054850" y="3602038"/>
            <a:ext cx="655638" cy="657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grpSp>
        <p:nvGrpSpPr>
          <p:cNvPr id="2" name="Group 59"/>
          <p:cNvGrpSpPr>
            <a:grpSpLocks/>
          </p:cNvGrpSpPr>
          <p:nvPr/>
        </p:nvGrpSpPr>
        <p:grpSpPr bwMode="auto">
          <a:xfrm>
            <a:off x="4073525" y="2052638"/>
            <a:ext cx="4014788" cy="2432050"/>
            <a:chOff x="2134" y="1645"/>
            <a:chExt cx="2529" cy="1532"/>
          </a:xfrm>
        </p:grpSpPr>
        <p:sp>
          <p:nvSpPr>
            <p:cNvPr id="7194" name="Text Box 55"/>
            <p:cNvSpPr txBox="1">
              <a:spLocks noChangeArrowheads="1"/>
            </p:cNvSpPr>
            <p:nvPr/>
          </p:nvSpPr>
          <p:spPr bwMode="auto">
            <a:xfrm>
              <a:off x="2158" y="1645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A</a:t>
              </a:r>
            </a:p>
          </p:txBody>
        </p:sp>
        <p:sp>
          <p:nvSpPr>
            <p:cNvPr id="7195" name="Text Box 56"/>
            <p:cNvSpPr txBox="1">
              <a:spLocks noChangeArrowheads="1"/>
            </p:cNvSpPr>
            <p:nvPr/>
          </p:nvSpPr>
          <p:spPr bwMode="auto">
            <a:xfrm>
              <a:off x="2134" y="2965"/>
              <a:ext cx="2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</a:t>
              </a:r>
            </a:p>
          </p:txBody>
        </p:sp>
        <p:sp>
          <p:nvSpPr>
            <p:cNvPr id="7196" name="Text Box 57"/>
            <p:cNvSpPr txBox="1">
              <a:spLocks noChangeArrowheads="1"/>
            </p:cNvSpPr>
            <p:nvPr/>
          </p:nvSpPr>
          <p:spPr bwMode="auto">
            <a:xfrm>
              <a:off x="4454" y="2957"/>
              <a:ext cx="2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D</a:t>
              </a:r>
            </a:p>
          </p:txBody>
        </p:sp>
        <p:sp>
          <p:nvSpPr>
            <p:cNvPr id="7197" name="Text Box 58"/>
            <p:cNvSpPr txBox="1">
              <a:spLocks noChangeArrowheads="1"/>
            </p:cNvSpPr>
            <p:nvPr/>
          </p:nvSpPr>
          <p:spPr bwMode="auto">
            <a:xfrm>
              <a:off x="4462" y="1653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B</a:t>
              </a:r>
            </a:p>
          </p:txBody>
        </p:sp>
      </p:grpSp>
      <p:sp>
        <p:nvSpPr>
          <p:cNvPr id="6204" name="Rectangle 60"/>
          <p:cNvSpPr>
            <a:spLocks noChangeArrowheads="1"/>
          </p:cNvSpPr>
          <p:nvPr/>
        </p:nvSpPr>
        <p:spPr bwMode="auto">
          <a:xfrm>
            <a:off x="3214688" y="2925763"/>
            <a:ext cx="655637" cy="657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tx2"/>
                </a:solidFill>
                <a:latin typeface="Arial" charset="0"/>
              </a:rPr>
              <a:t>h1</a:t>
            </a:r>
          </a:p>
        </p:txBody>
      </p:sp>
      <p:sp>
        <p:nvSpPr>
          <p:cNvPr id="6206" name="Text Box 62"/>
          <p:cNvSpPr txBox="1">
            <a:spLocks noChangeArrowheads="1"/>
          </p:cNvSpPr>
          <p:nvPr/>
        </p:nvSpPr>
        <p:spPr bwMode="auto">
          <a:xfrm>
            <a:off x="2098675" y="5024438"/>
            <a:ext cx="6051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i="1">
                <a:latin typeface="Arial" charset="0"/>
              </a:rPr>
              <a:t>- Đoạn </a:t>
            </a:r>
            <a:r>
              <a:rPr lang="en-US" sz="1800" i="1">
                <a:solidFill>
                  <a:schemeClr val="tx2"/>
                </a:solidFill>
                <a:latin typeface="Arial" charset="0"/>
              </a:rPr>
              <a:t>AC</a:t>
            </a:r>
            <a:r>
              <a:rPr lang="en-US" sz="1800" i="1">
                <a:latin typeface="Arial" charset="0"/>
              </a:rPr>
              <a:t> và </a:t>
            </a:r>
            <a:r>
              <a:rPr lang="en-US" sz="1800" i="1">
                <a:solidFill>
                  <a:schemeClr val="tx2"/>
                </a:solidFill>
                <a:latin typeface="Arial" charset="0"/>
              </a:rPr>
              <a:t>BD</a:t>
            </a:r>
            <a:r>
              <a:rPr lang="en-US" sz="1800" i="1">
                <a:latin typeface="Arial" charset="0"/>
              </a:rPr>
              <a:t> là cạnh gì của hình chữ nhật </a:t>
            </a:r>
            <a:r>
              <a:rPr lang="en-US" sz="1800" i="1">
                <a:solidFill>
                  <a:schemeClr val="tx2"/>
                </a:solidFill>
                <a:latin typeface="Arial" charset="0"/>
              </a:rPr>
              <a:t>ABCD</a:t>
            </a:r>
            <a:r>
              <a:rPr lang="en-US" sz="1800" i="1">
                <a:latin typeface="Arial" charset="0"/>
              </a:rPr>
              <a:t>? </a:t>
            </a:r>
          </a:p>
        </p:txBody>
      </p:sp>
      <p:sp>
        <p:nvSpPr>
          <p:cNvPr id="6207" name="Text Box 63"/>
          <p:cNvSpPr txBox="1">
            <a:spLocks noChangeArrowheads="1"/>
          </p:cNvSpPr>
          <p:nvPr/>
        </p:nvSpPr>
        <p:spPr bwMode="auto">
          <a:xfrm>
            <a:off x="2098675" y="5430838"/>
            <a:ext cx="6051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i="1">
                <a:latin typeface="Arial" charset="0"/>
              </a:rPr>
              <a:t>- Hình chữ nhật </a:t>
            </a:r>
            <a:r>
              <a:rPr lang="en-US" sz="1800" i="1">
                <a:solidFill>
                  <a:schemeClr val="tx2"/>
                </a:solidFill>
                <a:latin typeface="Arial" charset="0"/>
              </a:rPr>
              <a:t>ABCD</a:t>
            </a:r>
            <a:r>
              <a:rPr lang="en-US" sz="1800" i="1">
                <a:latin typeface="Arial" charset="0"/>
              </a:rPr>
              <a:t> gồm bao nhiêu hình vuông </a:t>
            </a:r>
            <a:r>
              <a:rPr lang="en-US" sz="1800" i="1">
                <a:solidFill>
                  <a:schemeClr val="tx2"/>
                </a:solidFill>
                <a:latin typeface="Arial" charset="0"/>
              </a:rPr>
              <a:t>h1</a:t>
            </a:r>
            <a:r>
              <a:rPr lang="en-US" sz="1800" i="1">
                <a:latin typeface="Arial" charset="0"/>
              </a:rPr>
              <a:t>? </a:t>
            </a:r>
          </a:p>
        </p:txBody>
      </p:sp>
      <p:sp>
        <p:nvSpPr>
          <p:cNvPr id="6208" name="Text Box 64"/>
          <p:cNvSpPr txBox="1">
            <a:spLocks noChangeArrowheads="1"/>
          </p:cNvSpPr>
          <p:nvPr/>
        </p:nvSpPr>
        <p:spPr bwMode="auto">
          <a:xfrm>
            <a:off x="2098675" y="5824538"/>
            <a:ext cx="6051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i="1">
                <a:latin typeface="Arial" charset="0"/>
              </a:rPr>
              <a:t>- Đoạn </a:t>
            </a:r>
            <a:r>
              <a:rPr lang="en-US" sz="1800" i="1">
                <a:solidFill>
                  <a:schemeClr val="tx2"/>
                </a:solidFill>
                <a:latin typeface="Arial" charset="0"/>
              </a:rPr>
              <a:t>AB</a:t>
            </a:r>
            <a:r>
              <a:rPr lang="en-US" sz="1800" i="1">
                <a:latin typeface="Arial" charset="0"/>
              </a:rPr>
              <a:t> bằng bao nhiêu hình vuông </a:t>
            </a:r>
            <a:r>
              <a:rPr lang="en-US" sz="1800" i="1">
                <a:solidFill>
                  <a:schemeClr val="tx2"/>
                </a:solidFill>
                <a:latin typeface="Arial" charset="0"/>
              </a:rPr>
              <a:t>h1</a:t>
            </a:r>
            <a:r>
              <a:rPr lang="en-US" sz="1800" i="1">
                <a:latin typeface="Arial" charset="0"/>
              </a:rPr>
              <a:t>? </a:t>
            </a:r>
          </a:p>
        </p:txBody>
      </p:sp>
      <p:sp>
        <p:nvSpPr>
          <p:cNvPr id="6209" name="Text Box 65"/>
          <p:cNvSpPr txBox="1">
            <a:spLocks noChangeArrowheads="1"/>
          </p:cNvSpPr>
          <p:nvPr/>
        </p:nvSpPr>
        <p:spPr bwMode="auto">
          <a:xfrm>
            <a:off x="2098675" y="6230938"/>
            <a:ext cx="6051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i="1">
                <a:latin typeface="Arial" charset="0"/>
              </a:rPr>
              <a:t>- Đoạn </a:t>
            </a:r>
            <a:r>
              <a:rPr lang="en-US" sz="1800" i="1">
                <a:solidFill>
                  <a:schemeClr val="tx2"/>
                </a:solidFill>
                <a:latin typeface="Arial" charset="0"/>
              </a:rPr>
              <a:t>AC</a:t>
            </a:r>
            <a:r>
              <a:rPr lang="en-US" sz="1800" i="1">
                <a:latin typeface="Arial" charset="0"/>
              </a:rPr>
              <a:t> bằng bao nhiêu hình vuông </a:t>
            </a:r>
            <a:r>
              <a:rPr lang="en-US" sz="1800" i="1">
                <a:solidFill>
                  <a:schemeClr val="tx2"/>
                </a:solidFill>
                <a:latin typeface="Arial" charset="0"/>
              </a:rPr>
              <a:t>h1</a:t>
            </a:r>
            <a:r>
              <a:rPr lang="en-US" sz="1800" i="1">
                <a:latin typeface="Arial" charset="0"/>
              </a:rPr>
              <a:t>? </a:t>
            </a:r>
          </a:p>
        </p:txBody>
      </p:sp>
    </p:spTree>
  </p:cSld>
  <p:clrMapOvr>
    <a:masterClrMapping/>
  </p:clrMapOvr>
  <p:transition spd="med" advClick="0" advTm="10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56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61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66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71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76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81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5" grpId="0" autoUpdateAnimBg="0"/>
      <p:bldP spid="6177" grpId="0" autoUpdateAnimBg="0"/>
      <p:bldP spid="6179" grpId="0" animBg="1"/>
      <p:bldP spid="6184" grpId="0" animBg="1"/>
      <p:bldP spid="6185" grpId="0" animBg="1"/>
      <p:bldP spid="6186" grpId="0" animBg="1"/>
      <p:bldP spid="6187" grpId="0" animBg="1"/>
      <p:bldP spid="6188" grpId="0" animBg="1"/>
      <p:bldP spid="6189" grpId="0" animBg="1"/>
      <p:bldP spid="6190" grpId="0" animBg="1"/>
      <p:bldP spid="6191" grpId="0" animBg="1"/>
      <p:bldP spid="6192" grpId="0" animBg="1"/>
      <p:bldP spid="6193" grpId="0" animBg="1"/>
      <p:bldP spid="6194" grpId="0" animBg="1"/>
      <p:bldP spid="6195" grpId="0" animBg="1"/>
      <p:bldP spid="6196" grpId="0" animBg="1"/>
      <p:bldP spid="6197" grpId="0" animBg="1"/>
      <p:bldP spid="6204" grpId="0" animBg="1" autoUpdateAnimBg="0"/>
      <p:bldP spid="6206" grpId="0" autoUpdateAnimBg="0"/>
      <p:bldP spid="6207" grpId="0" autoUpdateAnimBg="0"/>
      <p:bldP spid="6208" grpId="0" autoUpdateAnimBg="0"/>
      <p:bldP spid="620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590800" y="906463"/>
            <a:ext cx="41449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DIỆN TÍCH HÌNH TAM GIÁC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098675" y="4643438"/>
            <a:ext cx="6051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i="1">
                <a:latin typeface="Arial" charset="0"/>
              </a:rPr>
              <a:t>- Đoạn AB và CD là </a:t>
            </a:r>
            <a:r>
              <a:rPr lang="en-US" sz="1800" i="1">
                <a:solidFill>
                  <a:schemeClr val="hlink"/>
                </a:solidFill>
                <a:latin typeface="Arial" charset="0"/>
              </a:rPr>
              <a:t>chiều dài</a:t>
            </a:r>
            <a:r>
              <a:rPr lang="en-US" sz="1800" i="1">
                <a:latin typeface="Arial" charset="0"/>
              </a:rPr>
              <a:t> của hình chữ nhật ABCD? </a:t>
            </a:r>
          </a:p>
        </p:txBody>
      </p:sp>
      <p:sp>
        <p:nvSpPr>
          <p:cNvPr id="7195" name="Text Box 27"/>
          <p:cNvSpPr txBox="1">
            <a:spLocks noChangeArrowheads="1"/>
          </p:cNvSpPr>
          <p:nvPr/>
        </p:nvSpPr>
        <p:spPr bwMode="auto">
          <a:xfrm>
            <a:off x="2098675" y="5024438"/>
            <a:ext cx="60515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i="1">
                <a:latin typeface="Arial" charset="0"/>
              </a:rPr>
              <a:t>- Đoạn AC và BD là </a:t>
            </a:r>
            <a:r>
              <a:rPr lang="en-US" sz="1800" i="1">
                <a:solidFill>
                  <a:schemeClr val="hlink"/>
                </a:solidFill>
                <a:latin typeface="Arial" charset="0"/>
              </a:rPr>
              <a:t>chiều rộng</a:t>
            </a:r>
            <a:r>
              <a:rPr lang="en-US" sz="1800" i="1">
                <a:latin typeface="Arial" charset="0"/>
              </a:rPr>
              <a:t> của hình chữ nhật ABCD? </a:t>
            </a:r>
          </a:p>
        </p:txBody>
      </p:sp>
      <p:sp>
        <p:nvSpPr>
          <p:cNvPr id="7196" name="Text Box 28"/>
          <p:cNvSpPr txBox="1">
            <a:spLocks noChangeArrowheads="1"/>
          </p:cNvSpPr>
          <p:nvPr/>
        </p:nvSpPr>
        <p:spPr bwMode="auto">
          <a:xfrm>
            <a:off x="2098675" y="5430838"/>
            <a:ext cx="6051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i="1">
                <a:latin typeface="Arial" charset="0"/>
              </a:rPr>
              <a:t>- Hình chữ nhật ABCD bằng </a:t>
            </a:r>
            <a:r>
              <a:rPr lang="en-US" sz="1800" i="1">
                <a:solidFill>
                  <a:schemeClr val="hlink"/>
                </a:solidFill>
                <a:latin typeface="Arial" charset="0"/>
              </a:rPr>
              <a:t>15</a:t>
            </a:r>
            <a:r>
              <a:rPr lang="en-US" sz="1800" i="1">
                <a:latin typeface="Arial" charset="0"/>
              </a:rPr>
              <a:t> hình vuông h1? </a:t>
            </a:r>
          </a:p>
        </p:txBody>
      </p:sp>
      <p:sp>
        <p:nvSpPr>
          <p:cNvPr id="7197" name="Text Box 29"/>
          <p:cNvSpPr txBox="1">
            <a:spLocks noChangeArrowheads="1"/>
          </p:cNvSpPr>
          <p:nvPr/>
        </p:nvSpPr>
        <p:spPr bwMode="auto">
          <a:xfrm>
            <a:off x="2098675" y="5824538"/>
            <a:ext cx="6051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i="1">
                <a:latin typeface="Arial" charset="0"/>
              </a:rPr>
              <a:t>- Đoạn AB bằng </a:t>
            </a:r>
            <a:r>
              <a:rPr lang="en-US" sz="1800" i="1">
                <a:solidFill>
                  <a:schemeClr val="hlink"/>
                </a:solidFill>
                <a:latin typeface="Arial" charset="0"/>
              </a:rPr>
              <a:t>5</a:t>
            </a:r>
            <a:r>
              <a:rPr lang="en-US" sz="1800" i="1">
                <a:latin typeface="Arial" charset="0"/>
              </a:rPr>
              <a:t> hình vuông h1? </a:t>
            </a:r>
          </a:p>
        </p:txBody>
      </p:sp>
      <p:sp>
        <p:nvSpPr>
          <p:cNvPr id="7198" name="Text Box 30"/>
          <p:cNvSpPr txBox="1">
            <a:spLocks noChangeArrowheads="1"/>
          </p:cNvSpPr>
          <p:nvPr/>
        </p:nvSpPr>
        <p:spPr bwMode="auto">
          <a:xfrm>
            <a:off x="2098675" y="6230938"/>
            <a:ext cx="6051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i="1">
                <a:latin typeface="Arial" charset="0"/>
              </a:rPr>
              <a:t>- Đoạn AC bằng </a:t>
            </a:r>
            <a:r>
              <a:rPr lang="en-US" sz="1800" i="1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1800" i="1">
                <a:latin typeface="Arial" charset="0"/>
              </a:rPr>
              <a:t> hình vuông h1? </a:t>
            </a: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3214688" y="1963738"/>
            <a:ext cx="4873625" cy="2520950"/>
            <a:chOff x="2025" y="1237"/>
            <a:chExt cx="3070" cy="1588"/>
          </a:xfrm>
        </p:grpSpPr>
        <p:grpSp>
          <p:nvGrpSpPr>
            <p:cNvPr id="8201" name="Group 31"/>
            <p:cNvGrpSpPr>
              <a:grpSpLocks/>
            </p:cNvGrpSpPr>
            <p:nvPr/>
          </p:nvGrpSpPr>
          <p:grpSpPr bwMode="auto">
            <a:xfrm>
              <a:off x="2025" y="1293"/>
              <a:ext cx="3070" cy="1532"/>
              <a:chOff x="2025" y="1293"/>
              <a:chExt cx="3070" cy="1532"/>
            </a:xfrm>
          </p:grpSpPr>
          <p:sp>
            <p:nvSpPr>
              <p:cNvPr id="8204" name="Rectangle 6"/>
              <p:cNvSpPr>
                <a:spLocks noChangeArrowheads="1"/>
              </p:cNvSpPr>
              <p:nvPr/>
            </p:nvSpPr>
            <p:spPr bwMode="auto">
              <a:xfrm>
                <a:off x="2825" y="1443"/>
                <a:ext cx="413" cy="41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05" name="Rectangle 7"/>
              <p:cNvSpPr>
                <a:spLocks noChangeArrowheads="1"/>
              </p:cNvSpPr>
              <p:nvPr/>
            </p:nvSpPr>
            <p:spPr bwMode="auto">
              <a:xfrm>
                <a:off x="3226" y="1443"/>
                <a:ext cx="413" cy="41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06" name="Rectangle 8"/>
              <p:cNvSpPr>
                <a:spLocks noChangeArrowheads="1"/>
              </p:cNvSpPr>
              <p:nvPr/>
            </p:nvSpPr>
            <p:spPr bwMode="auto">
              <a:xfrm>
                <a:off x="3635" y="1443"/>
                <a:ext cx="412" cy="41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07" name="Rectangle 9"/>
              <p:cNvSpPr>
                <a:spLocks noChangeArrowheads="1"/>
              </p:cNvSpPr>
              <p:nvPr/>
            </p:nvSpPr>
            <p:spPr bwMode="auto">
              <a:xfrm>
                <a:off x="4036" y="1443"/>
                <a:ext cx="413" cy="41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08" name="Rectangle 10"/>
              <p:cNvSpPr>
                <a:spLocks noChangeArrowheads="1"/>
              </p:cNvSpPr>
              <p:nvPr/>
            </p:nvSpPr>
            <p:spPr bwMode="auto">
              <a:xfrm>
                <a:off x="4444" y="1443"/>
                <a:ext cx="413" cy="41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09" name="Rectangle 11"/>
              <p:cNvSpPr>
                <a:spLocks noChangeArrowheads="1"/>
              </p:cNvSpPr>
              <p:nvPr/>
            </p:nvSpPr>
            <p:spPr bwMode="auto">
              <a:xfrm>
                <a:off x="2825" y="1859"/>
                <a:ext cx="413" cy="41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10" name="Rectangle 12"/>
              <p:cNvSpPr>
                <a:spLocks noChangeArrowheads="1"/>
              </p:cNvSpPr>
              <p:nvPr/>
            </p:nvSpPr>
            <p:spPr bwMode="auto">
              <a:xfrm>
                <a:off x="3226" y="1859"/>
                <a:ext cx="413" cy="41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11" name="Rectangle 13"/>
              <p:cNvSpPr>
                <a:spLocks noChangeArrowheads="1"/>
              </p:cNvSpPr>
              <p:nvPr/>
            </p:nvSpPr>
            <p:spPr bwMode="auto">
              <a:xfrm>
                <a:off x="3635" y="1859"/>
                <a:ext cx="412" cy="41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12" name="Rectangle 14"/>
              <p:cNvSpPr>
                <a:spLocks noChangeArrowheads="1"/>
              </p:cNvSpPr>
              <p:nvPr/>
            </p:nvSpPr>
            <p:spPr bwMode="auto">
              <a:xfrm>
                <a:off x="4036" y="1859"/>
                <a:ext cx="413" cy="41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13" name="Rectangle 15"/>
              <p:cNvSpPr>
                <a:spLocks noChangeArrowheads="1"/>
              </p:cNvSpPr>
              <p:nvPr/>
            </p:nvSpPr>
            <p:spPr bwMode="auto">
              <a:xfrm>
                <a:off x="4444" y="1859"/>
                <a:ext cx="413" cy="41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14" name="Rectangle 16"/>
              <p:cNvSpPr>
                <a:spLocks noChangeArrowheads="1"/>
              </p:cNvSpPr>
              <p:nvPr/>
            </p:nvSpPr>
            <p:spPr bwMode="auto">
              <a:xfrm>
                <a:off x="2825" y="2269"/>
                <a:ext cx="413" cy="41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15" name="Rectangle 17"/>
              <p:cNvSpPr>
                <a:spLocks noChangeArrowheads="1"/>
              </p:cNvSpPr>
              <p:nvPr/>
            </p:nvSpPr>
            <p:spPr bwMode="auto">
              <a:xfrm>
                <a:off x="3226" y="2269"/>
                <a:ext cx="413" cy="41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16" name="Rectangle 18"/>
              <p:cNvSpPr>
                <a:spLocks noChangeArrowheads="1"/>
              </p:cNvSpPr>
              <p:nvPr/>
            </p:nvSpPr>
            <p:spPr bwMode="auto">
              <a:xfrm>
                <a:off x="3635" y="2269"/>
                <a:ext cx="412" cy="41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17" name="Rectangle 19"/>
              <p:cNvSpPr>
                <a:spLocks noChangeArrowheads="1"/>
              </p:cNvSpPr>
              <p:nvPr/>
            </p:nvSpPr>
            <p:spPr bwMode="auto">
              <a:xfrm>
                <a:off x="4036" y="2269"/>
                <a:ext cx="413" cy="41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18" name="Rectangle 20"/>
              <p:cNvSpPr>
                <a:spLocks noChangeArrowheads="1"/>
              </p:cNvSpPr>
              <p:nvPr/>
            </p:nvSpPr>
            <p:spPr bwMode="auto">
              <a:xfrm>
                <a:off x="4444" y="2269"/>
                <a:ext cx="413" cy="41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grpSp>
            <p:nvGrpSpPr>
              <p:cNvPr id="8219" name="Group 21"/>
              <p:cNvGrpSpPr>
                <a:grpSpLocks/>
              </p:cNvGrpSpPr>
              <p:nvPr/>
            </p:nvGrpSpPr>
            <p:grpSpPr bwMode="auto">
              <a:xfrm>
                <a:off x="2566" y="1293"/>
                <a:ext cx="2529" cy="1532"/>
                <a:chOff x="2134" y="1645"/>
                <a:chExt cx="2529" cy="1532"/>
              </a:xfrm>
            </p:grpSpPr>
            <p:sp>
              <p:nvSpPr>
                <p:cNvPr id="8221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2158" y="1645"/>
                  <a:ext cx="201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A</a:t>
                  </a:r>
                </a:p>
              </p:txBody>
            </p:sp>
            <p:sp>
              <p:nvSpPr>
                <p:cNvPr id="8222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2134" y="2965"/>
                  <a:ext cx="208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C</a:t>
                  </a:r>
                </a:p>
              </p:txBody>
            </p:sp>
            <p:sp>
              <p:nvSpPr>
                <p:cNvPr id="8223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4454" y="2957"/>
                  <a:ext cx="208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D</a:t>
                  </a:r>
                </a:p>
              </p:txBody>
            </p:sp>
            <p:sp>
              <p:nvSpPr>
                <p:cNvPr id="8224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4462" y="1653"/>
                  <a:ext cx="201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B</a:t>
                  </a:r>
                </a:p>
              </p:txBody>
            </p:sp>
          </p:grpSp>
          <p:sp>
            <p:nvSpPr>
              <p:cNvPr id="8220" name="Rectangle 26"/>
              <p:cNvSpPr>
                <a:spLocks noChangeArrowheads="1"/>
              </p:cNvSpPr>
              <p:nvPr/>
            </p:nvSpPr>
            <p:spPr bwMode="auto">
              <a:xfrm>
                <a:off x="2025" y="1843"/>
                <a:ext cx="413" cy="41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chemeClr val="tx2"/>
                    </a:solidFill>
                    <a:latin typeface="Arial" charset="0"/>
                  </a:rPr>
                  <a:t>h1</a:t>
                </a:r>
              </a:p>
            </p:txBody>
          </p:sp>
        </p:grpSp>
        <p:sp>
          <p:nvSpPr>
            <p:cNvPr id="8202" name="Text Box 32"/>
            <p:cNvSpPr txBox="1">
              <a:spLocks noChangeArrowheads="1"/>
            </p:cNvSpPr>
            <p:nvPr/>
          </p:nvSpPr>
          <p:spPr bwMode="auto">
            <a:xfrm>
              <a:off x="3446" y="1237"/>
              <a:ext cx="66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Chiều dài</a:t>
              </a:r>
            </a:p>
          </p:txBody>
        </p:sp>
        <p:sp>
          <p:nvSpPr>
            <p:cNvPr id="8203" name="Text Box 33"/>
            <p:cNvSpPr txBox="1">
              <a:spLocks noChangeArrowheads="1"/>
            </p:cNvSpPr>
            <p:nvPr/>
          </p:nvSpPr>
          <p:spPr bwMode="auto">
            <a:xfrm rot="-5396925">
              <a:off x="2345" y="1888"/>
              <a:ext cx="77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Chiều rộng</a:t>
              </a:r>
            </a:p>
          </p:txBody>
        </p:sp>
      </p:grpSp>
    </p:spTree>
  </p:cSld>
  <p:clrMapOvr>
    <a:masterClrMapping/>
  </p:clrMapOvr>
  <p:transition spd="med" advClick="0" advTm="10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9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4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9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utoUpdateAnimBg="0"/>
      <p:bldP spid="7195" grpId="0" autoUpdateAnimBg="0"/>
      <p:bldP spid="7196" grpId="0" autoUpdateAnimBg="0"/>
      <p:bldP spid="7197" grpId="0" autoUpdateAnimBg="0"/>
      <p:bldP spid="719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2590800" y="906463"/>
            <a:ext cx="41449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DIỆN TÍCH HÌNH TAM GIÁC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098675" y="4643438"/>
            <a:ext cx="60515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i="1">
                <a:latin typeface="Arial" charset="0"/>
              </a:rPr>
              <a:t>- Số hình vuông trong hình chữ nhật ABCD bằng số hình vuông </a:t>
            </a:r>
            <a:r>
              <a:rPr lang="en-US" sz="1800" i="1">
                <a:solidFill>
                  <a:schemeClr val="hlink"/>
                </a:solidFill>
                <a:latin typeface="Arial" charset="0"/>
              </a:rPr>
              <a:t>chiều dài</a:t>
            </a:r>
            <a:r>
              <a:rPr lang="en-US" sz="1800" i="1">
                <a:latin typeface="Arial" charset="0"/>
              </a:rPr>
              <a:t> nhân với số hình vuông </a:t>
            </a:r>
            <a:r>
              <a:rPr lang="en-US" sz="1800" i="1">
                <a:solidFill>
                  <a:schemeClr val="hlink"/>
                </a:solidFill>
                <a:latin typeface="Arial" charset="0"/>
              </a:rPr>
              <a:t>chiều rộng</a:t>
            </a:r>
            <a:r>
              <a:rPr lang="en-US" sz="1800" i="1">
                <a:latin typeface="Arial" charset="0"/>
              </a:rPr>
              <a:t>:           </a:t>
            </a:r>
            <a:r>
              <a:rPr lang="en-US" sz="1800" i="1">
                <a:solidFill>
                  <a:schemeClr val="hlink"/>
                </a:solidFill>
                <a:latin typeface="Arial" charset="0"/>
              </a:rPr>
              <a:t>( 5 x 3 = 15)</a:t>
            </a:r>
            <a:r>
              <a:rPr lang="en-US" sz="1800" i="1">
                <a:latin typeface="Arial" charset="0"/>
              </a:rPr>
              <a:t>. Vậy diện tích của hình chữ nhật ABCD </a:t>
            </a:r>
            <a:r>
              <a:rPr lang="vi-VN" sz="1800" i="1">
                <a:latin typeface="Arial" charset="0"/>
              </a:rPr>
              <a:t>đư</a:t>
            </a:r>
            <a:r>
              <a:rPr lang="en-US" sz="1800" i="1">
                <a:latin typeface="Arial" charset="0"/>
              </a:rPr>
              <a:t>ợc tính nh</a:t>
            </a:r>
            <a:r>
              <a:rPr lang="vi-VN" sz="1800" i="1">
                <a:latin typeface="Arial" charset="0"/>
              </a:rPr>
              <a:t>ư</a:t>
            </a:r>
            <a:r>
              <a:rPr lang="en-US" sz="1800" i="1">
                <a:latin typeface="Arial" charset="0"/>
              </a:rPr>
              <a:t> thế nào?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214688" y="1963738"/>
            <a:ext cx="4873625" cy="2520950"/>
            <a:chOff x="2025" y="1237"/>
            <a:chExt cx="3070" cy="1588"/>
          </a:xfrm>
        </p:grpSpPr>
        <p:grpSp>
          <p:nvGrpSpPr>
            <p:cNvPr id="9221" name="Group 10"/>
            <p:cNvGrpSpPr>
              <a:grpSpLocks/>
            </p:cNvGrpSpPr>
            <p:nvPr/>
          </p:nvGrpSpPr>
          <p:grpSpPr bwMode="auto">
            <a:xfrm>
              <a:off x="2025" y="1293"/>
              <a:ext cx="3070" cy="1532"/>
              <a:chOff x="2025" y="1293"/>
              <a:chExt cx="3070" cy="1532"/>
            </a:xfrm>
          </p:grpSpPr>
          <p:sp>
            <p:nvSpPr>
              <p:cNvPr id="9224" name="Rectangle 11"/>
              <p:cNvSpPr>
                <a:spLocks noChangeArrowheads="1"/>
              </p:cNvSpPr>
              <p:nvPr/>
            </p:nvSpPr>
            <p:spPr bwMode="auto">
              <a:xfrm>
                <a:off x="2825" y="1443"/>
                <a:ext cx="413" cy="41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9225" name="Rectangle 12"/>
              <p:cNvSpPr>
                <a:spLocks noChangeArrowheads="1"/>
              </p:cNvSpPr>
              <p:nvPr/>
            </p:nvSpPr>
            <p:spPr bwMode="auto">
              <a:xfrm>
                <a:off x="3226" y="1443"/>
                <a:ext cx="413" cy="41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9226" name="Rectangle 13"/>
              <p:cNvSpPr>
                <a:spLocks noChangeArrowheads="1"/>
              </p:cNvSpPr>
              <p:nvPr/>
            </p:nvSpPr>
            <p:spPr bwMode="auto">
              <a:xfrm>
                <a:off x="3635" y="1443"/>
                <a:ext cx="412" cy="41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9227" name="Rectangle 14"/>
              <p:cNvSpPr>
                <a:spLocks noChangeArrowheads="1"/>
              </p:cNvSpPr>
              <p:nvPr/>
            </p:nvSpPr>
            <p:spPr bwMode="auto">
              <a:xfrm>
                <a:off x="4036" y="1443"/>
                <a:ext cx="413" cy="41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9228" name="Rectangle 15"/>
              <p:cNvSpPr>
                <a:spLocks noChangeArrowheads="1"/>
              </p:cNvSpPr>
              <p:nvPr/>
            </p:nvSpPr>
            <p:spPr bwMode="auto">
              <a:xfrm>
                <a:off x="4444" y="1443"/>
                <a:ext cx="413" cy="41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9229" name="Rectangle 16"/>
              <p:cNvSpPr>
                <a:spLocks noChangeArrowheads="1"/>
              </p:cNvSpPr>
              <p:nvPr/>
            </p:nvSpPr>
            <p:spPr bwMode="auto">
              <a:xfrm>
                <a:off x="2825" y="1859"/>
                <a:ext cx="413" cy="41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9230" name="Rectangle 17"/>
              <p:cNvSpPr>
                <a:spLocks noChangeArrowheads="1"/>
              </p:cNvSpPr>
              <p:nvPr/>
            </p:nvSpPr>
            <p:spPr bwMode="auto">
              <a:xfrm>
                <a:off x="3226" y="1859"/>
                <a:ext cx="413" cy="41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9231" name="Rectangle 18"/>
              <p:cNvSpPr>
                <a:spLocks noChangeArrowheads="1"/>
              </p:cNvSpPr>
              <p:nvPr/>
            </p:nvSpPr>
            <p:spPr bwMode="auto">
              <a:xfrm>
                <a:off x="3635" y="1859"/>
                <a:ext cx="412" cy="41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9232" name="Rectangle 19"/>
              <p:cNvSpPr>
                <a:spLocks noChangeArrowheads="1"/>
              </p:cNvSpPr>
              <p:nvPr/>
            </p:nvSpPr>
            <p:spPr bwMode="auto">
              <a:xfrm>
                <a:off x="4036" y="1859"/>
                <a:ext cx="413" cy="41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9233" name="Rectangle 20"/>
              <p:cNvSpPr>
                <a:spLocks noChangeArrowheads="1"/>
              </p:cNvSpPr>
              <p:nvPr/>
            </p:nvSpPr>
            <p:spPr bwMode="auto">
              <a:xfrm>
                <a:off x="4444" y="1859"/>
                <a:ext cx="413" cy="41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9234" name="Rectangle 21"/>
              <p:cNvSpPr>
                <a:spLocks noChangeArrowheads="1"/>
              </p:cNvSpPr>
              <p:nvPr/>
            </p:nvSpPr>
            <p:spPr bwMode="auto">
              <a:xfrm>
                <a:off x="2825" y="2269"/>
                <a:ext cx="413" cy="41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9235" name="Rectangle 22"/>
              <p:cNvSpPr>
                <a:spLocks noChangeArrowheads="1"/>
              </p:cNvSpPr>
              <p:nvPr/>
            </p:nvSpPr>
            <p:spPr bwMode="auto">
              <a:xfrm>
                <a:off x="3226" y="2269"/>
                <a:ext cx="413" cy="41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9236" name="Rectangle 23"/>
              <p:cNvSpPr>
                <a:spLocks noChangeArrowheads="1"/>
              </p:cNvSpPr>
              <p:nvPr/>
            </p:nvSpPr>
            <p:spPr bwMode="auto">
              <a:xfrm>
                <a:off x="3635" y="2269"/>
                <a:ext cx="412" cy="41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9237" name="Rectangle 24"/>
              <p:cNvSpPr>
                <a:spLocks noChangeArrowheads="1"/>
              </p:cNvSpPr>
              <p:nvPr/>
            </p:nvSpPr>
            <p:spPr bwMode="auto">
              <a:xfrm>
                <a:off x="4036" y="2269"/>
                <a:ext cx="413" cy="41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9238" name="Rectangle 25"/>
              <p:cNvSpPr>
                <a:spLocks noChangeArrowheads="1"/>
              </p:cNvSpPr>
              <p:nvPr/>
            </p:nvSpPr>
            <p:spPr bwMode="auto">
              <a:xfrm>
                <a:off x="4444" y="2269"/>
                <a:ext cx="413" cy="41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grpSp>
            <p:nvGrpSpPr>
              <p:cNvPr id="9239" name="Group 26"/>
              <p:cNvGrpSpPr>
                <a:grpSpLocks/>
              </p:cNvGrpSpPr>
              <p:nvPr/>
            </p:nvGrpSpPr>
            <p:grpSpPr bwMode="auto">
              <a:xfrm>
                <a:off x="2566" y="1293"/>
                <a:ext cx="2529" cy="1532"/>
                <a:chOff x="2134" y="1645"/>
                <a:chExt cx="2529" cy="1532"/>
              </a:xfrm>
            </p:grpSpPr>
            <p:sp>
              <p:nvSpPr>
                <p:cNvPr id="9241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2158" y="1645"/>
                  <a:ext cx="201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A</a:t>
                  </a:r>
                </a:p>
              </p:txBody>
            </p:sp>
            <p:sp>
              <p:nvSpPr>
                <p:cNvPr id="9242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134" y="2965"/>
                  <a:ext cx="208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C</a:t>
                  </a:r>
                </a:p>
              </p:txBody>
            </p:sp>
            <p:sp>
              <p:nvSpPr>
                <p:cNvPr id="9243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4454" y="2957"/>
                  <a:ext cx="208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D</a:t>
                  </a:r>
                </a:p>
              </p:txBody>
            </p:sp>
            <p:sp>
              <p:nvSpPr>
                <p:cNvPr id="9244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4462" y="1653"/>
                  <a:ext cx="201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B</a:t>
                  </a:r>
                </a:p>
              </p:txBody>
            </p:sp>
          </p:grpSp>
          <p:sp>
            <p:nvSpPr>
              <p:cNvPr id="9240" name="Rectangle 31"/>
              <p:cNvSpPr>
                <a:spLocks noChangeArrowheads="1"/>
              </p:cNvSpPr>
              <p:nvPr/>
            </p:nvSpPr>
            <p:spPr bwMode="auto">
              <a:xfrm>
                <a:off x="2025" y="1843"/>
                <a:ext cx="413" cy="41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chemeClr val="tx2"/>
                    </a:solidFill>
                    <a:latin typeface="Arial" charset="0"/>
                  </a:rPr>
                  <a:t>h1</a:t>
                </a:r>
              </a:p>
            </p:txBody>
          </p:sp>
        </p:grpSp>
        <p:sp>
          <p:nvSpPr>
            <p:cNvPr id="9222" name="Text Box 32"/>
            <p:cNvSpPr txBox="1">
              <a:spLocks noChangeArrowheads="1"/>
            </p:cNvSpPr>
            <p:nvPr/>
          </p:nvSpPr>
          <p:spPr bwMode="auto">
            <a:xfrm>
              <a:off x="3446" y="1237"/>
              <a:ext cx="66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Chiều dài</a:t>
              </a:r>
            </a:p>
          </p:txBody>
        </p:sp>
        <p:sp>
          <p:nvSpPr>
            <p:cNvPr id="9223" name="Text Box 33"/>
            <p:cNvSpPr txBox="1">
              <a:spLocks noChangeArrowheads="1"/>
            </p:cNvSpPr>
            <p:nvPr/>
          </p:nvSpPr>
          <p:spPr bwMode="auto">
            <a:xfrm rot="-5396925">
              <a:off x="2345" y="1888"/>
              <a:ext cx="77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Chiều rộng</a:t>
              </a:r>
            </a:p>
          </p:txBody>
        </p:sp>
      </p:grpSp>
    </p:spTree>
  </p:cSld>
  <p:clrMapOvr>
    <a:masterClrMapping/>
  </p:clrMapOvr>
  <p:transition spd="med" advClick="0" advTm="10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590800" y="906463"/>
            <a:ext cx="41449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DIỆN TÍCH HÌNH TAM GIÁC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2098675" y="4643438"/>
            <a:ext cx="6051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i="1">
                <a:latin typeface="Arial" charset="0"/>
              </a:rPr>
              <a:t>Diện tích của hình chữ nhật ABCD bằng </a:t>
            </a:r>
            <a:r>
              <a:rPr lang="en-US" sz="1800" i="1">
                <a:solidFill>
                  <a:schemeClr val="hlink"/>
                </a:solidFill>
                <a:latin typeface="Arial" charset="0"/>
              </a:rPr>
              <a:t>chiều dài</a:t>
            </a:r>
            <a:r>
              <a:rPr lang="en-US" sz="1800" i="1">
                <a:latin typeface="Arial" charset="0"/>
              </a:rPr>
              <a:t> (AB) nhân với </a:t>
            </a:r>
            <a:r>
              <a:rPr lang="en-US" sz="1800" i="1">
                <a:solidFill>
                  <a:schemeClr val="hlink"/>
                </a:solidFill>
                <a:latin typeface="Arial" charset="0"/>
              </a:rPr>
              <a:t>chiều rộng</a:t>
            </a:r>
            <a:r>
              <a:rPr lang="en-US" sz="1800" i="1">
                <a:latin typeface="Arial" charset="0"/>
              </a:rPr>
              <a:t> (CD).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214688" y="1963738"/>
            <a:ext cx="4873625" cy="2520950"/>
            <a:chOff x="2025" y="1237"/>
            <a:chExt cx="3070" cy="1588"/>
          </a:xfrm>
        </p:grpSpPr>
        <p:grpSp>
          <p:nvGrpSpPr>
            <p:cNvPr id="10245" name="Group 6"/>
            <p:cNvGrpSpPr>
              <a:grpSpLocks/>
            </p:cNvGrpSpPr>
            <p:nvPr/>
          </p:nvGrpSpPr>
          <p:grpSpPr bwMode="auto">
            <a:xfrm>
              <a:off x="2025" y="1293"/>
              <a:ext cx="3070" cy="1532"/>
              <a:chOff x="2025" y="1293"/>
              <a:chExt cx="3070" cy="1532"/>
            </a:xfrm>
          </p:grpSpPr>
          <p:sp>
            <p:nvSpPr>
              <p:cNvPr id="10248" name="Rectangle 7"/>
              <p:cNvSpPr>
                <a:spLocks noChangeArrowheads="1"/>
              </p:cNvSpPr>
              <p:nvPr/>
            </p:nvSpPr>
            <p:spPr bwMode="auto">
              <a:xfrm>
                <a:off x="2825" y="1443"/>
                <a:ext cx="413" cy="41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0249" name="Rectangle 8"/>
              <p:cNvSpPr>
                <a:spLocks noChangeArrowheads="1"/>
              </p:cNvSpPr>
              <p:nvPr/>
            </p:nvSpPr>
            <p:spPr bwMode="auto">
              <a:xfrm>
                <a:off x="3226" y="1443"/>
                <a:ext cx="413" cy="41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0250" name="Rectangle 9"/>
              <p:cNvSpPr>
                <a:spLocks noChangeArrowheads="1"/>
              </p:cNvSpPr>
              <p:nvPr/>
            </p:nvSpPr>
            <p:spPr bwMode="auto">
              <a:xfrm>
                <a:off x="3635" y="1443"/>
                <a:ext cx="412" cy="41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0251" name="Rectangle 10"/>
              <p:cNvSpPr>
                <a:spLocks noChangeArrowheads="1"/>
              </p:cNvSpPr>
              <p:nvPr/>
            </p:nvSpPr>
            <p:spPr bwMode="auto">
              <a:xfrm>
                <a:off x="4036" y="1443"/>
                <a:ext cx="413" cy="41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0252" name="Rectangle 11"/>
              <p:cNvSpPr>
                <a:spLocks noChangeArrowheads="1"/>
              </p:cNvSpPr>
              <p:nvPr/>
            </p:nvSpPr>
            <p:spPr bwMode="auto">
              <a:xfrm>
                <a:off x="4444" y="1443"/>
                <a:ext cx="413" cy="41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0253" name="Rectangle 12"/>
              <p:cNvSpPr>
                <a:spLocks noChangeArrowheads="1"/>
              </p:cNvSpPr>
              <p:nvPr/>
            </p:nvSpPr>
            <p:spPr bwMode="auto">
              <a:xfrm>
                <a:off x="2825" y="1859"/>
                <a:ext cx="413" cy="41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0254" name="Rectangle 13"/>
              <p:cNvSpPr>
                <a:spLocks noChangeArrowheads="1"/>
              </p:cNvSpPr>
              <p:nvPr/>
            </p:nvSpPr>
            <p:spPr bwMode="auto">
              <a:xfrm>
                <a:off x="3226" y="1859"/>
                <a:ext cx="413" cy="41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0255" name="Rectangle 14"/>
              <p:cNvSpPr>
                <a:spLocks noChangeArrowheads="1"/>
              </p:cNvSpPr>
              <p:nvPr/>
            </p:nvSpPr>
            <p:spPr bwMode="auto">
              <a:xfrm>
                <a:off x="3635" y="1859"/>
                <a:ext cx="412" cy="41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0256" name="Rectangle 15"/>
              <p:cNvSpPr>
                <a:spLocks noChangeArrowheads="1"/>
              </p:cNvSpPr>
              <p:nvPr/>
            </p:nvSpPr>
            <p:spPr bwMode="auto">
              <a:xfrm>
                <a:off x="4036" y="1859"/>
                <a:ext cx="413" cy="41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0257" name="Rectangle 16"/>
              <p:cNvSpPr>
                <a:spLocks noChangeArrowheads="1"/>
              </p:cNvSpPr>
              <p:nvPr/>
            </p:nvSpPr>
            <p:spPr bwMode="auto">
              <a:xfrm>
                <a:off x="4444" y="1859"/>
                <a:ext cx="413" cy="41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0258" name="Rectangle 17"/>
              <p:cNvSpPr>
                <a:spLocks noChangeArrowheads="1"/>
              </p:cNvSpPr>
              <p:nvPr/>
            </p:nvSpPr>
            <p:spPr bwMode="auto">
              <a:xfrm>
                <a:off x="2825" y="2269"/>
                <a:ext cx="413" cy="41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0259" name="Rectangle 18"/>
              <p:cNvSpPr>
                <a:spLocks noChangeArrowheads="1"/>
              </p:cNvSpPr>
              <p:nvPr/>
            </p:nvSpPr>
            <p:spPr bwMode="auto">
              <a:xfrm>
                <a:off x="3226" y="2269"/>
                <a:ext cx="413" cy="41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0260" name="Rectangle 19"/>
              <p:cNvSpPr>
                <a:spLocks noChangeArrowheads="1"/>
              </p:cNvSpPr>
              <p:nvPr/>
            </p:nvSpPr>
            <p:spPr bwMode="auto">
              <a:xfrm>
                <a:off x="3635" y="2269"/>
                <a:ext cx="412" cy="41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0261" name="Rectangle 20"/>
              <p:cNvSpPr>
                <a:spLocks noChangeArrowheads="1"/>
              </p:cNvSpPr>
              <p:nvPr/>
            </p:nvSpPr>
            <p:spPr bwMode="auto">
              <a:xfrm>
                <a:off x="4036" y="2269"/>
                <a:ext cx="413" cy="41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0262" name="Rectangle 21"/>
              <p:cNvSpPr>
                <a:spLocks noChangeArrowheads="1"/>
              </p:cNvSpPr>
              <p:nvPr/>
            </p:nvSpPr>
            <p:spPr bwMode="auto">
              <a:xfrm>
                <a:off x="4444" y="2269"/>
                <a:ext cx="413" cy="41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grpSp>
            <p:nvGrpSpPr>
              <p:cNvPr id="10263" name="Group 22"/>
              <p:cNvGrpSpPr>
                <a:grpSpLocks/>
              </p:cNvGrpSpPr>
              <p:nvPr/>
            </p:nvGrpSpPr>
            <p:grpSpPr bwMode="auto">
              <a:xfrm>
                <a:off x="2566" y="1293"/>
                <a:ext cx="2529" cy="1532"/>
                <a:chOff x="2134" y="1645"/>
                <a:chExt cx="2529" cy="1532"/>
              </a:xfrm>
            </p:grpSpPr>
            <p:sp>
              <p:nvSpPr>
                <p:cNvPr id="10265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2158" y="1645"/>
                  <a:ext cx="201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A</a:t>
                  </a:r>
                </a:p>
              </p:txBody>
            </p:sp>
            <p:sp>
              <p:nvSpPr>
                <p:cNvPr id="10266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2134" y="2965"/>
                  <a:ext cx="208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C</a:t>
                  </a:r>
                </a:p>
              </p:txBody>
            </p:sp>
            <p:sp>
              <p:nvSpPr>
                <p:cNvPr id="10267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4454" y="2957"/>
                  <a:ext cx="208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D</a:t>
                  </a:r>
                </a:p>
              </p:txBody>
            </p:sp>
            <p:sp>
              <p:nvSpPr>
                <p:cNvPr id="10268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4462" y="1653"/>
                  <a:ext cx="201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Arial" charset="0"/>
                    </a:rPr>
                    <a:t>B</a:t>
                  </a:r>
                </a:p>
              </p:txBody>
            </p:sp>
          </p:grpSp>
          <p:sp>
            <p:nvSpPr>
              <p:cNvPr id="10264" name="Rectangle 27"/>
              <p:cNvSpPr>
                <a:spLocks noChangeArrowheads="1"/>
              </p:cNvSpPr>
              <p:nvPr/>
            </p:nvSpPr>
            <p:spPr bwMode="auto">
              <a:xfrm>
                <a:off x="2025" y="1843"/>
                <a:ext cx="413" cy="41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chemeClr val="tx2"/>
                    </a:solidFill>
                    <a:latin typeface="Arial" charset="0"/>
                  </a:rPr>
                  <a:t>h1</a:t>
                </a:r>
              </a:p>
            </p:txBody>
          </p:sp>
        </p:grpSp>
        <p:sp>
          <p:nvSpPr>
            <p:cNvPr id="10246" name="Text Box 28"/>
            <p:cNvSpPr txBox="1">
              <a:spLocks noChangeArrowheads="1"/>
            </p:cNvSpPr>
            <p:nvPr/>
          </p:nvSpPr>
          <p:spPr bwMode="auto">
            <a:xfrm>
              <a:off x="3446" y="1237"/>
              <a:ext cx="66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Chiều dài</a:t>
              </a:r>
            </a:p>
          </p:txBody>
        </p:sp>
        <p:sp>
          <p:nvSpPr>
            <p:cNvPr id="10247" name="Text Box 29"/>
            <p:cNvSpPr txBox="1">
              <a:spLocks noChangeArrowheads="1"/>
            </p:cNvSpPr>
            <p:nvPr/>
          </p:nvSpPr>
          <p:spPr bwMode="auto">
            <a:xfrm rot="-5396925">
              <a:off x="2345" y="1888"/>
              <a:ext cx="77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Chiều rộng</a:t>
              </a:r>
            </a:p>
          </p:txBody>
        </p:sp>
      </p:grpSp>
    </p:spTree>
  </p:cSld>
  <p:clrMapOvr>
    <a:masterClrMapping/>
  </p:clrMapOvr>
  <p:transition spd="med" advClick="0" advTm="10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2590800" y="906463"/>
            <a:ext cx="41449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DIỆN TÍCH HÌNH TAM GIÁC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990600" y="2209800"/>
            <a:ext cx="1787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tx2"/>
                </a:solidFill>
                <a:latin typeface="Arial" charset="0"/>
              </a:rPr>
              <a:t>II- Bài mới: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2200275" y="5303838"/>
            <a:ext cx="6051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i="1">
                <a:latin typeface="Arial" charset="0"/>
              </a:rPr>
              <a:t>- Diện tích của tam giác ABC sẽ </a:t>
            </a:r>
            <a:r>
              <a:rPr lang="vi-VN" sz="1800" i="1">
                <a:latin typeface="Arial" charset="0"/>
              </a:rPr>
              <a:t>đư</a:t>
            </a:r>
            <a:r>
              <a:rPr lang="en-US" sz="1800" i="1">
                <a:latin typeface="Arial" charset="0"/>
              </a:rPr>
              <a:t>ợc tính nh</a:t>
            </a:r>
            <a:r>
              <a:rPr lang="vi-VN" sz="1800" i="1">
                <a:latin typeface="Arial" charset="0"/>
              </a:rPr>
              <a:t>ư</a:t>
            </a:r>
            <a:r>
              <a:rPr lang="en-US" sz="1800" i="1">
                <a:latin typeface="Arial" charset="0"/>
              </a:rPr>
              <a:t> thế nào? Đó là nội dung bàI học hôm nay của chúng ta.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4225925" y="2205038"/>
            <a:ext cx="4013200" cy="2660650"/>
            <a:chOff x="246" y="1373"/>
            <a:chExt cx="2528" cy="1676"/>
          </a:xfrm>
        </p:grpSpPr>
        <p:sp>
          <p:nvSpPr>
            <p:cNvPr id="11270" name="Text Box 26"/>
            <p:cNvSpPr txBox="1">
              <a:spLocks noChangeArrowheads="1"/>
            </p:cNvSpPr>
            <p:nvPr/>
          </p:nvSpPr>
          <p:spPr bwMode="auto">
            <a:xfrm>
              <a:off x="854" y="2837"/>
              <a:ext cx="2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H</a:t>
              </a:r>
            </a:p>
          </p:txBody>
        </p:sp>
        <p:sp>
          <p:nvSpPr>
            <p:cNvPr id="11271" name="Text Box 27"/>
            <p:cNvSpPr txBox="1">
              <a:spLocks noChangeArrowheads="1"/>
            </p:cNvSpPr>
            <p:nvPr/>
          </p:nvSpPr>
          <p:spPr bwMode="auto">
            <a:xfrm>
              <a:off x="1126" y="2789"/>
              <a:ext cx="66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Cạnh </a:t>
              </a:r>
              <a:r>
                <a:rPr lang="vi-VN">
                  <a:latin typeface="Arial" charset="0"/>
                </a:rPr>
                <a:t>đ</a:t>
              </a:r>
              <a:r>
                <a:rPr lang="en-US">
                  <a:latin typeface="Arial" charset="0"/>
                </a:rPr>
                <a:t>áy</a:t>
              </a:r>
            </a:p>
          </p:txBody>
        </p:sp>
        <p:sp>
          <p:nvSpPr>
            <p:cNvPr id="11272" name="Text Box 28"/>
            <p:cNvSpPr txBox="1">
              <a:spLocks noChangeArrowheads="1"/>
            </p:cNvSpPr>
            <p:nvPr/>
          </p:nvSpPr>
          <p:spPr bwMode="auto">
            <a:xfrm>
              <a:off x="246" y="2797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B</a:t>
              </a:r>
            </a:p>
          </p:txBody>
        </p:sp>
        <p:sp>
          <p:nvSpPr>
            <p:cNvPr id="11273" name="Text Box 29"/>
            <p:cNvSpPr txBox="1">
              <a:spLocks noChangeArrowheads="1"/>
            </p:cNvSpPr>
            <p:nvPr/>
          </p:nvSpPr>
          <p:spPr bwMode="auto">
            <a:xfrm>
              <a:off x="2566" y="2789"/>
              <a:ext cx="2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</a:t>
              </a:r>
            </a:p>
          </p:txBody>
        </p:sp>
        <p:sp>
          <p:nvSpPr>
            <p:cNvPr id="11274" name="Text Box 30"/>
            <p:cNvSpPr txBox="1">
              <a:spLocks noChangeArrowheads="1"/>
            </p:cNvSpPr>
            <p:nvPr/>
          </p:nvSpPr>
          <p:spPr bwMode="auto">
            <a:xfrm>
              <a:off x="870" y="1373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A</a:t>
              </a:r>
            </a:p>
          </p:txBody>
        </p:sp>
        <p:grpSp>
          <p:nvGrpSpPr>
            <p:cNvPr id="11275" name="Group 31"/>
            <p:cNvGrpSpPr>
              <a:grpSpLocks/>
            </p:cNvGrpSpPr>
            <p:nvPr/>
          </p:nvGrpSpPr>
          <p:grpSpPr bwMode="auto">
            <a:xfrm>
              <a:off x="520" y="1584"/>
              <a:ext cx="2028" cy="1232"/>
              <a:chOff x="2824" y="1448"/>
              <a:chExt cx="2028" cy="1232"/>
            </a:xfrm>
          </p:grpSpPr>
          <p:sp>
            <p:nvSpPr>
              <p:cNvPr id="11277" name="AutoShape 32"/>
              <p:cNvSpPr>
                <a:spLocks noChangeArrowheads="1"/>
              </p:cNvSpPr>
              <p:nvPr/>
            </p:nvSpPr>
            <p:spPr bwMode="auto">
              <a:xfrm>
                <a:off x="2824" y="1448"/>
                <a:ext cx="2028" cy="1232"/>
              </a:xfrm>
              <a:prstGeom prst="triangle">
                <a:avLst>
                  <a:gd name="adj" fmla="val 20019"/>
                </a:avLst>
              </a:prstGeom>
              <a:solidFill>
                <a:schemeClr val="tx2"/>
              </a:solidFill>
              <a:ln w="12700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1278" name="Line 33"/>
              <p:cNvSpPr>
                <a:spLocks noChangeShapeType="1"/>
              </p:cNvSpPr>
              <p:nvPr/>
            </p:nvSpPr>
            <p:spPr bwMode="auto">
              <a:xfrm flipV="1">
                <a:off x="3232" y="1448"/>
                <a:ext cx="0" cy="1232"/>
              </a:xfrm>
              <a:prstGeom prst="line">
                <a:avLst/>
              </a:prstGeom>
              <a:noFill/>
              <a:ln w="12700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1279" name="Rectangle 34"/>
              <p:cNvSpPr>
                <a:spLocks noChangeArrowheads="1"/>
              </p:cNvSpPr>
              <p:nvPr/>
            </p:nvSpPr>
            <p:spPr bwMode="auto">
              <a:xfrm>
                <a:off x="3232" y="2624"/>
                <a:ext cx="56" cy="56"/>
              </a:xfrm>
              <a:prstGeom prst="rect">
                <a:avLst/>
              </a:prstGeom>
              <a:noFill/>
              <a:ln w="12700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sp>
          <p:nvSpPr>
            <p:cNvPr id="11276" name="Text Box 35"/>
            <p:cNvSpPr txBox="1">
              <a:spLocks noChangeArrowheads="1"/>
            </p:cNvSpPr>
            <p:nvPr/>
          </p:nvSpPr>
          <p:spPr bwMode="auto">
            <a:xfrm rot="-5396925">
              <a:off x="736" y="2160"/>
              <a:ext cx="69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Arial" charset="0"/>
                </a:rPr>
                <a:t>Chiều cao</a:t>
              </a:r>
            </a:p>
          </p:txBody>
        </p:sp>
      </p:grpSp>
    </p:spTree>
  </p:cSld>
  <p:clrMapOvr>
    <a:masterClrMapping/>
  </p:clrMapOvr>
  <p:transition spd="med" advClick="0" advTm="10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autoUpdateAnimBg="0"/>
      <p:bldP spid="3482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590800" y="906463"/>
            <a:ext cx="41449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DIỆN TÍCH HÌNH TAM GIÁC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200275" y="5303838"/>
            <a:ext cx="6051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i="1">
                <a:latin typeface="Arial" charset="0"/>
              </a:rPr>
              <a:t>- Về </a:t>
            </a:r>
            <a:r>
              <a:rPr lang="en-US" sz="1800" i="1">
                <a:solidFill>
                  <a:schemeClr val="hlink"/>
                </a:solidFill>
                <a:latin typeface="Arial" charset="0"/>
              </a:rPr>
              <a:t>chiều cao</a:t>
            </a:r>
            <a:r>
              <a:rPr lang="en-US" sz="1800" i="1">
                <a:latin typeface="Arial" charset="0"/>
              </a:rPr>
              <a:t> của tam giác ABC và </a:t>
            </a:r>
            <a:r>
              <a:rPr lang="en-US" sz="1800" i="1">
                <a:solidFill>
                  <a:schemeClr val="hlink"/>
                </a:solidFill>
                <a:latin typeface="Arial" charset="0"/>
              </a:rPr>
              <a:t>chiều rộng</a:t>
            </a:r>
            <a:r>
              <a:rPr lang="en-US" sz="1800" i="1">
                <a:latin typeface="Arial" charset="0"/>
              </a:rPr>
              <a:t> của hình chữ nhật EDBC?</a:t>
            </a:r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4073525" y="2319338"/>
            <a:ext cx="3987800" cy="2295525"/>
            <a:chOff x="2566" y="1461"/>
            <a:chExt cx="2512" cy="1446"/>
          </a:xfrm>
        </p:grpSpPr>
        <p:sp>
          <p:nvSpPr>
            <p:cNvPr id="12306" name="Rectangle 7"/>
            <p:cNvSpPr>
              <a:spLocks noChangeArrowheads="1"/>
            </p:cNvSpPr>
            <p:nvPr/>
          </p:nvSpPr>
          <p:spPr bwMode="auto">
            <a:xfrm>
              <a:off x="2801" y="1667"/>
              <a:ext cx="413" cy="41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07" name="Rectangle 8"/>
            <p:cNvSpPr>
              <a:spLocks noChangeArrowheads="1"/>
            </p:cNvSpPr>
            <p:nvPr/>
          </p:nvSpPr>
          <p:spPr bwMode="auto">
            <a:xfrm>
              <a:off x="3202" y="1667"/>
              <a:ext cx="413" cy="41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08" name="Rectangle 9"/>
            <p:cNvSpPr>
              <a:spLocks noChangeArrowheads="1"/>
            </p:cNvSpPr>
            <p:nvPr/>
          </p:nvSpPr>
          <p:spPr bwMode="auto">
            <a:xfrm>
              <a:off x="3611" y="1667"/>
              <a:ext cx="412" cy="41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09" name="Rectangle 10"/>
            <p:cNvSpPr>
              <a:spLocks noChangeArrowheads="1"/>
            </p:cNvSpPr>
            <p:nvPr/>
          </p:nvSpPr>
          <p:spPr bwMode="auto">
            <a:xfrm>
              <a:off x="4012" y="1667"/>
              <a:ext cx="413" cy="41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10" name="Rectangle 11"/>
            <p:cNvSpPr>
              <a:spLocks noChangeArrowheads="1"/>
            </p:cNvSpPr>
            <p:nvPr/>
          </p:nvSpPr>
          <p:spPr bwMode="auto">
            <a:xfrm>
              <a:off x="4420" y="1667"/>
              <a:ext cx="413" cy="41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11" name="Rectangle 12"/>
            <p:cNvSpPr>
              <a:spLocks noChangeArrowheads="1"/>
            </p:cNvSpPr>
            <p:nvPr/>
          </p:nvSpPr>
          <p:spPr bwMode="auto">
            <a:xfrm>
              <a:off x="2801" y="2083"/>
              <a:ext cx="413" cy="41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12" name="Rectangle 13"/>
            <p:cNvSpPr>
              <a:spLocks noChangeArrowheads="1"/>
            </p:cNvSpPr>
            <p:nvPr/>
          </p:nvSpPr>
          <p:spPr bwMode="auto">
            <a:xfrm>
              <a:off x="3202" y="2083"/>
              <a:ext cx="413" cy="41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13" name="Rectangle 14"/>
            <p:cNvSpPr>
              <a:spLocks noChangeArrowheads="1"/>
            </p:cNvSpPr>
            <p:nvPr/>
          </p:nvSpPr>
          <p:spPr bwMode="auto">
            <a:xfrm>
              <a:off x="3611" y="2083"/>
              <a:ext cx="412" cy="41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14" name="Rectangle 15"/>
            <p:cNvSpPr>
              <a:spLocks noChangeArrowheads="1"/>
            </p:cNvSpPr>
            <p:nvPr/>
          </p:nvSpPr>
          <p:spPr bwMode="auto">
            <a:xfrm>
              <a:off x="4012" y="2083"/>
              <a:ext cx="413" cy="41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15" name="Rectangle 16"/>
            <p:cNvSpPr>
              <a:spLocks noChangeArrowheads="1"/>
            </p:cNvSpPr>
            <p:nvPr/>
          </p:nvSpPr>
          <p:spPr bwMode="auto">
            <a:xfrm>
              <a:off x="4420" y="2083"/>
              <a:ext cx="413" cy="41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16" name="Rectangle 17"/>
            <p:cNvSpPr>
              <a:spLocks noChangeArrowheads="1"/>
            </p:cNvSpPr>
            <p:nvPr/>
          </p:nvSpPr>
          <p:spPr bwMode="auto">
            <a:xfrm>
              <a:off x="2801" y="2493"/>
              <a:ext cx="413" cy="41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17" name="Rectangle 18"/>
            <p:cNvSpPr>
              <a:spLocks noChangeArrowheads="1"/>
            </p:cNvSpPr>
            <p:nvPr/>
          </p:nvSpPr>
          <p:spPr bwMode="auto">
            <a:xfrm>
              <a:off x="3202" y="2493"/>
              <a:ext cx="413" cy="41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18" name="Rectangle 19"/>
            <p:cNvSpPr>
              <a:spLocks noChangeArrowheads="1"/>
            </p:cNvSpPr>
            <p:nvPr/>
          </p:nvSpPr>
          <p:spPr bwMode="auto">
            <a:xfrm>
              <a:off x="3611" y="2493"/>
              <a:ext cx="412" cy="41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19" name="Rectangle 20"/>
            <p:cNvSpPr>
              <a:spLocks noChangeArrowheads="1"/>
            </p:cNvSpPr>
            <p:nvPr/>
          </p:nvSpPr>
          <p:spPr bwMode="auto">
            <a:xfrm>
              <a:off x="4012" y="2493"/>
              <a:ext cx="413" cy="41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20" name="Rectangle 21"/>
            <p:cNvSpPr>
              <a:spLocks noChangeArrowheads="1"/>
            </p:cNvSpPr>
            <p:nvPr/>
          </p:nvSpPr>
          <p:spPr bwMode="auto">
            <a:xfrm>
              <a:off x="4420" y="2493"/>
              <a:ext cx="413" cy="41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21" name="Text Box 23"/>
            <p:cNvSpPr txBox="1">
              <a:spLocks noChangeArrowheads="1"/>
            </p:cNvSpPr>
            <p:nvPr/>
          </p:nvSpPr>
          <p:spPr bwMode="auto">
            <a:xfrm>
              <a:off x="2566" y="1517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E</a:t>
              </a:r>
            </a:p>
          </p:txBody>
        </p:sp>
        <p:sp>
          <p:nvSpPr>
            <p:cNvPr id="12322" name="Text Box 26"/>
            <p:cNvSpPr txBox="1">
              <a:spLocks noChangeArrowheads="1"/>
            </p:cNvSpPr>
            <p:nvPr/>
          </p:nvSpPr>
          <p:spPr bwMode="auto">
            <a:xfrm>
              <a:off x="4870" y="1525"/>
              <a:ext cx="2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D</a:t>
              </a:r>
            </a:p>
          </p:txBody>
        </p:sp>
        <p:sp>
          <p:nvSpPr>
            <p:cNvPr id="12323" name="Text Box 28"/>
            <p:cNvSpPr txBox="1">
              <a:spLocks noChangeArrowheads="1"/>
            </p:cNvSpPr>
            <p:nvPr/>
          </p:nvSpPr>
          <p:spPr bwMode="auto">
            <a:xfrm>
              <a:off x="3422" y="1461"/>
              <a:ext cx="66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Chiều dài</a:t>
              </a:r>
            </a:p>
          </p:txBody>
        </p:sp>
        <p:sp>
          <p:nvSpPr>
            <p:cNvPr id="12324" name="Text Box 29"/>
            <p:cNvSpPr txBox="1">
              <a:spLocks noChangeArrowheads="1"/>
            </p:cNvSpPr>
            <p:nvPr/>
          </p:nvSpPr>
          <p:spPr bwMode="auto">
            <a:xfrm rot="-5396925">
              <a:off x="2321" y="2112"/>
              <a:ext cx="77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Chiều rộng</a:t>
              </a:r>
            </a:p>
          </p:txBody>
        </p:sp>
      </p:grpSp>
      <p:grpSp>
        <p:nvGrpSpPr>
          <p:cNvPr id="3" name="Group 54"/>
          <p:cNvGrpSpPr>
            <a:grpSpLocks/>
          </p:cNvGrpSpPr>
          <p:nvPr/>
        </p:nvGrpSpPr>
        <p:grpSpPr bwMode="auto">
          <a:xfrm>
            <a:off x="4016375" y="2325688"/>
            <a:ext cx="4013200" cy="2660650"/>
            <a:chOff x="246" y="1373"/>
            <a:chExt cx="2528" cy="1676"/>
          </a:xfrm>
        </p:grpSpPr>
        <p:sp>
          <p:nvSpPr>
            <p:cNvPr id="12296" name="Text Box 35"/>
            <p:cNvSpPr txBox="1">
              <a:spLocks noChangeArrowheads="1"/>
            </p:cNvSpPr>
            <p:nvPr/>
          </p:nvSpPr>
          <p:spPr bwMode="auto">
            <a:xfrm>
              <a:off x="854" y="2837"/>
              <a:ext cx="2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H</a:t>
              </a:r>
            </a:p>
          </p:txBody>
        </p:sp>
        <p:sp>
          <p:nvSpPr>
            <p:cNvPr id="12297" name="Text Box 37"/>
            <p:cNvSpPr txBox="1">
              <a:spLocks noChangeArrowheads="1"/>
            </p:cNvSpPr>
            <p:nvPr/>
          </p:nvSpPr>
          <p:spPr bwMode="auto">
            <a:xfrm>
              <a:off x="1126" y="2789"/>
              <a:ext cx="66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Cạnh </a:t>
              </a:r>
              <a:r>
                <a:rPr lang="vi-VN">
                  <a:latin typeface="Arial" charset="0"/>
                </a:rPr>
                <a:t>đ</a:t>
              </a:r>
              <a:r>
                <a:rPr lang="en-US">
                  <a:latin typeface="Arial" charset="0"/>
                </a:rPr>
                <a:t>áy</a:t>
              </a:r>
            </a:p>
          </p:txBody>
        </p:sp>
        <p:sp>
          <p:nvSpPr>
            <p:cNvPr id="12298" name="Text Box 24"/>
            <p:cNvSpPr txBox="1">
              <a:spLocks noChangeArrowheads="1"/>
            </p:cNvSpPr>
            <p:nvPr/>
          </p:nvSpPr>
          <p:spPr bwMode="auto">
            <a:xfrm>
              <a:off x="246" y="2797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B</a:t>
              </a:r>
            </a:p>
          </p:txBody>
        </p:sp>
        <p:sp>
          <p:nvSpPr>
            <p:cNvPr id="12299" name="Text Box 25"/>
            <p:cNvSpPr txBox="1">
              <a:spLocks noChangeArrowheads="1"/>
            </p:cNvSpPr>
            <p:nvPr/>
          </p:nvSpPr>
          <p:spPr bwMode="auto">
            <a:xfrm>
              <a:off x="2566" y="2789"/>
              <a:ext cx="2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C</a:t>
              </a:r>
            </a:p>
          </p:txBody>
        </p:sp>
        <p:sp>
          <p:nvSpPr>
            <p:cNvPr id="12300" name="Text Box 34"/>
            <p:cNvSpPr txBox="1">
              <a:spLocks noChangeArrowheads="1"/>
            </p:cNvSpPr>
            <p:nvPr/>
          </p:nvSpPr>
          <p:spPr bwMode="auto">
            <a:xfrm>
              <a:off x="870" y="1373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A</a:t>
              </a:r>
            </a:p>
          </p:txBody>
        </p:sp>
        <p:grpSp>
          <p:nvGrpSpPr>
            <p:cNvPr id="12301" name="Group 33"/>
            <p:cNvGrpSpPr>
              <a:grpSpLocks/>
            </p:cNvGrpSpPr>
            <p:nvPr/>
          </p:nvGrpSpPr>
          <p:grpSpPr bwMode="auto">
            <a:xfrm>
              <a:off x="520" y="1584"/>
              <a:ext cx="2028" cy="1232"/>
              <a:chOff x="2824" y="1448"/>
              <a:chExt cx="2028" cy="1232"/>
            </a:xfrm>
          </p:grpSpPr>
          <p:sp>
            <p:nvSpPr>
              <p:cNvPr id="12303" name="AutoShape 30"/>
              <p:cNvSpPr>
                <a:spLocks noChangeArrowheads="1"/>
              </p:cNvSpPr>
              <p:nvPr/>
            </p:nvSpPr>
            <p:spPr bwMode="auto">
              <a:xfrm>
                <a:off x="2824" y="1448"/>
                <a:ext cx="2028" cy="1232"/>
              </a:xfrm>
              <a:prstGeom prst="triangle">
                <a:avLst>
                  <a:gd name="adj" fmla="val 20019"/>
                </a:avLst>
              </a:prstGeom>
              <a:solidFill>
                <a:schemeClr val="tx2"/>
              </a:solidFill>
              <a:ln w="12700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2304" name="Line 31"/>
              <p:cNvSpPr>
                <a:spLocks noChangeShapeType="1"/>
              </p:cNvSpPr>
              <p:nvPr/>
            </p:nvSpPr>
            <p:spPr bwMode="auto">
              <a:xfrm flipV="1">
                <a:off x="3232" y="1448"/>
                <a:ext cx="0" cy="1232"/>
              </a:xfrm>
              <a:prstGeom prst="line">
                <a:avLst/>
              </a:prstGeom>
              <a:noFill/>
              <a:ln w="12700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2305" name="Rectangle 32"/>
              <p:cNvSpPr>
                <a:spLocks noChangeArrowheads="1"/>
              </p:cNvSpPr>
              <p:nvPr/>
            </p:nvSpPr>
            <p:spPr bwMode="auto">
              <a:xfrm>
                <a:off x="3232" y="2624"/>
                <a:ext cx="56" cy="56"/>
              </a:xfrm>
              <a:prstGeom prst="rect">
                <a:avLst/>
              </a:prstGeom>
              <a:noFill/>
              <a:ln w="12700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sp>
          <p:nvSpPr>
            <p:cNvPr id="12302" name="Text Box 36"/>
            <p:cNvSpPr txBox="1">
              <a:spLocks noChangeArrowheads="1"/>
            </p:cNvSpPr>
            <p:nvPr/>
          </p:nvSpPr>
          <p:spPr bwMode="auto">
            <a:xfrm rot="-5396925">
              <a:off x="736" y="2160"/>
              <a:ext cx="69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Arial" charset="0"/>
                </a:rPr>
                <a:t>Chiều cao</a:t>
              </a:r>
            </a:p>
          </p:txBody>
        </p:sp>
      </p:grpSp>
      <p:sp>
        <p:nvSpPr>
          <p:cNvPr id="10280" name="Text Box 40"/>
          <p:cNvSpPr txBox="1">
            <a:spLocks noChangeArrowheads="1"/>
          </p:cNvSpPr>
          <p:nvPr/>
        </p:nvSpPr>
        <p:spPr bwMode="auto">
          <a:xfrm>
            <a:off x="892175" y="4745038"/>
            <a:ext cx="2559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>
                <a:solidFill>
                  <a:schemeClr val="accent2"/>
                </a:solidFill>
                <a:latin typeface="Arial" charset="0"/>
              </a:rPr>
              <a:t>Nhận xét:</a:t>
            </a:r>
          </a:p>
        </p:txBody>
      </p:sp>
      <p:sp>
        <p:nvSpPr>
          <p:cNvPr id="10281" name="Text Box 41"/>
          <p:cNvSpPr txBox="1">
            <a:spLocks noChangeArrowheads="1"/>
          </p:cNvSpPr>
          <p:nvPr/>
        </p:nvSpPr>
        <p:spPr bwMode="auto">
          <a:xfrm>
            <a:off x="2212975" y="5926138"/>
            <a:ext cx="6051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i="1">
                <a:latin typeface="Arial" charset="0"/>
              </a:rPr>
              <a:t>- Về </a:t>
            </a:r>
            <a:r>
              <a:rPr lang="en-US" sz="1800" i="1">
                <a:solidFill>
                  <a:schemeClr val="hlink"/>
                </a:solidFill>
                <a:latin typeface="Arial" charset="0"/>
              </a:rPr>
              <a:t>cạnh </a:t>
            </a:r>
            <a:r>
              <a:rPr lang="vi-VN" sz="1800" i="1">
                <a:solidFill>
                  <a:schemeClr val="hlink"/>
                </a:solidFill>
                <a:latin typeface="Arial" charset="0"/>
              </a:rPr>
              <a:t>đ</a:t>
            </a:r>
            <a:r>
              <a:rPr lang="en-US" sz="1800" i="1">
                <a:solidFill>
                  <a:schemeClr val="hlink"/>
                </a:solidFill>
                <a:latin typeface="Arial" charset="0"/>
              </a:rPr>
              <a:t>áy</a:t>
            </a:r>
            <a:r>
              <a:rPr lang="en-US" sz="1800" i="1">
                <a:latin typeface="Arial" charset="0"/>
              </a:rPr>
              <a:t> của tam giác ABC và </a:t>
            </a:r>
            <a:r>
              <a:rPr lang="en-US" sz="1800" i="1">
                <a:solidFill>
                  <a:schemeClr val="hlink"/>
                </a:solidFill>
                <a:latin typeface="Arial" charset="0"/>
              </a:rPr>
              <a:t>chiều dài</a:t>
            </a:r>
            <a:r>
              <a:rPr lang="en-US" sz="1800" i="1">
                <a:latin typeface="Arial" charset="0"/>
              </a:rPr>
              <a:t> của hình chữ nhật EDBC?</a:t>
            </a:r>
          </a:p>
        </p:txBody>
      </p:sp>
    </p:spTree>
  </p:cSld>
  <p:clrMapOvr>
    <a:masterClrMapping/>
  </p:clrMapOvr>
  <p:transition spd="med" advClick="0" advTm="10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6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6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utoUpdateAnimBg="0"/>
      <p:bldP spid="10280" grpId="0" autoUpdateAnimBg="0"/>
      <p:bldP spid="10281" grpId="0" autoUpdateAnimBg="0"/>
    </p:bld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rial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706</TotalTime>
  <Words>1675</Words>
  <Application>Microsoft PowerPoint</Application>
  <PresentationFormat>On-screen Show (4:3)</PresentationFormat>
  <Paragraphs>560</Paragraphs>
  <Slides>30</Slides>
  <Notes>0</Notes>
  <HiddenSlides>0</HiddenSlides>
  <MMClips>1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.VnArial</vt:lpstr>
      <vt:lpstr>Arial</vt:lpstr>
      <vt:lpstr>Tahoma</vt:lpstr>
      <vt:lpstr>Wingdings</vt:lpstr>
      <vt:lpstr>Calibri</vt:lpstr>
      <vt:lpstr>Blends</vt:lpstr>
      <vt:lpstr>Microsoft Clip Gallery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</vt:vector>
  </TitlesOfParts>
  <Company>The CIT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 CIT</dc:creator>
  <cp:lastModifiedBy>CSTeam</cp:lastModifiedBy>
  <cp:revision>25</cp:revision>
  <dcterms:created xsi:type="dcterms:W3CDTF">2002-01-30T01:19:06Z</dcterms:created>
  <dcterms:modified xsi:type="dcterms:W3CDTF">2016-06-30T03:35:48Z</dcterms:modified>
</cp:coreProperties>
</file>