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58" r:id="rId4"/>
    <p:sldId id="275" r:id="rId5"/>
    <p:sldId id="276" r:id="rId6"/>
    <p:sldId id="268" r:id="rId7"/>
    <p:sldId id="277" r:id="rId8"/>
    <p:sldId id="264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FFFF"/>
    <a:srgbClr val="FFCCFF"/>
    <a:srgbClr val="339933"/>
    <a:srgbClr val="FF00FF"/>
    <a:srgbClr val="FFFF00"/>
    <a:srgbClr val="CC00FF"/>
    <a:srgbClr val="FFCC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45" autoAdjust="0"/>
    <p:restoredTop sz="94673" autoAdjust="0"/>
  </p:normalViewPr>
  <p:slideViewPr>
    <p:cSldViewPr>
      <p:cViewPr varScale="1">
        <p:scale>
          <a:sx n="43" d="100"/>
          <a:sy n="43" d="100"/>
        </p:scale>
        <p:origin x="-139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277FD-90B0-4C7E-9B77-5DE564FAD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2AA43-D66E-4597-A0F9-0BFB6D26B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CF580-D659-4796-A5A0-8A2C387A4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A656A-4D40-4D98-AF91-313ABCD3D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ACB5E-BEED-4C91-8E24-5BEB3B6E5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2D16A-B793-4C66-B7A3-1CD6A86DA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EDA6B-1AF3-4BDF-B0CC-4C76F1054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AA90E-5B4E-409D-B5BC-AF6CE1C93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6395E-D07F-42A6-BDA9-85536F941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7FD96-E231-43E6-B89A-2014E1830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E247F-A5E4-48EC-8AE5-43D689FE9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F415C470-6A2A-46D4-A37F-D26E71F9F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9" descr="aaapictur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685800" y="2362200"/>
            <a:ext cx="8077200" cy="2743200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800004"/>
              </a:avLst>
            </a:prstTxWarp>
          </a:bodyPr>
          <a:lstStyle/>
          <a:p>
            <a:r>
              <a:rPr lang="vi-VN" sz="48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Sử dụng máy tính bỏ túi</a:t>
            </a:r>
          </a:p>
          <a:p>
            <a:r>
              <a:rPr lang="vi-VN" sz="48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để giải toán về tỉ số phần trăm</a:t>
            </a:r>
            <a:endParaRPr lang="en-US" sz="48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57200" y="3124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sz="2000" u="sng">
                <a:solidFill>
                  <a:srgbClr val="CC00FF"/>
                </a:solidFill>
                <a:latin typeface="Arial" pitchFamily="34" charset="0"/>
              </a:rPr>
              <a:t>Bài 2</a:t>
            </a:r>
            <a:r>
              <a:rPr lang="en-US" sz="2000">
                <a:solidFill>
                  <a:srgbClr val="CC00FF"/>
                </a:solidFill>
                <a:latin typeface="Arial" pitchFamily="34" charset="0"/>
              </a:rPr>
              <a:t>: Viết các phân số sau thành số thập phân </a:t>
            </a:r>
            <a:r>
              <a:rPr lang="en-US" sz="2000" b="0" i="1">
                <a:solidFill>
                  <a:srgbClr val="CC00FF"/>
                </a:solidFill>
                <a:latin typeface="Arial" pitchFamily="34" charset="0"/>
              </a:rPr>
              <a:t>( Dùng máy tính)</a:t>
            </a:r>
            <a:r>
              <a:rPr lang="en-US" sz="2000" b="0">
                <a:solidFill>
                  <a:srgbClr val="CC00FF"/>
                </a:solidFill>
                <a:latin typeface="Arial" pitchFamily="34" charset="0"/>
              </a:rPr>
              <a:t>                                                                                                                      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6800" y="4267200"/>
            <a:ext cx="4343400" cy="1676400"/>
            <a:chOff x="672" y="2688"/>
            <a:chExt cx="2736" cy="1056"/>
          </a:xfrm>
        </p:grpSpPr>
        <p:sp>
          <p:nvSpPr>
            <p:cNvPr id="3092" name="Line 6"/>
            <p:cNvSpPr>
              <a:spLocks noChangeShapeType="1"/>
            </p:cNvSpPr>
            <p:nvPr/>
          </p:nvSpPr>
          <p:spPr bwMode="auto">
            <a:xfrm>
              <a:off x="672" y="374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7"/>
            <p:cNvSpPr>
              <a:spLocks noChangeShapeType="1"/>
            </p:cNvSpPr>
            <p:nvPr/>
          </p:nvSpPr>
          <p:spPr bwMode="auto">
            <a:xfrm>
              <a:off x="672" y="268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8"/>
            <p:cNvSpPr>
              <a:spLocks noChangeShapeType="1"/>
            </p:cNvSpPr>
            <p:nvPr/>
          </p:nvSpPr>
          <p:spPr bwMode="auto">
            <a:xfrm>
              <a:off x="3072" y="268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9"/>
            <p:cNvSpPr>
              <a:spLocks noChangeShapeType="1"/>
            </p:cNvSpPr>
            <p:nvPr/>
          </p:nvSpPr>
          <p:spPr bwMode="auto">
            <a:xfrm>
              <a:off x="3072" y="374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828800" y="3962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0">
                <a:latin typeface="Arial" pitchFamily="34" charset="0"/>
              </a:rPr>
              <a:t>  = 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0,6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1828800" y="5715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=  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0,16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562600" y="4038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 = 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0,4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5562600" y="5715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=  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0,05</a:t>
            </a:r>
          </a:p>
        </p:txBody>
      </p:sp>
      <p:sp>
        <p:nvSpPr>
          <p:cNvPr id="3080" name="Line 14"/>
          <p:cNvSpPr>
            <a:spLocks noChangeShapeType="1"/>
          </p:cNvSpPr>
          <p:nvPr/>
        </p:nvSpPr>
        <p:spPr bwMode="auto">
          <a:xfrm>
            <a:off x="6781800" y="6477000"/>
            <a:ext cx="2209800" cy="0"/>
          </a:xfrm>
          <a:prstGeom prst="line">
            <a:avLst/>
          </a:prstGeom>
          <a:noFill/>
          <a:ln w="57150" cmpd="thinThick">
            <a:solidFill>
              <a:srgbClr val="66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533400" y="1752600"/>
            <a:ext cx="350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>
                <a:solidFill>
                  <a:srgbClr val="339933"/>
                </a:solidFill>
                <a:latin typeface="Arial" pitchFamily="34" charset="0"/>
              </a:rPr>
              <a:t>127,84  + 824,46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=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609600" y="2362200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>
                <a:solidFill>
                  <a:srgbClr val="339933"/>
                </a:solidFill>
                <a:latin typeface="Arial" pitchFamily="34" charset="0"/>
              </a:rPr>
              <a:t>76,68  x  27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       =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4876800" y="1752600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>
                <a:solidFill>
                  <a:srgbClr val="339933"/>
                </a:solidFill>
                <a:latin typeface="Arial" pitchFamily="34" charset="0"/>
              </a:rPr>
              <a:t>314,18 – 279,3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  =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876800" y="2286000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>
                <a:solidFill>
                  <a:srgbClr val="339933"/>
                </a:solidFill>
                <a:latin typeface="Arial" pitchFamily="34" charset="0"/>
              </a:rPr>
              <a:t>308,85  :  12,5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   =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200400" y="17526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952,3</a:t>
            </a: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3048000" y="24384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207,036</a:t>
            </a:r>
            <a:endParaRPr lang="en-US" sz="1600" b="0">
              <a:latin typeface="Arial" pitchFamily="34" charset="0"/>
            </a:endParaRPr>
          </a:p>
        </p:txBody>
      </p:sp>
      <p:sp>
        <p:nvSpPr>
          <p:cNvPr id="30742" name="Text Box 22"/>
          <p:cNvSpPr txBox="1">
            <a:spLocks noChangeArrowheads="1"/>
          </p:cNvSpPr>
          <p:nvPr/>
        </p:nvSpPr>
        <p:spPr bwMode="auto">
          <a:xfrm>
            <a:off x="7315200" y="17526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>
                <a:latin typeface="Arial" pitchFamily="34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34,88</a:t>
            </a:r>
            <a:r>
              <a:rPr lang="en-US" sz="1600" b="0">
                <a:latin typeface="Arial" pitchFamily="34" charset="0"/>
              </a:rPr>
              <a:t> </a:t>
            </a:r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7315200" y="2362200"/>
            <a:ext cx="1371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" pitchFamily="34" charset="0"/>
              </a:rPr>
              <a:t>24,708</a:t>
            </a:r>
            <a:endParaRPr lang="en-US" sz="2000" b="0">
              <a:latin typeface="Arial" pitchFamily="34" charset="0"/>
            </a:endParaRP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1143000" y="3733800"/>
            <a:ext cx="5486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AutoNum type="arabicPlain" startAt="3"/>
            </a:pPr>
            <a:r>
              <a:rPr lang="en-US" sz="2000" b="0">
                <a:latin typeface="Arial" pitchFamily="34" charset="0"/>
              </a:rPr>
              <a:t>                                               2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2000" b="0">
                <a:latin typeface="Arial" pitchFamily="34" charset="0"/>
              </a:rPr>
              <a:t>5                                                 5</a:t>
            </a:r>
          </a:p>
          <a:p>
            <a:pPr marL="342900" indent="-342900" algn="l">
              <a:spcBef>
                <a:spcPct val="50000"/>
              </a:spcBef>
            </a:pPr>
            <a:endParaRPr lang="en-US" sz="2000" b="0">
              <a:latin typeface="Arial" pitchFamily="34" charset="0"/>
            </a:endParaRPr>
          </a:p>
          <a:p>
            <a:pPr marL="342900" indent="-342900" algn="l">
              <a:spcBef>
                <a:spcPct val="50000"/>
              </a:spcBef>
            </a:pPr>
            <a:r>
              <a:rPr lang="en-US" sz="2000" b="0">
                <a:latin typeface="Arial" pitchFamily="34" charset="0"/>
              </a:rPr>
              <a:t> 4                                                 1</a:t>
            </a:r>
          </a:p>
          <a:p>
            <a:pPr marL="342900" indent="-342900" algn="l">
              <a:spcBef>
                <a:spcPct val="50000"/>
              </a:spcBef>
            </a:pPr>
            <a:r>
              <a:rPr lang="en-US" sz="2000" b="0">
                <a:latin typeface="Arial" pitchFamily="34" charset="0"/>
              </a:rPr>
              <a:t>25                                              20</a:t>
            </a:r>
            <a:endParaRPr lang="en-US" sz="1600" b="0">
              <a:latin typeface="Arial" pitchFamily="34" charset="0"/>
            </a:endParaRPr>
          </a:p>
        </p:txBody>
      </p:sp>
      <p:sp>
        <p:nvSpPr>
          <p:cNvPr id="30745" name="Rectangle 25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5105400" cy="5334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b="1" u="sng" smtClean="0">
                <a:solidFill>
                  <a:srgbClr val="CC00FF"/>
                </a:solidFill>
                <a:latin typeface="Arial" pitchFamily="34" charset="0"/>
              </a:rPr>
              <a:t>Bài 1</a:t>
            </a:r>
            <a:r>
              <a:rPr lang="en-US" sz="2000" b="1" smtClean="0">
                <a:solidFill>
                  <a:srgbClr val="CC00FF"/>
                </a:solidFill>
                <a:latin typeface="Arial" pitchFamily="34" charset="0"/>
              </a:rPr>
              <a:t>:</a:t>
            </a:r>
            <a:r>
              <a:rPr lang="en-US" sz="2000" b="1" smtClean="0">
                <a:solidFill>
                  <a:srgbClr val="CC00FF"/>
                </a:solidFill>
              </a:rPr>
              <a:t> </a:t>
            </a:r>
            <a:r>
              <a:rPr lang="en-US" sz="2000" b="1" smtClean="0">
                <a:solidFill>
                  <a:srgbClr val="CC00FF"/>
                </a:solidFill>
                <a:latin typeface="Arial" pitchFamily="34" charset="0"/>
              </a:rPr>
              <a:t>Dùng máy tính bỏ túi </a:t>
            </a:r>
            <a:r>
              <a:rPr lang="vi-VN" sz="2000" b="1" smtClean="0">
                <a:solidFill>
                  <a:srgbClr val="CC00FF"/>
                </a:solidFill>
                <a:latin typeface="Arial" pitchFamily="34" charset="0"/>
              </a:rPr>
              <a:t>đ</a:t>
            </a:r>
            <a:r>
              <a:rPr lang="en-US" sz="2000" b="1" smtClean="0">
                <a:solidFill>
                  <a:srgbClr val="CC00FF"/>
                </a:solidFill>
                <a:latin typeface="Arial" pitchFamily="34" charset="0"/>
              </a:rPr>
              <a:t>ể tính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533400" y="304800"/>
            <a:ext cx="2806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KIỂM TRA BÀI CŨ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/>
      <p:bldP spid="30731" grpId="0"/>
      <p:bldP spid="30732" grpId="0"/>
      <p:bldP spid="30733" grpId="0"/>
      <p:bldP spid="30736" grpId="0"/>
      <p:bldP spid="30737" grpId="0"/>
      <p:bldP spid="30738" grpId="0"/>
      <p:bldP spid="30739" grpId="0"/>
      <p:bldP spid="30740" grpId="0"/>
      <p:bldP spid="30741" grpId="0"/>
      <p:bldP spid="30742" grpId="0"/>
      <p:bldP spid="30743" grpId="0"/>
      <p:bldP spid="307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5" name="Text Box 195"/>
          <p:cNvSpPr txBox="1">
            <a:spLocks noChangeArrowheads="1"/>
          </p:cNvSpPr>
          <p:nvPr/>
        </p:nvSpPr>
        <p:spPr bwMode="auto">
          <a:xfrm>
            <a:off x="457200" y="2209800"/>
            <a:ext cx="4419600" cy="2308225"/>
          </a:xfrm>
          <a:prstGeom prst="rect">
            <a:avLst/>
          </a:prstGeom>
          <a:solidFill>
            <a:srgbClr val="FFCC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i="1" u="sng">
                <a:solidFill>
                  <a:srgbClr val="0000FF"/>
                </a:solidFill>
                <a:latin typeface="Arial" pitchFamily="34" charset="0"/>
              </a:rPr>
              <a:t>Cách tính:</a:t>
            </a:r>
          </a:p>
          <a:p>
            <a:pPr algn="just"/>
            <a:r>
              <a:rPr lang="en-US" b="0">
                <a:solidFill>
                  <a:srgbClr val="339933"/>
                </a:solidFill>
                <a:latin typeface="Arial" pitchFamily="34" charset="0"/>
              </a:rPr>
              <a:t>- Tìm th</a:t>
            </a:r>
            <a:r>
              <a:rPr lang="vi-VN" b="0">
                <a:solidFill>
                  <a:srgbClr val="339933"/>
                </a:solidFill>
                <a:latin typeface="Arial" pitchFamily="34" charset="0"/>
              </a:rPr>
              <a:t>ươ</a:t>
            </a:r>
            <a:r>
              <a:rPr lang="en-US" b="0">
                <a:solidFill>
                  <a:srgbClr val="339933"/>
                </a:solidFill>
                <a:latin typeface="Arial" pitchFamily="34" charset="0"/>
              </a:rPr>
              <a:t>ng của 26 và 44, lấy 4 chữ số sau dấu phẩy.</a:t>
            </a:r>
          </a:p>
          <a:p>
            <a:pPr algn="just"/>
            <a:r>
              <a:rPr lang="en-US" b="0">
                <a:solidFill>
                  <a:srgbClr val="339933"/>
                </a:solidFill>
                <a:latin typeface="Arial" pitchFamily="34" charset="0"/>
              </a:rPr>
              <a:t>- Nhân với 100 và viết kí hiệu % vào bên phải th</a:t>
            </a:r>
            <a:r>
              <a:rPr lang="vi-VN" b="0">
                <a:solidFill>
                  <a:srgbClr val="339933"/>
                </a:solidFill>
                <a:latin typeface="Arial" pitchFamily="34" charset="0"/>
              </a:rPr>
              <a:t>ươ</a:t>
            </a:r>
            <a:r>
              <a:rPr lang="en-US" b="0">
                <a:solidFill>
                  <a:srgbClr val="339933"/>
                </a:solidFill>
                <a:latin typeface="Arial" pitchFamily="34" charset="0"/>
              </a:rPr>
              <a:t>ng tìm </a:t>
            </a:r>
            <a:r>
              <a:rPr lang="vi-VN" b="0">
                <a:solidFill>
                  <a:srgbClr val="339933"/>
                </a:solidFill>
                <a:latin typeface="Arial" pitchFamily="34" charset="0"/>
              </a:rPr>
              <a:t>đư</a:t>
            </a:r>
            <a:r>
              <a:rPr lang="en-US" b="0">
                <a:solidFill>
                  <a:srgbClr val="339933"/>
                </a:solidFill>
                <a:latin typeface="Arial" pitchFamily="34" charset="0"/>
              </a:rPr>
              <a:t>ợc.</a:t>
            </a:r>
          </a:p>
        </p:txBody>
      </p:sp>
      <p:sp>
        <p:nvSpPr>
          <p:cNvPr id="5316" name="AutoShape 196"/>
          <p:cNvSpPr>
            <a:spLocks noChangeArrowheads="1"/>
          </p:cNvSpPr>
          <p:nvPr/>
        </p:nvSpPr>
        <p:spPr bwMode="auto">
          <a:xfrm>
            <a:off x="990600" y="2895600"/>
            <a:ext cx="3429000" cy="2133600"/>
          </a:xfrm>
          <a:prstGeom prst="cloudCallout">
            <a:avLst>
              <a:gd name="adj1" fmla="val -30417"/>
              <a:gd name="adj2" fmla="val -105731"/>
            </a:avLst>
          </a:prstGeom>
          <a:solidFill>
            <a:srgbClr val="FFCCFF"/>
          </a:solidFill>
          <a:ln w="38100">
            <a:solidFill>
              <a:srgbClr val="660033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Muốn tìm tỉ số phần tr</a:t>
            </a:r>
            <a:r>
              <a:rPr lang="vi-VN" sz="2000">
                <a:solidFill>
                  <a:srgbClr val="0000FF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m của 7 và 40 ta làm thế nào?</a:t>
            </a: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762000" y="381000"/>
            <a:ext cx="731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000" b="0">
              <a:latin typeface="Arial" pitchFamily="34" charset="0"/>
            </a:endParaRPr>
          </a:p>
        </p:txBody>
      </p:sp>
      <p:grpSp>
        <p:nvGrpSpPr>
          <p:cNvPr id="4101" name="Group 166"/>
          <p:cNvGrpSpPr>
            <a:grpSpLocks/>
          </p:cNvGrpSpPr>
          <p:nvPr/>
        </p:nvGrpSpPr>
        <p:grpSpPr bwMode="auto">
          <a:xfrm>
            <a:off x="5105400" y="914400"/>
            <a:ext cx="3886200" cy="5486400"/>
            <a:chOff x="3120" y="528"/>
            <a:chExt cx="2448" cy="3600"/>
          </a:xfrm>
        </p:grpSpPr>
        <p:grpSp>
          <p:nvGrpSpPr>
            <p:cNvPr id="4158" name="Group 5"/>
            <p:cNvGrpSpPr>
              <a:grpSpLocks/>
            </p:cNvGrpSpPr>
            <p:nvPr/>
          </p:nvGrpSpPr>
          <p:grpSpPr bwMode="auto">
            <a:xfrm>
              <a:off x="3120" y="528"/>
              <a:ext cx="2448" cy="3600"/>
              <a:chOff x="1632" y="550"/>
              <a:chExt cx="2448" cy="3600"/>
            </a:xfrm>
          </p:grpSpPr>
          <p:sp>
            <p:nvSpPr>
              <p:cNvPr id="4161" name="AutoShape 6"/>
              <p:cNvSpPr>
                <a:spLocks noChangeArrowheads="1"/>
              </p:cNvSpPr>
              <p:nvPr/>
            </p:nvSpPr>
            <p:spPr bwMode="auto">
              <a:xfrm>
                <a:off x="1632" y="550"/>
                <a:ext cx="2448" cy="3600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</a:endParaRPr>
              </a:p>
            </p:txBody>
          </p:sp>
          <p:sp>
            <p:nvSpPr>
              <p:cNvPr id="4162" name="AutoShape 7"/>
              <p:cNvSpPr>
                <a:spLocks noChangeArrowheads="1"/>
              </p:cNvSpPr>
              <p:nvPr/>
            </p:nvSpPr>
            <p:spPr bwMode="auto">
              <a:xfrm>
                <a:off x="1730" y="682"/>
                <a:ext cx="2256" cy="1152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</a:endParaRPr>
              </a:p>
            </p:txBody>
          </p:sp>
        </p:grp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3284" y="698"/>
              <a:ext cx="52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en-US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SHARP</a:t>
              </a:r>
            </a:p>
            <a:p>
              <a:pPr algn="l">
                <a:spcBef>
                  <a:spcPct val="50000"/>
                </a:spcBef>
                <a:defRPr/>
              </a:pPr>
              <a:r>
                <a:rPr lang="en-US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TK-340</a:t>
              </a:r>
            </a:p>
          </p:txBody>
        </p:sp>
        <p:sp>
          <p:nvSpPr>
            <p:cNvPr id="4160" name="AutoShape 9"/>
            <p:cNvSpPr>
              <a:spLocks noChangeArrowheads="1"/>
            </p:cNvSpPr>
            <p:nvPr/>
          </p:nvSpPr>
          <p:spPr bwMode="auto">
            <a:xfrm>
              <a:off x="4224" y="794"/>
              <a:ext cx="1008" cy="19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1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</a:endParaRPr>
            </a:p>
          </p:txBody>
        </p:sp>
      </p:grpSp>
      <p:sp>
        <p:nvSpPr>
          <p:cNvPr id="4102" name="AutoShape 10"/>
          <p:cNvSpPr>
            <a:spLocks noChangeArrowheads="1"/>
          </p:cNvSpPr>
          <p:nvPr/>
        </p:nvSpPr>
        <p:spPr bwMode="auto">
          <a:xfrm>
            <a:off x="5638800" y="1946275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</a:t>
            </a:r>
          </a:p>
        </p:txBody>
      </p:sp>
      <p:sp>
        <p:nvSpPr>
          <p:cNvPr id="4103" name="AutoShape 11"/>
          <p:cNvSpPr>
            <a:spLocks noChangeArrowheads="1"/>
          </p:cNvSpPr>
          <p:nvPr/>
        </p:nvSpPr>
        <p:spPr bwMode="auto">
          <a:xfrm>
            <a:off x="5257800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ON/C</a:t>
            </a:r>
          </a:p>
        </p:txBody>
      </p:sp>
      <p:sp>
        <p:nvSpPr>
          <p:cNvPr id="4104" name="AutoShape 12"/>
          <p:cNvSpPr>
            <a:spLocks noChangeArrowheads="1"/>
          </p:cNvSpPr>
          <p:nvPr/>
        </p:nvSpPr>
        <p:spPr bwMode="auto">
          <a:xfrm>
            <a:off x="5975350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R-CM</a:t>
            </a:r>
          </a:p>
        </p:txBody>
      </p:sp>
      <p:sp>
        <p:nvSpPr>
          <p:cNvPr id="4105" name="AutoShape 13"/>
          <p:cNvSpPr>
            <a:spLocks noChangeArrowheads="1"/>
          </p:cNvSpPr>
          <p:nvPr/>
        </p:nvSpPr>
        <p:spPr bwMode="auto">
          <a:xfrm>
            <a:off x="6721475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M+</a:t>
            </a:r>
          </a:p>
        </p:txBody>
      </p:sp>
      <p:sp>
        <p:nvSpPr>
          <p:cNvPr id="4106" name="AutoShape 14"/>
          <p:cNvSpPr>
            <a:spLocks noChangeArrowheads="1"/>
          </p:cNvSpPr>
          <p:nvPr/>
        </p:nvSpPr>
        <p:spPr bwMode="auto">
          <a:xfrm>
            <a:off x="7467600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M-</a:t>
            </a:r>
          </a:p>
        </p:txBody>
      </p:sp>
      <p:sp>
        <p:nvSpPr>
          <p:cNvPr id="4107" name="AutoShape 15"/>
          <p:cNvSpPr>
            <a:spLocks noChangeArrowheads="1"/>
          </p:cNvSpPr>
          <p:nvPr/>
        </p:nvSpPr>
        <p:spPr bwMode="auto">
          <a:xfrm>
            <a:off x="8213725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OFF</a:t>
            </a:r>
          </a:p>
        </p:txBody>
      </p:sp>
      <p:sp>
        <p:nvSpPr>
          <p:cNvPr id="4108" name="AutoShape 16"/>
          <p:cNvSpPr>
            <a:spLocks noChangeArrowheads="1"/>
          </p:cNvSpPr>
          <p:nvPr/>
        </p:nvSpPr>
        <p:spPr bwMode="auto">
          <a:xfrm>
            <a:off x="5289550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+/-</a:t>
            </a:r>
          </a:p>
        </p:txBody>
      </p:sp>
      <p:sp>
        <p:nvSpPr>
          <p:cNvPr id="4109" name="AutoShape 17"/>
          <p:cNvSpPr>
            <a:spLocks noChangeArrowheads="1"/>
          </p:cNvSpPr>
          <p:nvPr/>
        </p:nvSpPr>
        <p:spPr bwMode="auto">
          <a:xfrm>
            <a:off x="8245475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latin typeface="Arial" pitchFamily="34" charset="0"/>
                <a:sym typeface="Symbol" pitchFamily="18" charset="2"/>
              </a:rPr>
              <a:t></a:t>
            </a:r>
            <a:endParaRPr lang="en-US" sz="2800">
              <a:latin typeface="Arial" pitchFamily="34" charset="0"/>
            </a:endParaRPr>
          </a:p>
        </p:txBody>
      </p:sp>
      <p:sp>
        <p:nvSpPr>
          <p:cNvPr id="4110" name="AutoShape 18"/>
          <p:cNvSpPr>
            <a:spLocks noChangeArrowheads="1"/>
          </p:cNvSpPr>
          <p:nvPr/>
        </p:nvSpPr>
        <p:spPr bwMode="auto">
          <a:xfrm>
            <a:off x="5289550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  <a:sym typeface="Symbol" pitchFamily="18" charset="2"/>
              </a:rPr>
              <a:t>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4111" name="AutoShape 19"/>
          <p:cNvSpPr>
            <a:spLocks noChangeArrowheads="1"/>
          </p:cNvSpPr>
          <p:nvPr/>
        </p:nvSpPr>
        <p:spPr bwMode="auto">
          <a:xfrm>
            <a:off x="8245475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x</a:t>
            </a:r>
          </a:p>
        </p:txBody>
      </p:sp>
      <p:sp>
        <p:nvSpPr>
          <p:cNvPr id="4112" name="AutoShape 20"/>
          <p:cNvSpPr>
            <a:spLocks noChangeArrowheads="1"/>
          </p:cNvSpPr>
          <p:nvPr/>
        </p:nvSpPr>
        <p:spPr bwMode="auto">
          <a:xfrm>
            <a:off x="5289550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  <a:sym typeface="Symbol" pitchFamily="18" charset="2"/>
              </a:rPr>
              <a:t>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4113" name="AutoShape 21"/>
          <p:cNvSpPr>
            <a:spLocks noChangeArrowheads="1"/>
          </p:cNvSpPr>
          <p:nvPr/>
        </p:nvSpPr>
        <p:spPr bwMode="auto">
          <a:xfrm>
            <a:off x="8245475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-</a:t>
            </a:r>
          </a:p>
        </p:txBody>
      </p:sp>
      <p:sp>
        <p:nvSpPr>
          <p:cNvPr id="4114" name="AutoShape 22"/>
          <p:cNvSpPr>
            <a:spLocks noChangeArrowheads="1"/>
          </p:cNvSpPr>
          <p:nvPr/>
        </p:nvSpPr>
        <p:spPr bwMode="auto">
          <a:xfrm>
            <a:off x="5289550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CE</a:t>
            </a:r>
          </a:p>
        </p:txBody>
      </p:sp>
      <p:sp>
        <p:nvSpPr>
          <p:cNvPr id="4115" name="AutoShape 23"/>
          <p:cNvSpPr>
            <a:spLocks noChangeArrowheads="1"/>
          </p:cNvSpPr>
          <p:nvPr/>
        </p:nvSpPr>
        <p:spPr bwMode="auto">
          <a:xfrm>
            <a:off x="6003925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0</a:t>
            </a:r>
          </a:p>
        </p:txBody>
      </p:sp>
      <p:sp>
        <p:nvSpPr>
          <p:cNvPr id="4116" name="AutoShape 24"/>
          <p:cNvSpPr>
            <a:spLocks noChangeArrowheads="1"/>
          </p:cNvSpPr>
          <p:nvPr/>
        </p:nvSpPr>
        <p:spPr bwMode="auto">
          <a:xfrm>
            <a:off x="6750050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.</a:t>
            </a:r>
          </a:p>
        </p:txBody>
      </p:sp>
      <p:sp>
        <p:nvSpPr>
          <p:cNvPr id="4117" name="AutoShape 25"/>
          <p:cNvSpPr>
            <a:spLocks noChangeArrowheads="1"/>
          </p:cNvSpPr>
          <p:nvPr/>
        </p:nvSpPr>
        <p:spPr bwMode="auto">
          <a:xfrm>
            <a:off x="7512050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=</a:t>
            </a:r>
          </a:p>
        </p:txBody>
      </p:sp>
      <p:sp>
        <p:nvSpPr>
          <p:cNvPr id="4118" name="AutoShape 26"/>
          <p:cNvSpPr>
            <a:spLocks noChangeArrowheads="1"/>
          </p:cNvSpPr>
          <p:nvPr/>
        </p:nvSpPr>
        <p:spPr bwMode="auto">
          <a:xfrm>
            <a:off x="8245475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+</a:t>
            </a:r>
          </a:p>
        </p:txBody>
      </p:sp>
      <p:sp>
        <p:nvSpPr>
          <p:cNvPr id="4119" name="AutoShape 28"/>
          <p:cNvSpPr>
            <a:spLocks noChangeArrowheads="1"/>
          </p:cNvSpPr>
          <p:nvPr/>
        </p:nvSpPr>
        <p:spPr bwMode="auto">
          <a:xfrm>
            <a:off x="6003925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7</a:t>
            </a:r>
          </a:p>
        </p:txBody>
      </p:sp>
      <p:sp>
        <p:nvSpPr>
          <p:cNvPr id="4120" name="AutoShape 29"/>
          <p:cNvSpPr>
            <a:spLocks noChangeArrowheads="1"/>
          </p:cNvSpPr>
          <p:nvPr/>
        </p:nvSpPr>
        <p:spPr bwMode="auto">
          <a:xfrm>
            <a:off x="6750050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8</a:t>
            </a:r>
          </a:p>
        </p:txBody>
      </p:sp>
      <p:sp>
        <p:nvSpPr>
          <p:cNvPr id="4121" name="AutoShape 30"/>
          <p:cNvSpPr>
            <a:spLocks noChangeArrowheads="1"/>
          </p:cNvSpPr>
          <p:nvPr/>
        </p:nvSpPr>
        <p:spPr bwMode="auto">
          <a:xfrm>
            <a:off x="7512050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9</a:t>
            </a:r>
          </a:p>
        </p:txBody>
      </p:sp>
      <p:sp>
        <p:nvSpPr>
          <p:cNvPr id="4122" name="AutoShape 32"/>
          <p:cNvSpPr>
            <a:spLocks noChangeArrowheads="1"/>
          </p:cNvSpPr>
          <p:nvPr/>
        </p:nvSpPr>
        <p:spPr bwMode="auto">
          <a:xfrm>
            <a:off x="6003925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4</a:t>
            </a:r>
          </a:p>
        </p:txBody>
      </p:sp>
      <p:sp>
        <p:nvSpPr>
          <p:cNvPr id="4123" name="AutoShape 33"/>
          <p:cNvSpPr>
            <a:spLocks noChangeArrowheads="1"/>
          </p:cNvSpPr>
          <p:nvPr/>
        </p:nvSpPr>
        <p:spPr bwMode="auto">
          <a:xfrm>
            <a:off x="6750050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5</a:t>
            </a:r>
          </a:p>
        </p:txBody>
      </p:sp>
      <p:sp>
        <p:nvSpPr>
          <p:cNvPr id="4124" name="AutoShape 34"/>
          <p:cNvSpPr>
            <a:spLocks noChangeArrowheads="1"/>
          </p:cNvSpPr>
          <p:nvPr/>
        </p:nvSpPr>
        <p:spPr bwMode="auto">
          <a:xfrm>
            <a:off x="7512050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6</a:t>
            </a:r>
          </a:p>
        </p:txBody>
      </p:sp>
      <p:sp>
        <p:nvSpPr>
          <p:cNvPr id="4125" name="AutoShape 36"/>
          <p:cNvSpPr>
            <a:spLocks noChangeArrowheads="1"/>
          </p:cNvSpPr>
          <p:nvPr/>
        </p:nvSpPr>
        <p:spPr bwMode="auto">
          <a:xfrm>
            <a:off x="6003925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1</a:t>
            </a:r>
          </a:p>
        </p:txBody>
      </p:sp>
      <p:sp>
        <p:nvSpPr>
          <p:cNvPr id="4126" name="AutoShape 37"/>
          <p:cNvSpPr>
            <a:spLocks noChangeArrowheads="1"/>
          </p:cNvSpPr>
          <p:nvPr/>
        </p:nvSpPr>
        <p:spPr bwMode="auto">
          <a:xfrm>
            <a:off x="6750050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2</a:t>
            </a:r>
          </a:p>
        </p:txBody>
      </p:sp>
      <p:sp>
        <p:nvSpPr>
          <p:cNvPr id="4127" name="AutoShape 38"/>
          <p:cNvSpPr>
            <a:spLocks noChangeArrowheads="1"/>
          </p:cNvSpPr>
          <p:nvPr/>
        </p:nvSpPr>
        <p:spPr bwMode="auto">
          <a:xfrm>
            <a:off x="7512050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3</a:t>
            </a:r>
          </a:p>
        </p:txBody>
      </p:sp>
      <p:sp>
        <p:nvSpPr>
          <p:cNvPr id="5224" name="Text Box 104"/>
          <p:cNvSpPr txBox="1">
            <a:spLocks noChangeArrowheads="1"/>
          </p:cNvSpPr>
          <p:nvPr/>
        </p:nvSpPr>
        <p:spPr bwMode="auto">
          <a:xfrm>
            <a:off x="228600" y="1066800"/>
            <a:ext cx="487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CC00FF"/>
                </a:solidFill>
                <a:latin typeface="Arial" pitchFamily="34" charset="0"/>
              </a:rPr>
              <a:t>Tỉm tỉ số phần tr</a:t>
            </a:r>
            <a:r>
              <a:rPr lang="vi-VN">
                <a:solidFill>
                  <a:srgbClr val="CC00FF"/>
                </a:solidFill>
                <a:latin typeface="Arial" pitchFamily="34" charset="0"/>
              </a:rPr>
              <a:t>ă</a:t>
            </a:r>
            <a:r>
              <a:rPr lang="en-US">
                <a:solidFill>
                  <a:srgbClr val="CC00FF"/>
                </a:solidFill>
                <a:latin typeface="Arial" pitchFamily="34" charset="0"/>
              </a:rPr>
              <a:t>m của 7 và 40.</a:t>
            </a:r>
          </a:p>
        </p:txBody>
      </p:sp>
      <p:grpSp>
        <p:nvGrpSpPr>
          <p:cNvPr id="4" name="Group 198"/>
          <p:cNvGrpSpPr>
            <a:grpSpLocks/>
          </p:cNvGrpSpPr>
          <p:nvPr/>
        </p:nvGrpSpPr>
        <p:grpSpPr bwMode="auto">
          <a:xfrm>
            <a:off x="152400" y="2209800"/>
            <a:ext cx="4724400" cy="947738"/>
            <a:chOff x="96" y="1392"/>
            <a:chExt cx="2976" cy="597"/>
          </a:xfrm>
        </p:grpSpPr>
        <p:sp>
          <p:nvSpPr>
            <p:cNvPr id="4151" name="Text Box 106"/>
            <p:cNvSpPr txBox="1">
              <a:spLocks noChangeArrowheads="1"/>
            </p:cNvSpPr>
            <p:nvPr/>
          </p:nvSpPr>
          <p:spPr bwMode="auto">
            <a:xfrm>
              <a:off x="96" y="1392"/>
              <a:ext cx="297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Arial" pitchFamily="34" charset="0"/>
                </a:rPr>
                <a:t>           Lần l</a:t>
              </a:r>
              <a:r>
                <a:rPr lang="vi-VN" sz="2000">
                  <a:solidFill>
                    <a:srgbClr val="0000FF"/>
                  </a:solidFill>
                  <a:latin typeface="Arial" pitchFamily="34" charset="0"/>
                </a:rPr>
                <a:t>ư</a:t>
              </a:r>
              <a:r>
                <a:rPr lang="en-US" sz="2000">
                  <a:solidFill>
                    <a:srgbClr val="0000FF"/>
                  </a:solidFill>
                  <a:latin typeface="Arial" pitchFamily="34" charset="0"/>
                </a:rPr>
                <a:t>ợt bấm các nút</a:t>
              </a:r>
            </a:p>
          </p:txBody>
        </p:sp>
        <p:grpSp>
          <p:nvGrpSpPr>
            <p:cNvPr id="4152" name="Group 197"/>
            <p:cNvGrpSpPr>
              <a:grpSpLocks/>
            </p:cNvGrpSpPr>
            <p:nvPr/>
          </p:nvGrpSpPr>
          <p:grpSpPr bwMode="auto">
            <a:xfrm>
              <a:off x="801" y="1709"/>
              <a:ext cx="1620" cy="280"/>
              <a:chOff x="801" y="1709"/>
              <a:chExt cx="1620" cy="280"/>
            </a:xfrm>
          </p:grpSpPr>
          <p:sp>
            <p:nvSpPr>
              <p:cNvPr id="4153" name="AutoShape 137"/>
              <p:cNvSpPr>
                <a:spLocks noChangeArrowheads="1"/>
              </p:cNvSpPr>
              <p:nvPr/>
            </p:nvSpPr>
            <p:spPr bwMode="auto">
              <a:xfrm>
                <a:off x="801" y="1709"/>
                <a:ext cx="291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7</a:t>
                </a:r>
              </a:p>
            </p:txBody>
          </p:sp>
          <p:sp>
            <p:nvSpPr>
              <p:cNvPr id="4154" name="AutoShape 138"/>
              <p:cNvSpPr>
                <a:spLocks noChangeArrowheads="1"/>
              </p:cNvSpPr>
              <p:nvPr/>
            </p:nvSpPr>
            <p:spPr bwMode="auto">
              <a:xfrm>
                <a:off x="1466" y="1709"/>
                <a:ext cx="290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4</a:t>
                </a:r>
              </a:p>
            </p:txBody>
          </p:sp>
          <p:sp>
            <p:nvSpPr>
              <p:cNvPr id="4155" name="AutoShape 139"/>
              <p:cNvSpPr>
                <a:spLocks noChangeArrowheads="1"/>
              </p:cNvSpPr>
              <p:nvPr/>
            </p:nvSpPr>
            <p:spPr bwMode="auto">
              <a:xfrm>
                <a:off x="1798" y="1709"/>
                <a:ext cx="290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0</a:t>
                </a:r>
              </a:p>
            </p:txBody>
          </p:sp>
          <p:sp>
            <p:nvSpPr>
              <p:cNvPr id="4156" name="AutoShape 143"/>
              <p:cNvSpPr>
                <a:spLocks noChangeArrowheads="1"/>
              </p:cNvSpPr>
              <p:nvPr/>
            </p:nvSpPr>
            <p:spPr bwMode="auto">
              <a:xfrm>
                <a:off x="1133" y="1709"/>
                <a:ext cx="291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÷</a:t>
                </a:r>
              </a:p>
            </p:txBody>
          </p:sp>
          <p:sp>
            <p:nvSpPr>
              <p:cNvPr id="4157" name="AutoShape 144"/>
              <p:cNvSpPr>
                <a:spLocks noChangeArrowheads="1"/>
              </p:cNvSpPr>
              <p:nvPr/>
            </p:nvSpPr>
            <p:spPr bwMode="auto">
              <a:xfrm>
                <a:off x="2130" y="1709"/>
                <a:ext cx="291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=</a:t>
                </a:r>
              </a:p>
            </p:txBody>
          </p:sp>
        </p:grpSp>
      </p:grpSp>
      <p:sp>
        <p:nvSpPr>
          <p:cNvPr id="5266" name="Text Box 146"/>
          <p:cNvSpPr txBox="1">
            <a:spLocks noChangeArrowheads="1"/>
          </p:cNvSpPr>
          <p:nvPr/>
        </p:nvSpPr>
        <p:spPr bwMode="auto">
          <a:xfrm>
            <a:off x="609600" y="3429000"/>
            <a:ext cx="449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pitchFamily="34" charset="0"/>
              </a:rPr>
              <a:t>  Trên màn hình xuất hiện kết quả 0,175</a:t>
            </a:r>
          </a:p>
        </p:txBody>
      </p:sp>
      <p:grpSp>
        <p:nvGrpSpPr>
          <p:cNvPr id="6" name="Group 154"/>
          <p:cNvGrpSpPr>
            <a:grpSpLocks/>
          </p:cNvGrpSpPr>
          <p:nvPr/>
        </p:nvGrpSpPr>
        <p:grpSpPr bwMode="auto">
          <a:xfrm>
            <a:off x="5257800" y="2525713"/>
            <a:ext cx="762000" cy="795337"/>
            <a:chOff x="3216" y="1687"/>
            <a:chExt cx="480" cy="501"/>
          </a:xfrm>
        </p:grpSpPr>
        <p:sp>
          <p:nvSpPr>
            <p:cNvPr id="4149" name="AutoShape 152"/>
            <p:cNvSpPr>
              <a:spLocks noChangeArrowheads="1"/>
            </p:cNvSpPr>
            <p:nvPr/>
          </p:nvSpPr>
          <p:spPr bwMode="auto">
            <a:xfrm>
              <a:off x="3216" y="1996"/>
              <a:ext cx="384" cy="19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800">
                  <a:latin typeface="Arial" pitchFamily="34" charset="0"/>
                </a:rPr>
                <a:t>ON/C</a:t>
              </a:r>
            </a:p>
          </p:txBody>
        </p:sp>
        <p:sp>
          <p:nvSpPr>
            <p:cNvPr id="4150" name="Text Box 153"/>
            <p:cNvSpPr txBox="1">
              <a:spLocks noChangeArrowheads="1"/>
            </p:cNvSpPr>
            <p:nvPr/>
          </p:nvSpPr>
          <p:spPr bwMode="auto">
            <a:xfrm rot="2376341">
              <a:off x="3456" y="1687"/>
              <a:ext cx="24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>
                  <a:solidFill>
                    <a:srgbClr val="FF0000"/>
                  </a:solidFill>
                  <a:latin typeface="Arial" pitchFamily="34" charset="0"/>
                  <a:sym typeface="Wingdings" pitchFamily="2" charset="2"/>
                </a:rPr>
                <a:t></a:t>
              </a:r>
            </a:p>
          </p:txBody>
        </p:sp>
      </p:grpSp>
      <p:sp>
        <p:nvSpPr>
          <p:cNvPr id="5288" name="AutoShape 168"/>
          <p:cNvSpPr>
            <a:spLocks noChangeArrowheads="1"/>
          </p:cNvSpPr>
          <p:nvPr/>
        </p:nvSpPr>
        <p:spPr bwMode="auto">
          <a:xfrm>
            <a:off x="6000750" y="415290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4</a:t>
            </a:r>
          </a:p>
        </p:txBody>
      </p:sp>
      <p:sp>
        <p:nvSpPr>
          <p:cNvPr id="5296" name="AutoShape 176"/>
          <p:cNvSpPr>
            <a:spLocks noChangeArrowheads="1"/>
          </p:cNvSpPr>
          <p:nvPr/>
        </p:nvSpPr>
        <p:spPr bwMode="auto">
          <a:xfrm>
            <a:off x="6005513" y="3462338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7</a:t>
            </a:r>
          </a:p>
        </p:txBody>
      </p:sp>
      <p:sp>
        <p:nvSpPr>
          <p:cNvPr id="5300" name="AutoShape 180"/>
          <p:cNvSpPr>
            <a:spLocks noChangeArrowheads="1"/>
          </p:cNvSpPr>
          <p:nvPr/>
        </p:nvSpPr>
        <p:spPr bwMode="auto">
          <a:xfrm>
            <a:off x="6005513" y="553402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0</a:t>
            </a:r>
          </a:p>
        </p:txBody>
      </p:sp>
      <p:sp>
        <p:nvSpPr>
          <p:cNvPr id="5304" name="AutoShape 184"/>
          <p:cNvSpPr>
            <a:spLocks noChangeArrowheads="1"/>
          </p:cNvSpPr>
          <p:nvPr/>
        </p:nvSpPr>
        <p:spPr bwMode="auto">
          <a:xfrm>
            <a:off x="5638800" y="194945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 0</a:t>
            </a:r>
          </a:p>
        </p:txBody>
      </p:sp>
      <p:sp>
        <p:nvSpPr>
          <p:cNvPr id="5295" name="AutoShape 175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 7</a:t>
            </a:r>
          </a:p>
        </p:txBody>
      </p:sp>
      <p:sp>
        <p:nvSpPr>
          <p:cNvPr id="5305" name="AutoShape 185"/>
          <p:cNvSpPr>
            <a:spLocks noChangeArrowheads="1"/>
          </p:cNvSpPr>
          <p:nvPr/>
        </p:nvSpPr>
        <p:spPr bwMode="auto">
          <a:xfrm>
            <a:off x="7515225" y="5529263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=</a:t>
            </a:r>
          </a:p>
        </p:txBody>
      </p:sp>
      <p:sp>
        <p:nvSpPr>
          <p:cNvPr id="5313" name="Text Box 193"/>
          <p:cNvSpPr txBox="1">
            <a:spLocks noChangeArrowheads="1"/>
          </p:cNvSpPr>
          <p:nvPr/>
        </p:nvSpPr>
        <p:spPr bwMode="auto">
          <a:xfrm>
            <a:off x="203200" y="19050"/>
            <a:ext cx="2960688" cy="10160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i="1">
                <a:solidFill>
                  <a:schemeClr val="bg1"/>
                </a:solidFill>
                <a:latin typeface="Arial" pitchFamily="34" charset="0"/>
              </a:rPr>
              <a:t>Ví dụ 1:</a:t>
            </a:r>
          </a:p>
        </p:txBody>
      </p:sp>
      <p:sp>
        <p:nvSpPr>
          <p:cNvPr id="4139" name="Text Box 194"/>
          <p:cNvSpPr txBox="1">
            <a:spLocks noChangeArrowheads="1"/>
          </p:cNvSpPr>
          <p:nvPr/>
        </p:nvSpPr>
        <p:spPr bwMode="auto">
          <a:xfrm>
            <a:off x="3662363" y="-41275"/>
            <a:ext cx="3870325" cy="7080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Sử dụng máy tính bỏ túi </a:t>
            </a:r>
          </a:p>
          <a:p>
            <a:r>
              <a:rPr lang="vi-VN" sz="2000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ể giải toán về tỉ số phần tr</a:t>
            </a:r>
            <a:r>
              <a:rPr lang="vi-VN" sz="2000">
                <a:solidFill>
                  <a:srgbClr val="0000FF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5319" name="AutoShape 199"/>
          <p:cNvSpPr>
            <a:spLocks noChangeArrowheads="1"/>
          </p:cNvSpPr>
          <p:nvPr/>
        </p:nvSpPr>
        <p:spPr bwMode="auto">
          <a:xfrm>
            <a:off x="457200" y="2209800"/>
            <a:ext cx="381000" cy="381000"/>
          </a:xfrm>
          <a:prstGeom prst="star5">
            <a:avLst/>
          </a:prstGeom>
          <a:solidFill>
            <a:srgbClr val="FFFF00"/>
          </a:solidFill>
          <a:ln w="38100" algn="ctr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Arial"/>
            </a:endParaRPr>
          </a:p>
        </p:txBody>
      </p:sp>
      <p:sp>
        <p:nvSpPr>
          <p:cNvPr id="5320" name="AutoShape 200"/>
          <p:cNvSpPr>
            <a:spLocks noChangeArrowheads="1"/>
          </p:cNvSpPr>
          <p:nvPr/>
        </p:nvSpPr>
        <p:spPr bwMode="auto">
          <a:xfrm>
            <a:off x="381000" y="3429000"/>
            <a:ext cx="381000" cy="381000"/>
          </a:xfrm>
          <a:prstGeom prst="star5">
            <a:avLst/>
          </a:prstGeom>
          <a:solidFill>
            <a:srgbClr val="FFFF00"/>
          </a:solidFill>
          <a:ln w="38100" algn="ctr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Arial"/>
            </a:endParaRPr>
          </a:p>
        </p:txBody>
      </p:sp>
      <p:sp>
        <p:nvSpPr>
          <p:cNvPr id="5321" name="Text Box 201"/>
          <p:cNvSpPr txBox="1">
            <a:spLocks noChangeArrowheads="1"/>
          </p:cNvSpPr>
          <p:nvPr/>
        </p:nvSpPr>
        <p:spPr bwMode="auto">
          <a:xfrm>
            <a:off x="609600" y="4381500"/>
            <a:ext cx="449580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pitchFamily="34" charset="0"/>
              </a:rPr>
              <a:t>  Máy </a:t>
            </a:r>
            <a:r>
              <a:rPr lang="vi-VN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pitchFamily="34" charset="0"/>
              </a:rPr>
              <a:t>ã tính: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pitchFamily="34" charset="0"/>
              </a:rPr>
              <a:t>	7 : 40 = 0,175</a:t>
            </a:r>
          </a:p>
        </p:txBody>
      </p:sp>
      <p:sp>
        <p:nvSpPr>
          <p:cNvPr id="5322" name="AutoShape 202"/>
          <p:cNvSpPr>
            <a:spLocks noChangeArrowheads="1"/>
          </p:cNvSpPr>
          <p:nvPr/>
        </p:nvSpPr>
        <p:spPr bwMode="auto">
          <a:xfrm>
            <a:off x="381000" y="4381500"/>
            <a:ext cx="381000" cy="381000"/>
          </a:xfrm>
          <a:prstGeom prst="star5">
            <a:avLst/>
          </a:prstGeom>
          <a:solidFill>
            <a:srgbClr val="FFFF00"/>
          </a:solidFill>
          <a:ln w="38100" algn="ctr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Arial"/>
            </a:endParaRPr>
          </a:p>
        </p:txBody>
      </p:sp>
      <p:sp>
        <p:nvSpPr>
          <p:cNvPr id="5323" name="Text Box 203"/>
          <p:cNvSpPr txBox="1">
            <a:spLocks noChangeArrowheads="1"/>
          </p:cNvSpPr>
          <p:nvPr/>
        </p:nvSpPr>
        <p:spPr bwMode="auto">
          <a:xfrm>
            <a:off x="530225" y="5562600"/>
            <a:ext cx="3398838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C00FF"/>
                </a:solidFill>
                <a:latin typeface="Arial" pitchFamily="34" charset="0"/>
              </a:rPr>
              <a:t>Vậy: 7 : 40 = 0,175 = 17,5%</a:t>
            </a:r>
          </a:p>
        </p:txBody>
      </p:sp>
      <p:sp>
        <p:nvSpPr>
          <p:cNvPr id="5324" name="AutoShape 204"/>
          <p:cNvSpPr>
            <a:spLocks noChangeArrowheads="1"/>
          </p:cNvSpPr>
          <p:nvPr/>
        </p:nvSpPr>
        <p:spPr bwMode="auto">
          <a:xfrm>
            <a:off x="8248650" y="346710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latin typeface="Arial" pitchFamily="34" charset="0"/>
                <a:sym typeface="Symbol" pitchFamily="18" charset="2"/>
              </a:rPr>
              <a:t></a:t>
            </a:r>
            <a:endParaRPr lang="en-US" sz="2800">
              <a:latin typeface="Arial" pitchFamily="34" charset="0"/>
            </a:endParaRPr>
          </a:p>
        </p:txBody>
      </p:sp>
      <p:sp>
        <p:nvSpPr>
          <p:cNvPr id="5308" name="AutoShape 188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 4</a:t>
            </a:r>
          </a:p>
        </p:txBody>
      </p:sp>
      <p:sp>
        <p:nvSpPr>
          <p:cNvPr id="5325" name="AutoShape 205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40</a:t>
            </a:r>
          </a:p>
        </p:txBody>
      </p:sp>
      <p:sp>
        <p:nvSpPr>
          <p:cNvPr id="5326" name="AutoShape 206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0,175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5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38" dur="1000"/>
                                        <p:tgtEl>
                                          <p:spTgt spid="5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5" grpId="0" animBg="1"/>
      <p:bldP spid="5315" grpId="1" animBg="1"/>
      <p:bldP spid="5316" grpId="0" animBg="1"/>
      <p:bldP spid="5316" grpId="1" animBg="1"/>
      <p:bldP spid="5224" grpId="0"/>
      <p:bldP spid="5266" grpId="0"/>
      <p:bldP spid="5288" grpId="0" animBg="1"/>
      <p:bldP spid="5296" grpId="0" animBg="1"/>
      <p:bldP spid="5300" grpId="0" animBg="1"/>
      <p:bldP spid="5304" grpId="0" animBg="1"/>
      <p:bldP spid="5295" grpId="0" animBg="1"/>
      <p:bldP spid="5305" grpId="0" animBg="1"/>
      <p:bldP spid="5313" grpId="0"/>
      <p:bldP spid="5321" grpId="0"/>
      <p:bldP spid="5323" grpId="0"/>
      <p:bldP spid="5324" grpId="0" animBg="1"/>
      <p:bldP spid="5308" grpId="0" animBg="1"/>
      <p:bldP spid="5325" grpId="0" animBg="1"/>
      <p:bldP spid="53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2209800"/>
            <a:ext cx="4419600" cy="892175"/>
          </a:xfrm>
          <a:prstGeom prst="rect">
            <a:avLst/>
          </a:prstGeom>
          <a:solidFill>
            <a:srgbClr val="FFCC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i="1" u="sng">
                <a:solidFill>
                  <a:srgbClr val="0000FF"/>
                </a:solidFill>
                <a:latin typeface="Arial" pitchFamily="34" charset="0"/>
              </a:rPr>
              <a:t>Cách tính:</a:t>
            </a:r>
          </a:p>
          <a:p>
            <a:r>
              <a:rPr lang="en-US" sz="2800" b="0">
                <a:solidFill>
                  <a:srgbClr val="339933"/>
                </a:solidFill>
                <a:latin typeface="Arial" pitchFamily="34" charset="0"/>
              </a:rPr>
              <a:t>56 x 34 : 100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990600" y="2895600"/>
            <a:ext cx="3429000" cy="2133600"/>
          </a:xfrm>
          <a:prstGeom prst="cloudCallout">
            <a:avLst>
              <a:gd name="adj1" fmla="val -30417"/>
              <a:gd name="adj2" fmla="val -105731"/>
            </a:avLst>
          </a:prstGeom>
          <a:solidFill>
            <a:srgbClr val="FFCCFF"/>
          </a:solidFill>
          <a:ln w="38100">
            <a:solidFill>
              <a:srgbClr val="660033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>
                <a:solidFill>
                  <a:srgbClr val="0000FF"/>
                </a:solidFill>
                <a:latin typeface="Arial" pitchFamily="34" charset="0"/>
              </a:rPr>
              <a:t>Muốn tính 34% của 56 ta làm thế nào?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731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000" b="0">
              <a:latin typeface="Arial" pitchFamily="34" charset="0"/>
            </a:endParaRPr>
          </a:p>
        </p:txBody>
      </p: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5105400" y="914400"/>
            <a:ext cx="3886200" cy="5486400"/>
            <a:chOff x="3120" y="528"/>
            <a:chExt cx="2448" cy="3600"/>
          </a:xfrm>
        </p:grpSpPr>
        <p:grpSp>
          <p:nvGrpSpPr>
            <p:cNvPr id="5186" name="Group 6"/>
            <p:cNvGrpSpPr>
              <a:grpSpLocks/>
            </p:cNvGrpSpPr>
            <p:nvPr/>
          </p:nvGrpSpPr>
          <p:grpSpPr bwMode="auto">
            <a:xfrm>
              <a:off x="3120" y="528"/>
              <a:ext cx="2448" cy="3600"/>
              <a:chOff x="1632" y="550"/>
              <a:chExt cx="2448" cy="3600"/>
            </a:xfrm>
          </p:grpSpPr>
          <p:sp>
            <p:nvSpPr>
              <p:cNvPr id="5189" name="AutoShape 7"/>
              <p:cNvSpPr>
                <a:spLocks noChangeArrowheads="1"/>
              </p:cNvSpPr>
              <p:nvPr/>
            </p:nvSpPr>
            <p:spPr bwMode="auto">
              <a:xfrm>
                <a:off x="1632" y="550"/>
                <a:ext cx="2448" cy="3600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</a:endParaRPr>
              </a:p>
            </p:txBody>
          </p:sp>
          <p:sp>
            <p:nvSpPr>
              <p:cNvPr id="5190" name="AutoShape 8"/>
              <p:cNvSpPr>
                <a:spLocks noChangeArrowheads="1"/>
              </p:cNvSpPr>
              <p:nvPr/>
            </p:nvSpPr>
            <p:spPr bwMode="auto">
              <a:xfrm>
                <a:off x="1730" y="682"/>
                <a:ext cx="2256" cy="1152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</a:endParaRPr>
              </a:p>
            </p:txBody>
          </p:sp>
        </p:grp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3284" y="698"/>
              <a:ext cx="52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en-US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SHARP</a:t>
              </a:r>
            </a:p>
            <a:p>
              <a:pPr algn="l">
                <a:spcBef>
                  <a:spcPct val="50000"/>
                </a:spcBef>
                <a:defRPr/>
              </a:pPr>
              <a:r>
                <a:rPr lang="en-US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TK-340</a:t>
              </a:r>
            </a:p>
          </p:txBody>
        </p:sp>
        <p:sp>
          <p:nvSpPr>
            <p:cNvPr id="5188" name="AutoShape 10"/>
            <p:cNvSpPr>
              <a:spLocks noChangeArrowheads="1"/>
            </p:cNvSpPr>
            <p:nvPr/>
          </p:nvSpPr>
          <p:spPr bwMode="auto">
            <a:xfrm>
              <a:off x="4224" y="794"/>
              <a:ext cx="1008" cy="19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1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</a:endParaRPr>
            </a:p>
          </p:txBody>
        </p:sp>
      </p:grpSp>
      <p:sp>
        <p:nvSpPr>
          <p:cNvPr id="5126" name="AutoShape 11"/>
          <p:cNvSpPr>
            <a:spLocks noChangeArrowheads="1"/>
          </p:cNvSpPr>
          <p:nvPr/>
        </p:nvSpPr>
        <p:spPr bwMode="auto">
          <a:xfrm>
            <a:off x="5638800" y="1946275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</a:t>
            </a:r>
          </a:p>
        </p:txBody>
      </p:sp>
      <p:sp>
        <p:nvSpPr>
          <p:cNvPr id="5127" name="AutoShape 12"/>
          <p:cNvSpPr>
            <a:spLocks noChangeArrowheads="1"/>
          </p:cNvSpPr>
          <p:nvPr/>
        </p:nvSpPr>
        <p:spPr bwMode="auto">
          <a:xfrm>
            <a:off x="5257800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ON/C</a:t>
            </a:r>
          </a:p>
        </p:txBody>
      </p:sp>
      <p:sp>
        <p:nvSpPr>
          <p:cNvPr id="5128" name="AutoShape 13"/>
          <p:cNvSpPr>
            <a:spLocks noChangeArrowheads="1"/>
          </p:cNvSpPr>
          <p:nvPr/>
        </p:nvSpPr>
        <p:spPr bwMode="auto">
          <a:xfrm>
            <a:off x="5975350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R-CM</a:t>
            </a:r>
          </a:p>
        </p:txBody>
      </p:sp>
      <p:sp>
        <p:nvSpPr>
          <p:cNvPr id="5129" name="AutoShape 14"/>
          <p:cNvSpPr>
            <a:spLocks noChangeArrowheads="1"/>
          </p:cNvSpPr>
          <p:nvPr/>
        </p:nvSpPr>
        <p:spPr bwMode="auto">
          <a:xfrm>
            <a:off x="6721475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M+</a:t>
            </a:r>
          </a:p>
        </p:txBody>
      </p:sp>
      <p:sp>
        <p:nvSpPr>
          <p:cNvPr id="5130" name="AutoShape 15"/>
          <p:cNvSpPr>
            <a:spLocks noChangeArrowheads="1"/>
          </p:cNvSpPr>
          <p:nvPr/>
        </p:nvSpPr>
        <p:spPr bwMode="auto">
          <a:xfrm>
            <a:off x="7467600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M-</a:t>
            </a:r>
          </a:p>
        </p:txBody>
      </p:sp>
      <p:sp>
        <p:nvSpPr>
          <p:cNvPr id="5131" name="AutoShape 16"/>
          <p:cNvSpPr>
            <a:spLocks noChangeArrowheads="1"/>
          </p:cNvSpPr>
          <p:nvPr/>
        </p:nvSpPr>
        <p:spPr bwMode="auto">
          <a:xfrm>
            <a:off x="8213725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OFF</a:t>
            </a:r>
          </a:p>
        </p:txBody>
      </p:sp>
      <p:sp>
        <p:nvSpPr>
          <p:cNvPr id="5132" name="AutoShape 17"/>
          <p:cNvSpPr>
            <a:spLocks noChangeArrowheads="1"/>
          </p:cNvSpPr>
          <p:nvPr/>
        </p:nvSpPr>
        <p:spPr bwMode="auto">
          <a:xfrm>
            <a:off x="5289550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+/-</a:t>
            </a:r>
          </a:p>
        </p:txBody>
      </p:sp>
      <p:sp>
        <p:nvSpPr>
          <p:cNvPr id="5133" name="AutoShape 18"/>
          <p:cNvSpPr>
            <a:spLocks noChangeArrowheads="1"/>
          </p:cNvSpPr>
          <p:nvPr/>
        </p:nvSpPr>
        <p:spPr bwMode="auto">
          <a:xfrm>
            <a:off x="8245475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latin typeface="Arial" pitchFamily="34" charset="0"/>
                <a:sym typeface="Symbol" pitchFamily="18" charset="2"/>
              </a:rPr>
              <a:t></a:t>
            </a:r>
            <a:endParaRPr lang="en-US" sz="2800">
              <a:latin typeface="Arial" pitchFamily="34" charset="0"/>
            </a:endParaRPr>
          </a:p>
        </p:txBody>
      </p:sp>
      <p:sp>
        <p:nvSpPr>
          <p:cNvPr id="5134" name="AutoShape 19"/>
          <p:cNvSpPr>
            <a:spLocks noChangeArrowheads="1"/>
          </p:cNvSpPr>
          <p:nvPr/>
        </p:nvSpPr>
        <p:spPr bwMode="auto">
          <a:xfrm>
            <a:off x="5289550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  <a:sym typeface="Symbol" pitchFamily="18" charset="2"/>
              </a:rPr>
              <a:t>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5135" name="AutoShape 20"/>
          <p:cNvSpPr>
            <a:spLocks noChangeArrowheads="1"/>
          </p:cNvSpPr>
          <p:nvPr/>
        </p:nvSpPr>
        <p:spPr bwMode="auto">
          <a:xfrm>
            <a:off x="8245475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x</a:t>
            </a:r>
          </a:p>
        </p:txBody>
      </p:sp>
      <p:sp>
        <p:nvSpPr>
          <p:cNvPr id="5136" name="AutoShape 21"/>
          <p:cNvSpPr>
            <a:spLocks noChangeArrowheads="1"/>
          </p:cNvSpPr>
          <p:nvPr/>
        </p:nvSpPr>
        <p:spPr bwMode="auto">
          <a:xfrm>
            <a:off x="5289550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  <a:sym typeface="Symbol" pitchFamily="18" charset="2"/>
              </a:rPr>
              <a:t>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5137" name="AutoShape 22"/>
          <p:cNvSpPr>
            <a:spLocks noChangeArrowheads="1"/>
          </p:cNvSpPr>
          <p:nvPr/>
        </p:nvSpPr>
        <p:spPr bwMode="auto">
          <a:xfrm>
            <a:off x="8245475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-</a:t>
            </a:r>
          </a:p>
        </p:txBody>
      </p:sp>
      <p:sp>
        <p:nvSpPr>
          <p:cNvPr id="5138" name="AutoShape 23"/>
          <p:cNvSpPr>
            <a:spLocks noChangeArrowheads="1"/>
          </p:cNvSpPr>
          <p:nvPr/>
        </p:nvSpPr>
        <p:spPr bwMode="auto">
          <a:xfrm>
            <a:off x="5289550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CE</a:t>
            </a:r>
          </a:p>
        </p:txBody>
      </p:sp>
      <p:sp>
        <p:nvSpPr>
          <p:cNvPr id="5139" name="AutoShape 24"/>
          <p:cNvSpPr>
            <a:spLocks noChangeArrowheads="1"/>
          </p:cNvSpPr>
          <p:nvPr/>
        </p:nvSpPr>
        <p:spPr bwMode="auto">
          <a:xfrm>
            <a:off x="6003925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0</a:t>
            </a:r>
          </a:p>
        </p:txBody>
      </p:sp>
      <p:sp>
        <p:nvSpPr>
          <p:cNvPr id="5140" name="AutoShape 25"/>
          <p:cNvSpPr>
            <a:spLocks noChangeArrowheads="1"/>
          </p:cNvSpPr>
          <p:nvPr/>
        </p:nvSpPr>
        <p:spPr bwMode="auto">
          <a:xfrm>
            <a:off x="6750050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.</a:t>
            </a:r>
          </a:p>
        </p:txBody>
      </p:sp>
      <p:sp>
        <p:nvSpPr>
          <p:cNvPr id="5141" name="AutoShape 26"/>
          <p:cNvSpPr>
            <a:spLocks noChangeArrowheads="1"/>
          </p:cNvSpPr>
          <p:nvPr/>
        </p:nvSpPr>
        <p:spPr bwMode="auto">
          <a:xfrm>
            <a:off x="7512050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=</a:t>
            </a:r>
          </a:p>
        </p:txBody>
      </p:sp>
      <p:sp>
        <p:nvSpPr>
          <p:cNvPr id="5142" name="AutoShape 27"/>
          <p:cNvSpPr>
            <a:spLocks noChangeArrowheads="1"/>
          </p:cNvSpPr>
          <p:nvPr/>
        </p:nvSpPr>
        <p:spPr bwMode="auto">
          <a:xfrm>
            <a:off x="8245475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+</a:t>
            </a:r>
          </a:p>
        </p:txBody>
      </p:sp>
      <p:sp>
        <p:nvSpPr>
          <p:cNvPr id="5143" name="AutoShape 28"/>
          <p:cNvSpPr>
            <a:spLocks noChangeArrowheads="1"/>
          </p:cNvSpPr>
          <p:nvPr/>
        </p:nvSpPr>
        <p:spPr bwMode="auto">
          <a:xfrm>
            <a:off x="6003925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7</a:t>
            </a:r>
          </a:p>
        </p:txBody>
      </p:sp>
      <p:sp>
        <p:nvSpPr>
          <p:cNvPr id="5144" name="AutoShape 29"/>
          <p:cNvSpPr>
            <a:spLocks noChangeArrowheads="1"/>
          </p:cNvSpPr>
          <p:nvPr/>
        </p:nvSpPr>
        <p:spPr bwMode="auto">
          <a:xfrm>
            <a:off x="6750050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8</a:t>
            </a:r>
          </a:p>
        </p:txBody>
      </p:sp>
      <p:sp>
        <p:nvSpPr>
          <p:cNvPr id="5145" name="AutoShape 30"/>
          <p:cNvSpPr>
            <a:spLocks noChangeArrowheads="1"/>
          </p:cNvSpPr>
          <p:nvPr/>
        </p:nvSpPr>
        <p:spPr bwMode="auto">
          <a:xfrm>
            <a:off x="7512050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9</a:t>
            </a:r>
          </a:p>
        </p:txBody>
      </p:sp>
      <p:sp>
        <p:nvSpPr>
          <p:cNvPr id="5146" name="AutoShape 31"/>
          <p:cNvSpPr>
            <a:spLocks noChangeArrowheads="1"/>
          </p:cNvSpPr>
          <p:nvPr/>
        </p:nvSpPr>
        <p:spPr bwMode="auto">
          <a:xfrm>
            <a:off x="6003925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4</a:t>
            </a:r>
          </a:p>
        </p:txBody>
      </p:sp>
      <p:sp>
        <p:nvSpPr>
          <p:cNvPr id="5147" name="AutoShape 32"/>
          <p:cNvSpPr>
            <a:spLocks noChangeArrowheads="1"/>
          </p:cNvSpPr>
          <p:nvPr/>
        </p:nvSpPr>
        <p:spPr bwMode="auto">
          <a:xfrm>
            <a:off x="6750050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5</a:t>
            </a:r>
          </a:p>
        </p:txBody>
      </p:sp>
      <p:sp>
        <p:nvSpPr>
          <p:cNvPr id="5148" name="AutoShape 33"/>
          <p:cNvSpPr>
            <a:spLocks noChangeArrowheads="1"/>
          </p:cNvSpPr>
          <p:nvPr/>
        </p:nvSpPr>
        <p:spPr bwMode="auto">
          <a:xfrm>
            <a:off x="7512050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6</a:t>
            </a:r>
          </a:p>
        </p:txBody>
      </p:sp>
      <p:sp>
        <p:nvSpPr>
          <p:cNvPr id="5149" name="AutoShape 34"/>
          <p:cNvSpPr>
            <a:spLocks noChangeArrowheads="1"/>
          </p:cNvSpPr>
          <p:nvPr/>
        </p:nvSpPr>
        <p:spPr bwMode="auto">
          <a:xfrm>
            <a:off x="6003925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1</a:t>
            </a:r>
          </a:p>
        </p:txBody>
      </p:sp>
      <p:sp>
        <p:nvSpPr>
          <p:cNvPr id="5150" name="AutoShape 35"/>
          <p:cNvSpPr>
            <a:spLocks noChangeArrowheads="1"/>
          </p:cNvSpPr>
          <p:nvPr/>
        </p:nvSpPr>
        <p:spPr bwMode="auto">
          <a:xfrm>
            <a:off x="6750050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2</a:t>
            </a:r>
          </a:p>
        </p:txBody>
      </p:sp>
      <p:sp>
        <p:nvSpPr>
          <p:cNvPr id="5151" name="AutoShape 36"/>
          <p:cNvSpPr>
            <a:spLocks noChangeArrowheads="1"/>
          </p:cNvSpPr>
          <p:nvPr/>
        </p:nvSpPr>
        <p:spPr bwMode="auto">
          <a:xfrm>
            <a:off x="7512050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3</a:t>
            </a:r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990600" y="10668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CC00FF"/>
                </a:solidFill>
                <a:latin typeface="Arial" pitchFamily="34" charset="0"/>
              </a:rPr>
              <a:t>Tính 34% của 56.</a:t>
            </a:r>
          </a:p>
        </p:txBody>
      </p:sp>
      <p:sp>
        <p:nvSpPr>
          <p:cNvPr id="31790" name="Text Box 46"/>
          <p:cNvSpPr txBox="1">
            <a:spLocks noChangeArrowheads="1"/>
          </p:cNvSpPr>
          <p:nvPr/>
        </p:nvSpPr>
        <p:spPr bwMode="auto">
          <a:xfrm>
            <a:off x="609600" y="3429000"/>
            <a:ext cx="449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pitchFamily="34" charset="0"/>
              </a:rPr>
              <a:t>  Trên màn hình xuất hiện kết quả 19,04</a:t>
            </a: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5257800" y="2525713"/>
            <a:ext cx="762000" cy="795337"/>
            <a:chOff x="3216" y="1687"/>
            <a:chExt cx="480" cy="501"/>
          </a:xfrm>
        </p:grpSpPr>
        <p:sp>
          <p:nvSpPr>
            <p:cNvPr id="5184" name="AutoShape 48"/>
            <p:cNvSpPr>
              <a:spLocks noChangeArrowheads="1"/>
            </p:cNvSpPr>
            <p:nvPr/>
          </p:nvSpPr>
          <p:spPr bwMode="auto">
            <a:xfrm>
              <a:off x="3216" y="1996"/>
              <a:ext cx="384" cy="19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800">
                  <a:latin typeface="Arial" pitchFamily="34" charset="0"/>
                </a:rPr>
                <a:t>ON/C</a:t>
              </a:r>
            </a:p>
          </p:txBody>
        </p:sp>
        <p:sp>
          <p:nvSpPr>
            <p:cNvPr id="5185" name="Text Box 49"/>
            <p:cNvSpPr txBox="1">
              <a:spLocks noChangeArrowheads="1"/>
            </p:cNvSpPr>
            <p:nvPr/>
          </p:nvSpPr>
          <p:spPr bwMode="auto">
            <a:xfrm rot="2376341">
              <a:off x="3456" y="1687"/>
              <a:ext cx="24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>
                  <a:solidFill>
                    <a:srgbClr val="FF0000"/>
                  </a:solidFill>
                  <a:latin typeface="Arial" pitchFamily="34" charset="0"/>
                  <a:sym typeface="Wingdings" pitchFamily="2" charset="2"/>
                </a:rPr>
                <a:t></a:t>
              </a:r>
            </a:p>
          </p:txBody>
        </p:sp>
      </p:grpSp>
      <p:sp>
        <p:nvSpPr>
          <p:cNvPr id="31794" name="AutoShape 50"/>
          <p:cNvSpPr>
            <a:spLocks noChangeArrowheads="1"/>
          </p:cNvSpPr>
          <p:nvPr/>
        </p:nvSpPr>
        <p:spPr bwMode="auto">
          <a:xfrm>
            <a:off x="8248650" y="415290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x</a:t>
            </a:r>
          </a:p>
        </p:txBody>
      </p:sp>
      <p:sp>
        <p:nvSpPr>
          <p:cNvPr id="31795" name="AutoShape 51"/>
          <p:cNvSpPr>
            <a:spLocks noChangeArrowheads="1"/>
          </p:cNvSpPr>
          <p:nvPr/>
        </p:nvSpPr>
        <p:spPr bwMode="auto">
          <a:xfrm>
            <a:off x="6743700" y="415290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5</a:t>
            </a:r>
          </a:p>
        </p:txBody>
      </p:sp>
      <p:sp>
        <p:nvSpPr>
          <p:cNvPr id="31796" name="AutoShape 52"/>
          <p:cNvSpPr>
            <a:spLocks noChangeArrowheads="1"/>
          </p:cNvSpPr>
          <p:nvPr/>
        </p:nvSpPr>
        <p:spPr bwMode="auto">
          <a:xfrm>
            <a:off x="6005513" y="553402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3</a:t>
            </a:r>
          </a:p>
        </p:txBody>
      </p:sp>
      <p:sp>
        <p:nvSpPr>
          <p:cNvPr id="31797" name="AutoShape 53"/>
          <p:cNvSpPr>
            <a:spLocks noChangeArrowheads="1"/>
          </p:cNvSpPr>
          <p:nvPr/>
        </p:nvSpPr>
        <p:spPr bwMode="auto">
          <a:xfrm>
            <a:off x="5638800" y="194945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 0</a:t>
            </a:r>
          </a:p>
        </p:txBody>
      </p:sp>
      <p:sp>
        <p:nvSpPr>
          <p:cNvPr id="31798" name="AutoShape 54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 5</a:t>
            </a:r>
          </a:p>
        </p:txBody>
      </p:sp>
      <p:sp>
        <p:nvSpPr>
          <p:cNvPr id="31799" name="AutoShape 55"/>
          <p:cNvSpPr>
            <a:spLocks noChangeArrowheads="1"/>
          </p:cNvSpPr>
          <p:nvPr/>
        </p:nvSpPr>
        <p:spPr bwMode="auto">
          <a:xfrm>
            <a:off x="6000750" y="415290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4</a:t>
            </a:r>
          </a:p>
        </p:txBody>
      </p:sp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204788" y="19050"/>
            <a:ext cx="2960687" cy="10160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i="1">
                <a:solidFill>
                  <a:schemeClr val="bg1"/>
                </a:solidFill>
                <a:latin typeface="Arial" pitchFamily="34" charset="0"/>
              </a:rPr>
              <a:t>Ví dụ 2:</a:t>
            </a:r>
          </a:p>
        </p:txBody>
      </p:sp>
      <p:sp>
        <p:nvSpPr>
          <p:cNvPr id="5162" name="Text Box 57"/>
          <p:cNvSpPr txBox="1">
            <a:spLocks noChangeArrowheads="1"/>
          </p:cNvSpPr>
          <p:nvPr/>
        </p:nvSpPr>
        <p:spPr bwMode="auto">
          <a:xfrm>
            <a:off x="3662363" y="-41275"/>
            <a:ext cx="3870325" cy="7080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Sử dụng máy tính bỏ túi </a:t>
            </a:r>
          </a:p>
          <a:p>
            <a:r>
              <a:rPr lang="vi-VN" sz="2000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ể giải toán về tỉ số phần tr</a:t>
            </a:r>
            <a:r>
              <a:rPr lang="vi-VN" sz="2000">
                <a:solidFill>
                  <a:srgbClr val="0000FF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31803" name="AutoShape 59"/>
          <p:cNvSpPr>
            <a:spLocks noChangeArrowheads="1"/>
          </p:cNvSpPr>
          <p:nvPr/>
        </p:nvSpPr>
        <p:spPr bwMode="auto">
          <a:xfrm>
            <a:off x="381000" y="3429000"/>
            <a:ext cx="381000" cy="381000"/>
          </a:xfrm>
          <a:prstGeom prst="star5">
            <a:avLst/>
          </a:prstGeom>
          <a:solidFill>
            <a:srgbClr val="FFFF00"/>
          </a:solidFill>
          <a:ln w="38100" algn="ctr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Arial"/>
            </a:endParaRPr>
          </a:p>
        </p:txBody>
      </p:sp>
      <p:sp>
        <p:nvSpPr>
          <p:cNvPr id="31804" name="Text Box 60"/>
          <p:cNvSpPr txBox="1">
            <a:spLocks noChangeArrowheads="1"/>
          </p:cNvSpPr>
          <p:nvPr/>
        </p:nvSpPr>
        <p:spPr bwMode="auto">
          <a:xfrm>
            <a:off x="228600" y="4381500"/>
            <a:ext cx="480060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pitchFamily="34" charset="0"/>
              </a:rPr>
              <a:t>       Máy </a:t>
            </a:r>
            <a:r>
              <a:rPr lang="vi-VN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pitchFamily="34" charset="0"/>
              </a:rPr>
              <a:t>ã tính: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pitchFamily="34" charset="0"/>
              </a:rPr>
              <a:t>56 x 34% = 56 x 34 : 100 = 19,04</a:t>
            </a:r>
          </a:p>
        </p:txBody>
      </p:sp>
      <p:sp>
        <p:nvSpPr>
          <p:cNvPr id="31805" name="AutoShape 61"/>
          <p:cNvSpPr>
            <a:spLocks noChangeArrowheads="1"/>
          </p:cNvSpPr>
          <p:nvPr/>
        </p:nvSpPr>
        <p:spPr bwMode="auto">
          <a:xfrm>
            <a:off x="381000" y="4381500"/>
            <a:ext cx="381000" cy="381000"/>
          </a:xfrm>
          <a:prstGeom prst="star5">
            <a:avLst/>
          </a:prstGeom>
          <a:solidFill>
            <a:srgbClr val="FFFF00"/>
          </a:solidFill>
          <a:ln w="38100" algn="ctr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Arial"/>
            </a:endParaRPr>
          </a:p>
        </p:txBody>
      </p:sp>
      <p:sp>
        <p:nvSpPr>
          <p:cNvPr id="31806" name="Text Box 62"/>
          <p:cNvSpPr txBox="1">
            <a:spLocks noChangeArrowheads="1"/>
          </p:cNvSpPr>
          <p:nvPr/>
        </p:nvSpPr>
        <p:spPr bwMode="auto">
          <a:xfrm>
            <a:off x="623888" y="5562600"/>
            <a:ext cx="3244850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C00FF"/>
                </a:solidFill>
                <a:latin typeface="Arial" pitchFamily="34" charset="0"/>
              </a:rPr>
              <a:t>Vậy: 34% của 56 là 19,04.</a:t>
            </a:r>
          </a:p>
        </p:txBody>
      </p:sp>
      <p:sp>
        <p:nvSpPr>
          <p:cNvPr id="31807" name="AutoShape 63"/>
          <p:cNvSpPr>
            <a:spLocks noChangeArrowheads="1"/>
          </p:cNvSpPr>
          <p:nvPr/>
        </p:nvSpPr>
        <p:spPr bwMode="auto">
          <a:xfrm>
            <a:off x="7518400" y="415290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latin typeface="Arial" pitchFamily="34" charset="0"/>
                <a:sym typeface="Symbol" pitchFamily="18" charset="2"/>
              </a:rPr>
              <a:t>6</a:t>
            </a:r>
            <a:endParaRPr lang="en-US" sz="2800">
              <a:latin typeface="Arial" pitchFamily="34" charset="0"/>
            </a:endParaRPr>
          </a:p>
        </p:txBody>
      </p: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457200" y="2190750"/>
            <a:ext cx="4191000" cy="966788"/>
            <a:chOff x="288" y="1380"/>
            <a:chExt cx="2640" cy="609"/>
          </a:xfrm>
        </p:grpSpPr>
        <p:sp>
          <p:nvSpPr>
            <p:cNvPr id="5175" name="Text Box 39"/>
            <p:cNvSpPr txBox="1">
              <a:spLocks noChangeArrowheads="1"/>
            </p:cNvSpPr>
            <p:nvPr/>
          </p:nvSpPr>
          <p:spPr bwMode="auto">
            <a:xfrm>
              <a:off x="288" y="1380"/>
              <a:ext cx="26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Arial" pitchFamily="34" charset="0"/>
                </a:rPr>
                <a:t>      Lần l</a:t>
              </a:r>
              <a:r>
                <a:rPr lang="vi-VN">
                  <a:solidFill>
                    <a:srgbClr val="0000FF"/>
                  </a:solidFill>
                  <a:latin typeface="Arial" pitchFamily="34" charset="0"/>
                </a:rPr>
                <a:t>ư</a:t>
              </a:r>
              <a:r>
                <a:rPr lang="en-US">
                  <a:solidFill>
                    <a:srgbClr val="0000FF"/>
                  </a:solidFill>
                  <a:latin typeface="Arial" pitchFamily="34" charset="0"/>
                </a:rPr>
                <a:t>ợt bấm các nút</a:t>
              </a:r>
            </a:p>
          </p:txBody>
        </p:sp>
        <p:sp>
          <p:nvSpPr>
            <p:cNvPr id="31802" name="AutoShape 58"/>
            <p:cNvSpPr>
              <a:spLocks noChangeArrowheads="1"/>
            </p:cNvSpPr>
            <p:nvPr/>
          </p:nvSpPr>
          <p:spPr bwMode="auto">
            <a:xfrm>
              <a:off x="288" y="1392"/>
              <a:ext cx="240" cy="240"/>
            </a:xfrm>
            <a:prstGeom prst="star5">
              <a:avLst/>
            </a:prstGeom>
            <a:solidFill>
              <a:srgbClr val="FFFF00"/>
            </a:solidFill>
            <a:ln w="38100" algn="ctr">
              <a:solidFill>
                <a:srgbClr val="6600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Arial"/>
              </a:endParaRPr>
            </a:p>
          </p:txBody>
        </p:sp>
        <p:grpSp>
          <p:nvGrpSpPr>
            <p:cNvPr id="5177" name="Group 68"/>
            <p:cNvGrpSpPr>
              <a:grpSpLocks/>
            </p:cNvGrpSpPr>
            <p:nvPr/>
          </p:nvGrpSpPr>
          <p:grpSpPr bwMode="auto">
            <a:xfrm>
              <a:off x="687" y="1704"/>
              <a:ext cx="1953" cy="285"/>
              <a:chOff x="468" y="1704"/>
              <a:chExt cx="1953" cy="285"/>
            </a:xfrm>
          </p:grpSpPr>
          <p:sp>
            <p:nvSpPr>
              <p:cNvPr id="5178" name="AutoShape 41"/>
              <p:cNvSpPr>
                <a:spLocks noChangeArrowheads="1"/>
              </p:cNvSpPr>
              <p:nvPr/>
            </p:nvSpPr>
            <p:spPr bwMode="auto">
              <a:xfrm>
                <a:off x="801" y="1709"/>
                <a:ext cx="291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6</a:t>
                </a:r>
              </a:p>
            </p:txBody>
          </p:sp>
          <p:sp>
            <p:nvSpPr>
              <p:cNvPr id="5179" name="AutoShape 42"/>
              <p:cNvSpPr>
                <a:spLocks noChangeArrowheads="1"/>
              </p:cNvSpPr>
              <p:nvPr/>
            </p:nvSpPr>
            <p:spPr bwMode="auto">
              <a:xfrm>
                <a:off x="1466" y="1709"/>
                <a:ext cx="290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3</a:t>
                </a:r>
              </a:p>
            </p:txBody>
          </p:sp>
          <p:sp>
            <p:nvSpPr>
              <p:cNvPr id="5180" name="AutoShape 43"/>
              <p:cNvSpPr>
                <a:spLocks noChangeArrowheads="1"/>
              </p:cNvSpPr>
              <p:nvPr/>
            </p:nvSpPr>
            <p:spPr bwMode="auto">
              <a:xfrm>
                <a:off x="1798" y="1709"/>
                <a:ext cx="290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4</a:t>
                </a:r>
              </a:p>
            </p:txBody>
          </p:sp>
          <p:sp>
            <p:nvSpPr>
              <p:cNvPr id="5181" name="AutoShape 44"/>
              <p:cNvSpPr>
                <a:spLocks noChangeArrowheads="1"/>
              </p:cNvSpPr>
              <p:nvPr/>
            </p:nvSpPr>
            <p:spPr bwMode="auto">
              <a:xfrm>
                <a:off x="1133" y="1709"/>
                <a:ext cx="291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x</a:t>
                </a:r>
              </a:p>
            </p:txBody>
          </p:sp>
          <p:sp>
            <p:nvSpPr>
              <p:cNvPr id="5182" name="AutoShape 45"/>
              <p:cNvSpPr>
                <a:spLocks noChangeArrowheads="1"/>
              </p:cNvSpPr>
              <p:nvPr/>
            </p:nvSpPr>
            <p:spPr bwMode="auto">
              <a:xfrm>
                <a:off x="2130" y="1709"/>
                <a:ext cx="291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%</a:t>
                </a:r>
              </a:p>
            </p:txBody>
          </p:sp>
          <p:sp>
            <p:nvSpPr>
              <p:cNvPr id="5183" name="AutoShape 67"/>
              <p:cNvSpPr>
                <a:spLocks noChangeArrowheads="1"/>
              </p:cNvSpPr>
              <p:nvPr/>
            </p:nvSpPr>
            <p:spPr bwMode="auto">
              <a:xfrm>
                <a:off x="468" y="1704"/>
                <a:ext cx="291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5</a:t>
                </a:r>
              </a:p>
            </p:txBody>
          </p:sp>
        </p:grpSp>
      </p:grpSp>
      <p:sp>
        <p:nvSpPr>
          <p:cNvPr id="31814" name="AutoShape 70"/>
          <p:cNvSpPr>
            <a:spLocks noChangeArrowheads="1"/>
          </p:cNvSpPr>
          <p:nvPr/>
        </p:nvSpPr>
        <p:spPr bwMode="auto">
          <a:xfrm>
            <a:off x="5295900" y="415290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%</a:t>
            </a:r>
          </a:p>
        </p:txBody>
      </p:sp>
      <p:sp>
        <p:nvSpPr>
          <p:cNvPr id="31815" name="AutoShape 71"/>
          <p:cNvSpPr>
            <a:spLocks noChangeArrowheads="1"/>
          </p:cNvSpPr>
          <p:nvPr/>
        </p:nvSpPr>
        <p:spPr bwMode="auto">
          <a:xfrm>
            <a:off x="5638800" y="193675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56</a:t>
            </a:r>
          </a:p>
        </p:txBody>
      </p:sp>
      <p:sp>
        <p:nvSpPr>
          <p:cNvPr id="31816" name="AutoShape 72"/>
          <p:cNvSpPr>
            <a:spLocks noChangeArrowheads="1"/>
          </p:cNvSpPr>
          <p:nvPr/>
        </p:nvSpPr>
        <p:spPr bwMode="auto">
          <a:xfrm>
            <a:off x="5638800" y="193675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56</a:t>
            </a:r>
          </a:p>
        </p:txBody>
      </p:sp>
      <p:sp>
        <p:nvSpPr>
          <p:cNvPr id="31808" name="AutoShape 64"/>
          <p:cNvSpPr>
            <a:spLocks noChangeArrowheads="1"/>
          </p:cNvSpPr>
          <p:nvPr/>
        </p:nvSpPr>
        <p:spPr bwMode="auto">
          <a:xfrm>
            <a:off x="5638800" y="193675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 3</a:t>
            </a:r>
          </a:p>
        </p:txBody>
      </p:sp>
      <p:sp>
        <p:nvSpPr>
          <p:cNvPr id="31809" name="AutoShape 65"/>
          <p:cNvSpPr>
            <a:spLocks noChangeArrowheads="1"/>
          </p:cNvSpPr>
          <p:nvPr/>
        </p:nvSpPr>
        <p:spPr bwMode="auto">
          <a:xfrm>
            <a:off x="5638800" y="193675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34</a:t>
            </a:r>
          </a:p>
        </p:txBody>
      </p:sp>
      <p:sp>
        <p:nvSpPr>
          <p:cNvPr id="31810" name="AutoShape 66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19,04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38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1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1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1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6" grpId="1" animBg="1"/>
      <p:bldP spid="31747" grpId="0" animBg="1"/>
      <p:bldP spid="31747" grpId="1" animBg="1"/>
      <p:bldP spid="31781" grpId="0"/>
      <p:bldP spid="31790" grpId="0"/>
      <p:bldP spid="31794" grpId="0" animBg="1"/>
      <p:bldP spid="31795" grpId="0" animBg="1"/>
      <p:bldP spid="31796" grpId="0" animBg="1"/>
      <p:bldP spid="31797" grpId="0" animBg="1"/>
      <p:bldP spid="31798" grpId="0" animBg="1"/>
      <p:bldP spid="31799" grpId="0" animBg="1"/>
      <p:bldP spid="31800" grpId="0"/>
      <p:bldP spid="31804" grpId="0"/>
      <p:bldP spid="31806" grpId="0"/>
      <p:bldP spid="31807" grpId="0" animBg="1"/>
      <p:bldP spid="31815" grpId="0" animBg="1"/>
      <p:bldP spid="31816" grpId="0" animBg="1"/>
      <p:bldP spid="31809" grpId="0" animBg="1"/>
      <p:bldP spid="318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2438400"/>
            <a:ext cx="4419600" cy="892175"/>
          </a:xfrm>
          <a:prstGeom prst="rect">
            <a:avLst/>
          </a:prstGeom>
          <a:solidFill>
            <a:srgbClr val="FFCC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i="1" u="sng">
                <a:solidFill>
                  <a:srgbClr val="0000FF"/>
                </a:solidFill>
                <a:latin typeface="Arial" pitchFamily="34" charset="0"/>
              </a:rPr>
              <a:t>Cách tính:</a:t>
            </a:r>
          </a:p>
          <a:p>
            <a:r>
              <a:rPr lang="en-US" sz="2800" b="0">
                <a:solidFill>
                  <a:srgbClr val="339933"/>
                </a:solidFill>
                <a:latin typeface="Arial" pitchFamily="34" charset="0"/>
              </a:rPr>
              <a:t>78 : 65 x 100</a:t>
            </a: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990600" y="2895600"/>
            <a:ext cx="3429000" cy="2133600"/>
          </a:xfrm>
          <a:prstGeom prst="cloudCallout">
            <a:avLst>
              <a:gd name="adj1" fmla="val -30417"/>
              <a:gd name="adj2" fmla="val -105731"/>
            </a:avLst>
          </a:prstGeom>
          <a:solidFill>
            <a:srgbClr val="FFCCFF"/>
          </a:solidFill>
          <a:ln w="38100">
            <a:solidFill>
              <a:srgbClr val="660033"/>
            </a:solidFill>
            <a:round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Muốn tìm số </a:t>
            </a:r>
            <a:r>
              <a:rPr lang="vi-VN" sz="2800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 sz="2800">
                <a:solidFill>
                  <a:srgbClr val="0000FF"/>
                </a:solidFill>
                <a:latin typeface="Arial" pitchFamily="34" charset="0"/>
              </a:rPr>
              <a:t>ó ta làm thế nào?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7315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000" b="0">
              <a:latin typeface="Arial" pitchFamily="34" charset="0"/>
            </a:endParaRPr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5105400" y="914400"/>
            <a:ext cx="3886200" cy="5486400"/>
            <a:chOff x="3120" y="528"/>
            <a:chExt cx="2448" cy="3600"/>
          </a:xfrm>
        </p:grpSpPr>
        <p:grpSp>
          <p:nvGrpSpPr>
            <p:cNvPr id="6210" name="Group 6"/>
            <p:cNvGrpSpPr>
              <a:grpSpLocks/>
            </p:cNvGrpSpPr>
            <p:nvPr/>
          </p:nvGrpSpPr>
          <p:grpSpPr bwMode="auto">
            <a:xfrm>
              <a:off x="3120" y="528"/>
              <a:ext cx="2448" cy="3600"/>
              <a:chOff x="1632" y="550"/>
              <a:chExt cx="2448" cy="3600"/>
            </a:xfrm>
          </p:grpSpPr>
          <p:sp>
            <p:nvSpPr>
              <p:cNvPr id="6213" name="AutoShape 7"/>
              <p:cNvSpPr>
                <a:spLocks noChangeArrowheads="1"/>
              </p:cNvSpPr>
              <p:nvPr/>
            </p:nvSpPr>
            <p:spPr bwMode="auto">
              <a:xfrm>
                <a:off x="1632" y="550"/>
                <a:ext cx="2448" cy="3600"/>
              </a:xfrm>
              <a:prstGeom prst="roundRect">
                <a:avLst>
                  <a:gd name="adj" fmla="val 16667"/>
                </a:avLst>
              </a:prstGeom>
              <a:solidFill>
                <a:schemeClr val="folHlink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</a:endParaRPr>
              </a:p>
            </p:txBody>
          </p:sp>
          <p:sp>
            <p:nvSpPr>
              <p:cNvPr id="6214" name="AutoShape 8"/>
              <p:cNvSpPr>
                <a:spLocks noChangeArrowheads="1"/>
              </p:cNvSpPr>
              <p:nvPr/>
            </p:nvSpPr>
            <p:spPr bwMode="auto">
              <a:xfrm>
                <a:off x="1730" y="682"/>
                <a:ext cx="2256" cy="1152"/>
              </a:xfrm>
              <a:prstGeom prst="roundRect">
                <a:avLst>
                  <a:gd name="adj" fmla="val 16667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latin typeface="Arial" pitchFamily="34" charset="0"/>
                </a:endParaRPr>
              </a:p>
            </p:txBody>
          </p:sp>
        </p:grpSp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3284" y="698"/>
              <a:ext cx="528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defRPr/>
              </a:pPr>
              <a:r>
                <a:rPr lang="en-US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SHARP</a:t>
              </a:r>
            </a:p>
            <a:p>
              <a:pPr algn="l">
                <a:spcBef>
                  <a:spcPct val="50000"/>
                </a:spcBef>
                <a:defRPr/>
              </a:pPr>
              <a:r>
                <a:rPr lang="en-US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/>
                </a:rPr>
                <a:t>TK-340</a:t>
              </a:r>
            </a:p>
          </p:txBody>
        </p:sp>
        <p:sp>
          <p:nvSpPr>
            <p:cNvPr id="6212" name="AutoShape 10"/>
            <p:cNvSpPr>
              <a:spLocks noChangeArrowheads="1"/>
            </p:cNvSpPr>
            <p:nvPr/>
          </p:nvSpPr>
          <p:spPr bwMode="auto">
            <a:xfrm>
              <a:off x="4224" y="794"/>
              <a:ext cx="1008" cy="19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1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</a:endParaRPr>
            </a:p>
          </p:txBody>
        </p:sp>
      </p:grpSp>
      <p:sp>
        <p:nvSpPr>
          <p:cNvPr id="6150" name="AutoShape 11"/>
          <p:cNvSpPr>
            <a:spLocks noChangeArrowheads="1"/>
          </p:cNvSpPr>
          <p:nvPr/>
        </p:nvSpPr>
        <p:spPr bwMode="auto">
          <a:xfrm>
            <a:off x="5638800" y="1946275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</a:t>
            </a:r>
          </a:p>
        </p:txBody>
      </p:sp>
      <p:sp>
        <p:nvSpPr>
          <p:cNvPr id="6151" name="AutoShape 12"/>
          <p:cNvSpPr>
            <a:spLocks noChangeArrowheads="1"/>
          </p:cNvSpPr>
          <p:nvPr/>
        </p:nvSpPr>
        <p:spPr bwMode="auto">
          <a:xfrm>
            <a:off x="5257800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ON/C</a:t>
            </a:r>
          </a:p>
        </p:txBody>
      </p:sp>
      <p:sp>
        <p:nvSpPr>
          <p:cNvPr id="6152" name="AutoShape 13"/>
          <p:cNvSpPr>
            <a:spLocks noChangeArrowheads="1"/>
          </p:cNvSpPr>
          <p:nvPr/>
        </p:nvSpPr>
        <p:spPr bwMode="auto">
          <a:xfrm>
            <a:off x="5975350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R-CM</a:t>
            </a:r>
          </a:p>
        </p:txBody>
      </p:sp>
      <p:sp>
        <p:nvSpPr>
          <p:cNvPr id="6153" name="AutoShape 14"/>
          <p:cNvSpPr>
            <a:spLocks noChangeArrowheads="1"/>
          </p:cNvSpPr>
          <p:nvPr/>
        </p:nvSpPr>
        <p:spPr bwMode="auto">
          <a:xfrm>
            <a:off x="6721475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M+</a:t>
            </a:r>
          </a:p>
        </p:txBody>
      </p:sp>
      <p:sp>
        <p:nvSpPr>
          <p:cNvPr id="6154" name="AutoShape 15"/>
          <p:cNvSpPr>
            <a:spLocks noChangeArrowheads="1"/>
          </p:cNvSpPr>
          <p:nvPr/>
        </p:nvSpPr>
        <p:spPr bwMode="auto">
          <a:xfrm>
            <a:off x="7467600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M-</a:t>
            </a:r>
          </a:p>
        </p:txBody>
      </p:sp>
      <p:sp>
        <p:nvSpPr>
          <p:cNvPr id="6155" name="AutoShape 16"/>
          <p:cNvSpPr>
            <a:spLocks noChangeArrowheads="1"/>
          </p:cNvSpPr>
          <p:nvPr/>
        </p:nvSpPr>
        <p:spPr bwMode="auto">
          <a:xfrm>
            <a:off x="8213725" y="3013075"/>
            <a:ext cx="609600" cy="3048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Arial" pitchFamily="34" charset="0"/>
              </a:rPr>
              <a:t>OFF</a:t>
            </a:r>
          </a:p>
        </p:txBody>
      </p:sp>
      <p:sp>
        <p:nvSpPr>
          <p:cNvPr id="6156" name="AutoShape 17"/>
          <p:cNvSpPr>
            <a:spLocks noChangeArrowheads="1"/>
          </p:cNvSpPr>
          <p:nvPr/>
        </p:nvSpPr>
        <p:spPr bwMode="auto">
          <a:xfrm>
            <a:off x="5289550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+/-</a:t>
            </a:r>
          </a:p>
        </p:txBody>
      </p:sp>
      <p:sp>
        <p:nvSpPr>
          <p:cNvPr id="6157" name="AutoShape 18"/>
          <p:cNvSpPr>
            <a:spLocks noChangeArrowheads="1"/>
          </p:cNvSpPr>
          <p:nvPr/>
        </p:nvSpPr>
        <p:spPr bwMode="auto">
          <a:xfrm>
            <a:off x="8245475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latin typeface="Arial" pitchFamily="34" charset="0"/>
                <a:sym typeface="Symbol" pitchFamily="18" charset="2"/>
              </a:rPr>
              <a:t></a:t>
            </a:r>
            <a:endParaRPr lang="en-US" sz="2800">
              <a:latin typeface="Arial" pitchFamily="34" charset="0"/>
            </a:endParaRPr>
          </a:p>
        </p:txBody>
      </p:sp>
      <p:sp>
        <p:nvSpPr>
          <p:cNvPr id="6158" name="AutoShape 19"/>
          <p:cNvSpPr>
            <a:spLocks noChangeArrowheads="1"/>
          </p:cNvSpPr>
          <p:nvPr/>
        </p:nvSpPr>
        <p:spPr bwMode="auto">
          <a:xfrm>
            <a:off x="5289550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  <a:sym typeface="Symbol" pitchFamily="18" charset="2"/>
              </a:rPr>
              <a:t>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6159" name="AutoShape 20"/>
          <p:cNvSpPr>
            <a:spLocks noChangeArrowheads="1"/>
          </p:cNvSpPr>
          <p:nvPr/>
        </p:nvSpPr>
        <p:spPr bwMode="auto">
          <a:xfrm>
            <a:off x="8245475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x</a:t>
            </a:r>
          </a:p>
        </p:txBody>
      </p:sp>
      <p:sp>
        <p:nvSpPr>
          <p:cNvPr id="6160" name="AutoShape 21"/>
          <p:cNvSpPr>
            <a:spLocks noChangeArrowheads="1"/>
          </p:cNvSpPr>
          <p:nvPr/>
        </p:nvSpPr>
        <p:spPr bwMode="auto">
          <a:xfrm>
            <a:off x="5289550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  <a:sym typeface="Symbol" pitchFamily="18" charset="2"/>
              </a:rPr>
              <a:t>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6161" name="AutoShape 22"/>
          <p:cNvSpPr>
            <a:spLocks noChangeArrowheads="1"/>
          </p:cNvSpPr>
          <p:nvPr/>
        </p:nvSpPr>
        <p:spPr bwMode="auto">
          <a:xfrm>
            <a:off x="8245475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-</a:t>
            </a:r>
          </a:p>
        </p:txBody>
      </p:sp>
      <p:sp>
        <p:nvSpPr>
          <p:cNvPr id="6162" name="AutoShape 23"/>
          <p:cNvSpPr>
            <a:spLocks noChangeArrowheads="1"/>
          </p:cNvSpPr>
          <p:nvPr/>
        </p:nvSpPr>
        <p:spPr bwMode="auto">
          <a:xfrm>
            <a:off x="5289550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CE</a:t>
            </a:r>
          </a:p>
        </p:txBody>
      </p:sp>
      <p:sp>
        <p:nvSpPr>
          <p:cNvPr id="6163" name="AutoShape 24"/>
          <p:cNvSpPr>
            <a:spLocks noChangeArrowheads="1"/>
          </p:cNvSpPr>
          <p:nvPr/>
        </p:nvSpPr>
        <p:spPr bwMode="auto">
          <a:xfrm>
            <a:off x="6003925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0</a:t>
            </a:r>
          </a:p>
        </p:txBody>
      </p:sp>
      <p:sp>
        <p:nvSpPr>
          <p:cNvPr id="6164" name="AutoShape 25"/>
          <p:cNvSpPr>
            <a:spLocks noChangeArrowheads="1"/>
          </p:cNvSpPr>
          <p:nvPr/>
        </p:nvSpPr>
        <p:spPr bwMode="auto">
          <a:xfrm>
            <a:off x="6750050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.</a:t>
            </a:r>
          </a:p>
        </p:txBody>
      </p:sp>
      <p:sp>
        <p:nvSpPr>
          <p:cNvPr id="6165" name="AutoShape 26"/>
          <p:cNvSpPr>
            <a:spLocks noChangeArrowheads="1"/>
          </p:cNvSpPr>
          <p:nvPr/>
        </p:nvSpPr>
        <p:spPr bwMode="auto">
          <a:xfrm>
            <a:off x="7512050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=</a:t>
            </a:r>
          </a:p>
        </p:txBody>
      </p:sp>
      <p:sp>
        <p:nvSpPr>
          <p:cNvPr id="6166" name="AutoShape 27"/>
          <p:cNvSpPr>
            <a:spLocks noChangeArrowheads="1"/>
          </p:cNvSpPr>
          <p:nvPr/>
        </p:nvSpPr>
        <p:spPr bwMode="auto">
          <a:xfrm>
            <a:off x="8245475" y="55276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+</a:t>
            </a:r>
          </a:p>
        </p:txBody>
      </p:sp>
      <p:sp>
        <p:nvSpPr>
          <p:cNvPr id="6167" name="AutoShape 28"/>
          <p:cNvSpPr>
            <a:spLocks noChangeArrowheads="1"/>
          </p:cNvSpPr>
          <p:nvPr/>
        </p:nvSpPr>
        <p:spPr bwMode="auto">
          <a:xfrm>
            <a:off x="6003925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7</a:t>
            </a:r>
          </a:p>
        </p:txBody>
      </p:sp>
      <p:sp>
        <p:nvSpPr>
          <p:cNvPr id="6168" name="AutoShape 29"/>
          <p:cNvSpPr>
            <a:spLocks noChangeArrowheads="1"/>
          </p:cNvSpPr>
          <p:nvPr/>
        </p:nvSpPr>
        <p:spPr bwMode="auto">
          <a:xfrm>
            <a:off x="6750050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8</a:t>
            </a:r>
          </a:p>
        </p:txBody>
      </p:sp>
      <p:sp>
        <p:nvSpPr>
          <p:cNvPr id="6169" name="AutoShape 30"/>
          <p:cNvSpPr>
            <a:spLocks noChangeArrowheads="1"/>
          </p:cNvSpPr>
          <p:nvPr/>
        </p:nvSpPr>
        <p:spPr bwMode="auto">
          <a:xfrm>
            <a:off x="7512050" y="34702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9</a:t>
            </a:r>
          </a:p>
        </p:txBody>
      </p:sp>
      <p:sp>
        <p:nvSpPr>
          <p:cNvPr id="6170" name="AutoShape 31"/>
          <p:cNvSpPr>
            <a:spLocks noChangeArrowheads="1"/>
          </p:cNvSpPr>
          <p:nvPr/>
        </p:nvSpPr>
        <p:spPr bwMode="auto">
          <a:xfrm>
            <a:off x="6003925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4</a:t>
            </a:r>
          </a:p>
        </p:txBody>
      </p:sp>
      <p:sp>
        <p:nvSpPr>
          <p:cNvPr id="6171" name="AutoShape 32"/>
          <p:cNvSpPr>
            <a:spLocks noChangeArrowheads="1"/>
          </p:cNvSpPr>
          <p:nvPr/>
        </p:nvSpPr>
        <p:spPr bwMode="auto">
          <a:xfrm>
            <a:off x="6750050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5</a:t>
            </a:r>
          </a:p>
        </p:txBody>
      </p:sp>
      <p:sp>
        <p:nvSpPr>
          <p:cNvPr id="6172" name="AutoShape 33"/>
          <p:cNvSpPr>
            <a:spLocks noChangeArrowheads="1"/>
          </p:cNvSpPr>
          <p:nvPr/>
        </p:nvSpPr>
        <p:spPr bwMode="auto">
          <a:xfrm>
            <a:off x="7512050" y="41560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6</a:t>
            </a:r>
          </a:p>
        </p:txBody>
      </p:sp>
      <p:sp>
        <p:nvSpPr>
          <p:cNvPr id="6173" name="AutoShape 34"/>
          <p:cNvSpPr>
            <a:spLocks noChangeArrowheads="1"/>
          </p:cNvSpPr>
          <p:nvPr/>
        </p:nvSpPr>
        <p:spPr bwMode="auto">
          <a:xfrm>
            <a:off x="6003925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1</a:t>
            </a:r>
          </a:p>
        </p:txBody>
      </p:sp>
      <p:sp>
        <p:nvSpPr>
          <p:cNvPr id="6174" name="AutoShape 35"/>
          <p:cNvSpPr>
            <a:spLocks noChangeArrowheads="1"/>
          </p:cNvSpPr>
          <p:nvPr/>
        </p:nvSpPr>
        <p:spPr bwMode="auto">
          <a:xfrm>
            <a:off x="6750050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2</a:t>
            </a:r>
          </a:p>
        </p:txBody>
      </p:sp>
      <p:sp>
        <p:nvSpPr>
          <p:cNvPr id="6175" name="AutoShape 36"/>
          <p:cNvSpPr>
            <a:spLocks noChangeArrowheads="1"/>
          </p:cNvSpPr>
          <p:nvPr/>
        </p:nvSpPr>
        <p:spPr bwMode="auto">
          <a:xfrm>
            <a:off x="7512050" y="4841875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3</a:t>
            </a:r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457200" y="1066800"/>
            <a:ext cx="426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FF"/>
                </a:solidFill>
                <a:latin typeface="Arial" pitchFamily="34" charset="0"/>
              </a:rPr>
              <a:t>Tìm một số biết 65% của nó bằng 78.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609600" y="3429000"/>
            <a:ext cx="449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pitchFamily="34" charset="0"/>
              </a:rPr>
              <a:t>  Trên màn hình xuất hiện kết quả 19,04</a:t>
            </a: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5257800" y="2525713"/>
            <a:ext cx="762000" cy="795337"/>
            <a:chOff x="3216" y="1687"/>
            <a:chExt cx="480" cy="501"/>
          </a:xfrm>
        </p:grpSpPr>
        <p:sp>
          <p:nvSpPr>
            <p:cNvPr id="6208" name="AutoShape 40"/>
            <p:cNvSpPr>
              <a:spLocks noChangeArrowheads="1"/>
            </p:cNvSpPr>
            <p:nvPr/>
          </p:nvSpPr>
          <p:spPr bwMode="auto">
            <a:xfrm>
              <a:off x="3216" y="1996"/>
              <a:ext cx="384" cy="19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800">
                  <a:latin typeface="Arial" pitchFamily="34" charset="0"/>
                </a:rPr>
                <a:t>ON/C</a:t>
              </a:r>
            </a:p>
          </p:txBody>
        </p:sp>
        <p:sp>
          <p:nvSpPr>
            <p:cNvPr id="6209" name="Text Box 41"/>
            <p:cNvSpPr txBox="1">
              <a:spLocks noChangeArrowheads="1"/>
            </p:cNvSpPr>
            <p:nvPr/>
          </p:nvSpPr>
          <p:spPr bwMode="auto">
            <a:xfrm rot="2376341">
              <a:off x="3456" y="1687"/>
              <a:ext cx="24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>
                  <a:solidFill>
                    <a:srgbClr val="FF0000"/>
                  </a:solidFill>
                  <a:latin typeface="Arial" pitchFamily="34" charset="0"/>
                  <a:sym typeface="Wingdings" pitchFamily="2" charset="2"/>
                </a:rPr>
                <a:t></a:t>
              </a:r>
            </a:p>
          </p:txBody>
        </p:sp>
      </p:grpSp>
      <p:sp>
        <p:nvSpPr>
          <p:cNvPr id="32810" name="AutoShape 42"/>
          <p:cNvSpPr>
            <a:spLocks noChangeArrowheads="1"/>
          </p:cNvSpPr>
          <p:nvPr/>
        </p:nvSpPr>
        <p:spPr bwMode="auto">
          <a:xfrm>
            <a:off x="8248650" y="346710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÷</a:t>
            </a:r>
          </a:p>
        </p:txBody>
      </p:sp>
      <p:sp>
        <p:nvSpPr>
          <p:cNvPr id="32811" name="AutoShape 43"/>
          <p:cNvSpPr>
            <a:spLocks noChangeArrowheads="1"/>
          </p:cNvSpPr>
          <p:nvPr/>
        </p:nvSpPr>
        <p:spPr bwMode="auto">
          <a:xfrm>
            <a:off x="6007100" y="347345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7</a:t>
            </a:r>
          </a:p>
        </p:txBody>
      </p:sp>
      <p:sp>
        <p:nvSpPr>
          <p:cNvPr id="32812" name="AutoShape 44"/>
          <p:cNvSpPr>
            <a:spLocks noChangeArrowheads="1"/>
          </p:cNvSpPr>
          <p:nvPr/>
        </p:nvSpPr>
        <p:spPr bwMode="auto">
          <a:xfrm>
            <a:off x="7512050" y="415290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6</a:t>
            </a:r>
          </a:p>
        </p:txBody>
      </p:sp>
      <p:sp>
        <p:nvSpPr>
          <p:cNvPr id="32813" name="AutoShape 45"/>
          <p:cNvSpPr>
            <a:spLocks noChangeArrowheads="1"/>
          </p:cNvSpPr>
          <p:nvPr/>
        </p:nvSpPr>
        <p:spPr bwMode="auto">
          <a:xfrm>
            <a:off x="5638800" y="194945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 0</a:t>
            </a:r>
          </a:p>
        </p:txBody>
      </p:sp>
      <p:sp>
        <p:nvSpPr>
          <p:cNvPr id="32814" name="AutoShape 46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 7</a:t>
            </a:r>
          </a:p>
        </p:txBody>
      </p:sp>
      <p:sp>
        <p:nvSpPr>
          <p:cNvPr id="32815" name="AutoShape 47"/>
          <p:cNvSpPr>
            <a:spLocks noChangeArrowheads="1"/>
          </p:cNvSpPr>
          <p:nvPr/>
        </p:nvSpPr>
        <p:spPr bwMode="auto">
          <a:xfrm>
            <a:off x="6756400" y="415925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5</a:t>
            </a:r>
          </a:p>
        </p:txBody>
      </p:sp>
      <p:sp>
        <p:nvSpPr>
          <p:cNvPr id="32816" name="Text Box 48"/>
          <p:cNvSpPr txBox="1">
            <a:spLocks noChangeArrowheads="1"/>
          </p:cNvSpPr>
          <p:nvPr/>
        </p:nvSpPr>
        <p:spPr bwMode="auto">
          <a:xfrm>
            <a:off x="203200" y="19050"/>
            <a:ext cx="2960688" cy="10160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i="1">
                <a:solidFill>
                  <a:schemeClr val="bg1"/>
                </a:solidFill>
                <a:latin typeface="Arial" pitchFamily="34" charset="0"/>
              </a:rPr>
              <a:t>Ví dụ 3:</a:t>
            </a:r>
          </a:p>
        </p:txBody>
      </p:sp>
      <p:sp>
        <p:nvSpPr>
          <p:cNvPr id="6186" name="Text Box 49"/>
          <p:cNvSpPr txBox="1">
            <a:spLocks noChangeArrowheads="1"/>
          </p:cNvSpPr>
          <p:nvPr/>
        </p:nvSpPr>
        <p:spPr bwMode="auto">
          <a:xfrm>
            <a:off x="3662363" y="-41275"/>
            <a:ext cx="3870325" cy="7080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Sử dụng máy tính bỏ túi </a:t>
            </a:r>
          </a:p>
          <a:p>
            <a:r>
              <a:rPr lang="vi-VN" sz="2000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ể giải toán về tỉ số phần tr</a:t>
            </a:r>
            <a:r>
              <a:rPr lang="vi-VN" sz="2000">
                <a:solidFill>
                  <a:srgbClr val="0000FF"/>
                </a:solidFill>
                <a:latin typeface="Arial" pitchFamily="34" charset="0"/>
              </a:rPr>
              <a:t>ă</a:t>
            </a:r>
            <a:r>
              <a:rPr lang="en-US" sz="2000">
                <a:solidFill>
                  <a:srgbClr val="0000FF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32818" name="AutoShape 50"/>
          <p:cNvSpPr>
            <a:spLocks noChangeArrowheads="1"/>
          </p:cNvSpPr>
          <p:nvPr/>
        </p:nvSpPr>
        <p:spPr bwMode="auto">
          <a:xfrm>
            <a:off x="381000" y="3429000"/>
            <a:ext cx="381000" cy="381000"/>
          </a:xfrm>
          <a:prstGeom prst="star5">
            <a:avLst/>
          </a:prstGeom>
          <a:solidFill>
            <a:srgbClr val="FFFF00"/>
          </a:solidFill>
          <a:ln w="38100" algn="ctr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Arial"/>
            </a:endParaRPr>
          </a:p>
        </p:txBody>
      </p:sp>
      <p:sp>
        <p:nvSpPr>
          <p:cNvPr id="32819" name="Text Box 51"/>
          <p:cNvSpPr txBox="1">
            <a:spLocks noChangeArrowheads="1"/>
          </p:cNvSpPr>
          <p:nvPr/>
        </p:nvSpPr>
        <p:spPr bwMode="auto">
          <a:xfrm>
            <a:off x="228600" y="4381500"/>
            <a:ext cx="4800600" cy="9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pitchFamily="34" charset="0"/>
              </a:rPr>
              <a:t>       Máy </a:t>
            </a:r>
            <a:r>
              <a:rPr lang="vi-VN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>
                <a:solidFill>
                  <a:srgbClr val="0000FF"/>
                </a:solidFill>
                <a:latin typeface="Arial" pitchFamily="34" charset="0"/>
              </a:rPr>
              <a:t>ã tính: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pitchFamily="34" charset="0"/>
              </a:rPr>
              <a:t>78 : 65% = 78 : 65 x 100 = 120</a:t>
            </a:r>
          </a:p>
        </p:txBody>
      </p:sp>
      <p:sp>
        <p:nvSpPr>
          <p:cNvPr id="32820" name="AutoShape 52"/>
          <p:cNvSpPr>
            <a:spLocks noChangeArrowheads="1"/>
          </p:cNvSpPr>
          <p:nvPr/>
        </p:nvSpPr>
        <p:spPr bwMode="auto">
          <a:xfrm>
            <a:off x="381000" y="4381500"/>
            <a:ext cx="381000" cy="381000"/>
          </a:xfrm>
          <a:prstGeom prst="star5">
            <a:avLst/>
          </a:prstGeom>
          <a:solidFill>
            <a:srgbClr val="FFFF00"/>
          </a:solidFill>
          <a:ln w="38100" algn="ctr">
            <a:solidFill>
              <a:srgbClr val="66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>
              <a:latin typeface="Arial"/>
            </a:endParaRPr>
          </a:p>
        </p:txBody>
      </p:sp>
      <p:sp>
        <p:nvSpPr>
          <p:cNvPr id="32821" name="Text Box 53"/>
          <p:cNvSpPr txBox="1">
            <a:spLocks noChangeArrowheads="1"/>
          </p:cNvSpPr>
          <p:nvPr/>
        </p:nvSpPr>
        <p:spPr bwMode="auto">
          <a:xfrm>
            <a:off x="823913" y="5562600"/>
            <a:ext cx="2944812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C00FF"/>
                </a:solidFill>
                <a:latin typeface="Arial" pitchFamily="34" charset="0"/>
              </a:rPr>
              <a:t>Vậy: Số cần tìm là 120.</a:t>
            </a:r>
          </a:p>
        </p:txBody>
      </p:sp>
      <p:sp>
        <p:nvSpPr>
          <p:cNvPr id="32822" name="AutoShape 54"/>
          <p:cNvSpPr>
            <a:spLocks noChangeArrowheads="1"/>
          </p:cNvSpPr>
          <p:nvPr/>
        </p:nvSpPr>
        <p:spPr bwMode="auto">
          <a:xfrm>
            <a:off x="6756400" y="346710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latin typeface="Arial" pitchFamily="34" charset="0"/>
                <a:sym typeface="Symbol" pitchFamily="18" charset="2"/>
              </a:rPr>
              <a:t>8</a:t>
            </a:r>
            <a:endParaRPr lang="en-US" sz="2800">
              <a:latin typeface="Arial" pitchFamily="34" charset="0"/>
            </a:endParaRPr>
          </a:p>
        </p:txBody>
      </p: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457200" y="2190750"/>
            <a:ext cx="4191000" cy="966788"/>
            <a:chOff x="288" y="1380"/>
            <a:chExt cx="2640" cy="609"/>
          </a:xfrm>
        </p:grpSpPr>
        <p:sp>
          <p:nvSpPr>
            <p:cNvPr id="6199" name="Text Box 56"/>
            <p:cNvSpPr txBox="1">
              <a:spLocks noChangeArrowheads="1"/>
            </p:cNvSpPr>
            <p:nvPr/>
          </p:nvSpPr>
          <p:spPr bwMode="auto">
            <a:xfrm>
              <a:off x="288" y="1380"/>
              <a:ext cx="26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>
                  <a:solidFill>
                    <a:srgbClr val="0000FF"/>
                  </a:solidFill>
                  <a:latin typeface="Arial" pitchFamily="34" charset="0"/>
                </a:rPr>
                <a:t>      Lần l</a:t>
              </a:r>
              <a:r>
                <a:rPr lang="vi-VN">
                  <a:solidFill>
                    <a:srgbClr val="0000FF"/>
                  </a:solidFill>
                  <a:latin typeface="Arial" pitchFamily="34" charset="0"/>
                </a:rPr>
                <a:t>ư</a:t>
              </a:r>
              <a:r>
                <a:rPr lang="en-US">
                  <a:solidFill>
                    <a:srgbClr val="0000FF"/>
                  </a:solidFill>
                  <a:latin typeface="Arial" pitchFamily="34" charset="0"/>
                </a:rPr>
                <a:t>ợt bấm các nút</a:t>
              </a:r>
            </a:p>
          </p:txBody>
        </p:sp>
        <p:sp>
          <p:nvSpPr>
            <p:cNvPr id="32825" name="AutoShape 57"/>
            <p:cNvSpPr>
              <a:spLocks noChangeArrowheads="1"/>
            </p:cNvSpPr>
            <p:nvPr/>
          </p:nvSpPr>
          <p:spPr bwMode="auto">
            <a:xfrm>
              <a:off x="288" y="1392"/>
              <a:ext cx="240" cy="240"/>
            </a:xfrm>
            <a:prstGeom prst="star5">
              <a:avLst/>
            </a:prstGeom>
            <a:solidFill>
              <a:srgbClr val="FFFF00"/>
            </a:solidFill>
            <a:ln w="38100" algn="ctr">
              <a:solidFill>
                <a:srgbClr val="6600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000">
                <a:latin typeface="Arial"/>
              </a:endParaRPr>
            </a:p>
          </p:txBody>
        </p:sp>
        <p:grpSp>
          <p:nvGrpSpPr>
            <p:cNvPr id="6201" name="Group 58"/>
            <p:cNvGrpSpPr>
              <a:grpSpLocks/>
            </p:cNvGrpSpPr>
            <p:nvPr/>
          </p:nvGrpSpPr>
          <p:grpSpPr bwMode="auto">
            <a:xfrm>
              <a:off x="687" y="1704"/>
              <a:ext cx="1953" cy="285"/>
              <a:chOff x="468" y="1704"/>
              <a:chExt cx="1953" cy="285"/>
            </a:xfrm>
          </p:grpSpPr>
          <p:sp>
            <p:nvSpPr>
              <p:cNvPr id="6202" name="AutoShape 59"/>
              <p:cNvSpPr>
                <a:spLocks noChangeArrowheads="1"/>
              </p:cNvSpPr>
              <p:nvPr/>
            </p:nvSpPr>
            <p:spPr bwMode="auto">
              <a:xfrm>
                <a:off x="801" y="1709"/>
                <a:ext cx="291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8</a:t>
                </a:r>
              </a:p>
            </p:txBody>
          </p:sp>
          <p:sp>
            <p:nvSpPr>
              <p:cNvPr id="6203" name="AutoShape 60"/>
              <p:cNvSpPr>
                <a:spLocks noChangeArrowheads="1"/>
              </p:cNvSpPr>
              <p:nvPr/>
            </p:nvSpPr>
            <p:spPr bwMode="auto">
              <a:xfrm>
                <a:off x="1466" y="1709"/>
                <a:ext cx="290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6</a:t>
                </a:r>
              </a:p>
            </p:txBody>
          </p:sp>
          <p:sp>
            <p:nvSpPr>
              <p:cNvPr id="6204" name="AutoShape 61"/>
              <p:cNvSpPr>
                <a:spLocks noChangeArrowheads="1"/>
              </p:cNvSpPr>
              <p:nvPr/>
            </p:nvSpPr>
            <p:spPr bwMode="auto">
              <a:xfrm>
                <a:off x="1798" y="1709"/>
                <a:ext cx="290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5</a:t>
                </a:r>
              </a:p>
            </p:txBody>
          </p:sp>
          <p:sp>
            <p:nvSpPr>
              <p:cNvPr id="6205" name="AutoShape 62"/>
              <p:cNvSpPr>
                <a:spLocks noChangeArrowheads="1"/>
              </p:cNvSpPr>
              <p:nvPr/>
            </p:nvSpPr>
            <p:spPr bwMode="auto">
              <a:xfrm>
                <a:off x="1133" y="1709"/>
                <a:ext cx="291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÷</a:t>
                </a:r>
              </a:p>
            </p:txBody>
          </p:sp>
          <p:sp>
            <p:nvSpPr>
              <p:cNvPr id="6206" name="AutoShape 63"/>
              <p:cNvSpPr>
                <a:spLocks noChangeArrowheads="1"/>
              </p:cNvSpPr>
              <p:nvPr/>
            </p:nvSpPr>
            <p:spPr bwMode="auto">
              <a:xfrm>
                <a:off x="2130" y="1709"/>
                <a:ext cx="291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%</a:t>
                </a:r>
              </a:p>
            </p:txBody>
          </p:sp>
          <p:sp>
            <p:nvSpPr>
              <p:cNvPr id="6207" name="AutoShape 64"/>
              <p:cNvSpPr>
                <a:spLocks noChangeArrowheads="1"/>
              </p:cNvSpPr>
              <p:nvPr/>
            </p:nvSpPr>
            <p:spPr bwMode="auto">
              <a:xfrm>
                <a:off x="468" y="1704"/>
                <a:ext cx="291" cy="280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>
                    <a:latin typeface="Arial" pitchFamily="34" charset="0"/>
                  </a:rPr>
                  <a:t>7</a:t>
                </a:r>
              </a:p>
            </p:txBody>
          </p:sp>
        </p:grpSp>
      </p:grpSp>
      <p:sp>
        <p:nvSpPr>
          <p:cNvPr id="32833" name="AutoShape 65"/>
          <p:cNvSpPr>
            <a:spLocks noChangeArrowheads="1"/>
          </p:cNvSpPr>
          <p:nvPr/>
        </p:nvSpPr>
        <p:spPr bwMode="auto">
          <a:xfrm>
            <a:off x="5283200" y="4152900"/>
            <a:ext cx="533400" cy="533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latin typeface="Arial" pitchFamily="34" charset="0"/>
              </a:rPr>
              <a:t>%</a:t>
            </a:r>
          </a:p>
        </p:txBody>
      </p:sp>
      <p:sp>
        <p:nvSpPr>
          <p:cNvPr id="32834" name="AutoShape 66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78</a:t>
            </a:r>
          </a:p>
        </p:txBody>
      </p:sp>
      <p:sp>
        <p:nvSpPr>
          <p:cNvPr id="32835" name="AutoShape 67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78</a:t>
            </a:r>
          </a:p>
        </p:txBody>
      </p:sp>
      <p:sp>
        <p:nvSpPr>
          <p:cNvPr id="32836" name="AutoShape 68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  6</a:t>
            </a:r>
          </a:p>
        </p:txBody>
      </p:sp>
      <p:sp>
        <p:nvSpPr>
          <p:cNvPr id="32837" name="AutoShape 69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  65</a:t>
            </a:r>
          </a:p>
        </p:txBody>
      </p:sp>
      <p:sp>
        <p:nvSpPr>
          <p:cNvPr id="32838" name="AutoShape 70"/>
          <p:cNvSpPr>
            <a:spLocks noChangeArrowheads="1"/>
          </p:cNvSpPr>
          <p:nvPr/>
        </p:nvSpPr>
        <p:spPr bwMode="auto">
          <a:xfrm>
            <a:off x="5638800" y="1943100"/>
            <a:ext cx="2971800" cy="4572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800">
                <a:latin typeface="Arial" pitchFamily="34" charset="0"/>
              </a:rPr>
              <a:t>                     120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38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2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2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2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2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0" grpId="1" animBg="1"/>
      <p:bldP spid="32771" grpId="0" animBg="1"/>
      <p:bldP spid="32771" grpId="1" animBg="1"/>
      <p:bldP spid="32805" grpId="0"/>
      <p:bldP spid="32806" grpId="0"/>
      <p:bldP spid="32810" grpId="0" animBg="1"/>
      <p:bldP spid="32811" grpId="0" animBg="1"/>
      <p:bldP spid="32812" grpId="0" animBg="1"/>
      <p:bldP spid="32813" grpId="0" animBg="1"/>
      <p:bldP spid="32814" grpId="0" animBg="1"/>
      <p:bldP spid="32815" grpId="0" animBg="1"/>
      <p:bldP spid="32816" grpId="0"/>
      <p:bldP spid="32819" grpId="0"/>
      <p:bldP spid="32821" grpId="0"/>
      <p:bldP spid="32822" grpId="0" animBg="1"/>
      <p:bldP spid="32834" grpId="0" animBg="1"/>
      <p:bldP spid="32835" grpId="0" animBg="1"/>
      <p:bldP spid="32837" grpId="0" animBg="1"/>
      <p:bldP spid="328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2"/>
          <p:cNvSpPr txBox="1">
            <a:spLocks noChangeArrowheads="1"/>
          </p:cNvSpPr>
          <p:nvPr/>
        </p:nvSpPr>
        <p:spPr bwMode="auto">
          <a:xfrm>
            <a:off x="1588" y="-1588"/>
            <a:ext cx="3454400" cy="923926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Luyện tập</a:t>
            </a:r>
          </a:p>
        </p:txBody>
      </p:sp>
      <p:sp>
        <p:nvSpPr>
          <p:cNvPr id="24688" name="Text Box 112"/>
          <p:cNvSpPr txBox="1">
            <a:spLocks noChangeArrowheads="1"/>
          </p:cNvSpPr>
          <p:nvPr/>
        </p:nvSpPr>
        <p:spPr bwMode="auto">
          <a:xfrm>
            <a:off x="914400" y="1219200"/>
            <a:ext cx="8229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CC00FF"/>
                </a:solidFill>
                <a:latin typeface="Arial" pitchFamily="34" charset="0"/>
              </a:rPr>
              <a:t>Hãy dùng máy tính </a:t>
            </a:r>
            <a:r>
              <a:rPr lang="vi-VN">
                <a:solidFill>
                  <a:srgbClr val="CC00FF"/>
                </a:solidFill>
                <a:latin typeface="Arial" pitchFamily="34" charset="0"/>
              </a:rPr>
              <a:t>đ</a:t>
            </a:r>
            <a:r>
              <a:rPr lang="en-US">
                <a:solidFill>
                  <a:srgbClr val="CC00FF"/>
                </a:solidFill>
                <a:latin typeface="Arial" pitchFamily="34" charset="0"/>
              </a:rPr>
              <a:t>ể tính và </a:t>
            </a:r>
            <a:r>
              <a:rPr lang="vi-VN">
                <a:solidFill>
                  <a:srgbClr val="CC00FF"/>
                </a:solidFill>
                <a:latin typeface="Arial" pitchFamily="34" charset="0"/>
              </a:rPr>
              <a:t>đ</a:t>
            </a:r>
            <a:r>
              <a:rPr lang="en-US">
                <a:solidFill>
                  <a:srgbClr val="CC00FF"/>
                </a:solidFill>
                <a:latin typeface="Arial" pitchFamily="34" charset="0"/>
              </a:rPr>
              <a:t>iền kết quả vào cột thứ t</a:t>
            </a:r>
            <a:r>
              <a:rPr lang="vi-VN">
                <a:solidFill>
                  <a:srgbClr val="CC00FF"/>
                </a:solidFill>
                <a:latin typeface="Arial" pitchFamily="34" charset="0"/>
              </a:rPr>
              <a:t>ư</a:t>
            </a:r>
            <a:r>
              <a:rPr lang="en-US">
                <a:solidFill>
                  <a:srgbClr val="CC00FF"/>
                </a:solidFill>
                <a:latin typeface="Arial" pitchFamily="34" charset="0"/>
              </a:rPr>
              <a:t>:</a:t>
            </a:r>
          </a:p>
        </p:txBody>
      </p:sp>
      <p:graphicFrame>
        <p:nvGraphicFramePr>
          <p:cNvPr id="24720" name="Group 144"/>
          <p:cNvGraphicFramePr>
            <a:graphicFrameLocks noGrp="1"/>
          </p:cNvGraphicFramePr>
          <p:nvPr/>
        </p:nvGraphicFramePr>
        <p:xfrm>
          <a:off x="476250" y="2171700"/>
          <a:ext cx="7924800" cy="3260725"/>
        </p:xfrm>
        <a:graphic>
          <a:graphicData uri="http://schemas.openxmlformats.org/drawingml/2006/table">
            <a:tbl>
              <a:tblPr/>
              <a:tblGrid>
                <a:gridCol w="1716088"/>
                <a:gridCol w="1797050"/>
                <a:gridCol w="2124075"/>
                <a:gridCol w="2287587"/>
              </a:tblGrid>
              <a:tr h="82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Tr­êng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häc sinh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häc sinh n÷                                                   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TØ sè phÇn tr¨m häc sinh n÷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437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An Hµ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An H¶i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An D­¬ng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An S¬n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807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24706" name="Text Box 130"/>
          <p:cNvSpPr txBox="1">
            <a:spLocks noChangeArrowheads="1"/>
          </p:cNvSpPr>
          <p:nvPr/>
        </p:nvSpPr>
        <p:spPr bwMode="auto">
          <a:xfrm>
            <a:off x="6172200" y="30861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rgbClr val="FF00FF"/>
                </a:solidFill>
                <a:latin typeface="Arial" pitchFamily="34" charset="0"/>
              </a:rPr>
              <a:t>50,81699%</a:t>
            </a:r>
          </a:p>
        </p:txBody>
      </p:sp>
      <p:sp>
        <p:nvSpPr>
          <p:cNvPr id="24707" name="Text Box 131"/>
          <p:cNvSpPr txBox="1">
            <a:spLocks noChangeArrowheads="1"/>
          </p:cNvSpPr>
          <p:nvPr/>
        </p:nvSpPr>
        <p:spPr bwMode="auto">
          <a:xfrm>
            <a:off x="6400800" y="35814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  <a:latin typeface="Arial" pitchFamily="34" charset="0"/>
              </a:rPr>
              <a:t>50,86505%</a:t>
            </a:r>
          </a:p>
        </p:txBody>
      </p:sp>
      <p:sp>
        <p:nvSpPr>
          <p:cNvPr id="24708" name="Text Box 132"/>
          <p:cNvSpPr txBox="1">
            <a:spLocks noChangeArrowheads="1"/>
          </p:cNvSpPr>
          <p:nvPr/>
        </p:nvSpPr>
        <p:spPr bwMode="auto">
          <a:xfrm>
            <a:off x="6400800" y="4114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  <a:latin typeface="Arial" pitchFamily="34" charset="0"/>
              </a:rPr>
              <a:t>49,85994%</a:t>
            </a:r>
          </a:p>
        </p:txBody>
      </p:sp>
      <p:sp>
        <p:nvSpPr>
          <p:cNvPr id="24709" name="Text Box 133"/>
          <p:cNvSpPr txBox="1">
            <a:spLocks noChangeArrowheads="1"/>
          </p:cNvSpPr>
          <p:nvPr/>
        </p:nvSpPr>
        <p:spPr bwMode="auto">
          <a:xfrm>
            <a:off x="6400800" y="466725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  <a:latin typeface="Arial" pitchFamily="34" charset="0"/>
              </a:rPr>
              <a:t>49,56629%</a:t>
            </a:r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228600" y="1143000"/>
            <a:ext cx="693738" cy="777875"/>
            <a:chOff x="1415" y="1276"/>
            <a:chExt cx="266" cy="298"/>
          </a:xfrm>
        </p:grpSpPr>
        <p:grpSp>
          <p:nvGrpSpPr>
            <p:cNvPr id="7194" name="Group 83"/>
            <p:cNvGrpSpPr>
              <a:grpSpLocks/>
            </p:cNvGrpSpPr>
            <p:nvPr/>
          </p:nvGrpSpPr>
          <p:grpSpPr bwMode="auto">
            <a:xfrm>
              <a:off x="1415" y="1276"/>
              <a:ext cx="266" cy="298"/>
              <a:chOff x="1415" y="1276"/>
              <a:chExt cx="266" cy="298"/>
            </a:xfrm>
          </p:grpSpPr>
          <p:pic>
            <p:nvPicPr>
              <p:cNvPr id="7196" name="Picture 84" descr="Picture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434" y="1521"/>
                <a:ext cx="230" cy="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97" name="Oval 85"/>
              <p:cNvSpPr>
                <a:spLocks noChangeArrowheads="1"/>
              </p:cNvSpPr>
              <p:nvPr/>
            </p:nvSpPr>
            <p:spPr bwMode="gray">
              <a:xfrm flipH="1">
                <a:off x="1415" y="1276"/>
                <a:ext cx="266" cy="266"/>
              </a:xfrm>
              <a:prstGeom prst="ellipse">
                <a:avLst/>
              </a:prstGeom>
              <a:gradFill rotWithShape="0">
                <a:gsLst>
                  <a:gs pos="0">
                    <a:srgbClr val="FF9900"/>
                  </a:gs>
                  <a:gs pos="100000">
                    <a:srgbClr val="925800"/>
                  </a:gs>
                </a:gsLst>
                <a:path path="rect">
                  <a:fillToRect t="100000" r="100000"/>
                </a:path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98" name="Oval 86"/>
              <p:cNvSpPr>
                <a:spLocks noChangeArrowheads="1"/>
              </p:cNvSpPr>
              <p:nvPr/>
            </p:nvSpPr>
            <p:spPr bwMode="gray">
              <a:xfrm flipH="1">
                <a:off x="1422" y="1282"/>
                <a:ext cx="254" cy="254"/>
              </a:xfrm>
              <a:prstGeom prst="ellipse">
                <a:avLst/>
              </a:prstGeom>
              <a:gradFill rotWithShape="0">
                <a:gsLst>
                  <a:gs pos="0">
                    <a:srgbClr val="A26100"/>
                  </a:gs>
                  <a:gs pos="100000">
                    <a:srgbClr val="FF9900">
                      <a:alpha val="85001"/>
                    </a:srgbClr>
                  </a:gs>
                </a:gsLst>
                <a:lin ang="189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7199" name="Picture 87" descr="Picture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96" y="1278"/>
                <a:ext cx="17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195" name="Text Box 88"/>
            <p:cNvSpPr txBox="1">
              <a:spLocks noChangeArrowheads="1"/>
            </p:cNvSpPr>
            <p:nvPr/>
          </p:nvSpPr>
          <p:spPr bwMode="gray">
            <a:xfrm>
              <a:off x="1456" y="1292"/>
              <a:ext cx="158" cy="22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2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4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4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2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06" grpId="0"/>
      <p:bldP spid="24707" grpId="0"/>
      <p:bldP spid="247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88" y="-1588"/>
            <a:ext cx="3454400" cy="923926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Luyện tập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295400" y="1028700"/>
            <a:ext cx="99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CC00FF"/>
                </a:solidFill>
                <a:latin typeface="Arial" pitchFamily="34" charset="0"/>
              </a:rPr>
              <a:t>Nối:</a:t>
            </a:r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609600" y="952500"/>
            <a:ext cx="693738" cy="777875"/>
            <a:chOff x="1415" y="1276"/>
            <a:chExt cx="266" cy="298"/>
          </a:xfrm>
        </p:grpSpPr>
        <p:grpSp>
          <p:nvGrpSpPr>
            <p:cNvPr id="8242" name="Group 83"/>
            <p:cNvGrpSpPr>
              <a:grpSpLocks/>
            </p:cNvGrpSpPr>
            <p:nvPr/>
          </p:nvGrpSpPr>
          <p:grpSpPr bwMode="auto">
            <a:xfrm>
              <a:off x="1415" y="1276"/>
              <a:ext cx="266" cy="298"/>
              <a:chOff x="1415" y="1276"/>
              <a:chExt cx="266" cy="298"/>
            </a:xfrm>
          </p:grpSpPr>
          <p:pic>
            <p:nvPicPr>
              <p:cNvPr id="8244" name="Picture 84" descr="Picture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434" y="1521"/>
                <a:ext cx="230" cy="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245" name="Oval 85"/>
              <p:cNvSpPr>
                <a:spLocks noChangeArrowheads="1"/>
              </p:cNvSpPr>
              <p:nvPr/>
            </p:nvSpPr>
            <p:spPr bwMode="gray">
              <a:xfrm flipH="1">
                <a:off x="1415" y="1276"/>
                <a:ext cx="266" cy="266"/>
              </a:xfrm>
              <a:prstGeom prst="ellipse">
                <a:avLst/>
              </a:prstGeom>
              <a:gradFill rotWithShape="0">
                <a:gsLst>
                  <a:gs pos="0">
                    <a:srgbClr val="FF9900"/>
                  </a:gs>
                  <a:gs pos="100000">
                    <a:srgbClr val="925800"/>
                  </a:gs>
                </a:gsLst>
                <a:path path="rect">
                  <a:fillToRect t="100000" r="100000"/>
                </a:path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46" name="Oval 86"/>
              <p:cNvSpPr>
                <a:spLocks noChangeArrowheads="1"/>
              </p:cNvSpPr>
              <p:nvPr/>
            </p:nvSpPr>
            <p:spPr bwMode="gray">
              <a:xfrm flipH="1">
                <a:off x="1422" y="1282"/>
                <a:ext cx="254" cy="254"/>
              </a:xfrm>
              <a:prstGeom prst="ellipse">
                <a:avLst/>
              </a:prstGeom>
              <a:gradFill rotWithShape="0">
                <a:gsLst>
                  <a:gs pos="0">
                    <a:srgbClr val="A26100"/>
                  </a:gs>
                  <a:gs pos="100000">
                    <a:srgbClr val="FF9900">
                      <a:alpha val="85001"/>
                    </a:srgbClr>
                  </a:gs>
                </a:gsLst>
                <a:lin ang="189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8247" name="Picture 87" descr="Picture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96" y="1278"/>
                <a:ext cx="17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243" name="Text Box 88"/>
            <p:cNvSpPr txBox="1">
              <a:spLocks noChangeArrowheads="1"/>
            </p:cNvSpPr>
            <p:nvPr/>
          </p:nvSpPr>
          <p:spPr bwMode="gray">
            <a:xfrm>
              <a:off x="1456" y="1292"/>
              <a:ext cx="158" cy="22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2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sp>
        <p:nvSpPr>
          <p:cNvPr id="33825" name="Text Box 33"/>
          <p:cNvSpPr txBox="1">
            <a:spLocks noChangeArrowheads="1"/>
          </p:cNvSpPr>
          <p:nvPr/>
        </p:nvSpPr>
        <p:spPr bwMode="auto">
          <a:xfrm>
            <a:off x="1239838" y="1562100"/>
            <a:ext cx="6592887" cy="46196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pitchFamily="34" charset="0"/>
              </a:rPr>
              <a:t>Biết tỉ số phần tr</a:t>
            </a:r>
            <a:r>
              <a:rPr lang="vi-VN">
                <a:solidFill>
                  <a:srgbClr val="0000FF"/>
                </a:solidFill>
                <a:latin typeface="Arial" pitchFamily="34" charset="0"/>
              </a:rPr>
              <a:t>ă</a:t>
            </a:r>
            <a:r>
              <a:rPr lang="en-US">
                <a:solidFill>
                  <a:srgbClr val="0000FF"/>
                </a:solidFill>
                <a:latin typeface="Arial" pitchFamily="34" charset="0"/>
              </a:rPr>
              <a:t>m của gạo và thóc là 69%.</a:t>
            </a:r>
          </a:p>
        </p:txBody>
      </p: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1295400" y="2152650"/>
            <a:ext cx="2362200" cy="698500"/>
            <a:chOff x="816" y="1632"/>
            <a:chExt cx="1488" cy="440"/>
          </a:xfrm>
        </p:grpSpPr>
        <p:grpSp>
          <p:nvGrpSpPr>
            <p:cNvPr id="8233" name="Group 12"/>
            <p:cNvGrpSpPr>
              <a:grpSpLocks/>
            </p:cNvGrpSpPr>
            <p:nvPr/>
          </p:nvGrpSpPr>
          <p:grpSpPr bwMode="auto">
            <a:xfrm>
              <a:off x="816" y="1632"/>
              <a:ext cx="1488" cy="440"/>
              <a:chOff x="1997" y="1314"/>
              <a:chExt cx="1889" cy="1009"/>
            </a:xfrm>
          </p:grpSpPr>
          <p:grpSp>
            <p:nvGrpSpPr>
              <p:cNvPr id="8235" name="Group 13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8240" name="Oval 14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4182"/>
                    </a:gs>
                    <a:gs pos="100000">
                      <a:srgbClr val="0066CC"/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r" rtl="1">
                    <a:defRPr/>
                  </a:pPr>
                  <a:endParaRPr lang="en-US" sz="1600" b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8241" name="Oval 15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BC7F3"/>
                    </a:gs>
                    <a:gs pos="100000">
                      <a:srgbClr val="1D80E3"/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r" rtl="1"/>
                  <a:endParaRPr lang="en-US" sz="1600" b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236" name="Oval 16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37" name="Oval 17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alpha val="0"/>
                    </a:srgbClr>
                  </a:gs>
                  <a:gs pos="100000">
                    <a:srgbClr val="FFEDA6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38" name="Oval 18"/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rgbClr val="CAA200"/>
                  </a:gs>
                  <a:gs pos="100000">
                    <a:srgbClr val="FFCC00">
                      <a:alpha val="48000"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39" name="Oval 19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CC00">
                      <a:alpha val="37999"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234" name="Text Box 62"/>
            <p:cNvSpPr txBox="1">
              <a:spLocks noChangeArrowheads="1"/>
            </p:cNvSpPr>
            <p:nvPr/>
          </p:nvSpPr>
          <p:spPr bwMode="auto">
            <a:xfrm>
              <a:off x="1232" y="1668"/>
              <a:ext cx="575" cy="252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THÓC</a:t>
              </a:r>
            </a:p>
          </p:txBody>
        </p:sp>
      </p:grp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5105400" y="2152650"/>
            <a:ext cx="2362200" cy="698500"/>
            <a:chOff x="3216" y="1632"/>
            <a:chExt cx="1488" cy="440"/>
          </a:xfrm>
        </p:grpSpPr>
        <p:grpSp>
          <p:nvGrpSpPr>
            <p:cNvPr id="8224" name="Group 12"/>
            <p:cNvGrpSpPr>
              <a:grpSpLocks/>
            </p:cNvGrpSpPr>
            <p:nvPr/>
          </p:nvGrpSpPr>
          <p:grpSpPr bwMode="auto">
            <a:xfrm>
              <a:off x="3216" y="1632"/>
              <a:ext cx="1488" cy="440"/>
              <a:chOff x="1997" y="1314"/>
              <a:chExt cx="1889" cy="1009"/>
            </a:xfrm>
          </p:grpSpPr>
          <p:grpSp>
            <p:nvGrpSpPr>
              <p:cNvPr id="8226" name="Group 13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8231" name="Oval 14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4182"/>
                    </a:gs>
                    <a:gs pos="100000">
                      <a:srgbClr val="0066CC"/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r" rtl="1">
                    <a:defRPr/>
                  </a:pPr>
                  <a:endParaRPr lang="en-US" sz="1600" b="0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8232" name="Oval 15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BC7F3"/>
                    </a:gs>
                    <a:gs pos="100000">
                      <a:srgbClr val="1D80E3"/>
                    </a:gs>
                  </a:gsLst>
                  <a:lin ang="27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r" rtl="1"/>
                  <a:endParaRPr lang="en-US" sz="1600" b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227" name="Oval 16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28" name="Oval 17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alpha val="0"/>
                    </a:srgbClr>
                  </a:gs>
                  <a:gs pos="100000">
                    <a:srgbClr val="FFEDA6"/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29" name="Oval 18"/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rgbClr val="CAA200"/>
                  </a:gs>
                  <a:gs pos="100000">
                    <a:srgbClr val="FFCC00">
                      <a:alpha val="48000"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30" name="Oval 19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CC00">
                      <a:alpha val="37999"/>
                    </a:srgbClr>
                  </a:gs>
                </a:gsLst>
                <a:lin ang="27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225" name="Text Box 63"/>
            <p:cNvSpPr txBox="1">
              <a:spLocks noChangeArrowheads="1"/>
            </p:cNvSpPr>
            <p:nvPr/>
          </p:nvSpPr>
          <p:spPr bwMode="auto">
            <a:xfrm>
              <a:off x="3705" y="1668"/>
              <a:ext cx="484" cy="252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Arial" pitchFamily="34" charset="0"/>
                </a:rPr>
                <a:t>GẠO</a:t>
              </a:r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5295900" y="2971800"/>
            <a:ext cx="2095500" cy="3444875"/>
            <a:chOff x="3336" y="1872"/>
            <a:chExt cx="1320" cy="2170"/>
          </a:xfrm>
        </p:grpSpPr>
        <p:sp>
          <p:nvSpPr>
            <p:cNvPr id="8214" name="Rectangle 78"/>
            <p:cNvSpPr>
              <a:spLocks noChangeArrowheads="1"/>
            </p:cNvSpPr>
            <p:nvPr/>
          </p:nvSpPr>
          <p:spPr bwMode="auto">
            <a:xfrm>
              <a:off x="3348" y="3286"/>
              <a:ext cx="1248" cy="324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9900"/>
              </a:solidFill>
              <a:miter lim="800000"/>
              <a:headEnd/>
              <a:tailEnd/>
            </a:ln>
            <a:effectLst>
              <a:prstShdw prst="shdw17" dist="17961" dir="2700000">
                <a:srgbClr val="995C00"/>
              </a:prstShdw>
            </a:effectLst>
          </p:spPr>
          <p:txBody>
            <a:bodyPr wrap="none"/>
            <a:lstStyle/>
            <a:p>
              <a:pPr algn="l">
                <a:lnSpc>
                  <a:spcPct val="150000"/>
                </a:lnSpc>
              </a:pPr>
              <a:endParaRPr lang="en-US">
                <a:solidFill>
                  <a:srgbClr val="A50021"/>
                </a:solidFill>
                <a:latin typeface="Arial" pitchFamily="34" charset="0"/>
              </a:endParaRPr>
            </a:p>
          </p:txBody>
        </p:sp>
        <p:sp>
          <p:nvSpPr>
            <p:cNvPr id="8215" name="Text Box 83"/>
            <p:cNvSpPr txBox="1">
              <a:spLocks noChangeArrowheads="1"/>
            </p:cNvSpPr>
            <p:nvPr/>
          </p:nvSpPr>
          <p:spPr bwMode="auto">
            <a:xfrm>
              <a:off x="3456" y="3264"/>
              <a:ext cx="11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rgbClr val="CC00CC"/>
                  </a:solidFill>
                  <a:latin typeface="Arial" pitchFamily="34" charset="0"/>
                </a:rPr>
                <a:t>103,5 </a:t>
              </a:r>
              <a:r>
                <a:rPr lang="en-US" sz="2800" b="0">
                  <a:solidFill>
                    <a:srgbClr val="CC00CC"/>
                  </a:solidFill>
                  <a:latin typeface="Arial" pitchFamily="34" charset="0"/>
                </a:rPr>
                <a:t>kg</a:t>
              </a:r>
            </a:p>
          </p:txBody>
        </p:sp>
        <p:sp>
          <p:nvSpPr>
            <p:cNvPr id="8216" name="Rectangle 86"/>
            <p:cNvSpPr>
              <a:spLocks noChangeArrowheads="1"/>
            </p:cNvSpPr>
            <p:nvPr/>
          </p:nvSpPr>
          <p:spPr bwMode="auto">
            <a:xfrm>
              <a:off x="3348" y="3718"/>
              <a:ext cx="1248" cy="324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9900"/>
              </a:solidFill>
              <a:miter lim="800000"/>
              <a:headEnd/>
              <a:tailEnd/>
            </a:ln>
            <a:effectLst>
              <a:prstShdw prst="shdw17" dist="17961" dir="2700000">
                <a:srgbClr val="995C00"/>
              </a:prstShdw>
            </a:effectLst>
          </p:spPr>
          <p:txBody>
            <a:bodyPr wrap="none"/>
            <a:lstStyle/>
            <a:p>
              <a:pPr algn="l">
                <a:lnSpc>
                  <a:spcPct val="150000"/>
                </a:lnSpc>
              </a:pPr>
              <a:endParaRPr lang="en-US">
                <a:solidFill>
                  <a:srgbClr val="A50021"/>
                </a:solidFill>
                <a:latin typeface="Arial" pitchFamily="34" charset="0"/>
              </a:endParaRPr>
            </a:p>
          </p:txBody>
        </p:sp>
        <p:sp>
          <p:nvSpPr>
            <p:cNvPr id="8217" name="Text Box 87"/>
            <p:cNvSpPr txBox="1">
              <a:spLocks noChangeArrowheads="1"/>
            </p:cNvSpPr>
            <p:nvPr/>
          </p:nvSpPr>
          <p:spPr bwMode="auto">
            <a:xfrm>
              <a:off x="3456" y="3696"/>
              <a:ext cx="11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rgbClr val="CC00CC"/>
                  </a:solidFill>
                  <a:latin typeface="Arial" pitchFamily="34" charset="0"/>
                </a:rPr>
                <a:t>86,25 </a:t>
              </a:r>
              <a:r>
                <a:rPr lang="en-US" sz="2800" b="0">
                  <a:solidFill>
                    <a:srgbClr val="CC00CC"/>
                  </a:solidFill>
                  <a:latin typeface="Arial" pitchFamily="34" charset="0"/>
                </a:rPr>
                <a:t>kg</a:t>
              </a:r>
            </a:p>
          </p:txBody>
        </p:sp>
        <p:sp>
          <p:nvSpPr>
            <p:cNvPr id="8218" name="Rectangle 88"/>
            <p:cNvSpPr>
              <a:spLocks noChangeArrowheads="1"/>
            </p:cNvSpPr>
            <p:nvPr/>
          </p:nvSpPr>
          <p:spPr bwMode="auto">
            <a:xfrm>
              <a:off x="3336" y="2835"/>
              <a:ext cx="1248" cy="324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9900"/>
              </a:solidFill>
              <a:miter lim="800000"/>
              <a:headEnd/>
              <a:tailEnd/>
            </a:ln>
            <a:effectLst>
              <a:prstShdw prst="shdw17" dist="17961" dir="2700000">
                <a:srgbClr val="995C00"/>
              </a:prstShdw>
            </a:effectLst>
          </p:spPr>
          <p:txBody>
            <a:bodyPr wrap="none"/>
            <a:lstStyle/>
            <a:p>
              <a:pPr algn="l">
                <a:lnSpc>
                  <a:spcPct val="150000"/>
                </a:lnSpc>
              </a:pPr>
              <a:endParaRPr lang="en-US">
                <a:solidFill>
                  <a:srgbClr val="A50021"/>
                </a:solidFill>
                <a:latin typeface="Arial" pitchFamily="34" charset="0"/>
              </a:endParaRPr>
            </a:p>
          </p:txBody>
        </p:sp>
        <p:sp>
          <p:nvSpPr>
            <p:cNvPr id="8219" name="Text Box 89"/>
            <p:cNvSpPr txBox="1">
              <a:spLocks noChangeArrowheads="1"/>
            </p:cNvSpPr>
            <p:nvPr/>
          </p:nvSpPr>
          <p:spPr bwMode="auto">
            <a:xfrm>
              <a:off x="3504" y="2813"/>
              <a:ext cx="11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rgbClr val="CC00CC"/>
                  </a:solidFill>
                  <a:latin typeface="Arial" pitchFamily="34" charset="0"/>
                </a:rPr>
                <a:t>75,9 </a:t>
              </a:r>
              <a:r>
                <a:rPr lang="en-US" sz="2800" b="0">
                  <a:solidFill>
                    <a:srgbClr val="CC00CC"/>
                  </a:solidFill>
                  <a:latin typeface="Arial" pitchFamily="34" charset="0"/>
                </a:rPr>
                <a:t>kg</a:t>
              </a:r>
            </a:p>
          </p:txBody>
        </p:sp>
        <p:sp>
          <p:nvSpPr>
            <p:cNvPr id="8220" name="Rectangle 90"/>
            <p:cNvSpPr>
              <a:spLocks noChangeArrowheads="1"/>
            </p:cNvSpPr>
            <p:nvPr/>
          </p:nvSpPr>
          <p:spPr bwMode="auto">
            <a:xfrm>
              <a:off x="3348" y="2374"/>
              <a:ext cx="1248" cy="324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9900"/>
              </a:solidFill>
              <a:miter lim="800000"/>
              <a:headEnd/>
              <a:tailEnd/>
            </a:ln>
            <a:effectLst>
              <a:prstShdw prst="shdw17" dist="17961" dir="2700000">
                <a:srgbClr val="995C00"/>
              </a:prstShdw>
            </a:effectLst>
          </p:spPr>
          <p:txBody>
            <a:bodyPr wrap="none"/>
            <a:lstStyle/>
            <a:p>
              <a:pPr algn="l">
                <a:lnSpc>
                  <a:spcPct val="150000"/>
                </a:lnSpc>
              </a:pPr>
              <a:endParaRPr lang="en-US">
                <a:solidFill>
                  <a:srgbClr val="A50021"/>
                </a:solidFill>
                <a:latin typeface="Arial" pitchFamily="34" charset="0"/>
              </a:endParaRPr>
            </a:p>
          </p:txBody>
        </p:sp>
        <p:sp>
          <p:nvSpPr>
            <p:cNvPr id="8221" name="Text Box 91"/>
            <p:cNvSpPr txBox="1">
              <a:spLocks noChangeArrowheads="1"/>
            </p:cNvSpPr>
            <p:nvPr/>
          </p:nvSpPr>
          <p:spPr bwMode="auto">
            <a:xfrm>
              <a:off x="3456" y="2352"/>
              <a:ext cx="115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rgbClr val="CC00CC"/>
                  </a:solidFill>
                  <a:latin typeface="Arial" pitchFamily="34" charset="0"/>
                </a:rPr>
                <a:t>105,3 </a:t>
              </a:r>
              <a:r>
                <a:rPr lang="en-US" sz="2800" b="0">
                  <a:solidFill>
                    <a:srgbClr val="CC00CC"/>
                  </a:solidFill>
                  <a:latin typeface="Arial" pitchFamily="34" charset="0"/>
                </a:rPr>
                <a:t>kg</a:t>
              </a:r>
            </a:p>
          </p:txBody>
        </p:sp>
        <p:sp>
          <p:nvSpPr>
            <p:cNvPr id="8222" name="Rectangle 92"/>
            <p:cNvSpPr>
              <a:spLocks noChangeArrowheads="1"/>
            </p:cNvSpPr>
            <p:nvPr/>
          </p:nvSpPr>
          <p:spPr bwMode="auto">
            <a:xfrm>
              <a:off x="3347" y="1894"/>
              <a:ext cx="1261" cy="303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rgbClr val="FF9900"/>
              </a:solidFill>
              <a:miter lim="800000"/>
              <a:headEnd/>
              <a:tailEnd/>
            </a:ln>
            <a:effectLst>
              <a:prstShdw prst="shdw17" dist="17961" dir="2700000">
                <a:srgbClr val="995C00"/>
              </a:prstShdw>
            </a:effectLst>
          </p:spPr>
          <p:txBody>
            <a:bodyPr wrap="none"/>
            <a:lstStyle/>
            <a:p>
              <a:pPr algn="l">
                <a:lnSpc>
                  <a:spcPct val="150000"/>
                </a:lnSpc>
              </a:pPr>
              <a:endParaRPr lang="en-US">
                <a:solidFill>
                  <a:srgbClr val="A50021"/>
                </a:solidFill>
                <a:latin typeface="Arial" pitchFamily="34" charset="0"/>
              </a:endParaRPr>
            </a:p>
          </p:txBody>
        </p:sp>
        <p:sp>
          <p:nvSpPr>
            <p:cNvPr id="8223" name="Text Box 93"/>
            <p:cNvSpPr txBox="1">
              <a:spLocks noChangeArrowheads="1"/>
            </p:cNvSpPr>
            <p:nvPr/>
          </p:nvSpPr>
          <p:spPr bwMode="auto">
            <a:xfrm>
              <a:off x="3456" y="1872"/>
              <a:ext cx="116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>
                  <a:solidFill>
                    <a:srgbClr val="CC00CC"/>
                  </a:solidFill>
                  <a:latin typeface="Arial" pitchFamily="34" charset="0"/>
                </a:rPr>
                <a:t>60,72 </a:t>
              </a:r>
              <a:r>
                <a:rPr lang="en-US" sz="2800" b="0">
                  <a:solidFill>
                    <a:srgbClr val="CC00CC"/>
                  </a:solidFill>
                  <a:latin typeface="Arial" pitchFamily="34" charset="0"/>
                </a:rPr>
                <a:t>kg</a:t>
              </a:r>
            </a:p>
          </p:txBody>
        </p:sp>
      </p:grpSp>
      <p:grpSp>
        <p:nvGrpSpPr>
          <p:cNvPr id="11" name="Group 97"/>
          <p:cNvGrpSpPr>
            <a:grpSpLocks/>
          </p:cNvGrpSpPr>
          <p:nvPr/>
        </p:nvGrpSpPr>
        <p:grpSpPr bwMode="auto">
          <a:xfrm>
            <a:off x="1371600" y="3124200"/>
            <a:ext cx="1941513" cy="3176588"/>
            <a:chOff x="864" y="1968"/>
            <a:chExt cx="1223" cy="2001"/>
          </a:xfrm>
        </p:grpSpPr>
        <p:sp>
          <p:nvSpPr>
            <p:cNvPr id="8206" name="AutoShape 67"/>
            <p:cNvSpPr>
              <a:spLocks noChangeArrowheads="1"/>
            </p:cNvSpPr>
            <p:nvPr/>
          </p:nvSpPr>
          <p:spPr bwMode="auto">
            <a:xfrm>
              <a:off x="864" y="2496"/>
              <a:ext cx="1200" cy="384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7A5C"/>
              </a:prstShdw>
            </a:effectLst>
          </p:spPr>
          <p:txBody>
            <a:bodyPr wrap="none" anchor="ctr"/>
            <a:lstStyle/>
            <a:p>
              <a:endParaRPr lang="en-US" sz="2000">
                <a:latin typeface="Arial" pitchFamily="34" charset="0"/>
              </a:endParaRPr>
            </a:p>
          </p:txBody>
        </p:sp>
        <p:sp>
          <p:nvSpPr>
            <p:cNvPr id="8207" name="AutoShape 68"/>
            <p:cNvSpPr>
              <a:spLocks noChangeArrowheads="1"/>
            </p:cNvSpPr>
            <p:nvPr/>
          </p:nvSpPr>
          <p:spPr bwMode="auto">
            <a:xfrm>
              <a:off x="864" y="3045"/>
              <a:ext cx="1200" cy="384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7A5C"/>
              </a:prstShdw>
            </a:effectLst>
          </p:spPr>
          <p:txBody>
            <a:bodyPr wrap="none" anchor="ctr"/>
            <a:lstStyle/>
            <a:p>
              <a:endParaRPr lang="en-US" sz="2000">
                <a:latin typeface="Arial" pitchFamily="34" charset="0"/>
              </a:endParaRPr>
            </a:p>
          </p:txBody>
        </p:sp>
        <p:sp>
          <p:nvSpPr>
            <p:cNvPr id="8208" name="AutoShape 69"/>
            <p:cNvSpPr>
              <a:spLocks noChangeArrowheads="1"/>
            </p:cNvSpPr>
            <p:nvPr/>
          </p:nvSpPr>
          <p:spPr bwMode="auto">
            <a:xfrm>
              <a:off x="864" y="1968"/>
              <a:ext cx="1200" cy="384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7A5C"/>
              </a:prstShdw>
            </a:effectLst>
          </p:spPr>
          <p:txBody>
            <a:bodyPr wrap="none" anchor="ctr"/>
            <a:lstStyle/>
            <a:p>
              <a:endParaRPr lang="en-US" sz="2000">
                <a:latin typeface="Arial" pitchFamily="34" charset="0"/>
              </a:endParaRPr>
            </a:p>
          </p:txBody>
        </p:sp>
        <p:sp>
          <p:nvSpPr>
            <p:cNvPr id="8209" name="Rectangle 70"/>
            <p:cNvSpPr>
              <a:spLocks noChangeArrowheads="1"/>
            </p:cNvSpPr>
            <p:nvPr/>
          </p:nvSpPr>
          <p:spPr bwMode="auto">
            <a:xfrm>
              <a:off x="1093" y="1968"/>
              <a:ext cx="81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2800">
                  <a:solidFill>
                    <a:srgbClr val="339933"/>
                  </a:solidFill>
                  <a:latin typeface="Arial" pitchFamily="34" charset="0"/>
                </a:rPr>
                <a:t>150kg  </a:t>
              </a:r>
            </a:p>
          </p:txBody>
        </p:sp>
        <p:sp>
          <p:nvSpPr>
            <p:cNvPr id="8210" name="Rectangle 71"/>
            <p:cNvSpPr>
              <a:spLocks noChangeArrowheads="1"/>
            </p:cNvSpPr>
            <p:nvPr/>
          </p:nvSpPr>
          <p:spPr bwMode="auto">
            <a:xfrm>
              <a:off x="1088" y="2507"/>
              <a:ext cx="76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2800">
                  <a:solidFill>
                    <a:srgbClr val="339933"/>
                  </a:solidFill>
                  <a:latin typeface="Arial" pitchFamily="34" charset="0"/>
                </a:rPr>
                <a:t>125kg</a:t>
              </a:r>
            </a:p>
          </p:txBody>
        </p:sp>
        <p:sp>
          <p:nvSpPr>
            <p:cNvPr id="8211" name="Rectangle 72"/>
            <p:cNvSpPr>
              <a:spLocks noChangeArrowheads="1"/>
            </p:cNvSpPr>
            <p:nvPr/>
          </p:nvSpPr>
          <p:spPr bwMode="auto">
            <a:xfrm>
              <a:off x="1081" y="3023"/>
              <a:ext cx="775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2800">
                  <a:solidFill>
                    <a:srgbClr val="339933"/>
                  </a:solidFill>
                  <a:latin typeface="Arial" pitchFamily="34" charset="0"/>
                </a:rPr>
                <a:t>110kg</a:t>
              </a:r>
            </a:p>
          </p:txBody>
        </p:sp>
        <p:sp>
          <p:nvSpPr>
            <p:cNvPr id="8212" name="AutoShape 95"/>
            <p:cNvSpPr>
              <a:spLocks noChangeArrowheads="1"/>
            </p:cNvSpPr>
            <p:nvPr/>
          </p:nvSpPr>
          <p:spPr bwMode="auto">
            <a:xfrm>
              <a:off x="887" y="3574"/>
              <a:ext cx="1200" cy="384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997A5C"/>
              </a:prstShdw>
            </a:effectLst>
          </p:spPr>
          <p:txBody>
            <a:bodyPr wrap="none" anchor="ctr"/>
            <a:lstStyle/>
            <a:p>
              <a:endParaRPr lang="en-US" sz="2000">
                <a:latin typeface="Arial" pitchFamily="34" charset="0"/>
              </a:endParaRPr>
            </a:p>
          </p:txBody>
        </p:sp>
        <p:sp>
          <p:nvSpPr>
            <p:cNvPr id="8213" name="Rectangle 96"/>
            <p:cNvSpPr>
              <a:spLocks noChangeArrowheads="1"/>
            </p:cNvSpPr>
            <p:nvPr/>
          </p:nvSpPr>
          <p:spPr bwMode="auto">
            <a:xfrm>
              <a:off x="1193" y="3552"/>
              <a:ext cx="775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2800">
                  <a:solidFill>
                    <a:srgbClr val="339933"/>
                  </a:solidFill>
                  <a:latin typeface="Arial" pitchFamily="34" charset="0"/>
                </a:rPr>
                <a:t>88kg</a:t>
              </a:r>
            </a:p>
          </p:txBody>
        </p:sp>
      </p:grpSp>
      <p:sp>
        <p:nvSpPr>
          <p:cNvPr id="33890" name="Line 98"/>
          <p:cNvSpPr>
            <a:spLocks noChangeShapeType="1"/>
          </p:cNvSpPr>
          <p:nvPr/>
        </p:nvSpPr>
        <p:spPr bwMode="auto">
          <a:xfrm>
            <a:off x="3352800" y="3429000"/>
            <a:ext cx="1905000" cy="20574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91" name="Line 99"/>
          <p:cNvSpPr>
            <a:spLocks noChangeShapeType="1"/>
          </p:cNvSpPr>
          <p:nvPr/>
        </p:nvSpPr>
        <p:spPr bwMode="auto">
          <a:xfrm>
            <a:off x="3352800" y="4343400"/>
            <a:ext cx="1828800" cy="18288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92" name="Line 100"/>
          <p:cNvSpPr>
            <a:spLocks noChangeShapeType="1"/>
          </p:cNvSpPr>
          <p:nvPr/>
        </p:nvSpPr>
        <p:spPr bwMode="auto">
          <a:xfrm flipV="1">
            <a:off x="3352800" y="4800600"/>
            <a:ext cx="1828800" cy="3048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93" name="Line 101"/>
          <p:cNvSpPr>
            <a:spLocks noChangeShapeType="1"/>
          </p:cNvSpPr>
          <p:nvPr/>
        </p:nvSpPr>
        <p:spPr bwMode="auto">
          <a:xfrm flipV="1">
            <a:off x="3352800" y="3276600"/>
            <a:ext cx="1905000" cy="27432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5" grpId="0"/>
      <p:bldP spid="33890" grpId="0" animBg="1"/>
      <p:bldP spid="33891" grpId="0" animBg="1"/>
      <p:bldP spid="33892" grpId="0" animBg="1"/>
      <p:bldP spid="338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3"/>
          <p:cNvSpPr txBox="1">
            <a:spLocks noChangeArrowheads="1"/>
          </p:cNvSpPr>
          <p:nvPr/>
        </p:nvSpPr>
        <p:spPr bwMode="auto">
          <a:xfrm>
            <a:off x="1588" y="-1588"/>
            <a:ext cx="3454400" cy="923926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Luyện tập</a:t>
            </a:r>
          </a:p>
        </p:txBody>
      </p:sp>
      <p:sp>
        <p:nvSpPr>
          <p:cNvPr id="19530" name="Text Box 74"/>
          <p:cNvSpPr txBox="1">
            <a:spLocks noChangeArrowheads="1"/>
          </p:cNvSpPr>
          <p:nvPr/>
        </p:nvSpPr>
        <p:spPr bwMode="auto">
          <a:xfrm>
            <a:off x="1028700" y="11049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>
                <a:solidFill>
                  <a:srgbClr val="0000FF"/>
                </a:solidFill>
                <a:latin typeface="Arial" pitchFamily="34" charset="0"/>
              </a:rPr>
              <a:t>   Với lãi suất tiết kiệm </a:t>
            </a:r>
            <a:r>
              <a:rPr lang="en-US">
                <a:solidFill>
                  <a:srgbClr val="CC00FF"/>
                </a:solidFill>
                <a:latin typeface="Arial" pitchFamily="34" charset="0"/>
              </a:rPr>
              <a:t>0,6%</a:t>
            </a:r>
            <a:r>
              <a:rPr lang="en-US" b="0">
                <a:solidFill>
                  <a:srgbClr val="0000FF"/>
                </a:solidFill>
                <a:latin typeface="Arial" pitchFamily="34" charset="0"/>
              </a:rPr>
              <a:t> một tháng, cần gửi bao nhiêu tiền </a:t>
            </a:r>
            <a:r>
              <a:rPr lang="vi-VN" b="0">
                <a:solidFill>
                  <a:srgbClr val="0000FF"/>
                </a:solidFill>
                <a:latin typeface="Arial" pitchFamily="34" charset="0"/>
              </a:rPr>
              <a:t>đ</a:t>
            </a:r>
            <a:r>
              <a:rPr lang="en-US" b="0">
                <a:solidFill>
                  <a:srgbClr val="0000FF"/>
                </a:solidFill>
                <a:latin typeface="Arial" pitchFamily="34" charset="0"/>
              </a:rPr>
              <a:t>ể sau một tháng nhận </a:t>
            </a:r>
            <a:r>
              <a:rPr lang="vi-VN" b="0">
                <a:solidFill>
                  <a:srgbClr val="0000FF"/>
                </a:solidFill>
                <a:latin typeface="Arial" pitchFamily="34" charset="0"/>
              </a:rPr>
              <a:t>đư</a:t>
            </a:r>
            <a:r>
              <a:rPr lang="en-US" b="0">
                <a:solidFill>
                  <a:srgbClr val="0000FF"/>
                </a:solidFill>
                <a:latin typeface="Arial" pitchFamily="34" charset="0"/>
              </a:rPr>
              <a:t>ợc số tiền lãi là:</a:t>
            </a:r>
          </a:p>
        </p:txBody>
      </p:sp>
      <p:sp>
        <p:nvSpPr>
          <p:cNvPr id="19531" name="Text Box 75"/>
          <p:cNvSpPr txBox="1">
            <a:spLocks noChangeArrowheads="1"/>
          </p:cNvSpPr>
          <p:nvPr/>
        </p:nvSpPr>
        <p:spPr bwMode="auto">
          <a:xfrm>
            <a:off x="762000" y="22860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>
                <a:solidFill>
                  <a:srgbClr val="CC00FF"/>
                </a:solidFill>
                <a:latin typeface="Arial" pitchFamily="34" charset="0"/>
              </a:rPr>
              <a:t>a</a:t>
            </a:r>
            <a:r>
              <a:rPr lang="en-US">
                <a:solidFill>
                  <a:srgbClr val="CC00FF"/>
                </a:solidFill>
                <a:latin typeface="Arial" pitchFamily="34" charset="0"/>
              </a:rPr>
              <a:t>. 30 000 </a:t>
            </a:r>
            <a:r>
              <a:rPr lang="vi-VN">
                <a:solidFill>
                  <a:srgbClr val="CC00FF"/>
                </a:solidFill>
                <a:latin typeface="Arial" pitchFamily="34" charset="0"/>
              </a:rPr>
              <a:t>đ</a:t>
            </a:r>
            <a:r>
              <a:rPr lang="en-US">
                <a:solidFill>
                  <a:srgbClr val="CC00FF"/>
                </a:solidFill>
                <a:latin typeface="Arial" pitchFamily="34" charset="0"/>
              </a:rPr>
              <a:t>ồng</a:t>
            </a:r>
          </a:p>
        </p:txBody>
      </p:sp>
      <p:sp>
        <p:nvSpPr>
          <p:cNvPr id="19532" name="Text Box 76"/>
          <p:cNvSpPr txBox="1">
            <a:spLocks noChangeArrowheads="1"/>
          </p:cNvSpPr>
          <p:nvPr/>
        </p:nvSpPr>
        <p:spPr bwMode="auto">
          <a:xfrm>
            <a:off x="3562350" y="22860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0">
                <a:solidFill>
                  <a:srgbClr val="CC00FF"/>
                </a:solidFill>
                <a:latin typeface="Arial" pitchFamily="34" charset="0"/>
              </a:rPr>
              <a:t>b</a:t>
            </a:r>
            <a:r>
              <a:rPr lang="en-US">
                <a:solidFill>
                  <a:srgbClr val="CC00FF"/>
                </a:solidFill>
                <a:latin typeface="Arial" pitchFamily="34" charset="0"/>
              </a:rPr>
              <a:t>. 60 000 </a:t>
            </a:r>
            <a:r>
              <a:rPr lang="vi-VN">
                <a:solidFill>
                  <a:srgbClr val="CC00FF"/>
                </a:solidFill>
                <a:latin typeface="Arial" pitchFamily="34" charset="0"/>
              </a:rPr>
              <a:t>đ</a:t>
            </a:r>
            <a:r>
              <a:rPr lang="en-US">
                <a:solidFill>
                  <a:srgbClr val="CC00FF"/>
                </a:solidFill>
                <a:latin typeface="Arial" pitchFamily="34" charset="0"/>
              </a:rPr>
              <a:t>ồng</a:t>
            </a:r>
          </a:p>
        </p:txBody>
      </p:sp>
      <p:sp>
        <p:nvSpPr>
          <p:cNvPr id="19533" name="Text Box 77"/>
          <p:cNvSpPr txBox="1">
            <a:spLocks noChangeArrowheads="1"/>
          </p:cNvSpPr>
          <p:nvPr/>
        </p:nvSpPr>
        <p:spPr bwMode="auto">
          <a:xfrm>
            <a:off x="6400800" y="23622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0">
                <a:solidFill>
                  <a:srgbClr val="CC00FF"/>
                </a:solidFill>
                <a:latin typeface="Arial" pitchFamily="34" charset="0"/>
              </a:rPr>
              <a:t>c</a:t>
            </a:r>
            <a:r>
              <a:rPr lang="en-US" sz="2000">
                <a:solidFill>
                  <a:srgbClr val="CC00FF"/>
                </a:solidFill>
                <a:latin typeface="Arial" pitchFamily="34" charset="0"/>
              </a:rPr>
              <a:t>. 90 000 </a:t>
            </a:r>
            <a:r>
              <a:rPr lang="vi-VN" sz="2000">
                <a:solidFill>
                  <a:srgbClr val="CC00FF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CC00FF"/>
                </a:solidFill>
                <a:latin typeface="Arial" pitchFamily="34" charset="0"/>
              </a:rPr>
              <a:t>ồng</a:t>
            </a:r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609600" y="952500"/>
            <a:ext cx="693738" cy="777875"/>
            <a:chOff x="1415" y="1276"/>
            <a:chExt cx="266" cy="298"/>
          </a:xfrm>
        </p:grpSpPr>
        <p:grpSp>
          <p:nvGrpSpPr>
            <p:cNvPr id="9248" name="Group 83"/>
            <p:cNvGrpSpPr>
              <a:grpSpLocks/>
            </p:cNvGrpSpPr>
            <p:nvPr/>
          </p:nvGrpSpPr>
          <p:grpSpPr bwMode="auto">
            <a:xfrm>
              <a:off x="1415" y="1276"/>
              <a:ext cx="266" cy="298"/>
              <a:chOff x="1415" y="1276"/>
              <a:chExt cx="266" cy="298"/>
            </a:xfrm>
          </p:grpSpPr>
          <p:pic>
            <p:nvPicPr>
              <p:cNvPr id="9250" name="Picture 84" descr="Picture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434" y="1521"/>
                <a:ext cx="230" cy="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251" name="Oval 85"/>
              <p:cNvSpPr>
                <a:spLocks noChangeArrowheads="1"/>
              </p:cNvSpPr>
              <p:nvPr/>
            </p:nvSpPr>
            <p:spPr bwMode="gray">
              <a:xfrm flipH="1">
                <a:off x="1415" y="1276"/>
                <a:ext cx="266" cy="266"/>
              </a:xfrm>
              <a:prstGeom prst="ellipse">
                <a:avLst/>
              </a:prstGeom>
              <a:gradFill rotWithShape="0">
                <a:gsLst>
                  <a:gs pos="0">
                    <a:srgbClr val="FF9900"/>
                  </a:gs>
                  <a:gs pos="100000">
                    <a:srgbClr val="925800"/>
                  </a:gs>
                </a:gsLst>
                <a:path path="rect">
                  <a:fillToRect t="100000" r="100000"/>
                </a:path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52" name="Oval 86"/>
              <p:cNvSpPr>
                <a:spLocks noChangeArrowheads="1"/>
              </p:cNvSpPr>
              <p:nvPr/>
            </p:nvSpPr>
            <p:spPr bwMode="gray">
              <a:xfrm flipH="1">
                <a:off x="1422" y="1282"/>
                <a:ext cx="254" cy="254"/>
              </a:xfrm>
              <a:prstGeom prst="ellipse">
                <a:avLst/>
              </a:prstGeom>
              <a:gradFill rotWithShape="0">
                <a:gsLst>
                  <a:gs pos="0">
                    <a:srgbClr val="A26100"/>
                  </a:gs>
                  <a:gs pos="100000">
                    <a:srgbClr val="FF9900">
                      <a:alpha val="85001"/>
                    </a:srgbClr>
                  </a:gs>
                </a:gsLst>
                <a:lin ang="189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en-US" sz="1600" b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9253" name="Picture 87" descr="Picture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496" y="1278"/>
                <a:ext cx="174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249" name="Text Box 88"/>
            <p:cNvSpPr txBox="1">
              <a:spLocks noChangeArrowheads="1"/>
            </p:cNvSpPr>
            <p:nvPr/>
          </p:nvSpPr>
          <p:spPr bwMode="gray">
            <a:xfrm>
              <a:off x="1456" y="1292"/>
              <a:ext cx="158" cy="22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320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pic>
        <p:nvPicPr>
          <p:cNvPr id="19544" name="Picture 88" descr="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" y="4756150"/>
            <a:ext cx="609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45" name="Picture 89" descr="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3009900"/>
            <a:ext cx="609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46" name="Picture 90" descr="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350" y="3860800"/>
            <a:ext cx="609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47" name="Line 91"/>
          <p:cNvSpPr>
            <a:spLocks noChangeShapeType="1"/>
          </p:cNvSpPr>
          <p:nvPr/>
        </p:nvSpPr>
        <p:spPr bwMode="auto">
          <a:xfrm>
            <a:off x="3257550" y="2209800"/>
            <a:ext cx="0" cy="31242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48" name="Line 92"/>
          <p:cNvSpPr>
            <a:spLocks noChangeShapeType="1"/>
          </p:cNvSpPr>
          <p:nvPr/>
        </p:nvSpPr>
        <p:spPr bwMode="auto">
          <a:xfrm>
            <a:off x="6057900" y="2247900"/>
            <a:ext cx="0" cy="308610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49" name="Text Box 93"/>
          <p:cNvSpPr txBox="1">
            <a:spLocks noChangeArrowheads="1"/>
          </p:cNvSpPr>
          <p:nvPr/>
        </p:nvSpPr>
        <p:spPr bwMode="auto">
          <a:xfrm>
            <a:off x="922338" y="4832350"/>
            <a:ext cx="2163762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 5 000 000 </a:t>
            </a:r>
            <a:r>
              <a:rPr lang="vi-VN" sz="2000">
                <a:solidFill>
                  <a:srgbClr val="339933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ồng</a:t>
            </a:r>
          </a:p>
        </p:txBody>
      </p:sp>
      <p:sp>
        <p:nvSpPr>
          <p:cNvPr id="19550" name="Text Box 94"/>
          <p:cNvSpPr txBox="1">
            <a:spLocks noChangeArrowheads="1"/>
          </p:cNvSpPr>
          <p:nvPr/>
        </p:nvSpPr>
        <p:spPr bwMode="auto">
          <a:xfrm>
            <a:off x="922338" y="3917950"/>
            <a:ext cx="2163762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 3 000 000 </a:t>
            </a:r>
            <a:r>
              <a:rPr lang="vi-VN" sz="2000">
                <a:solidFill>
                  <a:srgbClr val="339933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ồng</a:t>
            </a:r>
          </a:p>
        </p:txBody>
      </p:sp>
      <p:sp>
        <p:nvSpPr>
          <p:cNvPr id="19551" name="Text Box 95"/>
          <p:cNvSpPr txBox="1">
            <a:spLocks noChangeArrowheads="1"/>
          </p:cNvSpPr>
          <p:nvPr/>
        </p:nvSpPr>
        <p:spPr bwMode="auto">
          <a:xfrm>
            <a:off x="1012825" y="3067050"/>
            <a:ext cx="1809750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500 000 </a:t>
            </a:r>
            <a:r>
              <a:rPr lang="vi-VN" sz="2000">
                <a:solidFill>
                  <a:srgbClr val="339933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ồng</a:t>
            </a:r>
          </a:p>
        </p:txBody>
      </p:sp>
      <p:pic>
        <p:nvPicPr>
          <p:cNvPr id="19552" name="Picture 96" descr="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48025" y="4756150"/>
            <a:ext cx="609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53" name="Picture 97" descr="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67075" y="3009900"/>
            <a:ext cx="609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54" name="Picture 98" descr="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48025" y="3860800"/>
            <a:ext cx="609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55" name="Text Box 99"/>
          <p:cNvSpPr txBox="1">
            <a:spLocks noChangeArrowheads="1"/>
          </p:cNvSpPr>
          <p:nvPr/>
        </p:nvSpPr>
        <p:spPr bwMode="auto">
          <a:xfrm>
            <a:off x="3656013" y="4832350"/>
            <a:ext cx="2163762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 5 000 000 </a:t>
            </a:r>
            <a:r>
              <a:rPr lang="vi-VN" sz="2000">
                <a:solidFill>
                  <a:srgbClr val="339933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ồng</a:t>
            </a:r>
          </a:p>
        </p:txBody>
      </p:sp>
      <p:sp>
        <p:nvSpPr>
          <p:cNvPr id="19556" name="Text Box 100"/>
          <p:cNvSpPr txBox="1">
            <a:spLocks noChangeArrowheads="1"/>
          </p:cNvSpPr>
          <p:nvPr/>
        </p:nvSpPr>
        <p:spPr bwMode="auto">
          <a:xfrm>
            <a:off x="3608388" y="3917950"/>
            <a:ext cx="2306637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 10 000 000 </a:t>
            </a:r>
            <a:r>
              <a:rPr lang="vi-VN" sz="2000">
                <a:solidFill>
                  <a:srgbClr val="339933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ồng</a:t>
            </a:r>
          </a:p>
        </p:txBody>
      </p:sp>
      <p:sp>
        <p:nvSpPr>
          <p:cNvPr id="19557" name="Text Box 101"/>
          <p:cNvSpPr txBox="1">
            <a:spLocks noChangeArrowheads="1"/>
          </p:cNvSpPr>
          <p:nvPr/>
        </p:nvSpPr>
        <p:spPr bwMode="auto">
          <a:xfrm>
            <a:off x="3617913" y="3067050"/>
            <a:ext cx="2235200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  3 600 000 </a:t>
            </a:r>
            <a:r>
              <a:rPr lang="vi-VN" sz="2000">
                <a:solidFill>
                  <a:srgbClr val="339933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ồng</a:t>
            </a:r>
          </a:p>
        </p:txBody>
      </p:sp>
      <p:pic>
        <p:nvPicPr>
          <p:cNvPr id="19558" name="Picture 102" descr="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62675" y="4775200"/>
            <a:ext cx="609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59" name="Picture 103" descr="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81725" y="3028950"/>
            <a:ext cx="609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60" name="Picture 104" descr="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62675" y="3879850"/>
            <a:ext cx="6096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61" name="Text Box 105"/>
          <p:cNvSpPr txBox="1">
            <a:spLocks noChangeArrowheads="1"/>
          </p:cNvSpPr>
          <p:nvPr/>
        </p:nvSpPr>
        <p:spPr bwMode="auto">
          <a:xfrm>
            <a:off x="6570663" y="4851400"/>
            <a:ext cx="2163762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 5 400 000 </a:t>
            </a:r>
            <a:r>
              <a:rPr lang="vi-VN" sz="2000">
                <a:solidFill>
                  <a:srgbClr val="339933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ồng</a:t>
            </a:r>
          </a:p>
        </p:txBody>
      </p:sp>
      <p:sp>
        <p:nvSpPr>
          <p:cNvPr id="19562" name="Text Box 106"/>
          <p:cNvSpPr txBox="1">
            <a:spLocks noChangeArrowheads="1"/>
          </p:cNvSpPr>
          <p:nvPr/>
        </p:nvSpPr>
        <p:spPr bwMode="auto">
          <a:xfrm>
            <a:off x="6484938" y="3937000"/>
            <a:ext cx="2378075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  15 000 000 </a:t>
            </a:r>
            <a:r>
              <a:rPr lang="vi-VN" sz="2000">
                <a:solidFill>
                  <a:srgbClr val="339933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ồng</a:t>
            </a:r>
          </a:p>
        </p:txBody>
      </p:sp>
      <p:sp>
        <p:nvSpPr>
          <p:cNvPr id="19563" name="Text Box 107"/>
          <p:cNvSpPr txBox="1">
            <a:spLocks noChangeArrowheads="1"/>
          </p:cNvSpPr>
          <p:nvPr/>
        </p:nvSpPr>
        <p:spPr bwMode="auto">
          <a:xfrm>
            <a:off x="6532563" y="3086100"/>
            <a:ext cx="2305050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    1 500 000 </a:t>
            </a:r>
            <a:r>
              <a:rPr lang="vi-VN" sz="2000">
                <a:solidFill>
                  <a:srgbClr val="339933"/>
                </a:solidFill>
                <a:latin typeface="Arial" pitchFamily="34" charset="0"/>
              </a:rPr>
              <a:t>đ</a:t>
            </a:r>
            <a:r>
              <a:rPr lang="en-US" sz="2000">
                <a:solidFill>
                  <a:srgbClr val="339933"/>
                </a:solidFill>
                <a:latin typeface="Arial" pitchFamily="34" charset="0"/>
              </a:rPr>
              <a:t>ồng</a:t>
            </a:r>
          </a:p>
        </p:txBody>
      </p:sp>
      <p:sp>
        <p:nvSpPr>
          <p:cNvPr id="19564" name="AutoShape 108"/>
          <p:cNvSpPr>
            <a:spLocks noChangeArrowheads="1"/>
          </p:cNvSpPr>
          <p:nvPr/>
        </p:nvSpPr>
        <p:spPr bwMode="auto">
          <a:xfrm>
            <a:off x="609600" y="5314950"/>
            <a:ext cx="8077200" cy="1219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pitchFamily="34" charset="0"/>
            </a:endParaRPr>
          </a:p>
        </p:txBody>
      </p:sp>
      <p:sp>
        <p:nvSpPr>
          <p:cNvPr id="19566" name="Text Box 110"/>
          <p:cNvSpPr txBox="1">
            <a:spLocks noChangeArrowheads="1"/>
          </p:cNvSpPr>
          <p:nvPr/>
        </p:nvSpPr>
        <p:spPr bwMode="auto">
          <a:xfrm>
            <a:off x="460375" y="5467350"/>
            <a:ext cx="6502400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C00FF"/>
                </a:solidFill>
                <a:latin typeface="Arial" pitchFamily="34" charset="0"/>
              </a:rPr>
              <a:t>- Nhận xét gì về tiền lãi ở phần a, phần b và phần c?</a:t>
            </a:r>
          </a:p>
        </p:txBody>
      </p:sp>
      <p:sp>
        <p:nvSpPr>
          <p:cNvPr id="19569" name="Text Box 113"/>
          <p:cNvSpPr txBox="1">
            <a:spLocks noChangeArrowheads="1"/>
          </p:cNvSpPr>
          <p:nvPr/>
        </p:nvSpPr>
        <p:spPr bwMode="auto">
          <a:xfrm>
            <a:off x="425450" y="5867400"/>
            <a:ext cx="6632575" cy="4000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C00FF"/>
                </a:solidFill>
                <a:latin typeface="Arial" pitchFamily="34" charset="0"/>
              </a:rPr>
              <a:t>- Nhận xét gì về tiền gửi ở phần a, phần b và phần c?</a:t>
            </a:r>
          </a:p>
        </p:txBody>
      </p:sp>
      <p:sp>
        <p:nvSpPr>
          <p:cNvPr id="19570" name="Text Box 114"/>
          <p:cNvSpPr txBox="1">
            <a:spLocks noChangeArrowheads="1"/>
          </p:cNvSpPr>
          <p:nvPr/>
        </p:nvSpPr>
        <p:spPr bwMode="auto">
          <a:xfrm>
            <a:off x="838200" y="5486400"/>
            <a:ext cx="7772400" cy="7080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CC00FF"/>
                </a:solidFill>
                <a:latin typeface="Arial" pitchFamily="34" charset="0"/>
              </a:rPr>
              <a:t>Vậy khi tính </a:t>
            </a:r>
            <a:r>
              <a:rPr lang="vi-VN" sz="2000">
                <a:solidFill>
                  <a:srgbClr val="CC00FF"/>
                </a:solidFill>
                <a:latin typeface="Arial" pitchFamily="34" charset="0"/>
              </a:rPr>
              <a:t>đư</a:t>
            </a:r>
            <a:r>
              <a:rPr lang="en-US" sz="2000">
                <a:solidFill>
                  <a:srgbClr val="CC00FF"/>
                </a:solidFill>
                <a:latin typeface="Arial" pitchFamily="34" charset="0"/>
              </a:rPr>
              <a:t>ợc tiền gửi ở phần a, ta có thể suy ra tiền gửi ở các phần b và c nh</a:t>
            </a:r>
            <a:r>
              <a:rPr lang="vi-VN" sz="2000">
                <a:solidFill>
                  <a:srgbClr val="CC00FF"/>
                </a:solidFill>
                <a:latin typeface="Arial" pitchFamily="34" charset="0"/>
              </a:rPr>
              <a:t>ư</a:t>
            </a:r>
            <a:r>
              <a:rPr lang="en-US" sz="2000">
                <a:solidFill>
                  <a:srgbClr val="CC00FF"/>
                </a:solidFill>
                <a:latin typeface="Arial" pitchFamily="34" charset="0"/>
              </a:rPr>
              <a:t> thế nào?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9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6" dur="indefinite"/>
                                        <p:tgtEl>
                                          <p:spTgt spid="1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95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1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95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2" dur="indefinite"/>
                                        <p:tgtEl>
                                          <p:spTgt spid="1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195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5" dur="indefinite"/>
                                        <p:tgtEl>
                                          <p:spTgt spid="1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1000" fill="hold"/>
                                        <p:tgtEl>
                                          <p:spTgt spid="1954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19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9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9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9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9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3" dur="indefinite"/>
                                        <p:tgtEl>
                                          <p:spTgt spid="195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4" dur="indefinite"/>
                                        <p:tgtEl>
                                          <p:spTgt spid="1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195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7" dur="indefinite"/>
                                        <p:tgtEl>
                                          <p:spTgt spid="1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195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0" dur="indefinite"/>
                                        <p:tgtEl>
                                          <p:spTgt spid="1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2" dur="indefinite"/>
                                        <p:tgtEl>
                                          <p:spTgt spid="195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23" dur="indefinite"/>
                                        <p:tgtEl>
                                          <p:spTgt spid="1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5" dur="2000" fill="hold"/>
                                        <p:tgtEl>
                                          <p:spTgt spid="1955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1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5" dur="500"/>
                                        <p:tgtEl>
                                          <p:spTgt spid="19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9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9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9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9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9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9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9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9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9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9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9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9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9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1" dur="2000" fill="hold"/>
                                        <p:tgtEl>
                                          <p:spTgt spid="1956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5" dur="indefinite"/>
                                        <p:tgtEl>
                                          <p:spTgt spid="195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6" dur="indefinite"/>
                                        <p:tgtEl>
                                          <p:spTgt spid="19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8" dur="indefinite"/>
                                        <p:tgtEl>
                                          <p:spTgt spid="195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9" dur="indefinite"/>
                                        <p:tgtEl>
                                          <p:spTgt spid="1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1" dur="indefinite"/>
                                        <p:tgtEl>
                                          <p:spTgt spid="195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2" dur="indefinite"/>
                                        <p:tgtEl>
                                          <p:spTgt spid="1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4" dur="indefinite"/>
                                        <p:tgtEl>
                                          <p:spTgt spid="195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5" dur="indefinite"/>
                                        <p:tgtEl>
                                          <p:spTgt spid="1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9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9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9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9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9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9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9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9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1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212" dur="500"/>
                                        <p:tgtEl>
                                          <p:spTgt spid="19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215" dur="500"/>
                                        <p:tgtEl>
                                          <p:spTgt spid="19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31" grpId="0"/>
      <p:bldP spid="19532" grpId="0"/>
      <p:bldP spid="19533" grpId="0"/>
      <p:bldP spid="19547" grpId="0" animBg="1"/>
      <p:bldP spid="19548" grpId="0" animBg="1"/>
      <p:bldP spid="19549" grpId="0"/>
      <p:bldP spid="19549" grpId="1"/>
      <p:bldP spid="19550" grpId="0"/>
      <p:bldP spid="19550" grpId="1"/>
      <p:bldP spid="19551" grpId="0"/>
      <p:bldP spid="19551" grpId="1"/>
      <p:bldP spid="19555" grpId="0"/>
      <p:bldP spid="19555" grpId="1"/>
      <p:bldP spid="19556" grpId="0"/>
      <p:bldP spid="19556" grpId="1"/>
      <p:bldP spid="19557" grpId="0"/>
      <p:bldP spid="19557" grpId="1"/>
      <p:bldP spid="19561" grpId="0"/>
      <p:bldP spid="19561" grpId="1"/>
      <p:bldP spid="19562" grpId="0"/>
      <p:bldP spid="19562" grpId="1"/>
      <p:bldP spid="19563" grpId="0"/>
      <p:bldP spid="19563" grpId="1"/>
      <p:bldP spid="19564" grpId="0" animBg="1"/>
      <p:bldP spid="19566" grpId="0"/>
      <p:bldP spid="19566" grpId="1"/>
      <p:bldP spid="19569" grpId="0"/>
      <p:bldP spid="19569" grpId="1"/>
      <p:bldP spid="1957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38100" cap="flat" cmpd="sng" algn="ctr">
          <a:solidFill>
            <a:srgbClr val="6600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/>
        </a:solidFill>
        <a:ln w="38100" cap="flat" cmpd="sng" algn="ctr">
          <a:solidFill>
            <a:srgbClr val="66003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821</Words>
  <Application>Microsoft PowerPoint</Application>
  <PresentationFormat>On-screen Show (4:3)</PresentationFormat>
  <Paragraphs>258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.VnTime</vt:lpstr>
      <vt:lpstr>Arial</vt:lpstr>
      <vt:lpstr>Times New Roman</vt:lpstr>
      <vt:lpstr>Calibri</vt:lpstr>
      <vt:lpstr>Symbol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CNTT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Dane</dc:creator>
  <cp:lastModifiedBy>CSTeam</cp:lastModifiedBy>
  <cp:revision>71</cp:revision>
  <dcterms:created xsi:type="dcterms:W3CDTF">2005-06-04T06:56:57Z</dcterms:created>
  <dcterms:modified xsi:type="dcterms:W3CDTF">2016-06-30T03:35:11Z</dcterms:modified>
</cp:coreProperties>
</file>