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CC00FF"/>
    <a:srgbClr val="00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B199D-8E2C-4991-B509-41FF55BF3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E2CF2-B8D7-48F7-B4B0-703A31C57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F44D9-6B8F-4142-AEAC-757F357D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01CD1-242F-48F7-AC66-72D0C9E36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D77A0-6532-4248-BABD-A9D47D21D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6240E-01C2-48CB-BCC5-06CAA336F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2D99-CB71-4B63-B7FB-18EF9C986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045E-CBE3-4723-ACED-8D345E39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D8B4E-59F3-4710-B7B4-A74B9EB1B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94F88-7C15-4A18-818C-3A91AD1C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04338-B6F0-4CF3-8E45-6792AECD6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38C371B-AFBF-46FB-B0EC-F12D3E47B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hlink"/>
                </a:solidFill>
              </a:rPr>
              <a:t>Bài cũ :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   </a:t>
            </a:r>
            <a:r>
              <a:rPr lang="en-US" sz="4400" smtClean="0">
                <a:solidFill>
                  <a:srgbClr val="FF00FF"/>
                </a:solidFill>
              </a:rPr>
              <a:t>Luyện tập chung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57200" y="228600"/>
            <a:ext cx="8305800" cy="6248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3810000" cy="838200"/>
          </a:xfrm>
        </p:spPr>
        <p:txBody>
          <a:bodyPr/>
          <a:lstStyle/>
          <a:p>
            <a:pPr eaLnBrk="1" hangingPunct="1"/>
            <a:r>
              <a:rPr lang="en-US" sz="3200" smtClean="0"/>
              <a:t>Bài mới: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81000"/>
            <a:ext cx="44196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rgbClr val="0000FF"/>
                </a:solidFill>
              </a:rPr>
              <a:t>Ôn tập về giải toán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62000" y="8382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  <a:latin typeface="Arial" charset="0"/>
              </a:rPr>
              <a:t>Bài 1; Tổng của hai số là 121. Tỉ số của hai số đó là     .  Tìm hai số đó.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010400" y="762000"/>
          <a:ext cx="558800" cy="914400"/>
        </p:xfrm>
        <a:graphic>
          <a:graphicData uri="http://schemas.openxmlformats.org/presentationml/2006/ole">
            <p:oleObj spid="_x0000_s3077" name="Equation" r:id="rId3" imgW="152334" imgH="634725" progId="Equation.3">
              <p:embed/>
            </p:oleObj>
          </a:graphicData>
        </a:graphic>
      </p:graphicFrame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200400" y="1981200"/>
            <a:ext cx="2286000" cy="152400"/>
            <a:chOff x="1728" y="1440"/>
            <a:chExt cx="1440" cy="96"/>
          </a:xfrm>
        </p:grpSpPr>
        <p:sp>
          <p:nvSpPr>
            <p:cNvPr id="3101" name="Line 15"/>
            <p:cNvSpPr>
              <a:spLocks noChangeShapeType="1"/>
            </p:cNvSpPr>
            <p:nvPr/>
          </p:nvSpPr>
          <p:spPr bwMode="auto">
            <a:xfrm>
              <a:off x="1728" y="148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17"/>
            <p:cNvSpPr>
              <a:spLocks noChangeShapeType="1"/>
            </p:cNvSpPr>
            <p:nvPr/>
          </p:nvSpPr>
          <p:spPr bwMode="auto">
            <a:xfrm>
              <a:off x="1728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18"/>
            <p:cNvSpPr>
              <a:spLocks noChangeShapeType="1"/>
            </p:cNvSpPr>
            <p:nvPr/>
          </p:nvSpPr>
          <p:spPr bwMode="auto">
            <a:xfrm>
              <a:off x="2016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19"/>
            <p:cNvSpPr>
              <a:spLocks noChangeShapeType="1"/>
            </p:cNvSpPr>
            <p:nvPr/>
          </p:nvSpPr>
          <p:spPr bwMode="auto">
            <a:xfrm>
              <a:off x="2304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20"/>
            <p:cNvSpPr>
              <a:spLocks noChangeShapeType="1"/>
            </p:cNvSpPr>
            <p:nvPr/>
          </p:nvSpPr>
          <p:spPr bwMode="auto">
            <a:xfrm>
              <a:off x="2592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21"/>
            <p:cNvSpPr>
              <a:spLocks noChangeShapeType="1"/>
            </p:cNvSpPr>
            <p:nvPr/>
          </p:nvSpPr>
          <p:spPr bwMode="auto">
            <a:xfrm>
              <a:off x="2880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22"/>
            <p:cNvSpPr>
              <a:spLocks noChangeShapeType="1"/>
            </p:cNvSpPr>
            <p:nvPr/>
          </p:nvSpPr>
          <p:spPr bwMode="auto">
            <a:xfrm>
              <a:off x="3168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200400" y="2590800"/>
            <a:ext cx="2743200" cy="152400"/>
            <a:chOff x="1728" y="1824"/>
            <a:chExt cx="1728" cy="96"/>
          </a:xfrm>
        </p:grpSpPr>
        <p:sp>
          <p:nvSpPr>
            <p:cNvPr id="3093" name="Line 16"/>
            <p:cNvSpPr>
              <a:spLocks noChangeShapeType="1"/>
            </p:cNvSpPr>
            <p:nvPr/>
          </p:nvSpPr>
          <p:spPr bwMode="auto">
            <a:xfrm>
              <a:off x="1728" y="1872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5"/>
            <p:cNvSpPr>
              <a:spLocks noChangeShapeType="1"/>
            </p:cNvSpPr>
            <p:nvPr/>
          </p:nvSpPr>
          <p:spPr bwMode="auto">
            <a:xfrm>
              <a:off x="1728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8"/>
            <p:cNvSpPr>
              <a:spLocks noChangeShapeType="1"/>
            </p:cNvSpPr>
            <p:nvPr/>
          </p:nvSpPr>
          <p:spPr bwMode="auto">
            <a:xfrm>
              <a:off x="2016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9"/>
            <p:cNvSpPr>
              <a:spLocks noChangeShapeType="1"/>
            </p:cNvSpPr>
            <p:nvPr/>
          </p:nvSpPr>
          <p:spPr bwMode="auto">
            <a:xfrm>
              <a:off x="2304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30"/>
            <p:cNvSpPr>
              <a:spLocks noChangeShapeType="1"/>
            </p:cNvSpPr>
            <p:nvPr/>
          </p:nvSpPr>
          <p:spPr bwMode="auto">
            <a:xfrm>
              <a:off x="2592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31"/>
            <p:cNvSpPr>
              <a:spLocks noChangeShapeType="1"/>
            </p:cNvSpPr>
            <p:nvPr/>
          </p:nvSpPr>
          <p:spPr bwMode="auto">
            <a:xfrm>
              <a:off x="2880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32"/>
            <p:cNvSpPr>
              <a:spLocks noChangeShapeType="1"/>
            </p:cNvSpPr>
            <p:nvPr/>
          </p:nvSpPr>
          <p:spPr bwMode="auto">
            <a:xfrm>
              <a:off x="3168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33"/>
            <p:cNvSpPr>
              <a:spLocks noChangeShapeType="1"/>
            </p:cNvSpPr>
            <p:nvPr/>
          </p:nvSpPr>
          <p:spPr bwMode="auto">
            <a:xfrm>
              <a:off x="3456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057400" y="1828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bé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057400" y="2438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lớn</a:t>
            </a:r>
          </a:p>
        </p:txBody>
      </p:sp>
      <p:sp>
        <p:nvSpPr>
          <p:cNvPr id="3082" name="Rectangle 39"/>
          <p:cNvSpPr>
            <a:spLocks noChangeArrowheads="1"/>
          </p:cNvSpPr>
          <p:nvPr/>
        </p:nvSpPr>
        <p:spPr bwMode="auto">
          <a:xfrm>
            <a:off x="2286000" y="30480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3200" b="1">
              <a:latin typeface="Arial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1371600" y="33528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00FF"/>
                </a:solidFill>
                <a:latin typeface="Arial" charset="0"/>
              </a:rPr>
              <a:t>Theo sơ đồ, ta có tổng số phần bằng nhau là: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FF00FF"/>
                </a:solidFill>
                <a:latin typeface="Arial" charset="0"/>
              </a:rPr>
              <a:t>      5+6 = 11(phần)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Số bé là: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121 : 11 x 5 = 55</a:t>
            </a:r>
            <a:r>
              <a:rPr lang="en-US" sz="2400" b="1">
                <a:latin typeface="Arial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hlink"/>
                </a:solidFill>
                <a:latin typeface="Arial" charset="0"/>
              </a:rPr>
              <a:t>Số lớn là: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hlink"/>
                </a:solidFill>
                <a:latin typeface="Arial" charset="0"/>
              </a:rPr>
              <a:t>     </a:t>
            </a:r>
            <a:r>
              <a:rPr lang="en-US" sz="2400" b="1">
                <a:solidFill>
                  <a:srgbClr val="FF00FF"/>
                </a:solidFill>
                <a:latin typeface="Arial" charset="0"/>
              </a:rPr>
              <a:t>121 - 55 = 66</a:t>
            </a:r>
            <a:r>
              <a:rPr lang="en-US" sz="2400" b="1">
                <a:solidFill>
                  <a:schemeClr val="hlink"/>
                </a:solidFill>
                <a:latin typeface="Arial" charset="0"/>
              </a:rPr>
              <a:t>  (hay 121 : 11 x6 = 66)</a:t>
            </a:r>
          </a:p>
          <a:p>
            <a:pPr>
              <a:spcBef>
                <a:spcPct val="20000"/>
              </a:spcBef>
            </a:pPr>
            <a:r>
              <a:rPr lang="en-US" sz="2400" b="1">
                <a:latin typeface="Arial" charset="0"/>
              </a:rPr>
              <a:t>               </a:t>
            </a:r>
            <a:r>
              <a:rPr lang="en-US" sz="2400" b="1" u="sng">
                <a:latin typeface="Arial" charset="0"/>
              </a:rPr>
              <a:t>Đáp số</a:t>
            </a:r>
            <a:r>
              <a:rPr lang="en-US" sz="2400" b="1">
                <a:latin typeface="Arial" charset="0"/>
              </a:rPr>
              <a:t>: 55 và 66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Arial" charset="0"/>
            </a:endParaRPr>
          </a:p>
        </p:txBody>
      </p:sp>
      <p:sp>
        <p:nvSpPr>
          <p:cNvPr id="3084" name="Rectangle 41"/>
          <p:cNvSpPr>
            <a:spLocks noChangeArrowheads="1"/>
          </p:cNvSpPr>
          <p:nvPr/>
        </p:nvSpPr>
        <p:spPr bwMode="auto">
          <a:xfrm>
            <a:off x="381000" y="152400"/>
            <a:ext cx="8458200" cy="6477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0" name="AutoShape 42"/>
          <p:cNvSpPr>
            <a:spLocks/>
          </p:cNvSpPr>
          <p:nvPr/>
        </p:nvSpPr>
        <p:spPr bwMode="auto">
          <a:xfrm rot="5400000">
            <a:off x="4267200" y="685800"/>
            <a:ext cx="152400" cy="2286000"/>
          </a:xfrm>
          <a:prstGeom prst="leftBrace">
            <a:avLst>
              <a:gd name="adj1" fmla="val 125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1" name="AutoShape 43"/>
          <p:cNvSpPr>
            <a:spLocks/>
          </p:cNvSpPr>
          <p:nvPr/>
        </p:nvSpPr>
        <p:spPr bwMode="auto">
          <a:xfrm rot="-5400000">
            <a:off x="4457700" y="1485900"/>
            <a:ext cx="228600" cy="2743200"/>
          </a:xfrm>
          <a:prstGeom prst="leftBrace">
            <a:avLst>
              <a:gd name="adj1" fmla="val 100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2" name="AutoShape 44"/>
          <p:cNvSpPr>
            <a:spLocks/>
          </p:cNvSpPr>
          <p:nvPr/>
        </p:nvSpPr>
        <p:spPr bwMode="auto">
          <a:xfrm>
            <a:off x="6172200" y="19050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6248400" y="2057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121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4191000" y="1447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44196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32004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54864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2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2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20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0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/>
      <p:bldP spid="2084" grpId="0"/>
      <p:bldP spid="2085" grpId="0"/>
      <p:bldP spid="2090" grpId="0" animBg="1"/>
      <p:bldP spid="2091" grpId="0" animBg="1"/>
      <p:bldP spid="2092" grpId="0" animBg="1"/>
      <p:bldP spid="2093" grpId="0"/>
      <p:bldP spid="2094" grpId="0"/>
      <p:bldP spid="2095" grpId="0"/>
      <p:bldP spid="2097" grpId="0" animBg="1"/>
      <p:bldP spid="20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000FF"/>
                </a:solidFill>
              </a:rPr>
              <a:t>Bài 2: Hiệu của hai số là 192. Tỉ số của hai số đó là       . Tim hai số đó.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0772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FF"/>
                </a:solidFill>
              </a:rPr>
              <a:t>   Theo sơ đồ, hiệu số phần bằng nhau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        </a:t>
            </a:r>
            <a:r>
              <a:rPr lang="en-US" sz="2800" b="1" smtClean="0">
                <a:solidFill>
                  <a:srgbClr val="0000FF"/>
                </a:solidFill>
              </a:rPr>
              <a:t>5 - 5 = 2(phần)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 Số bé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       </a:t>
            </a:r>
            <a:r>
              <a:rPr lang="en-US" sz="2800" b="1" smtClean="0">
                <a:solidFill>
                  <a:srgbClr val="0000FF"/>
                </a:solidFill>
              </a:rPr>
              <a:t>192 : 2 x 3 = 288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Số lớn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       </a:t>
            </a:r>
            <a:r>
              <a:rPr lang="en-US" sz="2800" b="1" smtClean="0">
                <a:solidFill>
                  <a:srgbClr val="0000FF"/>
                </a:solidFill>
              </a:rPr>
              <a:t>288 + 192 = 480</a:t>
            </a:r>
            <a:r>
              <a:rPr lang="en-US" sz="2800" b="1" smtClean="0">
                <a:solidFill>
                  <a:srgbClr val="FF00FF"/>
                </a:solidFill>
              </a:rPr>
              <a:t> (hay 192 : 2 x 5 = 480)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Đáp số: 288 và 480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00" name="Equation" r:id="rId3" imgW="114151" imgH="215619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01" name="Equation" r:id="rId4" imgW="114151" imgH="215619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02" name="Equation" r:id="rId5" imgW="114151" imgH="215619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467600" y="304800"/>
          <a:ext cx="725488" cy="1295400"/>
        </p:xfrm>
        <a:graphic>
          <a:graphicData uri="http://schemas.openxmlformats.org/presentationml/2006/ole">
            <p:oleObj spid="_x0000_s4103" name="Equation" r:id="rId6" imgW="139639" imgH="634725" progId="Equation.3">
              <p:embed/>
            </p:oleObj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572000" y="1600200"/>
            <a:ext cx="1752600" cy="228600"/>
            <a:chOff x="2256" y="1008"/>
            <a:chExt cx="864" cy="96"/>
          </a:xfrm>
        </p:grpSpPr>
        <p:sp>
          <p:nvSpPr>
            <p:cNvPr id="4125" name="Line 9"/>
            <p:cNvSpPr>
              <a:spLocks noChangeShapeType="1"/>
            </p:cNvSpPr>
            <p:nvPr/>
          </p:nvSpPr>
          <p:spPr bwMode="auto">
            <a:xfrm>
              <a:off x="2256" y="10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10"/>
            <p:cNvSpPr>
              <a:spLocks noChangeShapeType="1"/>
            </p:cNvSpPr>
            <p:nvPr/>
          </p:nvSpPr>
          <p:spPr bwMode="auto">
            <a:xfrm>
              <a:off x="2256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11"/>
            <p:cNvSpPr>
              <a:spLocks noChangeShapeType="1"/>
            </p:cNvSpPr>
            <p:nvPr/>
          </p:nvSpPr>
          <p:spPr bwMode="auto">
            <a:xfrm>
              <a:off x="2544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12"/>
            <p:cNvSpPr>
              <a:spLocks noChangeShapeType="1"/>
            </p:cNvSpPr>
            <p:nvPr/>
          </p:nvSpPr>
          <p:spPr bwMode="auto">
            <a:xfrm>
              <a:off x="2832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13"/>
            <p:cNvSpPr>
              <a:spLocks noChangeShapeType="1"/>
            </p:cNvSpPr>
            <p:nvPr/>
          </p:nvSpPr>
          <p:spPr bwMode="auto">
            <a:xfrm>
              <a:off x="3120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572000" y="2209800"/>
            <a:ext cx="2895600" cy="228600"/>
            <a:chOff x="2112" y="1728"/>
            <a:chExt cx="1440" cy="96"/>
          </a:xfrm>
        </p:grpSpPr>
        <p:sp>
          <p:nvSpPr>
            <p:cNvPr id="4118" name="Line 17"/>
            <p:cNvSpPr>
              <a:spLocks noChangeShapeType="1"/>
            </p:cNvSpPr>
            <p:nvPr/>
          </p:nvSpPr>
          <p:spPr bwMode="auto">
            <a:xfrm>
              <a:off x="2112" y="177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18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9"/>
            <p:cNvSpPr>
              <a:spLocks noChangeShapeType="1"/>
            </p:cNvSpPr>
            <p:nvPr/>
          </p:nvSpPr>
          <p:spPr bwMode="auto">
            <a:xfrm>
              <a:off x="2400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0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1"/>
            <p:cNvSpPr>
              <a:spLocks noChangeShapeType="1"/>
            </p:cNvSpPr>
            <p:nvPr/>
          </p:nvSpPr>
          <p:spPr bwMode="auto">
            <a:xfrm>
              <a:off x="297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2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3"/>
            <p:cNvSpPr>
              <a:spLocks noChangeShapeType="1"/>
            </p:cNvSpPr>
            <p:nvPr/>
          </p:nvSpPr>
          <p:spPr bwMode="auto">
            <a:xfrm>
              <a:off x="355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276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bé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2766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lớn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838200" y="1371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Ta có sơ đồ</a:t>
            </a:r>
          </a:p>
        </p:txBody>
      </p:sp>
      <p:sp>
        <p:nvSpPr>
          <p:cNvPr id="4109" name="Rectangle 30"/>
          <p:cNvSpPr>
            <a:spLocks noChangeArrowheads="1"/>
          </p:cNvSpPr>
          <p:nvPr/>
        </p:nvSpPr>
        <p:spPr bwMode="auto">
          <a:xfrm>
            <a:off x="304800" y="152400"/>
            <a:ext cx="85344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3" name="AutoShape 31"/>
          <p:cNvSpPr>
            <a:spLocks/>
          </p:cNvSpPr>
          <p:nvPr/>
        </p:nvSpPr>
        <p:spPr bwMode="auto">
          <a:xfrm rot="5400000">
            <a:off x="5372100" y="571500"/>
            <a:ext cx="152400" cy="1752600"/>
          </a:xfrm>
          <a:prstGeom prst="leftBrace">
            <a:avLst>
              <a:gd name="adj1" fmla="val 95833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4" name="AutoShape 32"/>
          <p:cNvSpPr>
            <a:spLocks/>
          </p:cNvSpPr>
          <p:nvPr/>
        </p:nvSpPr>
        <p:spPr bwMode="auto">
          <a:xfrm rot="-5400000">
            <a:off x="5943600" y="1143000"/>
            <a:ext cx="152400" cy="2895600"/>
          </a:xfrm>
          <a:prstGeom prst="leftBrace">
            <a:avLst>
              <a:gd name="adj1" fmla="val 158333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5" name="AutoShape 33"/>
          <p:cNvSpPr>
            <a:spLocks/>
          </p:cNvSpPr>
          <p:nvPr/>
        </p:nvSpPr>
        <p:spPr bwMode="auto">
          <a:xfrm rot="-5400000">
            <a:off x="6819900" y="14859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629400" y="1600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192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5334000" y="990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5867400" y="2667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45720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246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97" grpId="0"/>
      <p:bldP spid="3098" grpId="0"/>
      <p:bldP spid="3101" grpId="0"/>
      <p:bldP spid="3103" grpId="0" animBg="1"/>
      <p:bldP spid="3104" grpId="0" animBg="1"/>
      <p:bldP spid="3105" grpId="0" animBg="1"/>
      <p:bldP spid="3106" grpId="0"/>
      <p:bldP spid="3107" grpId="0"/>
      <p:bldP spid="3108" grpId="0"/>
      <p:bldP spid="3109" grpId="0" animBg="1"/>
      <p:bldP spid="3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sz="3200" b="1" smtClean="0">
                <a:solidFill>
                  <a:srgbClr val="CC00FF"/>
                </a:solidFill>
              </a:rPr>
              <a:t>1/.a. Tổng của hai số là 80. Số thứ nhất bằng      số thứ hai. Tìm hai số đó.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00400"/>
            <a:ext cx="7924800" cy="3001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Tổng số phần bằng nhau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  </a:t>
            </a:r>
            <a:r>
              <a:rPr lang="en-US" sz="2800" b="1" smtClean="0">
                <a:solidFill>
                  <a:srgbClr val="FF00FF"/>
                </a:solidFill>
              </a:rPr>
              <a:t>7 + 9 = 16 (phần)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Số thứ nhất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  </a:t>
            </a:r>
            <a:r>
              <a:rPr lang="en-US" sz="2800" b="1" smtClean="0">
                <a:solidFill>
                  <a:srgbClr val="FF00FF"/>
                </a:solidFill>
              </a:rPr>
              <a:t>80 : 16 x 9 = 45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Số thứ hai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 </a:t>
            </a:r>
            <a:r>
              <a:rPr lang="en-US" sz="2800" b="1" smtClean="0">
                <a:solidFill>
                  <a:srgbClr val="FF00FF"/>
                </a:solidFill>
              </a:rPr>
              <a:t>80 - 45 = 35</a:t>
            </a:r>
            <a:r>
              <a:rPr lang="en-US" sz="2800" b="1" smtClean="0">
                <a:solidFill>
                  <a:srgbClr val="0000FF"/>
                </a:solidFill>
              </a:rPr>
              <a:t> ( hay 80 : 16 x 7 = 35)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     Đáp số: 45 và 35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rgbClr val="0000FF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447800" y="762000"/>
          <a:ext cx="977900" cy="1600200"/>
        </p:xfrm>
        <a:graphic>
          <a:graphicData uri="http://schemas.openxmlformats.org/presentationml/2006/ole">
            <p:oleObj spid="_x0000_s5124" name="Equation" r:id="rId3" imgW="152334" imgH="634725" progId="Equation.3">
              <p:embed/>
            </p:oleObj>
          </a:graphicData>
        </a:graphic>
      </p:graphicFrame>
      <p:sp>
        <p:nvSpPr>
          <p:cNvPr id="4118" name="AutoShape 22"/>
          <p:cNvSpPr>
            <a:spLocks/>
          </p:cNvSpPr>
          <p:nvPr/>
        </p:nvSpPr>
        <p:spPr bwMode="auto">
          <a:xfrm rot="5400000">
            <a:off x="4876800" y="228600"/>
            <a:ext cx="152400" cy="3200400"/>
          </a:xfrm>
          <a:prstGeom prst="leftBrace">
            <a:avLst>
              <a:gd name="adj1" fmla="val 175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19" name="AutoShape 23"/>
          <p:cNvSpPr>
            <a:spLocks/>
          </p:cNvSpPr>
          <p:nvPr/>
        </p:nvSpPr>
        <p:spPr bwMode="auto">
          <a:xfrm rot="-5400000">
            <a:off x="5334000" y="838200"/>
            <a:ext cx="152400" cy="4114800"/>
          </a:xfrm>
          <a:prstGeom prst="leftBrace">
            <a:avLst>
              <a:gd name="adj1" fmla="val 225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800600" y="1447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181600" y="2971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352800" y="1981200"/>
            <a:ext cx="3200400" cy="152400"/>
            <a:chOff x="2112" y="1344"/>
            <a:chExt cx="2016" cy="96"/>
          </a:xfrm>
        </p:grpSpPr>
        <p:sp>
          <p:nvSpPr>
            <p:cNvPr id="5149" name="Line 6"/>
            <p:cNvSpPr>
              <a:spLocks noChangeShapeType="1"/>
            </p:cNvSpPr>
            <p:nvPr/>
          </p:nvSpPr>
          <p:spPr bwMode="auto">
            <a:xfrm>
              <a:off x="2112" y="139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7"/>
            <p:cNvSpPr>
              <a:spLocks noChangeShapeType="1"/>
            </p:cNvSpPr>
            <p:nvPr/>
          </p:nvSpPr>
          <p:spPr bwMode="auto">
            <a:xfrm>
              <a:off x="2112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8"/>
            <p:cNvSpPr>
              <a:spLocks noChangeShapeType="1"/>
            </p:cNvSpPr>
            <p:nvPr/>
          </p:nvSpPr>
          <p:spPr bwMode="auto">
            <a:xfrm>
              <a:off x="2400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9"/>
            <p:cNvSpPr>
              <a:spLocks noChangeShapeType="1"/>
            </p:cNvSpPr>
            <p:nvPr/>
          </p:nvSpPr>
          <p:spPr bwMode="auto">
            <a:xfrm>
              <a:off x="2688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0"/>
            <p:cNvSpPr>
              <a:spLocks noChangeShapeType="1"/>
            </p:cNvSpPr>
            <p:nvPr/>
          </p:nvSpPr>
          <p:spPr bwMode="auto">
            <a:xfrm>
              <a:off x="2976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1"/>
            <p:cNvSpPr>
              <a:spLocks noChangeShapeType="1"/>
            </p:cNvSpPr>
            <p:nvPr/>
          </p:nvSpPr>
          <p:spPr bwMode="auto">
            <a:xfrm>
              <a:off x="3264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26"/>
            <p:cNvSpPr>
              <a:spLocks noChangeShapeType="1"/>
            </p:cNvSpPr>
            <p:nvPr/>
          </p:nvSpPr>
          <p:spPr bwMode="auto">
            <a:xfrm>
              <a:off x="3552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28"/>
            <p:cNvSpPr>
              <a:spLocks noChangeShapeType="1"/>
            </p:cNvSpPr>
            <p:nvPr/>
          </p:nvSpPr>
          <p:spPr bwMode="auto">
            <a:xfrm>
              <a:off x="3840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29"/>
            <p:cNvSpPr>
              <a:spLocks noChangeShapeType="1"/>
            </p:cNvSpPr>
            <p:nvPr/>
          </p:nvSpPr>
          <p:spPr bwMode="auto">
            <a:xfrm>
              <a:off x="4128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352800" y="2590800"/>
            <a:ext cx="4114800" cy="152400"/>
            <a:chOff x="2112" y="1632"/>
            <a:chExt cx="2592" cy="96"/>
          </a:xfrm>
        </p:grpSpPr>
        <p:sp>
          <p:nvSpPr>
            <p:cNvPr id="5138" name="Line 14"/>
            <p:cNvSpPr>
              <a:spLocks noChangeShapeType="1"/>
            </p:cNvSpPr>
            <p:nvPr/>
          </p:nvSpPr>
          <p:spPr bwMode="auto">
            <a:xfrm>
              <a:off x="2112" y="168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5"/>
            <p:cNvSpPr>
              <a:spLocks noChangeShapeType="1"/>
            </p:cNvSpPr>
            <p:nvPr/>
          </p:nvSpPr>
          <p:spPr bwMode="auto">
            <a:xfrm>
              <a:off x="211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16"/>
            <p:cNvSpPr>
              <a:spLocks noChangeShapeType="1"/>
            </p:cNvSpPr>
            <p:nvPr/>
          </p:nvSpPr>
          <p:spPr bwMode="auto">
            <a:xfrm>
              <a:off x="240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7"/>
            <p:cNvSpPr>
              <a:spLocks noChangeShapeType="1"/>
            </p:cNvSpPr>
            <p:nvPr/>
          </p:nvSpPr>
          <p:spPr bwMode="auto">
            <a:xfrm>
              <a:off x="268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18"/>
            <p:cNvSpPr>
              <a:spLocks noChangeShapeType="1"/>
            </p:cNvSpPr>
            <p:nvPr/>
          </p:nvSpPr>
          <p:spPr bwMode="auto">
            <a:xfrm>
              <a:off x="297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9"/>
            <p:cNvSpPr>
              <a:spLocks noChangeShapeType="1"/>
            </p:cNvSpPr>
            <p:nvPr/>
          </p:nvSpPr>
          <p:spPr bwMode="auto">
            <a:xfrm>
              <a:off x="326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20"/>
            <p:cNvSpPr>
              <a:spLocks noChangeShapeType="1"/>
            </p:cNvSpPr>
            <p:nvPr/>
          </p:nvSpPr>
          <p:spPr bwMode="auto">
            <a:xfrm>
              <a:off x="355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21"/>
            <p:cNvSpPr>
              <a:spLocks noChangeShapeType="1"/>
            </p:cNvSpPr>
            <p:nvPr/>
          </p:nvSpPr>
          <p:spPr bwMode="auto">
            <a:xfrm>
              <a:off x="384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30"/>
            <p:cNvSpPr>
              <a:spLocks noChangeShapeType="1"/>
            </p:cNvSpPr>
            <p:nvPr/>
          </p:nvSpPr>
          <p:spPr bwMode="auto">
            <a:xfrm>
              <a:off x="412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31"/>
            <p:cNvSpPr>
              <a:spLocks noChangeShapeType="1"/>
            </p:cNvSpPr>
            <p:nvPr/>
          </p:nvSpPr>
          <p:spPr bwMode="auto">
            <a:xfrm>
              <a:off x="441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34"/>
            <p:cNvSpPr>
              <a:spLocks noChangeShapeType="1"/>
            </p:cNvSpPr>
            <p:nvPr/>
          </p:nvSpPr>
          <p:spPr bwMode="auto">
            <a:xfrm>
              <a:off x="470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1" name="AutoShape 35"/>
          <p:cNvSpPr>
            <a:spLocks/>
          </p:cNvSpPr>
          <p:nvPr/>
        </p:nvSpPr>
        <p:spPr bwMode="auto">
          <a:xfrm>
            <a:off x="7543800" y="18288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7772400" y="2209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80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1828800" y="1905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nhất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1828800" y="2514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hai</a:t>
            </a:r>
          </a:p>
        </p:txBody>
      </p:sp>
      <p:sp>
        <p:nvSpPr>
          <p:cNvPr id="5135" name="Rectangle 39"/>
          <p:cNvSpPr>
            <a:spLocks noChangeArrowheads="1"/>
          </p:cNvSpPr>
          <p:nvPr/>
        </p:nvSpPr>
        <p:spPr bwMode="auto">
          <a:xfrm>
            <a:off x="381000" y="228600"/>
            <a:ext cx="8534400" cy="6248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33528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65532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18" grpId="0" animBg="1"/>
      <p:bldP spid="4119" grpId="0" animBg="1"/>
      <p:bldP spid="4120" grpId="0"/>
      <p:bldP spid="4121" grpId="0"/>
      <p:bldP spid="4131" grpId="0" animBg="1"/>
      <p:bldP spid="4132" grpId="0"/>
      <p:bldP spid="4133" grpId="0"/>
      <p:bldP spid="4134" grpId="0"/>
      <p:bldP spid="4137" grpId="0" animBg="1"/>
      <p:bldP spid="41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0000FF"/>
                </a:solidFill>
              </a:rPr>
              <a:t>b/. Hiệu của hai số là 55. Số thứ nhất bằng   số thứ hai. Tìm hai số đó. 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696200" cy="2849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Hiệu số phần bằng nhau là: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</a:t>
            </a:r>
            <a:r>
              <a:rPr lang="en-US" sz="2400" b="1" smtClean="0">
                <a:solidFill>
                  <a:srgbClr val="CC00FF"/>
                </a:solidFill>
              </a:rPr>
              <a:t>9 - 4 = 5(phần)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Số thứ nhất là: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</a:t>
            </a:r>
            <a:r>
              <a:rPr lang="en-US" sz="2400" b="1" smtClean="0">
                <a:solidFill>
                  <a:srgbClr val="FF00FF"/>
                </a:solidFill>
              </a:rPr>
              <a:t>55 : 5 x 9 = 99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Số thứ hai là: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</a:t>
            </a:r>
            <a:r>
              <a:rPr lang="en-US" sz="2400" b="1" smtClean="0">
                <a:solidFill>
                  <a:srgbClr val="FF00FF"/>
                </a:solidFill>
              </a:rPr>
              <a:t>99 - 55 = 44 (</a:t>
            </a:r>
            <a:r>
              <a:rPr lang="en-US" sz="2400" b="1" smtClean="0">
                <a:solidFill>
                  <a:srgbClr val="0000FF"/>
                </a:solidFill>
              </a:rPr>
              <a:t>hay 55 : 5 x 4 = 44</a:t>
            </a:r>
            <a:r>
              <a:rPr lang="en-US" sz="2400" b="1" smtClean="0">
                <a:solidFill>
                  <a:srgbClr val="FF00FF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           Đáp số; 99 và 44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8166100" y="152400"/>
          <a:ext cx="977900" cy="1600200"/>
        </p:xfrm>
        <a:graphic>
          <a:graphicData uri="http://schemas.openxmlformats.org/presentationml/2006/ole">
            <p:oleObj spid="_x0000_s6148" name="Equation" r:id="rId3" imgW="152334" imgH="634725" progId="Equation.3">
              <p:embed/>
            </p:oleObj>
          </a:graphicData>
        </a:graphic>
      </p:graphicFrame>
      <p:sp>
        <p:nvSpPr>
          <p:cNvPr id="5125" name="AutoShape 5"/>
          <p:cNvSpPr>
            <a:spLocks/>
          </p:cNvSpPr>
          <p:nvPr/>
        </p:nvSpPr>
        <p:spPr bwMode="auto">
          <a:xfrm rot="-5400000">
            <a:off x="4038600" y="2133600"/>
            <a:ext cx="152400" cy="1828800"/>
          </a:xfrm>
          <a:prstGeom prst="leftBrace">
            <a:avLst>
              <a:gd name="adj1" fmla="val 100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6" name="AutoShape 6"/>
          <p:cNvSpPr>
            <a:spLocks/>
          </p:cNvSpPr>
          <p:nvPr/>
        </p:nvSpPr>
        <p:spPr bwMode="auto">
          <a:xfrm rot="5400000">
            <a:off x="5143500" y="-190500"/>
            <a:ext cx="228600" cy="4114800"/>
          </a:xfrm>
          <a:prstGeom prst="leftBrace">
            <a:avLst>
              <a:gd name="adj1" fmla="val 150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86200" y="3124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105400" y="137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200400" y="2743200"/>
            <a:ext cx="1828800" cy="152400"/>
            <a:chOff x="2016" y="1728"/>
            <a:chExt cx="1152" cy="96"/>
          </a:xfrm>
        </p:grpSpPr>
        <p:sp>
          <p:nvSpPr>
            <p:cNvPr id="6173" name="Line 10"/>
            <p:cNvSpPr>
              <a:spLocks noChangeShapeType="1"/>
            </p:cNvSpPr>
            <p:nvPr/>
          </p:nvSpPr>
          <p:spPr bwMode="auto">
            <a:xfrm>
              <a:off x="2016" y="177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11"/>
            <p:cNvSpPr>
              <a:spLocks noChangeShapeType="1"/>
            </p:cNvSpPr>
            <p:nvPr/>
          </p:nvSpPr>
          <p:spPr bwMode="auto">
            <a:xfrm>
              <a:off x="201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12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13"/>
            <p:cNvSpPr>
              <a:spLocks noChangeShapeType="1"/>
            </p:cNvSpPr>
            <p:nvPr/>
          </p:nvSpPr>
          <p:spPr bwMode="auto">
            <a:xfrm>
              <a:off x="259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14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15"/>
            <p:cNvSpPr>
              <a:spLocks noChangeShapeType="1"/>
            </p:cNvSpPr>
            <p:nvPr/>
          </p:nvSpPr>
          <p:spPr bwMode="auto">
            <a:xfrm>
              <a:off x="316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200400" y="2057400"/>
            <a:ext cx="4114800" cy="152400"/>
            <a:chOff x="2112" y="1632"/>
            <a:chExt cx="2592" cy="96"/>
          </a:xfrm>
        </p:grpSpPr>
        <p:sp>
          <p:nvSpPr>
            <p:cNvPr id="6162" name="Line 20"/>
            <p:cNvSpPr>
              <a:spLocks noChangeShapeType="1"/>
            </p:cNvSpPr>
            <p:nvPr/>
          </p:nvSpPr>
          <p:spPr bwMode="auto">
            <a:xfrm>
              <a:off x="2112" y="168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21"/>
            <p:cNvSpPr>
              <a:spLocks noChangeShapeType="1"/>
            </p:cNvSpPr>
            <p:nvPr/>
          </p:nvSpPr>
          <p:spPr bwMode="auto">
            <a:xfrm>
              <a:off x="211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2"/>
            <p:cNvSpPr>
              <a:spLocks noChangeShapeType="1"/>
            </p:cNvSpPr>
            <p:nvPr/>
          </p:nvSpPr>
          <p:spPr bwMode="auto">
            <a:xfrm>
              <a:off x="240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3"/>
            <p:cNvSpPr>
              <a:spLocks noChangeShapeType="1"/>
            </p:cNvSpPr>
            <p:nvPr/>
          </p:nvSpPr>
          <p:spPr bwMode="auto">
            <a:xfrm>
              <a:off x="268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4"/>
            <p:cNvSpPr>
              <a:spLocks noChangeShapeType="1"/>
            </p:cNvSpPr>
            <p:nvPr/>
          </p:nvSpPr>
          <p:spPr bwMode="auto">
            <a:xfrm>
              <a:off x="297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5"/>
            <p:cNvSpPr>
              <a:spLocks noChangeShapeType="1"/>
            </p:cNvSpPr>
            <p:nvPr/>
          </p:nvSpPr>
          <p:spPr bwMode="auto">
            <a:xfrm>
              <a:off x="326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6"/>
            <p:cNvSpPr>
              <a:spLocks noChangeShapeType="1"/>
            </p:cNvSpPr>
            <p:nvPr/>
          </p:nvSpPr>
          <p:spPr bwMode="auto">
            <a:xfrm>
              <a:off x="355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7"/>
            <p:cNvSpPr>
              <a:spLocks noChangeShapeType="1"/>
            </p:cNvSpPr>
            <p:nvPr/>
          </p:nvSpPr>
          <p:spPr bwMode="auto">
            <a:xfrm>
              <a:off x="384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8"/>
            <p:cNvSpPr>
              <a:spLocks noChangeShapeType="1"/>
            </p:cNvSpPr>
            <p:nvPr/>
          </p:nvSpPr>
          <p:spPr bwMode="auto">
            <a:xfrm>
              <a:off x="412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9"/>
            <p:cNvSpPr>
              <a:spLocks noChangeShapeType="1"/>
            </p:cNvSpPr>
            <p:nvPr/>
          </p:nvSpPr>
          <p:spPr bwMode="auto">
            <a:xfrm>
              <a:off x="441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30"/>
            <p:cNvSpPr>
              <a:spLocks noChangeShapeType="1"/>
            </p:cNvSpPr>
            <p:nvPr/>
          </p:nvSpPr>
          <p:spPr bwMode="auto">
            <a:xfrm>
              <a:off x="470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1" name="AutoShape 31"/>
          <p:cNvSpPr>
            <a:spLocks/>
          </p:cNvSpPr>
          <p:nvPr/>
        </p:nvSpPr>
        <p:spPr bwMode="auto">
          <a:xfrm rot="5400000">
            <a:off x="6096000" y="1219200"/>
            <a:ext cx="152400" cy="2286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59436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55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524000" y="1905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nhất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447800" y="2514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hai</a:t>
            </a:r>
          </a:p>
        </p:txBody>
      </p:sp>
      <p:sp>
        <p:nvSpPr>
          <p:cNvPr id="6159" name="Rectangle 36"/>
          <p:cNvSpPr>
            <a:spLocks noChangeArrowheads="1"/>
          </p:cNvSpPr>
          <p:nvPr/>
        </p:nvSpPr>
        <p:spPr bwMode="auto">
          <a:xfrm>
            <a:off x="304800" y="152400"/>
            <a:ext cx="8686800" cy="6477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3200400" y="2209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5029200" y="2209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5" grpId="0" animBg="1"/>
      <p:bldP spid="5126" grpId="0" animBg="1"/>
      <p:bldP spid="5127" grpId="0"/>
      <p:bldP spid="5128" grpId="0"/>
      <p:bldP spid="5151" grpId="0" animBg="1"/>
      <p:bldP spid="5153" grpId="0"/>
      <p:bldP spid="5154" grpId="0"/>
      <p:bldP spid="5157" grpId="0" animBg="1"/>
      <p:bldP spid="51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000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endParaRPr lang="en-US" sz="4000" smtClean="0">
              <a:solidFill>
                <a:srgbClr val="0000FF"/>
              </a:solidFill>
            </a:endParaRPr>
          </a:p>
          <a:p>
            <a:pPr algn="ctr" eaLnBrk="1" hangingPunct="1">
              <a:buClr>
                <a:srgbClr val="CC00FF"/>
              </a:buClr>
              <a:buFont typeface="Wingdings" pitchFamily="2" charset="2"/>
              <a:buChar char="Ø"/>
            </a:pPr>
            <a:r>
              <a:rPr lang="en-US" sz="4000" smtClean="0">
                <a:solidFill>
                  <a:srgbClr val="0000FF"/>
                </a:solidFill>
              </a:rPr>
              <a:t>Dặn dò:</a:t>
            </a:r>
            <a:r>
              <a:rPr lang="en-US" smtClean="0">
                <a:solidFill>
                  <a:srgbClr val="0000FF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4800" smtClean="0">
                <a:solidFill>
                  <a:srgbClr val="CC00FF"/>
                </a:solidFill>
              </a:rPr>
              <a:t>Về xem lại bài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5867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429000" y="1676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800" b="1">
                <a:solidFill>
                  <a:srgbClr val="CC00FF"/>
                </a:solidFill>
                <a:latin typeface="Arial" charset="0"/>
              </a:rPr>
              <a:t>TUYÊN DƯƠNG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386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VNI-Times</vt:lpstr>
      <vt:lpstr>Arial</vt:lpstr>
      <vt:lpstr>Calibri</vt:lpstr>
      <vt:lpstr>Wingdings</vt:lpstr>
      <vt:lpstr>Default Design</vt:lpstr>
      <vt:lpstr>Microsoft Equation 3.0</vt:lpstr>
      <vt:lpstr>Slide 1</vt:lpstr>
      <vt:lpstr>Bài mới:</vt:lpstr>
      <vt:lpstr>Bài 2: Hiệu của hai số là 192. Tỉ số của hai số đó là       . Tim hai số đó.</vt:lpstr>
      <vt:lpstr>1/.a. Tổng của hai số là 80. Số thứ nhất bằng      số thứ hai. Tìm hai số đó.</vt:lpstr>
      <vt:lpstr>b/. Hiệu của hai số là 55. Số thứ nhất bằng   số thứ hai. Tìm hai số đó.   </vt:lpstr>
      <vt:lpstr>Slide 6</vt:lpstr>
    </vt:vector>
  </TitlesOfParts>
  <Company>udchcmc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mới:</dc:title>
  <dc:creator>BaoXP</dc:creator>
  <cp:lastModifiedBy>CSTeam</cp:lastModifiedBy>
  <cp:revision>40</cp:revision>
  <dcterms:created xsi:type="dcterms:W3CDTF">2012-09-14T00:36:34Z</dcterms:created>
  <dcterms:modified xsi:type="dcterms:W3CDTF">2016-06-30T03:34:17Z</dcterms:modified>
</cp:coreProperties>
</file>