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00"/>
    <a:srgbClr val="CC00FF"/>
    <a:srgbClr val="0000FF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B199D-8E2C-4991-B509-41FF55BF3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E2CF2-B8D7-48F7-B4B0-703A31C572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F44D9-6B8F-4142-AEAC-757F357DF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01CD1-242F-48F7-AC66-72D0C9E366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D77A0-6532-4248-BABD-A9D47D21DA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6240E-01C2-48CB-BCC5-06CAA336F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82D99-CB71-4B63-B7FB-18EF9C986E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B045E-CBE3-4723-ACED-8D345E3970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D8B4E-59F3-4710-B7B4-A74B9EB1B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94F88-7C15-4A18-818C-3A91AD1C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04338-B6F0-4CF3-8E45-6792AECD6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F38C371B-AFBF-46FB-B0EC-F12D3E47B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4525963"/>
          </a:xfrm>
        </p:spPr>
        <p:txBody>
          <a:bodyPr/>
          <a:lstStyle/>
          <a:p>
            <a:pPr algn="ctr" eaLnBrk="1" hangingPunct="1"/>
            <a:r>
              <a:rPr lang="en-US" smtClean="0">
                <a:solidFill>
                  <a:schemeClr val="hlink"/>
                </a:solidFill>
              </a:rPr>
              <a:t>Bài cũ :</a:t>
            </a:r>
          </a:p>
          <a:p>
            <a:pPr algn="ctr" eaLnBrk="1" hangingPunct="1">
              <a:buFontTx/>
              <a:buNone/>
            </a:pPr>
            <a:r>
              <a:rPr lang="en-US" smtClean="0"/>
              <a:t>   </a:t>
            </a:r>
            <a:r>
              <a:rPr lang="en-US" sz="4400" smtClean="0">
                <a:solidFill>
                  <a:srgbClr val="FF00FF"/>
                </a:solidFill>
              </a:rPr>
              <a:t>Luyện tập chung</a:t>
            </a:r>
          </a:p>
        </p:txBody>
      </p:sp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457200" y="228600"/>
            <a:ext cx="8305800" cy="624840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2400"/>
            <a:ext cx="3810000" cy="838200"/>
          </a:xfrm>
        </p:spPr>
        <p:txBody>
          <a:bodyPr/>
          <a:lstStyle/>
          <a:p>
            <a:pPr eaLnBrk="1" hangingPunct="1"/>
            <a:r>
              <a:rPr lang="en-US" sz="3200" smtClean="0"/>
              <a:t>Bài mới: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0400" y="381000"/>
            <a:ext cx="4419600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b="1" smtClean="0">
                <a:solidFill>
                  <a:srgbClr val="0000FF"/>
                </a:solidFill>
              </a:rPr>
              <a:t>Ôn tập về giải toán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762000" y="838200"/>
            <a:ext cx="8153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sz="2000" b="1">
                <a:solidFill>
                  <a:srgbClr val="FF00FF"/>
                </a:solidFill>
                <a:latin typeface="Arial" charset="0"/>
              </a:rPr>
              <a:t>Bài 1; Tổng của hai số là 121. Tỉ số của hai số đó là     .  Tìm hai số đó.</a:t>
            </a:r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7010400" y="762000"/>
          <a:ext cx="558800" cy="914400"/>
        </p:xfrm>
        <a:graphic>
          <a:graphicData uri="http://schemas.openxmlformats.org/presentationml/2006/ole">
            <p:oleObj spid="_x0000_s3077" name="Equation" r:id="rId3" imgW="152334" imgH="634725" progId="Equation.3">
              <p:embed/>
            </p:oleObj>
          </a:graphicData>
        </a:graphic>
      </p:graphicFrame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3200400" y="1981200"/>
            <a:ext cx="2286000" cy="152400"/>
            <a:chOff x="1728" y="1440"/>
            <a:chExt cx="1440" cy="96"/>
          </a:xfrm>
        </p:grpSpPr>
        <p:sp>
          <p:nvSpPr>
            <p:cNvPr id="3101" name="Line 15"/>
            <p:cNvSpPr>
              <a:spLocks noChangeShapeType="1"/>
            </p:cNvSpPr>
            <p:nvPr/>
          </p:nvSpPr>
          <p:spPr bwMode="auto">
            <a:xfrm>
              <a:off x="1728" y="1488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Line 17"/>
            <p:cNvSpPr>
              <a:spLocks noChangeShapeType="1"/>
            </p:cNvSpPr>
            <p:nvPr/>
          </p:nvSpPr>
          <p:spPr bwMode="auto">
            <a:xfrm>
              <a:off x="1728" y="144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Line 18"/>
            <p:cNvSpPr>
              <a:spLocks noChangeShapeType="1"/>
            </p:cNvSpPr>
            <p:nvPr/>
          </p:nvSpPr>
          <p:spPr bwMode="auto">
            <a:xfrm>
              <a:off x="2016" y="144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Line 19"/>
            <p:cNvSpPr>
              <a:spLocks noChangeShapeType="1"/>
            </p:cNvSpPr>
            <p:nvPr/>
          </p:nvSpPr>
          <p:spPr bwMode="auto">
            <a:xfrm>
              <a:off x="2304" y="144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5" name="Line 20"/>
            <p:cNvSpPr>
              <a:spLocks noChangeShapeType="1"/>
            </p:cNvSpPr>
            <p:nvPr/>
          </p:nvSpPr>
          <p:spPr bwMode="auto">
            <a:xfrm>
              <a:off x="2592" y="144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6" name="Line 21"/>
            <p:cNvSpPr>
              <a:spLocks noChangeShapeType="1"/>
            </p:cNvSpPr>
            <p:nvPr/>
          </p:nvSpPr>
          <p:spPr bwMode="auto">
            <a:xfrm>
              <a:off x="2880" y="144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7" name="Line 22"/>
            <p:cNvSpPr>
              <a:spLocks noChangeShapeType="1"/>
            </p:cNvSpPr>
            <p:nvPr/>
          </p:nvSpPr>
          <p:spPr bwMode="auto">
            <a:xfrm>
              <a:off x="3168" y="144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3200400" y="2590800"/>
            <a:ext cx="2743200" cy="152400"/>
            <a:chOff x="1728" y="1824"/>
            <a:chExt cx="1728" cy="96"/>
          </a:xfrm>
        </p:grpSpPr>
        <p:sp>
          <p:nvSpPr>
            <p:cNvPr id="3093" name="Line 16"/>
            <p:cNvSpPr>
              <a:spLocks noChangeShapeType="1"/>
            </p:cNvSpPr>
            <p:nvPr/>
          </p:nvSpPr>
          <p:spPr bwMode="auto">
            <a:xfrm>
              <a:off x="1728" y="1872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Line 25"/>
            <p:cNvSpPr>
              <a:spLocks noChangeShapeType="1"/>
            </p:cNvSpPr>
            <p:nvPr/>
          </p:nvSpPr>
          <p:spPr bwMode="auto">
            <a:xfrm>
              <a:off x="1728" y="182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Line 28"/>
            <p:cNvSpPr>
              <a:spLocks noChangeShapeType="1"/>
            </p:cNvSpPr>
            <p:nvPr/>
          </p:nvSpPr>
          <p:spPr bwMode="auto">
            <a:xfrm>
              <a:off x="2016" y="182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Line 29"/>
            <p:cNvSpPr>
              <a:spLocks noChangeShapeType="1"/>
            </p:cNvSpPr>
            <p:nvPr/>
          </p:nvSpPr>
          <p:spPr bwMode="auto">
            <a:xfrm>
              <a:off x="2304" y="182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Line 30"/>
            <p:cNvSpPr>
              <a:spLocks noChangeShapeType="1"/>
            </p:cNvSpPr>
            <p:nvPr/>
          </p:nvSpPr>
          <p:spPr bwMode="auto">
            <a:xfrm>
              <a:off x="2592" y="182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Line 31"/>
            <p:cNvSpPr>
              <a:spLocks noChangeShapeType="1"/>
            </p:cNvSpPr>
            <p:nvPr/>
          </p:nvSpPr>
          <p:spPr bwMode="auto">
            <a:xfrm>
              <a:off x="2880" y="182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9" name="Line 32"/>
            <p:cNvSpPr>
              <a:spLocks noChangeShapeType="1"/>
            </p:cNvSpPr>
            <p:nvPr/>
          </p:nvSpPr>
          <p:spPr bwMode="auto">
            <a:xfrm>
              <a:off x="3168" y="182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0" name="Line 33"/>
            <p:cNvSpPr>
              <a:spLocks noChangeShapeType="1"/>
            </p:cNvSpPr>
            <p:nvPr/>
          </p:nvSpPr>
          <p:spPr bwMode="auto">
            <a:xfrm>
              <a:off x="3456" y="182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84" name="Text Box 36"/>
          <p:cNvSpPr txBox="1">
            <a:spLocks noChangeArrowheads="1"/>
          </p:cNvSpPr>
          <p:nvPr/>
        </p:nvSpPr>
        <p:spPr bwMode="auto">
          <a:xfrm>
            <a:off x="2057400" y="1828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Số bé</a:t>
            </a:r>
          </a:p>
        </p:txBody>
      </p:sp>
      <p:sp>
        <p:nvSpPr>
          <p:cNvPr id="2085" name="Text Box 37"/>
          <p:cNvSpPr txBox="1">
            <a:spLocks noChangeArrowheads="1"/>
          </p:cNvSpPr>
          <p:nvPr/>
        </p:nvSpPr>
        <p:spPr bwMode="auto">
          <a:xfrm>
            <a:off x="2057400" y="24384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Số lớn</a:t>
            </a:r>
          </a:p>
        </p:txBody>
      </p:sp>
      <p:sp>
        <p:nvSpPr>
          <p:cNvPr id="3082" name="Rectangle 39"/>
          <p:cNvSpPr>
            <a:spLocks noChangeArrowheads="1"/>
          </p:cNvSpPr>
          <p:nvPr/>
        </p:nvSpPr>
        <p:spPr bwMode="auto">
          <a:xfrm>
            <a:off x="2286000" y="3048000"/>
            <a:ext cx="441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 sz="3200" b="1">
              <a:latin typeface="Arial" charset="0"/>
            </a:endParaRPr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1371600" y="3352800"/>
            <a:ext cx="6858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b="1">
                <a:solidFill>
                  <a:srgbClr val="FF00FF"/>
                </a:solidFill>
                <a:latin typeface="Arial" charset="0"/>
              </a:rPr>
              <a:t>Theo sơ đồ, ta có tổng số phần bằng nhau là:</a:t>
            </a:r>
          </a:p>
          <a:p>
            <a:pPr>
              <a:spcBef>
                <a:spcPct val="20000"/>
              </a:spcBef>
            </a:pPr>
            <a:r>
              <a:rPr lang="en-US" sz="2400" b="1">
                <a:solidFill>
                  <a:srgbClr val="FF00FF"/>
                </a:solidFill>
                <a:latin typeface="Arial" charset="0"/>
              </a:rPr>
              <a:t>      5+6 = 11(phần)</a:t>
            </a:r>
          </a:p>
          <a:p>
            <a:pPr>
              <a:spcBef>
                <a:spcPct val="2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Số bé là:</a:t>
            </a:r>
          </a:p>
          <a:p>
            <a:pPr>
              <a:spcBef>
                <a:spcPct val="2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    121 : 11 x 5 = 55</a:t>
            </a:r>
            <a:r>
              <a:rPr lang="en-US" sz="2400" b="1">
                <a:latin typeface="Arial" charset="0"/>
              </a:rPr>
              <a:t> </a:t>
            </a:r>
          </a:p>
          <a:p>
            <a:pPr>
              <a:spcBef>
                <a:spcPct val="20000"/>
              </a:spcBef>
            </a:pPr>
            <a:r>
              <a:rPr lang="en-US" sz="2400" b="1">
                <a:solidFill>
                  <a:schemeClr val="hlink"/>
                </a:solidFill>
                <a:latin typeface="Arial" charset="0"/>
              </a:rPr>
              <a:t>Số lớn là:</a:t>
            </a:r>
          </a:p>
          <a:p>
            <a:pPr>
              <a:spcBef>
                <a:spcPct val="20000"/>
              </a:spcBef>
            </a:pPr>
            <a:r>
              <a:rPr lang="en-US" sz="2400" b="1">
                <a:solidFill>
                  <a:schemeClr val="hlink"/>
                </a:solidFill>
                <a:latin typeface="Arial" charset="0"/>
              </a:rPr>
              <a:t>     </a:t>
            </a:r>
            <a:r>
              <a:rPr lang="en-US" sz="2400" b="1">
                <a:solidFill>
                  <a:srgbClr val="FF00FF"/>
                </a:solidFill>
                <a:latin typeface="Arial" charset="0"/>
              </a:rPr>
              <a:t>121 - 55 = 66</a:t>
            </a:r>
            <a:r>
              <a:rPr lang="en-US" sz="2400" b="1">
                <a:solidFill>
                  <a:schemeClr val="hlink"/>
                </a:solidFill>
                <a:latin typeface="Arial" charset="0"/>
              </a:rPr>
              <a:t>  (hay 121 : 11 x6 = 66)</a:t>
            </a:r>
          </a:p>
          <a:p>
            <a:pPr>
              <a:spcBef>
                <a:spcPct val="20000"/>
              </a:spcBef>
            </a:pPr>
            <a:r>
              <a:rPr lang="en-US" sz="2400" b="1">
                <a:latin typeface="Arial" charset="0"/>
              </a:rPr>
              <a:t>               </a:t>
            </a:r>
            <a:r>
              <a:rPr lang="en-US" sz="2400" b="1" u="sng">
                <a:latin typeface="Arial" charset="0"/>
              </a:rPr>
              <a:t>Đáp số</a:t>
            </a:r>
            <a:r>
              <a:rPr lang="en-US" sz="2400" b="1">
                <a:latin typeface="Arial" charset="0"/>
              </a:rPr>
              <a:t>: 55 và 66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b="1">
              <a:latin typeface="Arial" charset="0"/>
            </a:endParaRPr>
          </a:p>
        </p:txBody>
      </p:sp>
      <p:sp>
        <p:nvSpPr>
          <p:cNvPr id="3084" name="Rectangle 41"/>
          <p:cNvSpPr>
            <a:spLocks noChangeArrowheads="1"/>
          </p:cNvSpPr>
          <p:nvPr/>
        </p:nvSpPr>
        <p:spPr bwMode="auto">
          <a:xfrm>
            <a:off x="381000" y="152400"/>
            <a:ext cx="8458200" cy="647700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090" name="AutoShape 42"/>
          <p:cNvSpPr>
            <a:spLocks/>
          </p:cNvSpPr>
          <p:nvPr/>
        </p:nvSpPr>
        <p:spPr bwMode="auto">
          <a:xfrm rot="5400000">
            <a:off x="4267200" y="685800"/>
            <a:ext cx="152400" cy="2286000"/>
          </a:xfrm>
          <a:prstGeom prst="leftBrace">
            <a:avLst>
              <a:gd name="adj1" fmla="val 125000"/>
              <a:gd name="adj2" fmla="val 4915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091" name="AutoShape 43"/>
          <p:cNvSpPr>
            <a:spLocks/>
          </p:cNvSpPr>
          <p:nvPr/>
        </p:nvSpPr>
        <p:spPr bwMode="auto">
          <a:xfrm rot="-5400000">
            <a:off x="4457700" y="1485900"/>
            <a:ext cx="228600" cy="2743200"/>
          </a:xfrm>
          <a:prstGeom prst="leftBrace">
            <a:avLst>
              <a:gd name="adj1" fmla="val 100000"/>
              <a:gd name="adj2" fmla="val 4915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092" name="AutoShape 44"/>
          <p:cNvSpPr>
            <a:spLocks/>
          </p:cNvSpPr>
          <p:nvPr/>
        </p:nvSpPr>
        <p:spPr bwMode="auto">
          <a:xfrm>
            <a:off x="6172200" y="1905000"/>
            <a:ext cx="152400" cy="762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093" name="Text Box 45"/>
          <p:cNvSpPr txBox="1">
            <a:spLocks noChangeArrowheads="1"/>
          </p:cNvSpPr>
          <p:nvPr/>
        </p:nvSpPr>
        <p:spPr bwMode="auto">
          <a:xfrm>
            <a:off x="6248400" y="20574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121</a:t>
            </a:r>
          </a:p>
        </p:txBody>
      </p:sp>
      <p:sp>
        <p:nvSpPr>
          <p:cNvPr id="2094" name="Text Box 46"/>
          <p:cNvSpPr txBox="1">
            <a:spLocks noChangeArrowheads="1"/>
          </p:cNvSpPr>
          <p:nvPr/>
        </p:nvSpPr>
        <p:spPr bwMode="auto">
          <a:xfrm>
            <a:off x="4191000" y="14478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?</a:t>
            </a:r>
          </a:p>
        </p:txBody>
      </p:sp>
      <p:sp>
        <p:nvSpPr>
          <p:cNvPr id="2095" name="Text Box 47"/>
          <p:cNvSpPr txBox="1">
            <a:spLocks noChangeArrowheads="1"/>
          </p:cNvSpPr>
          <p:nvPr/>
        </p:nvSpPr>
        <p:spPr bwMode="auto">
          <a:xfrm>
            <a:off x="4419600" y="28956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?</a:t>
            </a:r>
          </a:p>
        </p:txBody>
      </p:sp>
      <p:sp>
        <p:nvSpPr>
          <p:cNvPr id="2097" name="Line 49"/>
          <p:cNvSpPr>
            <a:spLocks noChangeShapeType="1"/>
          </p:cNvSpPr>
          <p:nvPr/>
        </p:nvSpPr>
        <p:spPr bwMode="auto">
          <a:xfrm>
            <a:off x="3200400" y="2133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8" name="Line 50"/>
          <p:cNvSpPr>
            <a:spLocks noChangeShapeType="1"/>
          </p:cNvSpPr>
          <p:nvPr/>
        </p:nvSpPr>
        <p:spPr bwMode="auto">
          <a:xfrm>
            <a:off x="5486400" y="2133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500"/>
                                        <p:tgtEl>
                                          <p:spTgt spid="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500"/>
                                        <p:tgtEl>
                                          <p:spTgt spid="2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500"/>
                                        <p:tgtEl>
                                          <p:spTgt spid="2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500"/>
                                        <p:tgtEl>
                                          <p:spTgt spid="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20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0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20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0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0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20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6" dur="1" fill="hold"/>
                                        <p:tgtEl>
                                          <p:spTgt spid="20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0" dur="2000"/>
                                        <p:tgtEl>
                                          <p:spTgt spid="20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02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4" dur="2000"/>
                                        <p:tgtEl>
                                          <p:spTgt spid="20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20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  <p:bldP spid="2052" grpId="0"/>
      <p:bldP spid="2084" grpId="0"/>
      <p:bldP spid="2085" grpId="0"/>
      <p:bldP spid="2090" grpId="0" animBg="1"/>
      <p:bldP spid="2091" grpId="0" animBg="1"/>
      <p:bldP spid="2092" grpId="0" animBg="1"/>
      <p:bldP spid="2093" grpId="0"/>
      <p:bldP spid="2094" grpId="0"/>
      <p:bldP spid="2095" grpId="0"/>
      <p:bldP spid="2097" grpId="0" animBg="1"/>
      <p:bldP spid="209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lnSpc>
                <a:spcPct val="110000"/>
              </a:lnSpc>
            </a:pPr>
            <a:r>
              <a:rPr lang="en-US" sz="2400" smtClean="0">
                <a:solidFill>
                  <a:srgbClr val="0000FF"/>
                </a:solidFill>
              </a:rPr>
              <a:t>Bài 2: Hiệu của hai số là 192. Tỉ số của hai số đó là       . Tim hai số đó.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0"/>
            <a:ext cx="8077200" cy="2209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smtClean="0">
                <a:solidFill>
                  <a:srgbClr val="FF00FF"/>
                </a:solidFill>
              </a:rPr>
              <a:t>   Theo sơ đồ, hiệu số phần bằng nhau là: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smtClean="0">
                <a:solidFill>
                  <a:srgbClr val="FF00FF"/>
                </a:solidFill>
              </a:rPr>
              <a:t>             </a:t>
            </a:r>
            <a:r>
              <a:rPr lang="en-US" sz="2800" b="1" smtClean="0">
                <a:solidFill>
                  <a:srgbClr val="0000FF"/>
                </a:solidFill>
              </a:rPr>
              <a:t>5 - 5 = 2(phần)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smtClean="0">
                <a:solidFill>
                  <a:srgbClr val="FF00FF"/>
                </a:solidFill>
              </a:rPr>
              <a:t>      Số bé là: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smtClean="0">
                <a:solidFill>
                  <a:srgbClr val="FF00FF"/>
                </a:solidFill>
              </a:rPr>
              <a:t>            </a:t>
            </a:r>
            <a:r>
              <a:rPr lang="en-US" sz="2800" b="1" smtClean="0">
                <a:solidFill>
                  <a:srgbClr val="0000FF"/>
                </a:solidFill>
              </a:rPr>
              <a:t>192 : 2 x 3 = 288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smtClean="0">
                <a:solidFill>
                  <a:srgbClr val="FF00FF"/>
                </a:solidFill>
              </a:rPr>
              <a:t>     Số lớn là: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smtClean="0">
                <a:solidFill>
                  <a:srgbClr val="FF00FF"/>
                </a:solidFill>
              </a:rPr>
              <a:t>            </a:t>
            </a:r>
            <a:r>
              <a:rPr lang="en-US" sz="2800" b="1" smtClean="0">
                <a:solidFill>
                  <a:srgbClr val="0000FF"/>
                </a:solidFill>
              </a:rPr>
              <a:t>288 + 192 = 480</a:t>
            </a:r>
            <a:r>
              <a:rPr lang="en-US" sz="2800" b="1" smtClean="0">
                <a:solidFill>
                  <a:srgbClr val="FF00FF"/>
                </a:solidFill>
              </a:rPr>
              <a:t> (hay 192 : 2 x 5 = 480)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smtClean="0">
                <a:solidFill>
                  <a:srgbClr val="FF00FF"/>
                </a:solidFill>
              </a:rPr>
              <a:t>     Đáp số: 288 và 480</a:t>
            </a:r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100" name="Equation" r:id="rId3" imgW="114151" imgH="215619" progId="Equation.3">
              <p:embed/>
            </p:oleObj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101" name="Equation" r:id="rId4" imgW="114151" imgH="215619" progId="Equation.3">
              <p:embed/>
            </p:oleObj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102" name="Equation" r:id="rId5" imgW="114151" imgH="215619" progId="Equation.3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7467600" y="304800"/>
          <a:ext cx="725488" cy="1295400"/>
        </p:xfrm>
        <a:graphic>
          <a:graphicData uri="http://schemas.openxmlformats.org/presentationml/2006/ole">
            <p:oleObj spid="_x0000_s4103" name="Equation" r:id="rId6" imgW="139639" imgH="634725" progId="Equation.3">
              <p:embed/>
            </p:oleObj>
          </a:graphicData>
        </a:graphic>
      </p:graphicFrame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4572000" y="1600200"/>
            <a:ext cx="1752600" cy="228600"/>
            <a:chOff x="2256" y="1008"/>
            <a:chExt cx="864" cy="96"/>
          </a:xfrm>
        </p:grpSpPr>
        <p:sp>
          <p:nvSpPr>
            <p:cNvPr id="4125" name="Line 9"/>
            <p:cNvSpPr>
              <a:spLocks noChangeShapeType="1"/>
            </p:cNvSpPr>
            <p:nvPr/>
          </p:nvSpPr>
          <p:spPr bwMode="auto">
            <a:xfrm>
              <a:off x="2256" y="105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6" name="Line 10"/>
            <p:cNvSpPr>
              <a:spLocks noChangeShapeType="1"/>
            </p:cNvSpPr>
            <p:nvPr/>
          </p:nvSpPr>
          <p:spPr bwMode="auto">
            <a:xfrm>
              <a:off x="2256" y="100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7" name="Line 11"/>
            <p:cNvSpPr>
              <a:spLocks noChangeShapeType="1"/>
            </p:cNvSpPr>
            <p:nvPr/>
          </p:nvSpPr>
          <p:spPr bwMode="auto">
            <a:xfrm>
              <a:off x="2544" y="100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8" name="Line 12"/>
            <p:cNvSpPr>
              <a:spLocks noChangeShapeType="1"/>
            </p:cNvSpPr>
            <p:nvPr/>
          </p:nvSpPr>
          <p:spPr bwMode="auto">
            <a:xfrm>
              <a:off x="2832" y="100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9" name="Line 13"/>
            <p:cNvSpPr>
              <a:spLocks noChangeShapeType="1"/>
            </p:cNvSpPr>
            <p:nvPr/>
          </p:nvSpPr>
          <p:spPr bwMode="auto">
            <a:xfrm>
              <a:off x="3120" y="100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4572000" y="2209800"/>
            <a:ext cx="2895600" cy="228600"/>
            <a:chOff x="2112" y="1728"/>
            <a:chExt cx="1440" cy="96"/>
          </a:xfrm>
        </p:grpSpPr>
        <p:sp>
          <p:nvSpPr>
            <p:cNvPr id="4118" name="Line 17"/>
            <p:cNvSpPr>
              <a:spLocks noChangeShapeType="1"/>
            </p:cNvSpPr>
            <p:nvPr/>
          </p:nvSpPr>
          <p:spPr bwMode="auto">
            <a:xfrm>
              <a:off x="2112" y="1776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9" name="Line 18"/>
            <p:cNvSpPr>
              <a:spLocks noChangeShapeType="1"/>
            </p:cNvSpPr>
            <p:nvPr/>
          </p:nvSpPr>
          <p:spPr bwMode="auto">
            <a:xfrm>
              <a:off x="2112" y="172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0" name="Line 19"/>
            <p:cNvSpPr>
              <a:spLocks noChangeShapeType="1"/>
            </p:cNvSpPr>
            <p:nvPr/>
          </p:nvSpPr>
          <p:spPr bwMode="auto">
            <a:xfrm>
              <a:off x="2400" y="172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1" name="Line 20"/>
            <p:cNvSpPr>
              <a:spLocks noChangeShapeType="1"/>
            </p:cNvSpPr>
            <p:nvPr/>
          </p:nvSpPr>
          <p:spPr bwMode="auto">
            <a:xfrm>
              <a:off x="2688" y="172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Line 21"/>
            <p:cNvSpPr>
              <a:spLocks noChangeShapeType="1"/>
            </p:cNvSpPr>
            <p:nvPr/>
          </p:nvSpPr>
          <p:spPr bwMode="auto">
            <a:xfrm>
              <a:off x="2976" y="172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3" name="Line 22"/>
            <p:cNvSpPr>
              <a:spLocks noChangeShapeType="1"/>
            </p:cNvSpPr>
            <p:nvPr/>
          </p:nvSpPr>
          <p:spPr bwMode="auto">
            <a:xfrm>
              <a:off x="3264" y="172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4" name="Line 23"/>
            <p:cNvSpPr>
              <a:spLocks noChangeShapeType="1"/>
            </p:cNvSpPr>
            <p:nvPr/>
          </p:nvSpPr>
          <p:spPr bwMode="auto">
            <a:xfrm>
              <a:off x="3552" y="172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3276600" y="1447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Số bé</a:t>
            </a:r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3276600" y="21336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Số lớn</a:t>
            </a:r>
          </a:p>
        </p:txBody>
      </p: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838200" y="13716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Ta có sơ đồ</a:t>
            </a:r>
          </a:p>
        </p:txBody>
      </p:sp>
      <p:sp>
        <p:nvSpPr>
          <p:cNvPr id="4109" name="Rectangle 30"/>
          <p:cNvSpPr>
            <a:spLocks noChangeArrowheads="1"/>
          </p:cNvSpPr>
          <p:nvPr/>
        </p:nvSpPr>
        <p:spPr bwMode="auto">
          <a:xfrm>
            <a:off x="304800" y="152400"/>
            <a:ext cx="8534400" cy="632460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103" name="AutoShape 31"/>
          <p:cNvSpPr>
            <a:spLocks/>
          </p:cNvSpPr>
          <p:nvPr/>
        </p:nvSpPr>
        <p:spPr bwMode="auto">
          <a:xfrm rot="5400000">
            <a:off x="5372100" y="571500"/>
            <a:ext cx="152400" cy="1752600"/>
          </a:xfrm>
          <a:prstGeom prst="leftBrace">
            <a:avLst>
              <a:gd name="adj1" fmla="val 95833"/>
              <a:gd name="adj2" fmla="val 4915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104" name="AutoShape 32"/>
          <p:cNvSpPr>
            <a:spLocks/>
          </p:cNvSpPr>
          <p:nvPr/>
        </p:nvSpPr>
        <p:spPr bwMode="auto">
          <a:xfrm rot="-5400000">
            <a:off x="5943600" y="1143000"/>
            <a:ext cx="152400" cy="2895600"/>
          </a:xfrm>
          <a:prstGeom prst="leftBrace">
            <a:avLst>
              <a:gd name="adj1" fmla="val 158333"/>
              <a:gd name="adj2" fmla="val 4915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105" name="AutoShape 33"/>
          <p:cNvSpPr>
            <a:spLocks/>
          </p:cNvSpPr>
          <p:nvPr/>
        </p:nvSpPr>
        <p:spPr bwMode="auto">
          <a:xfrm rot="-5400000">
            <a:off x="6819900" y="1485900"/>
            <a:ext cx="152400" cy="1143000"/>
          </a:xfrm>
          <a:prstGeom prst="rightBrace">
            <a:avLst>
              <a:gd name="adj1" fmla="val 62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106" name="Text Box 34"/>
          <p:cNvSpPr txBox="1">
            <a:spLocks noChangeArrowheads="1"/>
          </p:cNvSpPr>
          <p:nvPr/>
        </p:nvSpPr>
        <p:spPr bwMode="auto">
          <a:xfrm>
            <a:off x="6629400" y="16002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192</a:t>
            </a:r>
          </a:p>
        </p:txBody>
      </p:sp>
      <p:sp>
        <p:nvSpPr>
          <p:cNvPr id="3107" name="Text Box 35"/>
          <p:cNvSpPr txBox="1">
            <a:spLocks noChangeArrowheads="1"/>
          </p:cNvSpPr>
          <p:nvPr/>
        </p:nvSpPr>
        <p:spPr bwMode="auto">
          <a:xfrm>
            <a:off x="5334000" y="9906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?</a:t>
            </a:r>
          </a:p>
        </p:txBody>
      </p:sp>
      <p:sp>
        <p:nvSpPr>
          <p:cNvPr id="3108" name="Text Box 36"/>
          <p:cNvSpPr txBox="1">
            <a:spLocks noChangeArrowheads="1"/>
          </p:cNvSpPr>
          <p:nvPr/>
        </p:nvSpPr>
        <p:spPr bwMode="auto">
          <a:xfrm>
            <a:off x="5867400" y="26670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?</a:t>
            </a:r>
          </a:p>
        </p:txBody>
      </p:sp>
      <p:sp>
        <p:nvSpPr>
          <p:cNvPr id="3109" name="Line 37"/>
          <p:cNvSpPr>
            <a:spLocks noChangeShapeType="1"/>
          </p:cNvSpPr>
          <p:nvPr/>
        </p:nvSpPr>
        <p:spPr bwMode="auto">
          <a:xfrm>
            <a:off x="4572000" y="1828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0" name="Line 38"/>
          <p:cNvSpPr>
            <a:spLocks noChangeShapeType="1"/>
          </p:cNvSpPr>
          <p:nvPr/>
        </p:nvSpPr>
        <p:spPr bwMode="auto">
          <a:xfrm>
            <a:off x="6324600" y="1828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5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5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5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5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7" dur="1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97" grpId="0"/>
      <p:bldP spid="3098" grpId="0"/>
      <p:bldP spid="3101" grpId="0"/>
      <p:bldP spid="3103" grpId="0" animBg="1"/>
      <p:bldP spid="3104" grpId="0" animBg="1"/>
      <p:bldP spid="3105" grpId="0" animBg="1"/>
      <p:bldP spid="3106" grpId="0"/>
      <p:bldP spid="3107" grpId="0"/>
      <p:bldP spid="3108" grpId="0"/>
      <p:bldP spid="3109" grpId="0" animBg="1"/>
      <p:bldP spid="31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lnSpc>
                <a:spcPct val="110000"/>
              </a:lnSpc>
            </a:pPr>
            <a:r>
              <a:rPr lang="en-US" sz="3200" b="1" smtClean="0">
                <a:solidFill>
                  <a:srgbClr val="CC00FF"/>
                </a:solidFill>
              </a:rPr>
              <a:t>1/.a. Tổng của hai số là 80. Số thứ nhất bằng      số thứ hai. Tìm hai số đó.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00400"/>
            <a:ext cx="7924800" cy="3001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smtClean="0">
                <a:solidFill>
                  <a:srgbClr val="0000FF"/>
                </a:solidFill>
              </a:rPr>
              <a:t>   Tổng số phần bằng nhau là: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smtClean="0">
                <a:solidFill>
                  <a:srgbClr val="0000FF"/>
                </a:solidFill>
              </a:rPr>
              <a:t>     </a:t>
            </a:r>
            <a:r>
              <a:rPr lang="en-US" sz="2800" b="1" smtClean="0">
                <a:solidFill>
                  <a:srgbClr val="FF00FF"/>
                </a:solidFill>
              </a:rPr>
              <a:t>7 + 9 = 16 (phần)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smtClean="0">
                <a:solidFill>
                  <a:srgbClr val="0000FF"/>
                </a:solidFill>
              </a:rPr>
              <a:t>   Số thứ nhất là: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smtClean="0">
                <a:solidFill>
                  <a:srgbClr val="0000FF"/>
                </a:solidFill>
              </a:rPr>
              <a:t>     </a:t>
            </a:r>
            <a:r>
              <a:rPr lang="en-US" sz="2800" b="1" smtClean="0">
                <a:solidFill>
                  <a:srgbClr val="FF00FF"/>
                </a:solidFill>
              </a:rPr>
              <a:t>80 : 16 x 9 = 45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smtClean="0">
                <a:solidFill>
                  <a:srgbClr val="0000FF"/>
                </a:solidFill>
              </a:rPr>
              <a:t>   Số thứ hai là: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smtClean="0">
                <a:solidFill>
                  <a:srgbClr val="0000FF"/>
                </a:solidFill>
              </a:rPr>
              <a:t>    </a:t>
            </a:r>
            <a:r>
              <a:rPr lang="en-US" sz="2800" b="1" smtClean="0">
                <a:solidFill>
                  <a:srgbClr val="FF00FF"/>
                </a:solidFill>
              </a:rPr>
              <a:t>80 - 45 = 35</a:t>
            </a:r>
            <a:r>
              <a:rPr lang="en-US" sz="2800" b="1" smtClean="0">
                <a:solidFill>
                  <a:srgbClr val="0000FF"/>
                </a:solidFill>
              </a:rPr>
              <a:t> ( hay 80 : 16 x 7 = 35)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smtClean="0">
                <a:solidFill>
                  <a:srgbClr val="0000FF"/>
                </a:solidFill>
              </a:rPr>
              <a:t>        Đáp số: 45 và 35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b="1" smtClean="0">
              <a:solidFill>
                <a:srgbClr val="0000FF"/>
              </a:solidFill>
            </a:endParaRPr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1447800" y="762000"/>
          <a:ext cx="977900" cy="1600200"/>
        </p:xfrm>
        <a:graphic>
          <a:graphicData uri="http://schemas.openxmlformats.org/presentationml/2006/ole">
            <p:oleObj spid="_x0000_s5124" name="Equation" r:id="rId3" imgW="152334" imgH="634725" progId="Equation.3">
              <p:embed/>
            </p:oleObj>
          </a:graphicData>
        </a:graphic>
      </p:graphicFrame>
      <p:sp>
        <p:nvSpPr>
          <p:cNvPr id="4118" name="AutoShape 22"/>
          <p:cNvSpPr>
            <a:spLocks/>
          </p:cNvSpPr>
          <p:nvPr/>
        </p:nvSpPr>
        <p:spPr bwMode="auto">
          <a:xfrm rot="5400000">
            <a:off x="4876800" y="228600"/>
            <a:ext cx="152400" cy="3200400"/>
          </a:xfrm>
          <a:prstGeom prst="leftBrace">
            <a:avLst>
              <a:gd name="adj1" fmla="val 175000"/>
              <a:gd name="adj2" fmla="val 4915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4119" name="AutoShape 23"/>
          <p:cNvSpPr>
            <a:spLocks/>
          </p:cNvSpPr>
          <p:nvPr/>
        </p:nvSpPr>
        <p:spPr bwMode="auto">
          <a:xfrm rot="-5400000">
            <a:off x="5334000" y="838200"/>
            <a:ext cx="152400" cy="4114800"/>
          </a:xfrm>
          <a:prstGeom prst="leftBrace">
            <a:avLst>
              <a:gd name="adj1" fmla="val 225000"/>
              <a:gd name="adj2" fmla="val 4915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4800600" y="14478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?</a:t>
            </a:r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5181600" y="29718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?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3352800" y="1981200"/>
            <a:ext cx="3200400" cy="152400"/>
            <a:chOff x="2112" y="1344"/>
            <a:chExt cx="2016" cy="96"/>
          </a:xfrm>
        </p:grpSpPr>
        <p:sp>
          <p:nvSpPr>
            <p:cNvPr id="5149" name="Line 6"/>
            <p:cNvSpPr>
              <a:spLocks noChangeShapeType="1"/>
            </p:cNvSpPr>
            <p:nvPr/>
          </p:nvSpPr>
          <p:spPr bwMode="auto">
            <a:xfrm>
              <a:off x="2112" y="1392"/>
              <a:ext cx="20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Line 7"/>
            <p:cNvSpPr>
              <a:spLocks noChangeShapeType="1"/>
            </p:cNvSpPr>
            <p:nvPr/>
          </p:nvSpPr>
          <p:spPr bwMode="auto">
            <a:xfrm>
              <a:off x="2112" y="134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Line 8"/>
            <p:cNvSpPr>
              <a:spLocks noChangeShapeType="1"/>
            </p:cNvSpPr>
            <p:nvPr/>
          </p:nvSpPr>
          <p:spPr bwMode="auto">
            <a:xfrm>
              <a:off x="2400" y="134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Line 9"/>
            <p:cNvSpPr>
              <a:spLocks noChangeShapeType="1"/>
            </p:cNvSpPr>
            <p:nvPr/>
          </p:nvSpPr>
          <p:spPr bwMode="auto">
            <a:xfrm>
              <a:off x="2688" y="134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Line 10"/>
            <p:cNvSpPr>
              <a:spLocks noChangeShapeType="1"/>
            </p:cNvSpPr>
            <p:nvPr/>
          </p:nvSpPr>
          <p:spPr bwMode="auto">
            <a:xfrm>
              <a:off x="2976" y="134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Line 11"/>
            <p:cNvSpPr>
              <a:spLocks noChangeShapeType="1"/>
            </p:cNvSpPr>
            <p:nvPr/>
          </p:nvSpPr>
          <p:spPr bwMode="auto">
            <a:xfrm>
              <a:off x="3264" y="134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Line 26"/>
            <p:cNvSpPr>
              <a:spLocks noChangeShapeType="1"/>
            </p:cNvSpPr>
            <p:nvPr/>
          </p:nvSpPr>
          <p:spPr bwMode="auto">
            <a:xfrm>
              <a:off x="3552" y="134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Line 28"/>
            <p:cNvSpPr>
              <a:spLocks noChangeShapeType="1"/>
            </p:cNvSpPr>
            <p:nvPr/>
          </p:nvSpPr>
          <p:spPr bwMode="auto">
            <a:xfrm>
              <a:off x="3840" y="134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7" name="Line 29"/>
            <p:cNvSpPr>
              <a:spLocks noChangeShapeType="1"/>
            </p:cNvSpPr>
            <p:nvPr/>
          </p:nvSpPr>
          <p:spPr bwMode="auto">
            <a:xfrm>
              <a:off x="4128" y="134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3352800" y="2590800"/>
            <a:ext cx="4114800" cy="152400"/>
            <a:chOff x="2112" y="1632"/>
            <a:chExt cx="2592" cy="96"/>
          </a:xfrm>
        </p:grpSpPr>
        <p:sp>
          <p:nvSpPr>
            <p:cNvPr id="5138" name="Line 14"/>
            <p:cNvSpPr>
              <a:spLocks noChangeShapeType="1"/>
            </p:cNvSpPr>
            <p:nvPr/>
          </p:nvSpPr>
          <p:spPr bwMode="auto">
            <a:xfrm>
              <a:off x="2112" y="1680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Line 15"/>
            <p:cNvSpPr>
              <a:spLocks noChangeShapeType="1"/>
            </p:cNvSpPr>
            <p:nvPr/>
          </p:nvSpPr>
          <p:spPr bwMode="auto">
            <a:xfrm>
              <a:off x="2112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Line 16"/>
            <p:cNvSpPr>
              <a:spLocks noChangeShapeType="1"/>
            </p:cNvSpPr>
            <p:nvPr/>
          </p:nvSpPr>
          <p:spPr bwMode="auto">
            <a:xfrm>
              <a:off x="2400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Line 17"/>
            <p:cNvSpPr>
              <a:spLocks noChangeShapeType="1"/>
            </p:cNvSpPr>
            <p:nvPr/>
          </p:nvSpPr>
          <p:spPr bwMode="auto">
            <a:xfrm>
              <a:off x="2688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Line 18"/>
            <p:cNvSpPr>
              <a:spLocks noChangeShapeType="1"/>
            </p:cNvSpPr>
            <p:nvPr/>
          </p:nvSpPr>
          <p:spPr bwMode="auto">
            <a:xfrm>
              <a:off x="2976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Line 19"/>
            <p:cNvSpPr>
              <a:spLocks noChangeShapeType="1"/>
            </p:cNvSpPr>
            <p:nvPr/>
          </p:nvSpPr>
          <p:spPr bwMode="auto">
            <a:xfrm>
              <a:off x="3264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Line 20"/>
            <p:cNvSpPr>
              <a:spLocks noChangeShapeType="1"/>
            </p:cNvSpPr>
            <p:nvPr/>
          </p:nvSpPr>
          <p:spPr bwMode="auto">
            <a:xfrm>
              <a:off x="3552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5" name="Line 21"/>
            <p:cNvSpPr>
              <a:spLocks noChangeShapeType="1"/>
            </p:cNvSpPr>
            <p:nvPr/>
          </p:nvSpPr>
          <p:spPr bwMode="auto">
            <a:xfrm>
              <a:off x="3840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Line 30"/>
            <p:cNvSpPr>
              <a:spLocks noChangeShapeType="1"/>
            </p:cNvSpPr>
            <p:nvPr/>
          </p:nvSpPr>
          <p:spPr bwMode="auto">
            <a:xfrm>
              <a:off x="4128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Line 31"/>
            <p:cNvSpPr>
              <a:spLocks noChangeShapeType="1"/>
            </p:cNvSpPr>
            <p:nvPr/>
          </p:nvSpPr>
          <p:spPr bwMode="auto">
            <a:xfrm>
              <a:off x="4416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Line 34"/>
            <p:cNvSpPr>
              <a:spLocks noChangeShapeType="1"/>
            </p:cNvSpPr>
            <p:nvPr/>
          </p:nvSpPr>
          <p:spPr bwMode="auto">
            <a:xfrm>
              <a:off x="4704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31" name="AutoShape 35"/>
          <p:cNvSpPr>
            <a:spLocks/>
          </p:cNvSpPr>
          <p:nvPr/>
        </p:nvSpPr>
        <p:spPr bwMode="auto">
          <a:xfrm>
            <a:off x="7543800" y="1828800"/>
            <a:ext cx="152400" cy="1066800"/>
          </a:xfrm>
          <a:prstGeom prst="righ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7772400" y="22098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80</a:t>
            </a:r>
          </a:p>
        </p:txBody>
      </p:sp>
      <p:sp>
        <p:nvSpPr>
          <p:cNvPr id="4133" name="Text Box 37"/>
          <p:cNvSpPr txBox="1">
            <a:spLocks noChangeArrowheads="1"/>
          </p:cNvSpPr>
          <p:nvPr/>
        </p:nvSpPr>
        <p:spPr bwMode="auto">
          <a:xfrm>
            <a:off x="1828800" y="19050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Số thứ nhất</a:t>
            </a:r>
          </a:p>
        </p:txBody>
      </p:sp>
      <p:sp>
        <p:nvSpPr>
          <p:cNvPr id="4134" name="Text Box 38"/>
          <p:cNvSpPr txBox="1">
            <a:spLocks noChangeArrowheads="1"/>
          </p:cNvSpPr>
          <p:nvPr/>
        </p:nvSpPr>
        <p:spPr bwMode="auto">
          <a:xfrm>
            <a:off x="1828800" y="25146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Số thứ hai</a:t>
            </a:r>
          </a:p>
        </p:txBody>
      </p:sp>
      <p:sp>
        <p:nvSpPr>
          <p:cNvPr id="5135" name="Rectangle 39"/>
          <p:cNvSpPr>
            <a:spLocks noChangeArrowheads="1"/>
          </p:cNvSpPr>
          <p:nvPr/>
        </p:nvSpPr>
        <p:spPr bwMode="auto">
          <a:xfrm>
            <a:off x="381000" y="228600"/>
            <a:ext cx="8534400" cy="624840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4137" name="Line 41"/>
          <p:cNvSpPr>
            <a:spLocks noChangeShapeType="1"/>
          </p:cNvSpPr>
          <p:nvPr/>
        </p:nvSpPr>
        <p:spPr bwMode="auto">
          <a:xfrm>
            <a:off x="3352800" y="2133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38" name="Line 42"/>
          <p:cNvSpPr>
            <a:spLocks noChangeShapeType="1"/>
          </p:cNvSpPr>
          <p:nvPr/>
        </p:nvSpPr>
        <p:spPr bwMode="auto">
          <a:xfrm>
            <a:off x="6553200" y="2133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500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5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500"/>
                                        <p:tgtEl>
                                          <p:spTgt spid="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  <p:bldP spid="4118" grpId="0" animBg="1"/>
      <p:bldP spid="4119" grpId="0" animBg="1"/>
      <p:bldP spid="4120" grpId="0"/>
      <p:bldP spid="4121" grpId="0"/>
      <p:bldP spid="4131" grpId="0" animBg="1"/>
      <p:bldP spid="4132" grpId="0"/>
      <p:bldP spid="4133" grpId="0"/>
      <p:bldP spid="4134" grpId="0"/>
      <p:bldP spid="4137" grpId="0" animBg="1"/>
      <p:bldP spid="41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200" smtClean="0">
                <a:solidFill>
                  <a:srgbClr val="0000FF"/>
                </a:solidFill>
              </a:rPr>
              <a:t>b/. Hiệu của hai số là 55. Số thứ nhất bằng   số thứ hai. Tìm hai số đó.  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276600"/>
            <a:ext cx="7696200" cy="28495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rgbClr val="0000FF"/>
                </a:solidFill>
              </a:rPr>
              <a:t>  Hiệu số phần bằng nhau là: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rgbClr val="0000FF"/>
                </a:solidFill>
              </a:rPr>
              <a:t>        </a:t>
            </a:r>
            <a:r>
              <a:rPr lang="en-US" sz="2400" b="1" smtClean="0">
                <a:solidFill>
                  <a:srgbClr val="CC00FF"/>
                </a:solidFill>
              </a:rPr>
              <a:t>9 - 4 = 5(phần)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rgbClr val="0000FF"/>
                </a:solidFill>
              </a:rPr>
              <a:t>  Số thứ nhất là: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rgbClr val="0000FF"/>
                </a:solidFill>
              </a:rPr>
              <a:t>        </a:t>
            </a:r>
            <a:r>
              <a:rPr lang="en-US" sz="2400" b="1" smtClean="0">
                <a:solidFill>
                  <a:srgbClr val="FF00FF"/>
                </a:solidFill>
              </a:rPr>
              <a:t>55 : 5 x 9 = 99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rgbClr val="0000FF"/>
                </a:solidFill>
              </a:rPr>
              <a:t>  Số thứ hai là: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rgbClr val="0000FF"/>
                </a:solidFill>
              </a:rPr>
              <a:t>        </a:t>
            </a:r>
            <a:r>
              <a:rPr lang="en-US" sz="2400" b="1" smtClean="0">
                <a:solidFill>
                  <a:srgbClr val="FF00FF"/>
                </a:solidFill>
              </a:rPr>
              <a:t>99 - 55 = 44 (</a:t>
            </a:r>
            <a:r>
              <a:rPr lang="en-US" sz="2400" b="1" smtClean="0">
                <a:solidFill>
                  <a:srgbClr val="0000FF"/>
                </a:solidFill>
              </a:rPr>
              <a:t>hay 55 : 5 x 4 = 44</a:t>
            </a:r>
            <a:r>
              <a:rPr lang="en-US" sz="2400" b="1" smtClean="0">
                <a:solidFill>
                  <a:srgbClr val="FF00FF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rgbClr val="0000FF"/>
                </a:solidFill>
              </a:rPr>
              <a:t>                   Đáp số; 99 và 44</a:t>
            </a: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8166100" y="152400"/>
          <a:ext cx="977900" cy="1600200"/>
        </p:xfrm>
        <a:graphic>
          <a:graphicData uri="http://schemas.openxmlformats.org/presentationml/2006/ole">
            <p:oleObj spid="_x0000_s6148" name="Equation" r:id="rId3" imgW="152334" imgH="634725" progId="Equation.3">
              <p:embed/>
            </p:oleObj>
          </a:graphicData>
        </a:graphic>
      </p:graphicFrame>
      <p:sp>
        <p:nvSpPr>
          <p:cNvPr id="5125" name="AutoShape 5"/>
          <p:cNvSpPr>
            <a:spLocks/>
          </p:cNvSpPr>
          <p:nvPr/>
        </p:nvSpPr>
        <p:spPr bwMode="auto">
          <a:xfrm rot="-5400000">
            <a:off x="4038600" y="2133600"/>
            <a:ext cx="152400" cy="1828800"/>
          </a:xfrm>
          <a:prstGeom prst="leftBrace">
            <a:avLst>
              <a:gd name="adj1" fmla="val 100000"/>
              <a:gd name="adj2" fmla="val 4915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5126" name="AutoShape 6"/>
          <p:cNvSpPr>
            <a:spLocks/>
          </p:cNvSpPr>
          <p:nvPr/>
        </p:nvSpPr>
        <p:spPr bwMode="auto">
          <a:xfrm rot="5400000">
            <a:off x="5143500" y="-190500"/>
            <a:ext cx="228600" cy="4114800"/>
          </a:xfrm>
          <a:prstGeom prst="leftBrace">
            <a:avLst>
              <a:gd name="adj1" fmla="val 150000"/>
              <a:gd name="adj2" fmla="val 4915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886200" y="31242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?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5105400" y="1371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?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3200400" y="2743200"/>
            <a:ext cx="1828800" cy="152400"/>
            <a:chOff x="2016" y="1728"/>
            <a:chExt cx="1152" cy="96"/>
          </a:xfrm>
        </p:grpSpPr>
        <p:sp>
          <p:nvSpPr>
            <p:cNvPr id="6173" name="Line 10"/>
            <p:cNvSpPr>
              <a:spLocks noChangeShapeType="1"/>
            </p:cNvSpPr>
            <p:nvPr/>
          </p:nvSpPr>
          <p:spPr bwMode="auto">
            <a:xfrm>
              <a:off x="2016" y="1776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4" name="Line 11"/>
            <p:cNvSpPr>
              <a:spLocks noChangeShapeType="1"/>
            </p:cNvSpPr>
            <p:nvPr/>
          </p:nvSpPr>
          <p:spPr bwMode="auto">
            <a:xfrm>
              <a:off x="2016" y="172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5" name="Line 12"/>
            <p:cNvSpPr>
              <a:spLocks noChangeShapeType="1"/>
            </p:cNvSpPr>
            <p:nvPr/>
          </p:nvSpPr>
          <p:spPr bwMode="auto">
            <a:xfrm>
              <a:off x="2304" y="172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6" name="Line 13"/>
            <p:cNvSpPr>
              <a:spLocks noChangeShapeType="1"/>
            </p:cNvSpPr>
            <p:nvPr/>
          </p:nvSpPr>
          <p:spPr bwMode="auto">
            <a:xfrm>
              <a:off x="2592" y="172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7" name="Line 14"/>
            <p:cNvSpPr>
              <a:spLocks noChangeShapeType="1"/>
            </p:cNvSpPr>
            <p:nvPr/>
          </p:nvSpPr>
          <p:spPr bwMode="auto">
            <a:xfrm>
              <a:off x="2880" y="172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8" name="Line 15"/>
            <p:cNvSpPr>
              <a:spLocks noChangeShapeType="1"/>
            </p:cNvSpPr>
            <p:nvPr/>
          </p:nvSpPr>
          <p:spPr bwMode="auto">
            <a:xfrm>
              <a:off x="3168" y="172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200400" y="2057400"/>
            <a:ext cx="4114800" cy="152400"/>
            <a:chOff x="2112" y="1632"/>
            <a:chExt cx="2592" cy="96"/>
          </a:xfrm>
        </p:grpSpPr>
        <p:sp>
          <p:nvSpPr>
            <p:cNvPr id="6162" name="Line 20"/>
            <p:cNvSpPr>
              <a:spLocks noChangeShapeType="1"/>
            </p:cNvSpPr>
            <p:nvPr/>
          </p:nvSpPr>
          <p:spPr bwMode="auto">
            <a:xfrm>
              <a:off x="2112" y="1680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Line 21"/>
            <p:cNvSpPr>
              <a:spLocks noChangeShapeType="1"/>
            </p:cNvSpPr>
            <p:nvPr/>
          </p:nvSpPr>
          <p:spPr bwMode="auto">
            <a:xfrm>
              <a:off x="2112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Line 22"/>
            <p:cNvSpPr>
              <a:spLocks noChangeShapeType="1"/>
            </p:cNvSpPr>
            <p:nvPr/>
          </p:nvSpPr>
          <p:spPr bwMode="auto">
            <a:xfrm>
              <a:off x="2400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Line 23"/>
            <p:cNvSpPr>
              <a:spLocks noChangeShapeType="1"/>
            </p:cNvSpPr>
            <p:nvPr/>
          </p:nvSpPr>
          <p:spPr bwMode="auto">
            <a:xfrm>
              <a:off x="2688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Line 24"/>
            <p:cNvSpPr>
              <a:spLocks noChangeShapeType="1"/>
            </p:cNvSpPr>
            <p:nvPr/>
          </p:nvSpPr>
          <p:spPr bwMode="auto">
            <a:xfrm>
              <a:off x="2976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Line 25"/>
            <p:cNvSpPr>
              <a:spLocks noChangeShapeType="1"/>
            </p:cNvSpPr>
            <p:nvPr/>
          </p:nvSpPr>
          <p:spPr bwMode="auto">
            <a:xfrm>
              <a:off x="3264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Line 26"/>
            <p:cNvSpPr>
              <a:spLocks noChangeShapeType="1"/>
            </p:cNvSpPr>
            <p:nvPr/>
          </p:nvSpPr>
          <p:spPr bwMode="auto">
            <a:xfrm>
              <a:off x="3552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Line 27"/>
            <p:cNvSpPr>
              <a:spLocks noChangeShapeType="1"/>
            </p:cNvSpPr>
            <p:nvPr/>
          </p:nvSpPr>
          <p:spPr bwMode="auto">
            <a:xfrm>
              <a:off x="3840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Line 28"/>
            <p:cNvSpPr>
              <a:spLocks noChangeShapeType="1"/>
            </p:cNvSpPr>
            <p:nvPr/>
          </p:nvSpPr>
          <p:spPr bwMode="auto">
            <a:xfrm>
              <a:off x="4128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Line 29"/>
            <p:cNvSpPr>
              <a:spLocks noChangeShapeType="1"/>
            </p:cNvSpPr>
            <p:nvPr/>
          </p:nvSpPr>
          <p:spPr bwMode="auto">
            <a:xfrm>
              <a:off x="4416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Line 30"/>
            <p:cNvSpPr>
              <a:spLocks noChangeShapeType="1"/>
            </p:cNvSpPr>
            <p:nvPr/>
          </p:nvSpPr>
          <p:spPr bwMode="auto">
            <a:xfrm>
              <a:off x="4704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51" name="AutoShape 31"/>
          <p:cNvSpPr>
            <a:spLocks/>
          </p:cNvSpPr>
          <p:nvPr/>
        </p:nvSpPr>
        <p:spPr bwMode="auto">
          <a:xfrm rot="5400000">
            <a:off x="6096000" y="1219200"/>
            <a:ext cx="152400" cy="2286000"/>
          </a:xfrm>
          <a:prstGeom prst="rightBrace">
            <a:avLst>
              <a:gd name="adj1" fmla="val 1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5943600" y="2438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55</a:t>
            </a:r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1524000" y="19050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Số thứ nhất</a:t>
            </a:r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1447800" y="25146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Số thứ hai</a:t>
            </a:r>
          </a:p>
        </p:txBody>
      </p:sp>
      <p:sp>
        <p:nvSpPr>
          <p:cNvPr id="6159" name="Rectangle 36"/>
          <p:cNvSpPr>
            <a:spLocks noChangeArrowheads="1"/>
          </p:cNvSpPr>
          <p:nvPr/>
        </p:nvSpPr>
        <p:spPr bwMode="auto">
          <a:xfrm>
            <a:off x="304800" y="152400"/>
            <a:ext cx="8686800" cy="647700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5157" name="Line 37"/>
          <p:cNvSpPr>
            <a:spLocks noChangeShapeType="1"/>
          </p:cNvSpPr>
          <p:nvPr/>
        </p:nvSpPr>
        <p:spPr bwMode="auto">
          <a:xfrm>
            <a:off x="3200400" y="2209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8" name="Line 38"/>
          <p:cNvSpPr>
            <a:spLocks noChangeShapeType="1"/>
          </p:cNvSpPr>
          <p:nvPr/>
        </p:nvSpPr>
        <p:spPr bwMode="auto">
          <a:xfrm>
            <a:off x="5029200" y="2209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2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8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4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  <p:bldP spid="5125" grpId="0" animBg="1"/>
      <p:bldP spid="5126" grpId="0" animBg="1"/>
      <p:bldP spid="5127" grpId="0"/>
      <p:bldP spid="5128" grpId="0"/>
      <p:bldP spid="5151" grpId="0" animBg="1"/>
      <p:bldP spid="5153" grpId="0"/>
      <p:bldP spid="5154" grpId="0"/>
      <p:bldP spid="5157" grpId="0" animBg="1"/>
      <p:bldP spid="515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82296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sz="4000" smtClean="0">
              <a:solidFill>
                <a:srgbClr val="0000FF"/>
              </a:solidFill>
            </a:endParaRPr>
          </a:p>
          <a:p>
            <a:pPr algn="ctr" eaLnBrk="1" hangingPunct="1">
              <a:buFontTx/>
              <a:buNone/>
            </a:pPr>
            <a:endParaRPr lang="en-US" sz="4000" smtClean="0">
              <a:solidFill>
                <a:srgbClr val="0000FF"/>
              </a:solidFill>
            </a:endParaRPr>
          </a:p>
          <a:p>
            <a:pPr algn="ctr" eaLnBrk="1" hangingPunct="1">
              <a:buClr>
                <a:srgbClr val="CC00FF"/>
              </a:buClr>
              <a:buFont typeface="Wingdings" pitchFamily="2" charset="2"/>
              <a:buChar char="Ø"/>
            </a:pPr>
            <a:r>
              <a:rPr lang="en-US" sz="4000" smtClean="0">
                <a:solidFill>
                  <a:srgbClr val="0000FF"/>
                </a:solidFill>
              </a:rPr>
              <a:t>Dặn dò:</a:t>
            </a:r>
            <a:r>
              <a:rPr lang="en-US" smtClean="0">
                <a:solidFill>
                  <a:srgbClr val="0000FF"/>
                </a:solidFill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en-US" sz="4800" smtClean="0">
                <a:solidFill>
                  <a:srgbClr val="CC00FF"/>
                </a:solidFill>
              </a:rPr>
              <a:t>Về xem lại bài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457200" y="304800"/>
            <a:ext cx="8229600" cy="586740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3429000" y="1676400"/>
            <a:ext cx="419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Ø"/>
            </a:pPr>
            <a:r>
              <a:rPr lang="en-US" sz="2800" b="1">
                <a:solidFill>
                  <a:srgbClr val="CC00FF"/>
                </a:solidFill>
                <a:latin typeface="Arial" charset="0"/>
              </a:rPr>
              <a:t>TUYÊN DƯƠNG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386</Words>
  <Application>Microsoft Office PowerPoint</Application>
  <PresentationFormat>On-screen Show (4:3)</PresentationFormat>
  <Paragraphs>62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VNI-Times</vt:lpstr>
      <vt:lpstr>Arial</vt:lpstr>
      <vt:lpstr>Calibri</vt:lpstr>
      <vt:lpstr>Wingdings</vt:lpstr>
      <vt:lpstr>Default Design</vt:lpstr>
      <vt:lpstr>Microsoft Equation 3.0</vt:lpstr>
      <vt:lpstr>Slide 1</vt:lpstr>
      <vt:lpstr>Bài mới:</vt:lpstr>
      <vt:lpstr>Bài 2: Hiệu của hai số là 192. Tỉ số của hai số đó là       . Tim hai số đó.</vt:lpstr>
      <vt:lpstr>1/.a. Tổng của hai số là 80. Số thứ nhất bằng      số thứ hai. Tìm hai số đó.</vt:lpstr>
      <vt:lpstr>b/. Hiệu của hai số là 55. Số thứ nhất bằng   số thứ hai. Tìm hai số đó.   </vt:lpstr>
      <vt:lpstr>Slide 6</vt:lpstr>
    </vt:vector>
  </TitlesOfParts>
  <Company>udchcmc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mới:</dc:title>
  <dc:creator>BaoXP</dc:creator>
  <cp:lastModifiedBy>CSTeam</cp:lastModifiedBy>
  <cp:revision>40</cp:revision>
  <dcterms:created xsi:type="dcterms:W3CDTF">2012-09-14T00:36:34Z</dcterms:created>
  <dcterms:modified xsi:type="dcterms:W3CDTF">2016-06-30T03:34:17Z</dcterms:modified>
</cp:coreProperties>
</file>