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1" r:id="rId3"/>
    <p:sldId id="258" r:id="rId4"/>
    <p:sldId id="273" r:id="rId5"/>
    <p:sldId id="260" r:id="rId6"/>
    <p:sldId id="275" r:id="rId7"/>
    <p:sldId id="277" r:id="rId8"/>
    <p:sldId id="261" r:id="rId9"/>
    <p:sldId id="269" r:id="rId1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66CC"/>
    <a:srgbClr val="000099"/>
    <a:srgbClr val="FFFFCC"/>
    <a:srgbClr val="0080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6069-B426-4BF6-9A42-5A8114E464DE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C4CF6-E23D-4D78-A381-DFF6B570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8DCA-8250-4A3E-B7A9-2B3CCAB34A6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695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B275-2F86-49E5-8318-190A870D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5386-B10D-4583-BE8D-689985A8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B1431-6D78-450B-863E-66DBA5BB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832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413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482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19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186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0426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454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60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B572-2635-49C7-8370-15CC88D7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7186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1005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2707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9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千图网海量PPT模板www.58pic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19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E420-C40C-4277-A877-20BB9BFF8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8875-D41C-4C08-A06D-CD66A83D6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C843-DE0E-43E8-8458-71582BE38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CB9B-FD77-49E9-9EBD-E3E3CA3E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FC8E-F27C-48E0-89E3-EE70A7030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CB2F-777F-4A08-A0C5-6CBE792C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02E0-D98B-4015-8804-7A869209D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CAEBD9C-0EB0-421B-8FB1-076222D7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3675A3-50CC-4965-995F-F44872181D74}"/>
              </a:ext>
            </a:extLst>
          </p:cNvPr>
          <p:cNvSpPr txBox="1"/>
          <p:nvPr userDrawn="1"/>
        </p:nvSpPr>
        <p:spPr>
          <a:xfrm>
            <a:off x="8524600" y="0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2113BE-31BD-4ECF-A8CC-8CBABF4D357A}"/>
              </a:ext>
            </a:extLst>
          </p:cNvPr>
          <p:cNvSpPr txBox="1"/>
          <p:nvPr userDrawn="1"/>
        </p:nvSpPr>
        <p:spPr>
          <a:xfrm>
            <a:off x="1" y="6419273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58618AA-5B60-4FA0-ACA9-1E24062620C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94" y="8195293"/>
            <a:ext cx="829936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728FD27-A6D4-477B-BA31-F6CB4D05A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F1E8021-A200-4249-BD7E-1AF85AF3D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1" t="290" r="3721" b="39496"/>
          <a:stretch/>
        </p:blipFill>
        <p:spPr>
          <a:xfrm>
            <a:off x="5096468" y="750090"/>
            <a:ext cx="4168907" cy="271478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BFD2769-D875-4FCC-AFA4-CDE2DA2154FE}"/>
              </a:ext>
            </a:extLst>
          </p:cNvPr>
          <p:cNvSpPr/>
          <p:nvPr/>
        </p:nvSpPr>
        <p:spPr>
          <a:xfrm>
            <a:off x="7148473" y="2654978"/>
            <a:ext cx="202189" cy="2329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5D349C36-4E2B-4F7D-9E02-E47CDFF779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66565"/>
          <a:stretch/>
        </p:blipFill>
        <p:spPr>
          <a:xfrm>
            <a:off x="-808794" y="2015209"/>
            <a:ext cx="4518020" cy="44667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F16F3FC-F880-482B-97B3-EA8445CFD2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9" t="32510" r="3721" b="39496"/>
          <a:stretch/>
        </p:blipFill>
        <p:spPr>
          <a:xfrm>
            <a:off x="127364" y="745607"/>
            <a:ext cx="4029000" cy="2355557"/>
          </a:xfrm>
          <a:prstGeom prst="rect">
            <a:avLst/>
          </a:prstGeom>
        </p:spPr>
      </p:pic>
      <p:pic>
        <p:nvPicPr>
          <p:cNvPr id="18" name="图片 14">
            <a:extLst>
              <a:ext uri="{FF2B5EF4-FFF2-40B4-BE49-F238E27FC236}">
                <a16:creationId xmlns:a16="http://schemas.microsoft.com/office/drawing/2014/main" xmlns="" id="{5D349C36-4E2B-4F7D-9E02-E47CDFF779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2" t="67402" r="33313"/>
          <a:stretch/>
        </p:blipFill>
        <p:spPr>
          <a:xfrm>
            <a:off x="1771684" y="4108945"/>
            <a:ext cx="5262327" cy="18326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555CBF9-4844-4B32-80B6-E61860ADC8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9" t="49594" r="-101" b="-33"/>
          <a:stretch/>
        </p:blipFill>
        <p:spPr>
          <a:xfrm>
            <a:off x="6139679" y="2224909"/>
            <a:ext cx="3000183" cy="37758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97551" y="1772090"/>
            <a:ext cx="596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0033CC"/>
                </a:solidFill>
                <a:latin typeface="UTM Flamenco" panose="02040603050506020204" pitchFamily="18" charset="0"/>
              </a:rPr>
              <a:t>TÍNH CHẤT KẾT HỢP CỦA PHÉP </a:t>
            </a:r>
            <a:r>
              <a:rPr lang="en-US" sz="4800" b="1" dirty="0">
                <a:solidFill>
                  <a:srgbClr val="0033CC"/>
                </a:solidFill>
                <a:latin typeface="UTM Flamenco" panose="02040603050506020204" pitchFamily="18" charset="0"/>
              </a:rPr>
              <a:t>NHÂN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6663" y="1046372"/>
            <a:ext cx="20864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00" dirty="0" err="1">
                <a:solidFill>
                  <a:srgbClr val="FFBF86"/>
                </a:solidFill>
                <a:latin typeface="UTM Magnesium" panose="02040603050506020204" pitchFamily="18" charset="0"/>
              </a:rPr>
              <a:t>Toán</a:t>
            </a:r>
            <a:endParaRPr lang="en-US" sz="4500" dirty="0">
              <a:solidFill>
                <a:srgbClr val="FFBF86"/>
              </a:solidFill>
              <a:latin typeface="UTM Magnesium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A5B7D96-39E7-4225-953A-A09812D0A031}"/>
              </a:ext>
            </a:extLst>
          </p:cNvPr>
          <p:cNvSpPr txBox="1"/>
          <p:nvPr/>
        </p:nvSpPr>
        <p:spPr>
          <a:xfrm>
            <a:off x="6058" y="5723751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5B2F8E-B9C2-4679-8D22-8466C9571899}"/>
              </a:ext>
            </a:extLst>
          </p:cNvPr>
          <p:cNvSpPr txBox="1"/>
          <p:nvPr/>
        </p:nvSpPr>
        <p:spPr>
          <a:xfrm>
            <a:off x="1" y="8689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13E8F4B-6118-424B-9AC0-FE3E71D5869F}"/>
              </a:ext>
            </a:extLst>
          </p:cNvPr>
          <p:cNvSpPr txBox="1"/>
          <p:nvPr/>
        </p:nvSpPr>
        <p:spPr>
          <a:xfrm>
            <a:off x="8524600" y="8689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1444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09600" y="2819400"/>
            <a:ext cx="7924800" cy="2133600"/>
            <a:chOff x="288" y="1776"/>
            <a:chExt cx="5280" cy="1536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88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a</a:t>
              </a:r>
              <a:endParaRPr lang="en-US" sz="2000">
                <a:latin typeface="Arial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88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3</a:t>
              </a:r>
              <a:endParaRPr lang="en-US" sz="2000">
                <a:latin typeface="Arial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88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5</a:t>
              </a:r>
              <a:endParaRPr lang="en-US" sz="2000">
                <a:latin typeface="Arial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88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4</a:t>
              </a:r>
              <a:endParaRPr lang="en-US" sz="2000">
                <a:solidFill>
                  <a:srgbClr val="00FFFF"/>
                </a:solidFill>
                <a:latin typeface="Arial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056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b</a:t>
              </a:r>
              <a:endParaRPr lang="en-US" sz="2000">
                <a:latin typeface="Arial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056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4</a:t>
              </a:r>
              <a:endParaRPr lang="en-US" sz="2000">
                <a:solidFill>
                  <a:srgbClr val="00FFFF"/>
                </a:solidFill>
                <a:latin typeface="Arial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056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2</a:t>
              </a:r>
              <a:endParaRPr lang="en-US" sz="2000">
                <a:latin typeface="Arial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056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6</a:t>
              </a:r>
              <a:endParaRPr lang="en-US" sz="2000">
                <a:latin typeface="Arial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1824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c</a:t>
              </a:r>
              <a:endParaRPr lang="en-US" sz="2000">
                <a:latin typeface="Arial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1824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5</a:t>
              </a:r>
              <a:endParaRPr lang="en-US" sz="2000">
                <a:solidFill>
                  <a:srgbClr val="00FFFF"/>
                </a:solidFill>
                <a:latin typeface="Arial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824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3</a:t>
              </a:r>
              <a:endParaRPr lang="en-US" sz="2000">
                <a:latin typeface="Arial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1824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FF"/>
                  </a:solidFill>
                  <a:latin typeface="Arial"/>
                </a:rPr>
                <a:t>2</a:t>
              </a:r>
              <a:endParaRPr lang="en-US" sz="2000">
                <a:latin typeface="Arial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2592" y="1776"/>
              <a:ext cx="148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(a x b) x c</a:t>
              </a:r>
              <a:endParaRPr lang="en-US" sz="2000">
                <a:latin typeface="Arial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080" y="1776"/>
              <a:ext cx="148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00FF00"/>
                  </a:solidFill>
                  <a:latin typeface="Arial"/>
                </a:rPr>
                <a:t>a x (b x c)</a:t>
              </a:r>
              <a:endParaRPr lang="en-US" sz="2000">
                <a:latin typeface="Arial"/>
              </a:endParaRPr>
            </a:p>
          </p:txBody>
        </p:sp>
        <p:sp>
          <p:nvSpPr>
            <p:cNvPr id="3115" name="Rectangle 23"/>
            <p:cNvSpPr>
              <a:spLocks noChangeArrowheads="1"/>
            </p:cNvSpPr>
            <p:nvPr/>
          </p:nvSpPr>
          <p:spPr bwMode="auto">
            <a:xfrm>
              <a:off x="2592" y="2160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6" name="Rectangle 24"/>
            <p:cNvSpPr>
              <a:spLocks noChangeArrowheads="1"/>
            </p:cNvSpPr>
            <p:nvPr/>
          </p:nvSpPr>
          <p:spPr bwMode="auto">
            <a:xfrm>
              <a:off x="2592" y="2544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7" name="Rectangle 25"/>
            <p:cNvSpPr>
              <a:spLocks noChangeArrowheads="1"/>
            </p:cNvSpPr>
            <p:nvPr/>
          </p:nvSpPr>
          <p:spPr bwMode="auto">
            <a:xfrm>
              <a:off x="4080" y="2160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8" name="Rectangle 26"/>
            <p:cNvSpPr>
              <a:spLocks noChangeArrowheads="1"/>
            </p:cNvSpPr>
            <p:nvPr/>
          </p:nvSpPr>
          <p:spPr bwMode="auto">
            <a:xfrm>
              <a:off x="4080" y="2544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19" name="Rectangle 27"/>
            <p:cNvSpPr>
              <a:spLocks noChangeArrowheads="1"/>
            </p:cNvSpPr>
            <p:nvPr/>
          </p:nvSpPr>
          <p:spPr bwMode="auto">
            <a:xfrm>
              <a:off x="2592" y="2928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3120" name="Rectangle 28"/>
            <p:cNvSpPr>
              <a:spLocks noChangeArrowheads="1"/>
            </p:cNvSpPr>
            <p:nvPr/>
          </p:nvSpPr>
          <p:spPr bwMode="auto">
            <a:xfrm>
              <a:off x="4080" y="2928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4114800" y="3429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(3 x 4) x 5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60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324600" y="3429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3 x (4 x 5)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60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4114800" y="3886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(5 x 2) x 3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30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6324600" y="3886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5 x (2 x 3) =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30</a:t>
            </a:r>
            <a:endParaRPr lang="en-US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>
                <a:solidFill>
                  <a:srgbClr val="006600"/>
                </a:solidFill>
                <a:latin typeface="Arial" charset="0"/>
              </a:rPr>
              <a:t>      Ta thấy giá trị của </a:t>
            </a:r>
            <a:r>
              <a:rPr lang="en-US" sz="2000" b="1">
                <a:solidFill>
                  <a:srgbClr val="FF6600"/>
                </a:solidFill>
                <a:latin typeface="Arial" charset="0"/>
              </a:rPr>
              <a:t>(a x b) x c</a:t>
            </a:r>
            <a:r>
              <a:rPr lang="en-US" sz="2000" b="1" i="1">
                <a:solidFill>
                  <a:srgbClr val="006600"/>
                </a:solidFill>
                <a:latin typeface="Arial" charset="0"/>
              </a:rPr>
              <a:t> và </a:t>
            </a:r>
            <a:r>
              <a:rPr lang="en-US" sz="2000" b="1">
                <a:solidFill>
                  <a:srgbClr val="FF6600"/>
                </a:solidFill>
                <a:latin typeface="Arial" charset="0"/>
              </a:rPr>
              <a:t>a x (b x c) </a:t>
            </a:r>
            <a:r>
              <a:rPr lang="en-US" sz="2000" b="1" i="1">
                <a:solidFill>
                  <a:srgbClr val="006600"/>
                </a:solidFill>
                <a:latin typeface="Arial" charset="0"/>
              </a:rPr>
              <a:t>luôn luôn bằng nhau.</a:t>
            </a:r>
            <a:endParaRPr lang="en-US" sz="20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381000" y="5867400"/>
            <a:ext cx="8458200" cy="7080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000" b="1" i="1">
                <a:latin typeface="Arial" charset="0"/>
              </a:rPr>
              <a:t>Khi nhân một tích hai số với số thứ ba, ta có thể nhân số thứ nhất với tích của số thứ hai và số thứ ba.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933597" y="1377552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Cho </a:t>
            </a:r>
            <a:r>
              <a:rPr lang="en-US" sz="2000" b="1" dirty="0" err="1">
                <a:latin typeface="Arial" charset="0"/>
              </a:rPr>
              <a:t>biểu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thức</a:t>
            </a:r>
            <a:r>
              <a:rPr lang="en-US" sz="2000" b="1" dirty="0">
                <a:latin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a x b x 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4114800" y="2895600"/>
            <a:ext cx="2133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6324600" y="2895600"/>
            <a:ext cx="2133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685800" y="3419475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1828800" y="34290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2971800" y="34290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85800" y="39624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1828800" y="39624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2971800" y="39624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92" name="Text Box 73"/>
          <p:cNvSpPr txBox="1">
            <a:spLocks noChangeArrowheads="1"/>
          </p:cNvSpPr>
          <p:nvPr/>
        </p:nvSpPr>
        <p:spPr bwMode="auto">
          <a:xfrm>
            <a:off x="685800" y="44958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93" name="Text Box 74"/>
          <p:cNvSpPr txBox="1">
            <a:spLocks noChangeArrowheads="1"/>
          </p:cNvSpPr>
          <p:nvPr/>
        </p:nvSpPr>
        <p:spPr bwMode="auto">
          <a:xfrm>
            <a:off x="1828800" y="44958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94" name="Text Box 75"/>
          <p:cNvSpPr txBox="1">
            <a:spLocks noChangeArrowheads="1"/>
          </p:cNvSpPr>
          <p:nvPr/>
        </p:nvSpPr>
        <p:spPr bwMode="auto">
          <a:xfrm>
            <a:off x="2971800" y="44958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685800" y="28956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1828800" y="28956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4" name="Text Box 78"/>
          <p:cNvSpPr txBox="1">
            <a:spLocks noChangeArrowheads="1"/>
          </p:cNvSpPr>
          <p:nvPr/>
        </p:nvSpPr>
        <p:spPr bwMode="auto">
          <a:xfrm>
            <a:off x="2971800" y="2895600"/>
            <a:ext cx="990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434926" y="551656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   So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sánh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giá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trị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hai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biểu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thức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(a x b) x c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6600"/>
                </a:solidFill>
                <a:latin typeface="Arial" charset="0"/>
              </a:rPr>
              <a:t>a x (b x c)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trong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bảng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  <a:latin typeface="Arial" charset="0"/>
              </a:rPr>
              <a:t>sau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</a:rPr>
              <a:t>:</a:t>
            </a: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2514600" y="5334000"/>
            <a:ext cx="491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(a x b) x c     a x (b x c).</a:t>
            </a:r>
          </a:p>
        </p:txBody>
      </p:sp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4724400" y="5334000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</p:spTree>
    <p:custDataLst>
      <p:tags r:id="rId1"/>
    </p:custDataLst>
  </p:cSld>
  <p:clrMapOvr>
    <a:masterClrMapping/>
  </p:clrMapOvr>
  <p:transition advTm="16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 autoUpdateAnimBg="0"/>
      <p:bldP spid="4127" grpId="0" autoUpdateAnimBg="0"/>
      <p:bldP spid="4128" grpId="0" autoUpdateAnimBg="0"/>
      <p:bldP spid="4129" grpId="0" autoUpdateAnimBg="0"/>
      <p:bldP spid="4132" grpId="0" autoUpdateAnimBg="0"/>
      <p:bldP spid="4134" grpId="0" animBg="1"/>
      <p:bldP spid="4139" grpId="0"/>
      <p:bldP spid="4140" grpId="0" animBg="1"/>
      <p:bldP spid="4141" grpId="0" animBg="1"/>
      <p:bldP spid="4142" grpId="0" animBg="1"/>
      <p:bldP spid="4164" grpId="0" animBg="1"/>
      <p:bldP spid="4165" grpId="0" animBg="1"/>
      <p:bldP spid="4166" grpId="0" animBg="1"/>
      <p:bldP spid="4167" grpId="0" animBg="1"/>
      <p:bldP spid="4168" grpId="0" animBg="1"/>
      <p:bldP spid="4172" grpId="0" animBg="1"/>
      <p:bldP spid="4173" grpId="0" animBg="1"/>
      <p:bldP spid="4174" grpId="0" animBg="1"/>
      <p:bldP spid="4175" grpId="0" autoUpdateAnimBg="0"/>
      <p:bldP spid="4176" grpId="0"/>
      <p:bldP spid="41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278765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>
                <a:solidFill>
                  <a:srgbClr val="FFFFFF"/>
                </a:solidFill>
                <a:latin typeface="Arial" charset="0"/>
              </a:rPr>
              <a:t>    Khi nhân một tích hai số với số thứ ba, ta có thể nhân số thứ nhất với tích của số thứ hai và số thứ ba.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67000" y="3810000"/>
            <a:ext cx="4419600" cy="609600"/>
            <a:chOff x="1680" y="2400"/>
            <a:chExt cx="2784" cy="384"/>
          </a:xfrm>
        </p:grpSpPr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1680" y="2448"/>
              <a:ext cx="27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(a x b) x c = a x (b x c)</a:t>
              </a:r>
            </a:p>
          </p:txBody>
        </p:sp>
        <p:sp>
          <p:nvSpPr>
            <p:cNvPr id="6151" name="Rectangle 8"/>
            <p:cNvSpPr>
              <a:spLocks noChangeArrowheads="1"/>
            </p:cNvSpPr>
            <p:nvPr/>
          </p:nvSpPr>
          <p:spPr bwMode="auto">
            <a:xfrm>
              <a:off x="1680" y="2400"/>
              <a:ext cx="2592" cy="3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90600" y="304800"/>
            <a:ext cx="7391400" cy="180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i="1" dirty="0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003366"/>
                </a:solidFill>
                <a:latin typeface="Arial" charset="0"/>
              </a:rPr>
              <a:t>Toán</a:t>
            </a:r>
            <a:r>
              <a:rPr lang="en-US" b="1" i="1" dirty="0">
                <a:solidFill>
                  <a:srgbClr val="003366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TÍNH CHẤT KẾT HỢP CỦA PHÉP NHÂN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957720"/>
      </p:ext>
    </p:extLst>
  </p:cSld>
  <p:clrMapOvr>
    <a:masterClrMapping/>
  </p:clrMapOvr>
  <p:transition advTm="13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828800"/>
            <a:ext cx="3048000" cy="914400"/>
            <a:chOff x="96" y="144"/>
            <a:chExt cx="2016" cy="57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4112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1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Tính bằng hai cách (theo mẫu):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14400" y="2514600"/>
            <a:ext cx="6705600" cy="1371600"/>
            <a:chOff x="384" y="576"/>
            <a:chExt cx="4224" cy="864"/>
          </a:xfrm>
        </p:grpSpPr>
        <p:sp>
          <p:nvSpPr>
            <p:cNvPr id="4108" name="Text Box 9"/>
            <p:cNvSpPr txBox="1">
              <a:spLocks noChangeArrowheads="1"/>
            </p:cNvSpPr>
            <p:nvPr/>
          </p:nvSpPr>
          <p:spPr bwMode="auto">
            <a:xfrm>
              <a:off x="1536" y="576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Arial" charset="0"/>
                </a:rPr>
                <a:t>Mẫu</a:t>
              </a:r>
              <a:r>
                <a:rPr lang="en-US" sz="2400" b="1" i="1">
                  <a:solidFill>
                    <a:srgbClr val="006600"/>
                  </a:solidFill>
                  <a:latin typeface="Arial" charset="0"/>
                </a:rPr>
                <a:t>:  </a:t>
              </a:r>
              <a:r>
                <a:rPr lang="en-US" sz="2400" b="1">
                  <a:solidFill>
                    <a:srgbClr val="006600"/>
                  </a:solidFill>
                  <a:latin typeface="Arial" charset="0"/>
                </a:rPr>
                <a:t>2 x 5 x 4 = 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?</a:t>
              </a:r>
              <a:endParaRPr lang="en-US" sz="2400" b="1" i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4109" name="Text Box 10"/>
            <p:cNvSpPr txBox="1">
              <a:spLocks noChangeArrowheads="1"/>
            </p:cNvSpPr>
            <p:nvPr/>
          </p:nvSpPr>
          <p:spPr bwMode="auto">
            <a:xfrm>
              <a:off x="384" y="864"/>
              <a:ext cx="4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Arial" charset="0"/>
                </a:rPr>
                <a:t>Cách 1</a:t>
              </a:r>
              <a:r>
                <a:rPr lang="en-US" sz="2400" b="1" i="1">
                  <a:solidFill>
                    <a:srgbClr val="006600"/>
                  </a:solidFill>
                  <a:latin typeface="Arial" charset="0"/>
                </a:rPr>
                <a:t>:</a:t>
              </a:r>
              <a:r>
                <a:rPr lang="en-US" sz="2400">
                  <a:solidFill>
                    <a:srgbClr val="006600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6600"/>
                  </a:solidFill>
                  <a:latin typeface="Arial" charset="0"/>
                </a:rPr>
                <a:t> 2 x 5 x 4 = (2 x 5) x 4 = 10 x 4 = 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40</a:t>
              </a:r>
              <a:endParaRPr lang="en-US" sz="2400" b="1" i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4110" name="Text Box 11"/>
            <p:cNvSpPr txBox="1">
              <a:spLocks noChangeArrowheads="1"/>
            </p:cNvSpPr>
            <p:nvPr/>
          </p:nvSpPr>
          <p:spPr bwMode="auto">
            <a:xfrm>
              <a:off x="384" y="1152"/>
              <a:ext cx="4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Arial" charset="0"/>
                </a:rPr>
                <a:t>Cách 2</a:t>
              </a:r>
              <a:r>
                <a:rPr lang="en-US" sz="2400" b="1" i="1">
                  <a:solidFill>
                    <a:srgbClr val="008000"/>
                  </a:solidFill>
                  <a:latin typeface="Arial" charset="0"/>
                </a:rPr>
                <a:t>:</a:t>
              </a:r>
              <a:r>
                <a:rPr lang="en-US" sz="2400">
                  <a:solidFill>
                    <a:srgbClr val="008000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8000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6600"/>
                  </a:solidFill>
                  <a:latin typeface="Arial" charset="0"/>
                </a:rPr>
                <a:t>2 x 5 x 4 = 2 x (5 x 4) = 2 x 20 = </a:t>
              </a: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40</a:t>
              </a:r>
              <a:endParaRPr lang="en-US" sz="2400" b="1" i="1">
                <a:solidFill>
                  <a:srgbClr val="006600"/>
                </a:solidFill>
                <a:latin typeface="Arial" charset="0"/>
              </a:endParaRPr>
            </a:p>
          </p:txBody>
        </p:sp>
      </p:grp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990600" y="96838"/>
            <a:ext cx="7391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3366"/>
                </a:solidFill>
                <a:latin typeface="Arial" charset="0"/>
              </a:rPr>
              <a:t>Toán: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TÍNH CHẤT KẾT HỢP CỦA PHÉP NHÂN</a:t>
            </a:r>
          </a:p>
        </p:txBody>
      </p:sp>
    </p:spTree>
    <p:custDataLst>
      <p:tags r:id="rId1"/>
    </p:custDataLst>
  </p:cSld>
  <p:clrMapOvr>
    <a:masterClrMapping/>
  </p:clrMapOvr>
  <p:transition advTm="2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828800"/>
            <a:ext cx="3048000" cy="914400"/>
            <a:chOff x="96" y="144"/>
            <a:chExt cx="2016" cy="57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2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1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Tính bằng hai cách (theo mẫu):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8600" y="3886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Arial" charset="0"/>
              </a:rPr>
              <a:t>a,   4 x 5 x 3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53340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  3 x 5 x 6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909710" y="4302125"/>
            <a:ext cx="7777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1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4 x 5 x 3 = (4 x 5) x 3 = 20 x 3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14400" y="49530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2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4 x 5 x 3 = 4 x (5 x 3) = 4 x 15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943429" y="6342175"/>
            <a:ext cx="777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2400" b="1" i="1" u="sng" dirty="0" smtClean="0">
                <a:solidFill>
                  <a:srgbClr val="FF6600"/>
                </a:solidFill>
                <a:latin typeface="Arial" charset="0"/>
              </a:rPr>
              <a:t>2</a:t>
            </a:r>
            <a:r>
              <a:rPr lang="en-US" sz="2400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3 x 5 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6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= 3 x (5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6)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 3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30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90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967154" y="5786526"/>
            <a:ext cx="7414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2400" b="1" i="1" u="sng" dirty="0" smtClean="0">
                <a:solidFill>
                  <a:srgbClr val="FF6600"/>
                </a:solidFill>
                <a:latin typeface="Arial" charset="0"/>
              </a:rPr>
              <a:t>1</a:t>
            </a:r>
            <a:r>
              <a:rPr lang="en-US" sz="2400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3 x 5 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6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= (3 x 5)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6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15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6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90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215125"/>
      </p:ext>
    </p:extLst>
  </p:cSld>
  <p:clrMapOvr>
    <a:masterClrMapping/>
  </p:clrMapOvr>
  <p:transition advTm="2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6" grpId="0" autoUpdateAnimBg="0"/>
      <p:bldP spid="6157" grpId="0" autoUpdateAnimBg="0"/>
      <p:bldP spid="6158" grpId="0" autoUpdateAnimBg="0"/>
      <p:bldP spid="6159" grpId="0" autoUpdateAnimBg="0"/>
      <p:bldP spid="616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828800"/>
            <a:ext cx="3048000" cy="914400"/>
            <a:chOff x="96" y="144"/>
            <a:chExt cx="2016" cy="57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2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1</a:t>
              </a:r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Tính bằng hai cách (theo mẫu):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2909887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b,   5 x 2 x 7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 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33400" y="3507879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1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5 x 2 x 7 = (5 x 2) x 7 = 10 x 7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70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3400" y="4159682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2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5 x 2 x 7 = 5 x (2 x 7) = 5 x 14 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70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0874" y="480702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3 x 4 x 5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 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1000" y="5347564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1</a:t>
            </a:r>
            <a:r>
              <a:rPr lang="en-US" sz="2400" b="1" i="1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3 x 4 x 5 = (3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4)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5 = 12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5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81000" y="5876499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6600"/>
                </a:solidFill>
                <a:latin typeface="Arial" charset="0"/>
              </a:rPr>
              <a:t>Cách</a:t>
            </a:r>
            <a:r>
              <a:rPr lang="en-US" sz="2400" b="1" i="1" u="sng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2400" b="1" i="1" u="sng" dirty="0" smtClean="0">
                <a:solidFill>
                  <a:srgbClr val="FF6600"/>
                </a:solidFill>
                <a:latin typeface="Arial" charset="0"/>
              </a:rPr>
              <a:t>2</a:t>
            </a:r>
            <a:r>
              <a:rPr lang="en-US" sz="2400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 3 x 4 x 5 = 3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(4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5) = 3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20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=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60</a:t>
            </a:r>
            <a:endParaRPr lang="en-US" sz="2400" b="1" i="1" dirty="0">
              <a:solidFill>
                <a:srgbClr val="0066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320456"/>
      </p:ext>
    </p:extLst>
  </p:cSld>
  <p:clrMapOvr>
    <a:masterClrMapping/>
  </p:clrMapOvr>
  <p:transition advTm="2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7" grpId="0" autoUpdateAnimBg="0"/>
      <p:bldP spid="6161" grpId="0" autoUpdateAnimBg="0"/>
      <p:bldP spid="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77308" y="441514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1" dirty="0" err="1">
                <a:latin typeface="Arial" charset="0"/>
              </a:rPr>
              <a:t>Tính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bằng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cách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thuận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tiện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nhất</a:t>
            </a:r>
            <a:r>
              <a:rPr lang="en-US" b="1" i="1" dirty="0">
                <a:latin typeface="Arial" charset="0"/>
              </a:rPr>
              <a:t>: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1422588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Arial" charset="0"/>
              </a:rPr>
              <a:t>a,    13 x 5 x 2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8600" y="1945808"/>
            <a:ext cx="2971800" cy="1524000"/>
            <a:chOff x="480" y="1728"/>
            <a:chExt cx="1872" cy="960"/>
          </a:xfrm>
        </p:grpSpPr>
        <p:sp>
          <p:nvSpPr>
            <p:cNvPr id="5134" name="Text Box 9"/>
            <p:cNvSpPr txBox="1">
              <a:spLocks noChangeArrowheads="1"/>
            </p:cNvSpPr>
            <p:nvPr/>
          </p:nvSpPr>
          <p:spPr bwMode="auto">
            <a:xfrm>
              <a:off x="480" y="1728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13 x (5 x 2)</a:t>
              </a:r>
            </a:p>
          </p:txBody>
        </p:sp>
        <p:sp>
          <p:nvSpPr>
            <p:cNvPr id="5135" name="Text Box 10"/>
            <p:cNvSpPr txBox="1">
              <a:spLocks noChangeArrowheads="1"/>
            </p:cNvSpPr>
            <p:nvPr/>
          </p:nvSpPr>
          <p:spPr bwMode="auto">
            <a:xfrm>
              <a:off x="480" y="202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13 x    10</a:t>
              </a:r>
            </a:p>
          </p:txBody>
        </p:sp>
        <p:sp>
          <p:nvSpPr>
            <p:cNvPr id="5136" name="Text Box 11"/>
            <p:cNvSpPr txBox="1">
              <a:spLocks noChangeArrowheads="1"/>
            </p:cNvSpPr>
            <p:nvPr/>
          </p:nvSpPr>
          <p:spPr bwMode="auto">
            <a:xfrm>
              <a:off x="480" y="2361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  <a:latin typeface="Arial" charset="0"/>
                </a:rPr>
                <a:t>=     130</a:t>
              </a:r>
            </a:p>
          </p:txBody>
        </p:sp>
      </p:grp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681024" y="3716938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5 x 9 x 3 x 2 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761914" y="4296709"/>
            <a:ext cx="3429000" cy="1524000"/>
            <a:chOff x="3264" y="3072"/>
            <a:chExt cx="2160" cy="960"/>
          </a:xfrm>
        </p:grpSpPr>
        <p:sp>
          <p:nvSpPr>
            <p:cNvPr id="5131" name="Text Box 20"/>
            <p:cNvSpPr txBox="1">
              <a:spLocks noChangeArrowheads="1"/>
            </p:cNvSpPr>
            <p:nvPr/>
          </p:nvSpPr>
          <p:spPr bwMode="auto">
            <a:xfrm>
              <a:off x="3264" y="3072"/>
              <a:ext cx="21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(5 x 2) x (9 x 3)</a:t>
              </a:r>
            </a:p>
          </p:txBody>
        </p:sp>
        <p:sp>
          <p:nvSpPr>
            <p:cNvPr id="5132" name="Text Box 21"/>
            <p:cNvSpPr txBox="1">
              <a:spLocks noChangeArrowheads="1"/>
            </p:cNvSpPr>
            <p:nvPr/>
          </p:nvSpPr>
          <p:spPr bwMode="auto">
            <a:xfrm>
              <a:off x="3264" y="3369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10     x    27</a:t>
              </a:r>
            </a:p>
          </p:txBody>
        </p:sp>
        <p:sp>
          <p:nvSpPr>
            <p:cNvPr id="5133" name="Text Box 22"/>
            <p:cNvSpPr txBox="1">
              <a:spLocks noChangeArrowheads="1"/>
            </p:cNvSpPr>
            <p:nvPr/>
          </p:nvSpPr>
          <p:spPr bwMode="auto">
            <a:xfrm>
              <a:off x="3264" y="370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  <a:latin typeface="Arial" charset="0"/>
                </a:rPr>
                <a:t>=            270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9308" y="304800"/>
            <a:ext cx="3048000" cy="914400"/>
            <a:chOff x="96" y="144"/>
            <a:chExt cx="2016" cy="576"/>
          </a:xfrm>
        </p:grpSpPr>
        <p:sp>
          <p:nvSpPr>
            <p:cNvPr id="7196" name="AutoShape 28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30" name="Text Box 29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FF00"/>
                  </a:solidFill>
                  <a:latin typeface="Arial" charset="0"/>
                </a:rPr>
                <a:t>BÀI 2</a:t>
              </a: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01637" y="3506036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    5 </a:t>
            </a:r>
            <a:r>
              <a:rPr lang="en-US" b="1" dirty="0">
                <a:solidFill>
                  <a:srgbClr val="000099"/>
                </a:solidFill>
                <a:latin typeface="Arial" charset="0"/>
              </a:rPr>
              <a:t>x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2 x 34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28600" y="4065484"/>
            <a:ext cx="2971800" cy="1524000"/>
            <a:chOff x="480" y="1728"/>
            <a:chExt cx="1872" cy="960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80" y="1728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 (5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2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) x 34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80" y="202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10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34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80" y="2361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34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0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567311" y="14097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Arial" charset="0"/>
              </a:rPr>
              <a:t>b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, 2 x 26 x 5 </a:t>
            </a:r>
            <a:endParaRPr lang="en-US" b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4724400" y="1905000"/>
            <a:ext cx="3429000" cy="1524000"/>
            <a:chOff x="3264" y="3072"/>
            <a:chExt cx="2160" cy="960"/>
          </a:xfrm>
        </p:grpSpPr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264" y="3072"/>
              <a:ext cx="21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(2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5) </a:t>
              </a: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x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26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264" y="3369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10     x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26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264" y="3705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FF6600"/>
                  </a:solidFill>
                  <a:latin typeface="Arial" charset="0"/>
                </a:rPr>
                <a:t>=            </a:t>
              </a: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260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61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19400" y="1752600"/>
            <a:ext cx="6172200" cy="9239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1" i="1">
                <a:solidFill>
                  <a:srgbClr val="6600CC"/>
                </a:solidFill>
                <a:latin typeface="Arial" charset="0"/>
              </a:rPr>
              <a:t> 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Có 8 phòng học, mỗi phòng học có 15 bộ bàn ghế, mỗi bộ bàn ghế có 2 học sinh </a:t>
            </a:r>
            <a:r>
              <a:rPr lang="vi-VN" sz="1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ang ngồi học. Hỏi có tất cả bao nhiêu học sinh </a:t>
            </a:r>
            <a:r>
              <a:rPr lang="vi-VN" sz="1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ang ngồi học 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00400" y="44196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990000"/>
                </a:solidFill>
                <a:latin typeface="Arial" charset="0"/>
              </a:rPr>
              <a:t>Bài giải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52600" y="48768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Số học sinh của mỗi phòng là: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14600" y="5257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2 x 15 = 30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(học sinh)</a:t>
            </a:r>
            <a:endParaRPr lang="en-US" sz="18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0" y="64008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Đáp số: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240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học sinh.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676400" y="5638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Số học sinh </a:t>
            </a:r>
            <a:r>
              <a:rPr lang="vi-VN" sz="18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ang ngồi học là: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14600" y="6019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30 x 8 = 240 </a:t>
            </a:r>
            <a:r>
              <a:rPr lang="en-US" sz="1800" b="1" i="1">
                <a:solidFill>
                  <a:srgbClr val="000099"/>
                </a:solidFill>
                <a:latin typeface="Arial" charset="0"/>
              </a:rPr>
              <a:t>(học sinh)</a:t>
            </a:r>
            <a:endParaRPr lang="en-US" sz="18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0" y="2895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u="sng">
                <a:solidFill>
                  <a:srgbClr val="990000"/>
                </a:solidFill>
                <a:latin typeface="Arial" charset="0"/>
              </a:rPr>
              <a:t>TÓM TẮT: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828800" y="28956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Có:                         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8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phòng học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Mỗi phòng có:       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15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bộ bàn ghế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752600" y="3657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Mỗi bộ bàn ghế có: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học sinh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752600" y="40386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Có tất cả</a:t>
            </a:r>
            <a:r>
              <a:rPr lang="en-US" sz="1800" b="1" i="1">
                <a:solidFill>
                  <a:srgbClr val="008000"/>
                </a:solidFill>
                <a:latin typeface="Arial" charset="0"/>
              </a:rPr>
              <a:t>:                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…</a:t>
            </a:r>
            <a:r>
              <a:rPr lang="en-US" sz="1800" b="1" i="1">
                <a:solidFill>
                  <a:srgbClr val="006600"/>
                </a:solidFill>
                <a:latin typeface="Arial" charset="0"/>
              </a:rPr>
              <a:t> học sinh</a:t>
            </a:r>
            <a:r>
              <a:rPr lang="en-US" sz="1800" b="1" i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90600" y="96838"/>
            <a:ext cx="739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 i="1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3366"/>
                </a:solidFill>
                <a:latin typeface="Arial" charset="0"/>
              </a:rPr>
              <a:t>Toán: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TÍNH CHẤT KẾT HỢP CỦA PHÉP NHÂN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22225" y="1598613"/>
            <a:ext cx="3048000" cy="914400"/>
            <a:chOff x="96" y="144"/>
            <a:chExt cx="2016" cy="576"/>
          </a:xfrm>
        </p:grpSpPr>
        <p:sp>
          <p:nvSpPr>
            <p:cNvPr id="23568" name="AutoShape 1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Arial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Arial" charset="0"/>
                </a:rPr>
                <a:t>BÀI 3</a:t>
              </a:r>
            </a:p>
          </p:txBody>
        </p:sp>
      </p:grpSp>
    </p:spTree>
  </p:cSld>
  <p:clrMapOvr>
    <a:masterClrMapping/>
  </p:clrMapOvr>
  <p:transition advTm="5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utoUpdateAnimBg="0"/>
      <p:bldP spid="23556" grpId="0" autoUpdateAnimBg="0"/>
      <p:bldP spid="23557" grpId="0" autoUpdateAnimBg="0"/>
      <p:bldP spid="23558" grpId="0" autoUpdateAnimBg="0"/>
      <p:bldP spid="23559" grpId="0" autoUpdateAnimBg="0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1|0.9|0.5|0.3|0.3|0.4|0.3|0.3|0.3|0.4|2|0.8|3.2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6.5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4|1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756</Words>
  <Application>Microsoft Office PowerPoint</Application>
  <PresentationFormat>On-screen Show (4:3)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等线 Light</vt:lpstr>
      <vt:lpstr>宋体</vt:lpstr>
      <vt:lpstr>.VnTime</vt:lpstr>
      <vt:lpstr>Arial</vt:lpstr>
      <vt:lpstr>Calibri</vt:lpstr>
      <vt:lpstr>Times New Roman</vt:lpstr>
      <vt:lpstr>UTM Flamenco</vt:lpstr>
      <vt:lpstr>UTM Magnesium</vt:lpstr>
      <vt:lpstr>UVN Chim Bien Nhe</vt:lpstr>
      <vt:lpstr>Default Design</vt:lpstr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55 PHO CHUA BOC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Ulysses R. Gotera</dc:creator>
  <cp:lastModifiedBy>Admin</cp:lastModifiedBy>
  <cp:revision>27</cp:revision>
  <dcterms:created xsi:type="dcterms:W3CDTF">1980-12-27T01:14:33Z</dcterms:created>
  <dcterms:modified xsi:type="dcterms:W3CDTF">2021-11-14T01:39:54Z</dcterms:modified>
</cp:coreProperties>
</file>