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5" r:id="rId3"/>
    <p:sldId id="263" r:id="rId4"/>
    <p:sldId id="264" r:id="rId5"/>
    <p:sldId id="286" r:id="rId6"/>
    <p:sldId id="287" r:id="rId7"/>
    <p:sldId id="277" r:id="rId8"/>
    <p:sldId id="288" r:id="rId9"/>
    <p:sldId id="289" r:id="rId10"/>
    <p:sldId id="279" r:id="rId11"/>
    <p:sldId id="294" r:id="rId12"/>
    <p:sldId id="278" r:id="rId13"/>
    <p:sldId id="281" r:id="rId14"/>
    <p:sldId id="283" r:id="rId15"/>
    <p:sldId id="290" r:id="rId16"/>
    <p:sldId id="291" r:id="rId17"/>
    <p:sldId id="284" r:id="rId18"/>
    <p:sldId id="292" r:id="rId19"/>
    <p:sldId id="293" r:id="rId20"/>
    <p:sldId id="295" r:id="rId21"/>
  </p:sldIdLst>
  <p:sldSz cx="12192000" cy="6858000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B9"/>
    <a:srgbClr val="FFFF99"/>
    <a:srgbClr val="002060"/>
    <a:srgbClr val="90CD8F"/>
    <a:srgbClr val="B40C60"/>
    <a:srgbClr val="FF9C7D"/>
    <a:srgbClr val="FBD6E7"/>
    <a:srgbClr val="F35757"/>
    <a:srgbClr val="FCFA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30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2369" y="1800300"/>
            <a:ext cx="6113417" cy="29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9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THÊM BỚT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11844" y="290067"/>
            <a:ext cx="2190751" cy="1510233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71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6522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98617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</a:t>
            </a:r>
            <a:r>
              <a:rPr lang="en-US" sz="2800" b="1" dirty="0" smtClean="0">
                <a:latin typeface="HP001 4 hàng" panose="020B0603050302020204" pitchFamily="34" charset="0"/>
              </a:rPr>
              <a:t>năm </a:t>
            </a:r>
            <a:r>
              <a:rPr lang="en-US" sz="2800" b="1" dirty="0">
                <a:latin typeface="HP001 4 hàng" panose="020B0603050302020204" pitchFamily="34" charset="0"/>
              </a:rPr>
              <a:t>ngày </a:t>
            </a:r>
            <a:r>
              <a:rPr lang="en-US" sz="2800" b="1" dirty="0" smtClean="0">
                <a:latin typeface="HP001 4 hàng" panose="020B0603050302020204" pitchFamily="34" charset="0"/>
              </a:rPr>
              <a:t>7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162" y="1499735"/>
            <a:ext cx="618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Luyện 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bớt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Bài toán</a:t>
            </a:r>
            <a:r>
              <a:rPr lang="en-US" sz="2400" dirty="0"/>
              <a:t>: Có 10 con chim đậu trên cành, sau đó 3 con bay đi. 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Hỏi </a:t>
            </a:r>
            <a:r>
              <a:rPr lang="en-US" sz="2400" dirty="0"/>
              <a:t>trên cành còn lại bao nhiêu con chim?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2360228" y="2094344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676857" y="2066634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117153" y="2605471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054527" y="2605471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: 10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Bay </a:t>
            </a:r>
            <a:r>
              <a:rPr lang="en-US" sz="2400" dirty="0" err="1"/>
              <a:t>đi</a:t>
            </a:r>
            <a:r>
              <a:rPr lang="en-US" sz="2400" dirty="0"/>
              <a:t>  : 3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: …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10 – 3 = 7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con </a:t>
            </a:r>
            <a:r>
              <a:rPr lang="en-US" sz="2400" dirty="0" err="1"/>
              <a:t>chim</a:t>
            </a:r>
            <a:r>
              <a:rPr lang="en-US" sz="24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57BD8EB-41A0-44A6-AD6C-EEA5537D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437" y="1455904"/>
            <a:ext cx="2761162" cy="2176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5491315" y="3422376"/>
            <a:ext cx="5048517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Bài </a:t>
            </a:r>
            <a:r>
              <a:rPr lang="en-US" sz="2400" i="1" dirty="0" smtClean="0">
                <a:solidFill>
                  <a:srgbClr val="FF0000"/>
                </a:solidFill>
              </a:rPr>
              <a:t>giải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Trên cành còn lại số con chim là: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10 </a:t>
            </a:r>
            <a:r>
              <a:rPr lang="en-US" sz="2400" dirty="0"/>
              <a:t>– 3 = 7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con </a:t>
            </a:r>
            <a:r>
              <a:rPr lang="en-US" sz="2400" dirty="0" err="1"/>
              <a:t>chim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4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919" y="139360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Đàn lợn nhà An có 15 con, mẹ đã bán 5 con</a:t>
            </a:r>
            <a:r>
              <a:rPr lang="en-US" sz="2800" dirty="0" smtClean="0"/>
              <a:t>.</a:t>
            </a:r>
            <a:r>
              <a:rPr lang="en-US" sz="2800" dirty="0" smtClean="0">
                <a:solidFill>
                  <a:srgbClr val="FF0000"/>
                </a:solidFill>
              </a:rPr>
              <a:t>/ </a:t>
            </a:r>
            <a:r>
              <a:rPr lang="en-US" sz="2800" dirty="0"/>
              <a:t>Hỏi đàn lợn nhà An còn lại bao nhiêu con?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902039" y="3523052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: 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Bán</a:t>
              </a:r>
              <a:r>
                <a:rPr lang="en-US" sz="2400" dirty="0"/>
                <a:t>     :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: … con </a:t>
              </a:r>
              <a:r>
                <a:rPr lang="en-US" sz="2400" dirty="0" err="1"/>
                <a:t>lợn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6423560" y="3577899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con </a:t>
              </a:r>
              <a:r>
                <a:rPr lang="en-US" sz="2400" dirty="0" err="1"/>
                <a:t>lợn</a:t>
              </a:r>
              <a:r>
                <a:rPr lang="en-US" sz="2400" dirty="0"/>
                <a:t> </a:t>
              </a: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(con)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 con </a:t>
              </a:r>
              <a:r>
                <a:rPr lang="en-US" sz="2400" dirty="0" err="1"/>
                <a:t>lợn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80049" y="194920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8079010" y="194920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5805055" y="195150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928761" y="478494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741150" y="47818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250460" y="5315951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8CB5CDCC-D6D1-42AD-B490-EC743BCE94F6}"/>
              </a:ext>
            </a:extLst>
          </p:cNvPr>
          <p:cNvCxnSpPr>
            <a:cxnSpLocks/>
          </p:cNvCxnSpPr>
          <p:nvPr/>
        </p:nvCxnSpPr>
        <p:spPr>
          <a:xfrm>
            <a:off x="874187" y="258672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ình ảnh, hình nền con heo, con lợn dễ thương ngộ nghĩnh | VFO.VN">
            <a:extLst>
              <a:ext uri="{FF2B5EF4-FFF2-40B4-BE49-F238E27FC236}">
                <a16:creationId xmlns="" xmlns:a16="http://schemas.microsoft.com/office/drawing/2014/main" id="{25E7D366-E51E-4DEE-9CFB-1EA92749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49" y="1949201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FE3AD42-0F30-426E-A27A-A224BF258946}"/>
              </a:ext>
            </a:extLst>
          </p:cNvPr>
          <p:cNvGrpSpPr/>
          <p:nvPr/>
        </p:nvGrpSpPr>
        <p:grpSpPr>
          <a:xfrm>
            <a:off x="6996506" y="4771124"/>
            <a:ext cx="527709" cy="461665"/>
            <a:chOff x="5434634" y="4795817"/>
            <a:chExt cx="527709" cy="46166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="" xmlns:a16="http://schemas.microsoft.com/office/drawing/2014/main" id="{23DF6A14-C331-4F60-8FE9-942CE0B8ED30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F7579B25-A6A7-42C1-BAA5-40F528A6D237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A87E552-FF77-477C-9FD5-3490C781641E}"/>
              </a:ext>
            </a:extLst>
          </p:cNvPr>
          <p:cNvGrpSpPr/>
          <p:nvPr/>
        </p:nvGrpSpPr>
        <p:grpSpPr>
          <a:xfrm>
            <a:off x="3003651" y="4146238"/>
            <a:ext cx="527709" cy="461665"/>
            <a:chOff x="5434634" y="4795817"/>
            <a:chExt cx="527709" cy="4616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CE8F61E1-4579-4098-BDCD-8A2D9CC9C6C9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EF76256B-8DB1-46A2-9027-AA1B3890A7E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161A3EC-6EFC-40EF-A087-8B36DCE46F0B}"/>
              </a:ext>
            </a:extLst>
          </p:cNvPr>
          <p:cNvSpPr txBox="1"/>
          <p:nvPr/>
        </p:nvSpPr>
        <p:spPr>
          <a:xfrm>
            <a:off x="5511738" y="3523052"/>
            <a:ext cx="5581433" cy="2308324"/>
          </a:xfrm>
          <a:prstGeom prst="rect">
            <a:avLst/>
          </a:prstGeom>
          <a:solidFill>
            <a:srgbClr val="FFFF9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Đàn lợn nhà An còn lại số con là: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15 – 5 = 10 ( con)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Đáp số : 10 con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4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354487" y="1473323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782580" y="141176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278584" y="22900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9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4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A4B8A9-551E-4B2B-B4C1-73F4E3D1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00" y="433892"/>
            <a:ext cx="5214504" cy="2995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0E1E5B-58C0-40E9-9368-63B7173136EA}"/>
              </a:ext>
            </a:extLst>
          </p:cNvPr>
          <p:cNvSpPr txBox="1"/>
          <p:nvPr/>
        </p:nvSpPr>
        <p:spPr>
          <a:xfrm>
            <a:off x="5347855" y="3980351"/>
            <a:ext cx="4782489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+ 4 = 13 (</a:t>
            </a:r>
            <a:r>
              <a:rPr lang="en-US" sz="2400" dirty="0" err="1"/>
              <a:t>thuyền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13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6522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98617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</a:t>
            </a:r>
            <a:r>
              <a:rPr lang="en-US" sz="2800" b="1" dirty="0" smtClean="0">
                <a:latin typeface="HP001 4 hàng" panose="020B0603050302020204" pitchFamily="34" charset="0"/>
              </a:rPr>
              <a:t>năm </a:t>
            </a:r>
            <a:r>
              <a:rPr lang="en-US" sz="2800" b="1" dirty="0">
                <a:latin typeface="HP001 4 hàng" panose="020B0603050302020204" pitchFamily="34" charset="0"/>
              </a:rPr>
              <a:t>ngày </a:t>
            </a:r>
            <a:r>
              <a:rPr lang="en-US" sz="2800" b="1" dirty="0" smtClean="0">
                <a:latin typeface="HP001 4 hàng" panose="020B0603050302020204" pitchFamily="34" charset="0"/>
              </a:rPr>
              <a:t>7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162" y="1499735"/>
            <a:ext cx="618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Luyện 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16" y="213111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</a:t>
            </a:r>
            <a:r>
              <a:rPr lang="en-US" sz="2800" b="1" dirty="0"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0374" y="270585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giải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1493" y="3306048"/>
            <a:ext cx="660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Có tất cả số thuyền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6154" y="3906241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>
                <a:latin typeface="HP001 4 hàng" panose="020B0603050302020204" pitchFamily="34" charset="0"/>
              </a:rPr>
              <a:t>9</a:t>
            </a:r>
            <a:r>
              <a:rPr lang="en-US" sz="2800" b="1" dirty="0" smtClean="0">
                <a:latin typeface="HP001 4 hàng" panose="020B0603050302020204" pitchFamily="34" charset="0"/>
              </a:rPr>
              <a:t>   +   4  =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754" y="449319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Đáp số :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6522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98617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</a:t>
            </a:r>
            <a:r>
              <a:rPr lang="en-US" sz="2800" b="1" dirty="0" smtClean="0">
                <a:latin typeface="HP001 4 hàng" panose="020B0603050302020204" pitchFamily="34" charset="0"/>
              </a:rPr>
              <a:t>năm </a:t>
            </a:r>
            <a:r>
              <a:rPr lang="en-US" sz="2800" b="1" dirty="0">
                <a:latin typeface="HP001 4 hàng" panose="020B0603050302020204" pitchFamily="34" charset="0"/>
              </a:rPr>
              <a:t>ngày </a:t>
            </a:r>
            <a:r>
              <a:rPr lang="en-US" sz="2800" b="1" dirty="0" smtClean="0">
                <a:latin typeface="HP001 4 hàng" panose="020B0603050302020204" pitchFamily="34" charset="0"/>
              </a:rPr>
              <a:t>7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162" y="1499735"/>
            <a:ext cx="618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Luyện 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16" y="213111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</a:t>
            </a:r>
            <a:r>
              <a:rPr lang="en-US" sz="2800" b="1" dirty="0"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0374" y="270585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giải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4219" y="3306048"/>
            <a:ext cx="660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Số thuyền có tất cả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6154" y="3906241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>
                <a:latin typeface="HP001 4 hàng" panose="020B0603050302020204" pitchFamily="34" charset="0"/>
              </a:rPr>
              <a:t>9</a:t>
            </a:r>
            <a:r>
              <a:rPr lang="en-US" sz="2800" b="1" dirty="0" smtClean="0">
                <a:latin typeface="HP001 4 hàng" panose="020B0603050302020204" pitchFamily="34" charset="0"/>
              </a:rPr>
              <a:t>   +   4  =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754" y="449319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Đáp số :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03217" y="126960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Trên xe có 14 bạn, đến điểm dừng có 3 bạn xuống xe</a:t>
            </a:r>
            <a:r>
              <a:rPr lang="en-US" sz="2400" dirty="0" smtClean="0"/>
              <a:t>.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 </a:t>
            </a:r>
            <a:r>
              <a:rPr lang="en-US" sz="2400" dirty="0"/>
              <a:t>Hỏi lúc đó trên xe còn lại bao nhiêu bạn?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192226" y="270576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0E1E5B-58C0-40E9-9368-63B7173136EA}"/>
              </a:ext>
            </a:extLst>
          </p:cNvPr>
          <p:cNvSpPr txBox="1"/>
          <p:nvPr/>
        </p:nvSpPr>
        <p:spPr>
          <a:xfrm>
            <a:off x="4376687" y="3627779"/>
            <a:ext cx="4131349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14 – 3 = 11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11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E1C1519-1497-44E9-AE3A-B864F2B105F4}"/>
              </a:ext>
            </a:extLst>
          </p:cNvPr>
          <p:cNvSpPr/>
          <p:nvPr/>
        </p:nvSpPr>
        <p:spPr>
          <a:xfrm>
            <a:off x="979997" y="15739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4CE4BD7-B909-4F20-B02C-0C655BF6B66D}"/>
              </a:ext>
            </a:extLst>
          </p:cNvPr>
          <p:cNvCxnSpPr>
            <a:cxnSpLocks/>
          </p:cNvCxnSpPr>
          <p:nvPr/>
        </p:nvCxnSpPr>
        <p:spPr>
          <a:xfrm>
            <a:off x="2651174" y="176183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12AAAD8-C7C2-4ED8-9825-8E143D6A4713}"/>
              </a:ext>
            </a:extLst>
          </p:cNvPr>
          <p:cNvCxnSpPr>
            <a:cxnSpLocks/>
          </p:cNvCxnSpPr>
          <p:nvPr/>
        </p:nvCxnSpPr>
        <p:spPr>
          <a:xfrm>
            <a:off x="1625036" y="230067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7CCB967-1BC6-4FD4-8A37-87289C316DA1}"/>
              </a:ext>
            </a:extLst>
          </p:cNvPr>
          <p:cNvCxnSpPr>
            <a:cxnSpLocks/>
          </p:cNvCxnSpPr>
          <p:nvPr/>
        </p:nvCxnSpPr>
        <p:spPr>
          <a:xfrm>
            <a:off x="6442362" y="176183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BC6753F0-11C8-4702-B513-5BCB4979D103}"/>
              </a:ext>
            </a:extLst>
          </p:cNvPr>
          <p:cNvCxnSpPr>
            <a:cxnSpLocks/>
          </p:cNvCxnSpPr>
          <p:nvPr/>
        </p:nvCxnSpPr>
        <p:spPr>
          <a:xfrm>
            <a:off x="8995654" y="176183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="" xmlns:a16="http://schemas.microsoft.com/office/drawing/2014/main" id="{28D9E462-2E74-432B-B85E-78C98E4FF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548785" y="176183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9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6522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98617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</a:t>
            </a:r>
            <a:r>
              <a:rPr lang="en-US" sz="2800" b="1" dirty="0" smtClean="0">
                <a:latin typeface="HP001 4 hàng" panose="020B0603050302020204" pitchFamily="34" charset="0"/>
              </a:rPr>
              <a:t>năm </a:t>
            </a:r>
            <a:r>
              <a:rPr lang="en-US" sz="2800" b="1" dirty="0">
                <a:latin typeface="HP001 4 hàng" panose="020B0603050302020204" pitchFamily="34" charset="0"/>
              </a:rPr>
              <a:t>ngày </a:t>
            </a:r>
            <a:r>
              <a:rPr lang="en-US" sz="2800" b="1" dirty="0" smtClean="0">
                <a:latin typeface="HP001 4 hàng" panose="020B0603050302020204" pitchFamily="34" charset="0"/>
              </a:rPr>
              <a:t>7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162" y="1499735"/>
            <a:ext cx="618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Luyện 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16" y="213111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</a:t>
            </a:r>
            <a:r>
              <a:rPr lang="en-US" sz="2800" b="1" dirty="0">
                <a:latin typeface="HP001 4 hàng" panose="020B0603050302020204" pitchFamily="34" charset="0"/>
              </a:rPr>
              <a:t>2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270585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giải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3462" y="3306048"/>
            <a:ext cx="660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Trên xe còn lại số bạn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8727" y="3906241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14  -   </a:t>
            </a:r>
            <a:r>
              <a:rPr lang="en-US" sz="2800" b="1" dirty="0">
                <a:latin typeface="HP001 4 hàng" panose="020B0603050302020204" pitchFamily="34" charset="0"/>
              </a:rPr>
              <a:t>3</a:t>
            </a:r>
            <a:r>
              <a:rPr lang="en-US" sz="2800" b="1" dirty="0" smtClean="0">
                <a:latin typeface="HP001 4 hàng" panose="020B0603050302020204" pitchFamily="34" charset="0"/>
              </a:rPr>
              <a:t>  =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754" y="449319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Đáp số :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6522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98617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</a:t>
            </a:r>
            <a:r>
              <a:rPr lang="en-US" sz="2800" b="1" dirty="0" smtClean="0">
                <a:latin typeface="HP001 4 hàng" panose="020B0603050302020204" pitchFamily="34" charset="0"/>
              </a:rPr>
              <a:t>năm </a:t>
            </a:r>
            <a:r>
              <a:rPr lang="en-US" sz="2800" b="1" dirty="0">
                <a:latin typeface="HP001 4 hàng" panose="020B0603050302020204" pitchFamily="34" charset="0"/>
              </a:rPr>
              <a:t>ngày </a:t>
            </a:r>
            <a:r>
              <a:rPr lang="en-US" sz="2800" b="1" dirty="0" smtClean="0">
                <a:latin typeface="HP001 4 hàng" panose="020B0603050302020204" pitchFamily="34" charset="0"/>
              </a:rPr>
              <a:t>7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162" y="1499735"/>
            <a:ext cx="618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Luyện 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16" y="213111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</a:t>
            </a:r>
            <a:r>
              <a:rPr lang="en-US" sz="2800" b="1" dirty="0">
                <a:latin typeface="HP001 4 hàng" panose="020B0603050302020204" pitchFamily="34" charset="0"/>
              </a:rPr>
              <a:t>2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270585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giải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3309" y="3306048"/>
            <a:ext cx="660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Số bạn còn lại trên xe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8727" y="3906241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14  -   </a:t>
            </a:r>
            <a:r>
              <a:rPr lang="en-US" sz="2800" b="1" dirty="0">
                <a:latin typeface="HP001 4 hàng" panose="020B0603050302020204" pitchFamily="34" charset="0"/>
              </a:rPr>
              <a:t>3</a:t>
            </a:r>
            <a:r>
              <a:rPr lang="en-US" sz="2800" b="1" dirty="0" smtClean="0">
                <a:latin typeface="HP001 4 hàng" panose="020B0603050302020204" pitchFamily="34" charset="0"/>
              </a:rPr>
              <a:t>  =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754" y="449319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Đáp số :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6522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98617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</a:t>
            </a:r>
            <a:r>
              <a:rPr lang="en-US" sz="2800" b="1" dirty="0" smtClean="0">
                <a:latin typeface="HP001 4 hàng" panose="020B0603050302020204" pitchFamily="34" charset="0"/>
              </a:rPr>
              <a:t>tư </a:t>
            </a:r>
            <a:r>
              <a:rPr lang="en-US" sz="2800" b="1" dirty="0">
                <a:latin typeface="HP001 4 hàng" panose="020B0603050302020204" pitchFamily="34" charset="0"/>
              </a:rPr>
              <a:t>ngày 6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5220" y="1511104"/>
            <a:ext cx="618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toán về thêm, bớt một số đơn vị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6522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98617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1" y="327478"/>
            <a:ext cx="785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anose="020B0603050302020204" pitchFamily="34" charset="0"/>
              </a:rPr>
              <a:t>Để giải bài toán dạng toán thêm một số đơn vị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2960" y="905366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c</a:t>
            </a:r>
            <a:r>
              <a:rPr lang="en-US" sz="2800" b="1" dirty="0" smtClean="0">
                <a:latin typeface="HP001 4 hàng" panose="020B0603050302020204" pitchFamily="34" charset="0"/>
              </a:rPr>
              <a:t>on thực hiện phép tính cộng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592" y="2115493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anose="020B0603050302020204" pitchFamily="34" charset="0"/>
              </a:rPr>
              <a:t>Để giải bài toán dạng toán bớt một số đơn vị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8086" y="2706260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c</a:t>
            </a:r>
            <a:r>
              <a:rPr lang="en-US" sz="2800" b="1" dirty="0" smtClean="0">
                <a:latin typeface="HP001 4 hàng" panose="020B0603050302020204" pitchFamily="34" charset="0"/>
              </a:rPr>
              <a:t>on thực hiện phép tính trừ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597E75-7DA2-4CB0-A96D-BA883A6C0F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72" y="4267200"/>
            <a:ext cx="4053637" cy="21290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055849" cy="120032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Bài toán</a:t>
            </a:r>
            <a:r>
              <a:rPr lang="en-US" sz="2400" dirty="0"/>
              <a:t>: Trên khay có 8 quả trứng, Mai cho thêm 2 quả trứng.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Hỏi </a:t>
            </a:r>
            <a:r>
              <a:rPr lang="en-US" sz="2400" dirty="0"/>
              <a:t>có tất cả bao nhiêu quả trứng?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EB97747-1724-4D41-BA9E-5FCEF4F17E46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413FDE5E-2D7E-46D3-BC9D-776A6738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2E5758A-BA48-4E68-BB2C-4496EDE8695B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84E009B-E84B-4C14-BB9C-9B6E0D4AD7C8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4B81BEF4-32A0-4580-BA40-441E3D779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AB667766-ACE3-4E2C-A63B-9D30EE390EE2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Thêm     : 2 quả </a:t>
            </a:r>
            <a:r>
              <a:rPr lang="en-US" sz="2400" dirty="0" smtClean="0"/>
              <a:t>trứng</a:t>
            </a:r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037652" y="3445393"/>
            <a:ext cx="3753989" cy="23083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Có tất cả số quả trứng </a:t>
            </a:r>
            <a:r>
              <a:rPr lang="en-US" sz="2400" dirty="0"/>
              <a:t>là: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6333" y="5147794"/>
            <a:ext cx="34868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Có tất cả : …quả trứng?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  <p:bldP spid="1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824" y="1358674"/>
            <a:ext cx="8898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Lọ hoa có 9 bông hoa, Việt cắm thêm 6 bông hoa. 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smtClean="0"/>
              <a:t>Hỏi </a:t>
            </a:r>
            <a:r>
              <a:rPr lang="en-US" sz="2800" dirty="0"/>
              <a:t>lọ hoa có tất cả bao nhiêu bông hoa?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B470FD46-41BE-46D2-B699-F7831694463B}"/>
              </a:ext>
            </a:extLst>
          </p:cNvPr>
          <p:cNvSpPr/>
          <p:nvPr/>
        </p:nvSpPr>
        <p:spPr>
          <a:xfrm>
            <a:off x="1133439" y="1479381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F67F2E-40F5-4A68-B920-C63B4B50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273" y="1696851"/>
            <a:ext cx="2890837" cy="16966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570307" y="3518163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6423561" y="3547071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10266" y="1823027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998138" y="2234455"/>
            <a:ext cx="63628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7218218" y="1831109"/>
            <a:ext cx="2646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3062780" y="41511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287CF502-73A5-4654-856F-B0C2CA88AAA5}"/>
              </a:ext>
            </a:extLst>
          </p:cNvPr>
          <p:cNvSpPr/>
          <p:nvPr/>
        </p:nvSpPr>
        <p:spPr>
          <a:xfrm>
            <a:off x="7043862" y="474652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928761" y="475637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750675" y="47437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079010" y="5287376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161A3EC-6EFC-40EF-A087-8B36DCE46F0B}"/>
              </a:ext>
            </a:extLst>
          </p:cNvPr>
          <p:cNvSpPr txBox="1"/>
          <p:nvPr/>
        </p:nvSpPr>
        <p:spPr>
          <a:xfrm>
            <a:off x="6223644" y="3511321"/>
            <a:ext cx="4766149" cy="2308324"/>
          </a:xfrm>
          <a:prstGeom prst="rect">
            <a:avLst/>
          </a:prstGeom>
          <a:solidFill>
            <a:srgbClr val="FFFF99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Bài </a:t>
            </a:r>
            <a:r>
              <a:rPr lang="en-US" sz="2400" i="1" dirty="0" smtClean="0">
                <a:solidFill>
                  <a:srgbClr val="FF0000"/>
                </a:solidFill>
              </a:rPr>
              <a:t>giải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Lọ hoa có tất cả số bông hoa là: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9 + 6 = 15 ( bông)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Đáp số : 15 bông hoa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28" grpId="0" animBg="1"/>
      <p:bldP spid="34" grpId="0" animBg="1"/>
      <p:bldP spid="35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6522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98617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</a:t>
            </a:r>
            <a:r>
              <a:rPr lang="en-US" sz="2800" b="1" dirty="0" smtClean="0">
                <a:latin typeface="HP001 4 hàng" panose="020B0603050302020204" pitchFamily="34" charset="0"/>
              </a:rPr>
              <a:t>tư </a:t>
            </a:r>
            <a:r>
              <a:rPr lang="en-US" sz="2800" b="1" dirty="0">
                <a:latin typeface="HP001 4 hàng" panose="020B0603050302020204" pitchFamily="34" charset="0"/>
              </a:rPr>
              <a:t>ngày 6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5220" y="1511104"/>
            <a:ext cx="618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toán về thêm, bớt một số đơn vị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16" y="213111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</a:t>
            </a:r>
            <a:r>
              <a:rPr lang="en-US" sz="2800" b="1" dirty="0"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0374" y="270585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giải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6457" y="3325870"/>
            <a:ext cx="660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Số bông hoa có tất cả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6154" y="3906241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>
                <a:latin typeface="HP001 4 hàng" panose="020B0603050302020204" pitchFamily="34" charset="0"/>
              </a:rPr>
              <a:t>9</a:t>
            </a:r>
            <a:r>
              <a:rPr lang="en-US" sz="2800" b="1" dirty="0" smtClean="0">
                <a:latin typeface="HP001 4 hàng" panose="020B0603050302020204" pitchFamily="34" charset="0"/>
              </a:rPr>
              <a:t>   +   6  =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754" y="449319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Đáp số :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6522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98617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</a:t>
            </a:r>
            <a:r>
              <a:rPr lang="en-US" sz="2800" b="1" dirty="0" smtClean="0">
                <a:latin typeface="HP001 4 hàng" panose="020B0603050302020204" pitchFamily="34" charset="0"/>
              </a:rPr>
              <a:t>tư </a:t>
            </a:r>
            <a:r>
              <a:rPr lang="en-US" sz="2800" b="1" dirty="0">
                <a:latin typeface="HP001 4 hàng" panose="020B0603050302020204" pitchFamily="34" charset="0"/>
              </a:rPr>
              <a:t>ngày 6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5220" y="1511104"/>
            <a:ext cx="618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toán về thêm, bớt một số đơn vị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16" y="213111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</a:t>
            </a:r>
            <a:r>
              <a:rPr lang="en-US" sz="2800" b="1" dirty="0"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0374" y="270585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giải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731" y="3325870"/>
            <a:ext cx="660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Có tất cả số bông hoa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6154" y="3906241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>
                <a:latin typeface="HP001 4 hàng" panose="020B0603050302020204" pitchFamily="34" charset="0"/>
              </a:rPr>
              <a:t>9</a:t>
            </a:r>
            <a:r>
              <a:rPr lang="en-US" sz="2800" b="1" dirty="0" smtClean="0">
                <a:latin typeface="HP001 4 hàng" panose="020B0603050302020204" pitchFamily="34" charset="0"/>
              </a:rPr>
              <a:t>   +   6  =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754" y="449319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Đáp số :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E169858-2B91-40DB-8778-C14674A8ACFA}"/>
              </a:ext>
            </a:extLst>
          </p:cNvPr>
          <p:cNvGrpSpPr/>
          <p:nvPr/>
        </p:nvGrpSpPr>
        <p:grpSpPr>
          <a:xfrm>
            <a:off x="5932173" y="3495307"/>
            <a:ext cx="4821381" cy="2239844"/>
            <a:chOff x="5794259" y="2305376"/>
            <a:chExt cx="4821381" cy="2239844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7FC1C750-6BC1-45C5-B39B-6B122C881CD0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239844"/>
              <a:chOff x="5763491" y="3547071"/>
              <a:chExt cx="4821381" cy="2239844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161A3EC-6EFC-40EF-A087-8B36DCE46F0B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7E92F2E8-46ED-42E4-9D64-9831A5E935C0}"/>
                  </a:ext>
                </a:extLst>
              </p:cNvPr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="" xmlns:a16="http://schemas.microsoft.com/office/drawing/2014/main" id="{EB489394-DF0D-4CD7-A5ED-1B915F7DA06D}"/>
                    </a:ext>
                  </a:extLst>
                </p:cNvPr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="" xmlns:a16="http://schemas.microsoft.com/office/drawing/2014/main" id="{0FA0BA89-48CE-4B7B-A3B4-ABA6C2C2C7E6}"/>
                    </a:ext>
                  </a:extLst>
                </p:cNvPr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="" xmlns:a16="http://schemas.microsoft.com/office/drawing/2014/main" id="{3D68215E-27DD-491E-9E1F-CC2A48F5BE8F}"/>
                    </a:ext>
                  </a:extLst>
                </p:cNvPr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18" name="Rectangle: Rounded Corners 17">
                <a:extLst>
                  <a:ext uri="{FF2B5EF4-FFF2-40B4-BE49-F238E27FC236}">
                    <a16:creationId xmlns="" xmlns:a16="http://schemas.microsoft.com/office/drawing/2014/main" id="{DBF9A4CA-D018-4FB4-A832-EC89DE1E19DE}"/>
                  </a:ext>
                </a:extLst>
              </p:cNvPr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2B92DFE0-43A8-4863-B86D-DD23C37B1B36}"/>
                </a:ext>
              </a:extLst>
            </p:cNvPr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AD353372-099F-42C2-B5A3-209824518BED}"/>
                </a:ext>
              </a:extLst>
            </p:cNvPr>
            <p:cNvSpPr/>
            <p:nvPr/>
          </p:nvSpPr>
          <p:spPr>
            <a:xfrm>
              <a:off x="8204949" y="405445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94971" y="1358674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Có 8 bạn đang chơi kéo co, có thêm 4 bạn chạy đến cùng chơi</a:t>
            </a:r>
            <a:r>
              <a:rPr lang="en-US" sz="2800" dirty="0" smtClean="0"/>
              <a:t>.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smtClean="0"/>
              <a:t> </a:t>
            </a:r>
            <a:r>
              <a:rPr lang="en-US" sz="2800" dirty="0"/>
              <a:t>Hỏi lúc đó có tất cả bao nhiêu bạn chơi kéo co?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510822" y="3425298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1278599" y="1811144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278599" y="2212928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6216854" y="1811144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3001994" y="405337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01994" y="463860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C080CC04-1A3B-4B94-ABD5-9C74E146A471}"/>
              </a:ext>
            </a:extLst>
          </p:cNvPr>
          <p:cNvSpPr/>
          <p:nvPr/>
        </p:nvSpPr>
        <p:spPr>
          <a:xfrm>
            <a:off x="565905" y="145479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9BB44249-CA37-4154-A8C5-EB2A68B6C6FA}"/>
              </a:ext>
            </a:extLst>
          </p:cNvPr>
          <p:cNvSpPr/>
          <p:nvPr/>
        </p:nvSpPr>
        <p:spPr>
          <a:xfrm>
            <a:off x="6739211" y="4697549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BD31594D-39D6-41C4-88DB-75801E382956}"/>
              </a:ext>
            </a:extLst>
          </p:cNvPr>
          <p:cNvSpPr/>
          <p:nvPr/>
        </p:nvSpPr>
        <p:spPr>
          <a:xfrm>
            <a:off x="7234643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D44E43A9-57E8-44E9-A7D1-2231F4771202}"/>
              </a:ext>
            </a:extLst>
          </p:cNvPr>
          <p:cNvSpPr/>
          <p:nvPr/>
        </p:nvSpPr>
        <p:spPr>
          <a:xfrm>
            <a:off x="7728878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6CEA75E7-6D36-4144-A7B3-9FDA77C9C71A}"/>
              </a:ext>
            </a:extLst>
          </p:cNvPr>
          <p:cNvSpPr/>
          <p:nvPr/>
        </p:nvSpPr>
        <p:spPr>
          <a:xfrm>
            <a:off x="8216924" y="4708781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26C7C328-C21C-42CB-9950-3600E51F005B}"/>
              </a:ext>
            </a:extLst>
          </p:cNvPr>
          <p:cNvSpPr/>
          <p:nvPr/>
        </p:nvSpPr>
        <p:spPr>
          <a:xfrm>
            <a:off x="8703251" y="4707962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FDE7BA43-14C1-4CFB-A149-8E7B107B6846}"/>
              </a:ext>
            </a:extLst>
          </p:cNvPr>
          <p:cNvSpPr/>
          <p:nvPr/>
        </p:nvSpPr>
        <p:spPr>
          <a:xfrm>
            <a:off x="8265457" y="5244386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2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6522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98617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</a:t>
            </a:r>
            <a:r>
              <a:rPr lang="en-US" sz="2800" b="1" dirty="0" smtClean="0">
                <a:latin typeface="HP001 4 hàng" panose="020B0603050302020204" pitchFamily="34" charset="0"/>
              </a:rPr>
              <a:t>tư </a:t>
            </a:r>
            <a:r>
              <a:rPr lang="en-US" sz="2800" b="1" dirty="0">
                <a:latin typeface="HP001 4 hàng" panose="020B0603050302020204" pitchFamily="34" charset="0"/>
              </a:rPr>
              <a:t>ngày 6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5220" y="1511104"/>
            <a:ext cx="618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toán về thêm, bớt một số đơn vị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16" y="213111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2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270585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giải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0101" y="3325870"/>
            <a:ext cx="660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Số bạn chơi kéo co có tất cả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6154" y="3906241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8   +   4  =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754" y="449319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Đáp số :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6522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98617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</a:t>
            </a:r>
            <a:r>
              <a:rPr lang="en-US" sz="2800" b="1" dirty="0" smtClean="0">
                <a:latin typeface="HP001 4 hàng" panose="020B0603050302020204" pitchFamily="34" charset="0"/>
              </a:rPr>
              <a:t>tư </a:t>
            </a:r>
            <a:r>
              <a:rPr lang="en-US" sz="2800" b="1" dirty="0">
                <a:latin typeface="HP001 4 hàng" panose="020B0603050302020204" pitchFamily="34" charset="0"/>
              </a:rPr>
              <a:t>ngày 6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5220" y="1511104"/>
            <a:ext cx="618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toán về thêm, bớt một số đơn vị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16" y="213111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2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270585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giải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4496" y="3312991"/>
            <a:ext cx="660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Có tất cả số bạn chơi kéo co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6154" y="3906241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8   +   4  =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754" y="449319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Đáp số :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Baitoanvethembotmotsodonvi[2021060412151541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983</Words>
  <Application>Microsoft Office PowerPoint</Application>
  <PresentationFormat>Widescreen</PresentationFormat>
  <Paragraphs>205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100</cp:revision>
  <dcterms:created xsi:type="dcterms:W3CDTF">2021-06-02T01:34:28Z</dcterms:created>
  <dcterms:modified xsi:type="dcterms:W3CDTF">2021-10-07T13:41:12Z</dcterms:modified>
</cp:coreProperties>
</file>